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763" r:id="rId3"/>
    <p:sldId id="778" r:id="rId4"/>
    <p:sldId id="779" r:id="rId5"/>
    <p:sldId id="780" r:id="rId6"/>
    <p:sldId id="781" r:id="rId7"/>
    <p:sldId id="782" r:id="rId8"/>
    <p:sldId id="783" r:id="rId9"/>
    <p:sldId id="784" r:id="rId10"/>
    <p:sldId id="785" r:id="rId11"/>
    <p:sldId id="786" r:id="rId12"/>
    <p:sldId id="787" r:id="rId13"/>
    <p:sldId id="788" r:id="rId14"/>
    <p:sldId id="789" r:id="rId15"/>
    <p:sldId id="790" r:id="rId16"/>
    <p:sldId id="532" r:id="rId17"/>
    <p:sldId id="364" r:id="rId18"/>
    <p:sldId id="533" r:id="rId19"/>
    <p:sldId id="536" r:id="rId20"/>
    <p:sldId id="539" r:id="rId21"/>
    <p:sldId id="791" r:id="rId22"/>
    <p:sldId id="542" r:id="rId23"/>
    <p:sldId id="793" r:id="rId24"/>
    <p:sldId id="792" r:id="rId25"/>
    <p:sldId id="543" r:id="rId26"/>
    <p:sldId id="544" r:id="rId27"/>
    <p:sldId id="545" r:id="rId28"/>
    <p:sldId id="794" r:id="rId29"/>
    <p:sldId id="795" r:id="rId30"/>
    <p:sldId id="796" r:id="rId31"/>
    <p:sldId id="797" r:id="rId32"/>
    <p:sldId id="798" r:id="rId33"/>
    <p:sldId id="799" r:id="rId34"/>
    <p:sldId id="800" r:id="rId35"/>
    <p:sldId id="801" r:id="rId36"/>
    <p:sldId id="802" r:id="rId37"/>
    <p:sldId id="548" r:id="rId38"/>
    <p:sldId id="549" r:id="rId39"/>
    <p:sldId id="550" r:id="rId40"/>
    <p:sldId id="570" r:id="rId41"/>
    <p:sldId id="572" r:id="rId42"/>
    <p:sldId id="590" r:id="rId43"/>
    <p:sldId id="595" r:id="rId44"/>
    <p:sldId id="556" r:id="rId45"/>
    <p:sldId id="803" r:id="rId46"/>
    <p:sldId id="804" r:id="rId47"/>
    <p:sldId id="557" r:id="rId48"/>
    <p:sldId id="558" r:id="rId49"/>
    <p:sldId id="573" r:id="rId50"/>
    <p:sldId id="574" r:id="rId51"/>
    <p:sldId id="575" r:id="rId52"/>
    <p:sldId id="777" r:id="rId53"/>
    <p:sldId id="43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5" autoAdjust="0"/>
    <p:restoredTop sz="94660"/>
  </p:normalViewPr>
  <p:slideViewPr>
    <p:cSldViewPr snapToGrid="0">
      <p:cViewPr varScale="1">
        <p:scale>
          <a:sx n="82" d="100"/>
          <a:sy n="82"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50A97-7063-4A5D-B211-1FDBDEC3CDF3}" type="datetimeFigureOut">
              <a:rPr lang="el-GR" smtClean="0"/>
              <a:t>7/9/2023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7B0C9-1440-4FED-A2D7-F6160E41C7CC}" type="slidenum">
              <a:rPr lang="el-GR" smtClean="0"/>
              <a:t>‹#›</a:t>
            </a:fld>
            <a:endParaRPr lang="el-GR" dirty="0"/>
          </a:p>
        </p:txBody>
      </p:sp>
    </p:spTree>
    <p:extLst>
      <p:ext uri="{BB962C8B-B14F-4D97-AF65-F5344CB8AC3E}">
        <p14:creationId xmlns:p14="http://schemas.microsoft.com/office/powerpoint/2010/main" val="304897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image" Target="../media/image19.png"/><Relationship Id="rId4" Type="http://schemas.openxmlformats.org/officeDocument/2006/relationships/image" Target="../media/image18.png"/></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image" Target="../media/image20.emf"/></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75E116D5-B3BE-1D81-65E9-4A846CF416A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967C0B61-08BE-F829-5680-76E81B8069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l-GR" altLang="el-GR">
                <a:latin typeface="Arial" panose="020B0604020202020204" pitchFamily="34" charset="0"/>
              </a:rPr>
              <a:t>Ξεχωριστή νομική οντόητα</a:t>
            </a:r>
            <a:r>
              <a:rPr lang="en-US" altLang="el-GR"/>
              <a:t>. </a:t>
            </a:r>
            <a:r>
              <a:rPr lang="el-GR" altLang="el-GR">
                <a:latin typeface="Arial" panose="020B0604020202020204" pitchFamily="34" charset="0"/>
              </a:rPr>
              <a:t>Η ΑΕ είναι μια οντότητα που δημιουργείται με βάση σχετική νομοθεσία.</a:t>
            </a:r>
            <a:r>
              <a:rPr lang="en-US" altLang="el-GR"/>
              <a:t> </a:t>
            </a:r>
            <a:r>
              <a:rPr lang="el-GR" altLang="el-GR">
                <a:latin typeface="Arial" panose="020B0604020202020204" pitchFamily="34" charset="0"/>
              </a:rPr>
              <a:t>Αποτελεί μια ξεχωριστή οντότητα – ένα νομικό πρόσωπο – που υπάρχει ανεξάρτητα από τους διοκτήτες της, τους </a:t>
            </a:r>
            <a:r>
              <a:rPr lang="el-GR" altLang="el-GR" b="1">
                <a:latin typeface="Arial" panose="020B0604020202020204" pitchFamily="34" charset="0"/>
              </a:rPr>
              <a:t>μετόχους</a:t>
            </a:r>
            <a:r>
              <a:rPr lang="en-US" altLang="el-GR"/>
              <a:t>.</a:t>
            </a:r>
          </a:p>
          <a:p>
            <a:pPr marL="171450" indent="-171450">
              <a:spcBef>
                <a:spcPct val="0"/>
              </a:spcBef>
              <a:buFontTx/>
              <a:buChar char="•"/>
            </a:pPr>
            <a:r>
              <a:rPr lang="el-GR" altLang="el-GR">
                <a:latin typeface="Arial" panose="020B0604020202020204" pitchFamily="34" charset="0"/>
              </a:rPr>
              <a:t>Συνεχής διάρκεια και δυνατότητα μεταβίβασης της ιδιοκτησίας</a:t>
            </a:r>
            <a:r>
              <a:rPr lang="en-US" altLang="el-GR"/>
              <a:t>. </a:t>
            </a:r>
            <a:r>
              <a:rPr lang="el-GR" altLang="el-GR">
                <a:latin typeface="Arial" panose="020B0604020202020204" pitchFamily="34" charset="0"/>
              </a:rPr>
              <a:t>Οι ΑΕ έχουν συνεχή διάρκεια ζωής ανεξάρτητα από τις αλλαγές στην ιδιοκτησία τους</a:t>
            </a:r>
            <a:r>
              <a:rPr lang="en-US" altLang="el-GR"/>
              <a:t>. </a:t>
            </a:r>
            <a:r>
              <a:rPr lang="el-GR" altLang="el-GR">
                <a:latin typeface="Arial" panose="020B0604020202020204" pitchFamily="34" charset="0"/>
              </a:rPr>
              <a:t>Οι μέτοχοι μιας ΑΕ μπορεί να αγοράσουν περισσότερες μετοχές, να τις πωλήσουν σε τρίτα πρόσωπα, να τις δωρίσουν ή να τις κληροδοτήσουν</a:t>
            </a:r>
            <a:r>
              <a:rPr lang="en-US" altLang="el-GR"/>
              <a:t>.</a:t>
            </a:r>
          </a:p>
          <a:p>
            <a:pPr marL="171450" indent="-171450">
              <a:spcBef>
                <a:spcPct val="0"/>
              </a:spcBef>
              <a:buFontTx/>
              <a:buChar char="•"/>
            </a:pPr>
            <a:r>
              <a:rPr lang="el-GR" altLang="el-GR">
                <a:latin typeface="Arial" panose="020B0604020202020204" pitchFamily="34" charset="0"/>
              </a:rPr>
              <a:t>Οι μέτοχοι έχουν </a:t>
            </a:r>
            <a:r>
              <a:rPr lang="el-GR" altLang="el-GR" b="1">
                <a:latin typeface="Arial" panose="020B0604020202020204" pitchFamily="34" charset="0"/>
              </a:rPr>
              <a:t>περιορισμένη ευθύνη</a:t>
            </a:r>
            <a:r>
              <a:rPr lang="en-US" altLang="el-GR" b="1"/>
              <a:t> </a:t>
            </a:r>
            <a:r>
              <a:rPr lang="el-GR" altLang="el-GR">
                <a:latin typeface="Arial" panose="020B0604020202020204" pitchFamily="34" charset="0"/>
              </a:rPr>
              <a:t>για τα χρέη της ΑΕ</a:t>
            </a:r>
            <a:r>
              <a:rPr lang="en-US" altLang="el-GR"/>
              <a:t>. </a:t>
            </a:r>
            <a:r>
              <a:rPr lang="el-GR" altLang="el-GR">
                <a:latin typeface="Arial" panose="020B0604020202020204" pitchFamily="34" charset="0"/>
              </a:rPr>
              <a:t>Δεν έχουν καμία προσωπική υποχρέωση για εταιρικά χρέη.</a:t>
            </a:r>
            <a:endParaRPr lang="en-US" altLang="el-GR"/>
          </a:p>
          <a:p>
            <a:pPr marL="171450" indent="-171450">
              <a:spcBef>
                <a:spcPct val="0"/>
              </a:spcBef>
              <a:buFontTx/>
              <a:buChar char="•"/>
            </a:pPr>
            <a:r>
              <a:rPr lang="el-GR" altLang="el-GR">
                <a:latin typeface="Arial" panose="020B0604020202020204" pitchFamily="34" charset="0"/>
              </a:rPr>
              <a:t>Διαχωρισμός της ιδιοκτησίας από τη διοίκηση</a:t>
            </a:r>
            <a:r>
              <a:rPr lang="en-US" altLang="el-GR"/>
              <a:t>. </a:t>
            </a:r>
            <a:r>
              <a:rPr lang="el-GR" altLang="el-GR">
                <a:latin typeface="Arial" panose="020B0604020202020204" pitchFamily="34" charset="0"/>
              </a:rPr>
              <a:t>Οι μέτοχοι είναι κύριοι της ΑΕ, αλλά είνοι που διοκούν την εταιρεία είναι το διοικητικό συμβούλιο που εκλέγεται από τους μετόχους.</a:t>
            </a:r>
            <a:endParaRPr lang="en-US" altLang="el-GR"/>
          </a:p>
          <a:p>
            <a:pPr marL="171450" indent="-171450">
              <a:spcBef>
                <a:spcPct val="0"/>
              </a:spcBef>
              <a:buFontTx/>
              <a:buChar char="•"/>
            </a:pPr>
            <a:r>
              <a:rPr lang="el-GR" altLang="el-GR">
                <a:latin typeface="Arial" panose="020B0604020202020204" pitchFamily="34" charset="0"/>
              </a:rPr>
              <a:t>Οι ΑΕ αποτελούν ξεχωριστές οντότητες από άποψη φορολογίας</a:t>
            </a:r>
            <a:r>
              <a:rPr lang="en-US" altLang="el-GR"/>
              <a:t>. </a:t>
            </a:r>
            <a:r>
              <a:rPr lang="el-GR" altLang="el-GR">
                <a:latin typeface="Arial" panose="020B0604020202020204" pitchFamily="34" charset="0"/>
              </a:rPr>
              <a:t>Πληρώνουν διάφορυς φόρους που δεν επιβαρύνουν τις προσωπικές ή τις ομόρρυθμες εταιρείες, συμπεριλαμβανομένου και του ειδικού φόρου λειτουργίας</a:t>
            </a:r>
            <a:r>
              <a:rPr lang="en-US" altLang="el-GR"/>
              <a:t>.</a:t>
            </a:r>
          </a:p>
          <a:p>
            <a:pPr marL="171450" indent="-171450">
              <a:spcBef>
                <a:spcPct val="0"/>
              </a:spcBef>
              <a:buFontTx/>
              <a:buChar char="•"/>
            </a:pPr>
            <a:r>
              <a:rPr lang="el-GR" altLang="el-GR">
                <a:latin typeface="Arial" panose="020B0604020202020204" pitchFamily="34" charset="0"/>
              </a:rPr>
              <a:t>Τα κέρδη των ΑΕ υπόκεινται σε διπλή φορολόγηση στο βαθμό που διανέμονται στους μετόχους ως μερίσματα</a:t>
            </a:r>
            <a:r>
              <a:rPr lang="en-US" altLang="el-GR"/>
              <a:t>.</a:t>
            </a:r>
          </a:p>
          <a:p>
            <a:pPr marL="171450" indent="-171450">
              <a:spcBef>
                <a:spcPct val="0"/>
              </a:spcBef>
              <a:buFontTx/>
              <a:buChar char="•"/>
            </a:pPr>
            <a:r>
              <a:rPr lang="el-GR" altLang="el-GR">
                <a:latin typeface="Arial" panose="020B0604020202020204" pitchFamily="34" charset="0"/>
              </a:rPr>
              <a:t>Κρατικές ρυθμίσεις</a:t>
            </a:r>
            <a:r>
              <a:rPr lang="en-US" altLang="el-GR"/>
              <a:t>. </a:t>
            </a:r>
            <a:r>
              <a:rPr lang="el-GR" altLang="el-GR">
                <a:latin typeface="Arial" panose="020B0604020202020204" pitchFamily="34" charset="0"/>
              </a:rPr>
              <a:t>Επειδή οι μέτοχοι έχουν περιορισμένη μόνο ευθύνη για τα χρέη της ΑΕ αυτοί που συνεργάζονται με μια ΑΕ δεν μπορούν να προστρέξουν αλλού αν η εταιρεία αθετήσει τις υποχρεώσεις της.</a:t>
            </a:r>
            <a:endParaRPr lang="en-US"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EBB9364-3AF7-CD2D-1AB5-6144A6C1675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545EF175-E842-7763-BF3E-DAF141ADFC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41987" name="Picture 2">
            <a:extLst>
              <a:ext uri="{FF2B5EF4-FFF2-40B4-BE49-F238E27FC236}">
                <a16:creationId xmlns:a16="http://schemas.microsoft.com/office/drawing/2014/main" id="{146C9235-1A9F-BACB-AD86-5ECC126C4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4962525"/>
            <a:ext cx="60864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A75D0AC7-B308-223E-8F60-0965D1041A2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a:extLst>
              <a:ext uri="{FF2B5EF4-FFF2-40B4-BE49-F238E27FC236}">
                <a16:creationId xmlns:a16="http://schemas.microsoft.com/office/drawing/2014/main" id="{E0B814AA-D19E-3141-6967-7DD18253C7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latin typeface="Arial" panose="020B0604020202020204" pitchFamily="34" charset="0"/>
              </a:rPr>
              <a:t>Κοινές μετοχές υπέρ το άρτιο</a:t>
            </a:r>
            <a:r>
              <a:rPr lang="en-US" altLang="el-GR"/>
              <a:t>. </a:t>
            </a:r>
            <a:r>
              <a:rPr lang="el-GR" altLang="el-GR">
                <a:latin typeface="Arial" panose="020B0604020202020204" pitchFamily="34" charset="0"/>
              </a:rPr>
              <a:t>Οι περισσότερες ΑΕ καθορίζουν μια χαμηλή ονομαστική τιμή και εκδίδουν κοινές μετοχές σε τιμή μεγαλύτερη της ονομαστικής. Αντί των </a:t>
            </a:r>
            <a:r>
              <a:rPr lang="en-US" altLang="el-GR"/>
              <a:t>$10 </a:t>
            </a:r>
            <a:r>
              <a:rPr lang="el-GR" altLang="el-GR">
                <a:latin typeface="Arial" panose="020B0604020202020204" pitchFamily="34" charset="0"/>
              </a:rPr>
              <a:t>ας υποθέσουμε ότι οι μετοχές έχουν ονομαστική αξία</a:t>
            </a:r>
            <a:r>
              <a:rPr lang="en-US" altLang="el-GR"/>
              <a:t> $0.05. </a:t>
            </a:r>
            <a:r>
              <a:rPr lang="el-GR" altLang="el-GR">
                <a:latin typeface="Arial" panose="020B0604020202020204" pitchFamily="34" charset="0"/>
              </a:rPr>
              <a:t>Η διαφορά</a:t>
            </a:r>
            <a:r>
              <a:rPr lang="en-US" altLang="el-GR"/>
              <a:t> $9.95 </a:t>
            </a:r>
            <a:r>
              <a:rPr lang="el-GR" altLang="el-GR">
                <a:latin typeface="Arial" panose="020B0604020202020204" pitchFamily="34" charset="0"/>
              </a:rPr>
              <a:t>μεταξύ τιμής έκδοσης και ονομαστικής αξίας είναι καταβλημένο κεφάλαιο. Στο λογαριασμό δίνονται διάφορα ονόματα όπως Διαφορά από έκδοση μετοχών υπέρ το άρτιο.</a:t>
            </a:r>
            <a:endParaRPr lang="en-US" altLang="el-GR"/>
          </a:p>
          <a:p>
            <a:pPr>
              <a:spcBef>
                <a:spcPct val="0"/>
              </a:spcBef>
            </a:pPr>
            <a:endParaRPr lang="en-US" altLang="el-GR"/>
          </a:p>
          <a:p>
            <a:pPr>
              <a:spcBef>
                <a:spcPct val="0"/>
              </a:spcBef>
            </a:pPr>
            <a:r>
              <a:rPr lang="el-GR" altLang="el-GR">
                <a:latin typeface="Arial" panose="020B0604020202020204" pitchFamily="34" charset="0"/>
              </a:rPr>
              <a:t>Επειδή η οντότητα διαπραγματεύεται με τους μετόχους της, η πώληση μετοχών δεν αποφέρει όφελος, έσοδο ή κέρδος στην εταιρεία. Η περίπτωση αυτή απεικονίζει ένα από τα βασικά αξιώματα της λογιστικής: Μια εταιρεία δεν πραγματοποιεί κέρδη ούτε υφίσταται ζημίες όταν πωλεί μετοχές στους μετόχους της ή αγοράζει μετοχές από αυτούς.</a:t>
            </a:r>
            <a:r>
              <a:rPr lang="en-US" altLang="el-GR"/>
              <a:t> </a:t>
            </a:r>
          </a:p>
          <a:p>
            <a:pPr>
              <a:spcBef>
                <a:spcPct val="0"/>
              </a:spcBef>
            </a:pPr>
            <a:endParaRPr lang="en-US" altLang="el-GR"/>
          </a:p>
          <a:p>
            <a:pPr>
              <a:spcBef>
                <a:spcPct val="0"/>
              </a:spcBef>
            </a:pPr>
            <a:endParaRPr lang="en-US" altLang="el-GR"/>
          </a:p>
          <a:p>
            <a:pPr>
              <a:spcBef>
                <a:spcPct val="0"/>
              </a:spcBef>
            </a:pPr>
            <a:endParaRPr lang="en-US" altLang="el-GR"/>
          </a:p>
          <a:p>
            <a:pPr>
              <a:spcBef>
                <a:spcPct val="0"/>
              </a:spcBef>
            </a:pPr>
            <a:endParaRPr lang="en-US" altLang="el-GR"/>
          </a:p>
          <a:p>
            <a:pPr>
              <a:spcBef>
                <a:spcPct val="0"/>
              </a:spcBef>
            </a:pPr>
            <a:endParaRPr lang="en-US" altLang="el-GR"/>
          </a:p>
          <a:p>
            <a:pPr>
              <a:spcBef>
                <a:spcPct val="0"/>
              </a:spcBef>
            </a:pPr>
            <a:endParaRPr lang="en-US" altLang="el-GR"/>
          </a:p>
          <a:p>
            <a:pPr>
              <a:spcBef>
                <a:spcPct val="0"/>
              </a:spcBef>
            </a:pPr>
            <a:endParaRPr lang="en-US" altLang="el-GR"/>
          </a:p>
          <a:p>
            <a:pPr>
              <a:spcBef>
                <a:spcPct val="0"/>
              </a:spcBef>
            </a:pPr>
            <a:endParaRPr lang="en-US" altLang="el-GR"/>
          </a:p>
          <a:p>
            <a:pPr>
              <a:spcBef>
                <a:spcPct val="0"/>
              </a:spcBef>
            </a:pPr>
            <a:endParaRPr lang="en-US" altLang="el-GR"/>
          </a:p>
          <a:p>
            <a:pPr>
              <a:spcBef>
                <a:spcPct val="0"/>
              </a:spcBef>
            </a:pPr>
            <a:endParaRPr lang="en-US" altLang="el-GR"/>
          </a:p>
          <a:p>
            <a:pPr>
              <a:spcBef>
                <a:spcPct val="0"/>
              </a:spcBef>
            </a:pPr>
            <a:endParaRPr lang="en-US" altLang="el-GR"/>
          </a:p>
        </p:txBody>
      </p:sp>
      <p:pic>
        <p:nvPicPr>
          <p:cNvPr id="108547" name="Picture 3">
            <a:extLst>
              <a:ext uri="{FF2B5EF4-FFF2-40B4-BE49-F238E27FC236}">
                <a16:creationId xmlns:a16="http://schemas.microsoft.com/office/drawing/2014/main" id="{3AC6E6A2-0560-C32F-F743-E796639C1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629400"/>
            <a:ext cx="64754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54C8974B-4F4F-951B-FFD9-E110E3A1A84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BDB4BC8D-D9B4-A75C-683C-820C07D19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46083" name="Picture 2">
            <a:extLst>
              <a:ext uri="{FF2B5EF4-FFF2-40B4-BE49-F238E27FC236}">
                <a16:creationId xmlns:a16="http://schemas.microsoft.com/office/drawing/2014/main" id="{D07865E9-8782-2B7A-BB15-75F6CA5D0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4343400"/>
            <a:ext cx="651351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53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23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770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18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117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67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99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32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401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5175C533-AAE6-D27F-D2B6-9463A9C1052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B5DDA4C0-3C1F-5054-DCB5-EF76BDD091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52227" name="Picture 2">
            <a:extLst>
              <a:ext uri="{FF2B5EF4-FFF2-40B4-BE49-F238E27FC236}">
                <a16:creationId xmlns:a16="http://schemas.microsoft.com/office/drawing/2014/main" id="{94BFB2E5-2C57-1138-F39C-9543D0A3E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4343400"/>
            <a:ext cx="6523037"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3">
            <a:extLst>
              <a:ext uri="{FF2B5EF4-FFF2-40B4-BE49-F238E27FC236}">
                <a16:creationId xmlns:a16="http://schemas.microsoft.com/office/drawing/2014/main" id="{251359B8-9794-4D2F-2E9F-45D560254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8029575"/>
            <a:ext cx="6905626"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5605F7CD-77B6-473C-B273-D4FD4010C5D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D0CC9E98-23D3-9334-4845-06100837FD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54275" name="Picture 2">
            <a:extLst>
              <a:ext uri="{FF2B5EF4-FFF2-40B4-BE49-F238E27FC236}">
                <a16:creationId xmlns:a16="http://schemas.microsoft.com/office/drawing/2014/main" id="{8E93A422-D8F6-0801-410E-ECDA013EC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6399213"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C5242F73-8D1C-6F32-85F3-2F8B6C978C5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B8B0D372-9CC9-0990-5A98-A27994A305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56323" name="Picture 2">
            <a:extLst>
              <a:ext uri="{FF2B5EF4-FFF2-40B4-BE49-F238E27FC236}">
                <a16:creationId xmlns:a16="http://schemas.microsoft.com/office/drawing/2014/main" id="{42751820-C88B-BF19-2A28-31DF763E5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4400550"/>
            <a:ext cx="63896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6B4A3B44-C3D5-4303-E7B3-CB35188B660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id="{370A6060-E314-9731-5440-6C101D2B09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10595" name="Picture 2">
            <a:extLst>
              <a:ext uri="{FF2B5EF4-FFF2-40B4-BE49-F238E27FC236}">
                <a16:creationId xmlns:a16="http://schemas.microsoft.com/office/drawing/2014/main" id="{4BE388BA-1980-2FF4-B753-EC989DDD0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4591050"/>
            <a:ext cx="63896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3">
            <a:extLst>
              <a:ext uri="{FF2B5EF4-FFF2-40B4-BE49-F238E27FC236}">
                <a16:creationId xmlns:a16="http://schemas.microsoft.com/office/drawing/2014/main" id="{0D288998-1467-3F53-863B-8FCE6FE1B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8" y="5676900"/>
            <a:ext cx="64849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4">
            <a:extLst>
              <a:ext uri="{FF2B5EF4-FFF2-40B4-BE49-F238E27FC236}">
                <a16:creationId xmlns:a16="http://schemas.microsoft.com/office/drawing/2014/main" id="{E217E500-0C36-2885-E9C6-A179838B1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8" y="6781800"/>
            <a:ext cx="640873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CC4E6B66-62B9-AB8C-024B-F3FC20CAEED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A86E1DB8-1272-3D2A-9919-0879B7F52B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BA61B777-9847-3A70-9705-C09DB6BC389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a:extLst>
              <a:ext uri="{FF2B5EF4-FFF2-40B4-BE49-F238E27FC236}">
                <a16:creationId xmlns:a16="http://schemas.microsoft.com/office/drawing/2014/main" id="{7B5E9992-20F4-8FED-C510-4F144A92F1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E8F140EA-AD8C-047C-574B-7608FD0F5F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D8338A5C-83E1-BF12-22E9-8781C9DA5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graphicFrame>
        <p:nvGraphicFramePr>
          <p:cNvPr id="156676" name="Object 4">
            <a:extLst>
              <a:ext uri="{FF2B5EF4-FFF2-40B4-BE49-F238E27FC236}">
                <a16:creationId xmlns:a16="http://schemas.microsoft.com/office/drawing/2014/main" id="{E62B7C46-7D32-1ED0-265A-7602035A4C16}"/>
              </a:ext>
            </a:extLst>
          </p:cNvPr>
          <p:cNvGraphicFramePr>
            <a:graphicFrameLocks noChangeAspect="1"/>
          </p:cNvGraphicFramePr>
          <p:nvPr/>
        </p:nvGraphicFramePr>
        <p:xfrm>
          <a:off x="1144588" y="4651375"/>
          <a:ext cx="4568825" cy="3425825"/>
        </p:xfrm>
        <a:graphic>
          <a:graphicData uri="http://schemas.openxmlformats.org/presentationml/2006/ole">
            <mc:AlternateContent xmlns:mc="http://schemas.openxmlformats.org/markup-compatibility/2006">
              <mc:Choice xmlns:v="urn:schemas-microsoft-com:vml" Requires="v">
                <p:oleObj name="Slide" r:id="rId3" imgW="4568937" imgH="3425943" progId="">
                  <p:embed/>
                </p:oleObj>
              </mc:Choice>
              <mc:Fallback>
                <p:oleObj name="Slide" r:id="rId3" imgW="4568937" imgH="3425943" progId="">
                  <p:embed/>
                  <p:pic>
                    <p:nvPicPr>
                      <p:cNvPr id="156676" name="Object 4">
                        <a:extLst>
                          <a:ext uri="{FF2B5EF4-FFF2-40B4-BE49-F238E27FC236}">
                            <a16:creationId xmlns:a16="http://schemas.microsoft.com/office/drawing/2014/main" id="{E62B7C46-7D32-1ED0-265A-7602035A4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88" y="4651375"/>
                        <a:ext cx="45688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2DCBDE95-6561-5972-0D64-8C05275C1D3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8D6F1C3B-9A16-4F65-24C3-3BFF6DEC05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66563" name="Picture 2">
            <a:extLst>
              <a:ext uri="{FF2B5EF4-FFF2-40B4-BE49-F238E27FC236}">
                <a16:creationId xmlns:a16="http://schemas.microsoft.com/office/drawing/2014/main" id="{BE4FDC7F-D08A-23CF-B03E-BC7398CD4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410075"/>
            <a:ext cx="6351587"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D2EA04C0-2D68-E51A-0CDA-ABB1E647A6A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3">
            <a:extLst>
              <a:ext uri="{FF2B5EF4-FFF2-40B4-BE49-F238E27FC236}">
                <a16:creationId xmlns:a16="http://schemas.microsoft.com/office/drawing/2014/main" id="{406304E8-F8CB-9CF1-8E5B-3B31CAA067FA}"/>
              </a:ext>
            </a:extLst>
          </p:cNvPr>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5603" name="Picture 2">
            <a:extLst>
              <a:ext uri="{FF2B5EF4-FFF2-40B4-BE49-F238E27FC236}">
                <a16:creationId xmlns:a16="http://schemas.microsoft.com/office/drawing/2014/main" id="{D8B14933-06B0-C804-CDAB-A11C02F3C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4343400"/>
            <a:ext cx="5772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2DCBDE95-6561-5972-0D64-8C05275C1D3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8D6F1C3B-9A16-4F65-24C3-3BFF6DEC05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66563" name="Picture 2">
            <a:extLst>
              <a:ext uri="{FF2B5EF4-FFF2-40B4-BE49-F238E27FC236}">
                <a16:creationId xmlns:a16="http://schemas.microsoft.com/office/drawing/2014/main" id="{BE4FDC7F-D08A-23CF-B03E-BC7398CD4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410075"/>
            <a:ext cx="6351587"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435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2DCBDE95-6561-5972-0D64-8C05275C1D3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8D6F1C3B-9A16-4F65-24C3-3BFF6DEC05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66563" name="Picture 2">
            <a:extLst>
              <a:ext uri="{FF2B5EF4-FFF2-40B4-BE49-F238E27FC236}">
                <a16:creationId xmlns:a16="http://schemas.microsoft.com/office/drawing/2014/main" id="{BE4FDC7F-D08A-23CF-B03E-BC7398CD4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410075"/>
            <a:ext cx="6351587"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129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C47C9C28-B0AE-FD3D-7567-304D7C05901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4C8DFA23-F7EA-1AB8-55AE-9204ED5AD2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68611" name="Picture 5">
            <a:extLst>
              <a:ext uri="{FF2B5EF4-FFF2-40B4-BE49-F238E27FC236}">
                <a16:creationId xmlns:a16="http://schemas.microsoft.com/office/drawing/2014/main" id="{3C7A6B20-9009-CA44-4161-0AD020E1A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4695825"/>
            <a:ext cx="63706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225E489B-CA99-86E8-97E8-C8E5095790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70E58CDB-9D85-2BD6-4A59-7F99E223F0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70659" name="Picture 4">
            <a:extLst>
              <a:ext uri="{FF2B5EF4-FFF2-40B4-BE49-F238E27FC236}">
                <a16:creationId xmlns:a16="http://schemas.microsoft.com/office/drawing/2014/main" id="{1C1B9A7E-24E4-33CF-8B42-722349C25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724400"/>
            <a:ext cx="6437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F9C01F69-4FD4-5848-C71C-CF4962B7C76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6B6A9151-0459-FD15-DF6E-BA5C8DC34C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19811" name="Picture 2">
            <a:extLst>
              <a:ext uri="{FF2B5EF4-FFF2-40B4-BE49-F238E27FC236}">
                <a16:creationId xmlns:a16="http://schemas.microsoft.com/office/drawing/2014/main" id="{5BF8B6F9-21F3-2109-D843-D39504E23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639921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647BEFF-9373-A331-100B-523C2A2A5A0C}"/>
              </a:ext>
            </a:extLst>
          </p:cNvPr>
          <p:cNvSpPr/>
          <p:nvPr/>
        </p:nvSpPr>
        <p:spPr>
          <a:xfrm>
            <a:off x="2362200" y="8763000"/>
            <a:ext cx="4265613"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5B1352F7-3186-100F-B9F3-D538C6A2901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a:extLst>
              <a:ext uri="{FF2B5EF4-FFF2-40B4-BE49-F238E27FC236}">
                <a16:creationId xmlns:a16="http://schemas.microsoft.com/office/drawing/2014/main" id="{00F79DD3-37AB-F4FB-81AD-A94427A34F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21859" name="Picture 2">
            <a:extLst>
              <a:ext uri="{FF2B5EF4-FFF2-40B4-BE49-F238E27FC236}">
                <a16:creationId xmlns:a16="http://schemas.microsoft.com/office/drawing/2014/main" id="{24B6117D-7B2B-6563-C3AD-14A172EAC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343400"/>
            <a:ext cx="64182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2A8A8AF2-EF37-D09B-6A19-BB2EF656DD6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a:extLst>
              <a:ext uri="{FF2B5EF4-FFF2-40B4-BE49-F238E27FC236}">
                <a16:creationId xmlns:a16="http://schemas.microsoft.com/office/drawing/2014/main" id="{63B9E164-86E1-53BD-EDCD-4B8BFB4670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23907" name="Picture 2">
            <a:extLst>
              <a:ext uri="{FF2B5EF4-FFF2-40B4-BE49-F238E27FC236}">
                <a16:creationId xmlns:a16="http://schemas.microsoft.com/office/drawing/2014/main" id="{AEC1C504-3EFF-68D1-466F-DC2A678E8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648200"/>
            <a:ext cx="67135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A6B174F6-7BC9-8018-D3DA-66B43D93B4A3}"/>
              </a:ext>
            </a:extLst>
          </p:cNvPr>
          <p:cNvSpPr>
            <a:spLocks noGrp="1" noRot="1" noChangeAspect="1" noChangeArrowheads="1" noTextEdit="1"/>
          </p:cNvSpPr>
          <p:nvPr>
            <p:ph type="sldImg"/>
          </p:nvPr>
        </p:nvSpPr>
        <p:spPr bwMode="auto">
          <a:xfrm>
            <a:off x="395288" y="692150"/>
            <a:ext cx="60706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3">
            <a:extLst>
              <a:ext uri="{FF2B5EF4-FFF2-40B4-BE49-F238E27FC236}">
                <a16:creationId xmlns:a16="http://schemas.microsoft.com/office/drawing/2014/main" id="{A31E8ED2-8374-B25A-F419-65C4EA33BC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8395E603-CED5-CEE1-5D8B-67674CFAEE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1">
            <a:extLst>
              <a:ext uri="{FF2B5EF4-FFF2-40B4-BE49-F238E27FC236}">
                <a16:creationId xmlns:a16="http://schemas.microsoft.com/office/drawing/2014/main" id="{4511D29F-1186-FBCC-D7D5-81F220502A70}"/>
              </a:ext>
            </a:extLst>
          </p:cNvPr>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7651" name="Picture 2">
            <a:extLst>
              <a:ext uri="{FF2B5EF4-FFF2-40B4-BE49-F238E27FC236}">
                <a16:creationId xmlns:a16="http://schemas.microsoft.com/office/drawing/2014/main" id="{74A79681-0D15-74F9-C7BE-9CBB2F234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324350"/>
            <a:ext cx="638016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1CF7D1A-74D7-2A91-CC14-70B4518A579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50296053-F66A-1FA7-04E0-E62CE5769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33795" name="Picture 2">
            <a:extLst>
              <a:ext uri="{FF2B5EF4-FFF2-40B4-BE49-F238E27FC236}">
                <a16:creationId xmlns:a16="http://schemas.microsoft.com/office/drawing/2014/main" id="{9BEF292F-AD1A-45A5-C20F-F2F6CA22C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343400"/>
            <a:ext cx="6437313"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51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B8E76F6-6312-4A4D-3173-8C943926EE5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A10FB95C-DE7E-55A2-3C08-0E1B999C92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37891" name="Picture 2">
            <a:extLst>
              <a:ext uri="{FF2B5EF4-FFF2-40B4-BE49-F238E27FC236}">
                <a16:creationId xmlns:a16="http://schemas.microsoft.com/office/drawing/2014/main" id="{98311C06-9D93-9AD9-10DA-08C299E3A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4505325"/>
            <a:ext cx="652303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a:extLst>
              <a:ext uri="{FF2B5EF4-FFF2-40B4-BE49-F238E27FC236}">
                <a16:creationId xmlns:a16="http://schemas.microsoft.com/office/drawing/2014/main" id="{C9445950-C892-3C07-A469-761A73D62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6096000"/>
            <a:ext cx="645636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91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13CC8A-4EA4-8369-E9BD-AE6D36DD2E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0FC4524-FEFF-E409-B720-3ADBDEC65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3555" name="Picture 2">
            <a:extLst>
              <a:ext uri="{FF2B5EF4-FFF2-40B4-BE49-F238E27FC236}">
                <a16:creationId xmlns:a16="http://schemas.microsoft.com/office/drawing/2014/main" id="{27547E44-3A54-06AA-89FA-2E429F76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6276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41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01833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axheaven.gr/circulars/29581/arora-epilogh-nomikhs-morfhs-epixeirhshs-12-sygkritikoi-pinakes-me-58-shmeia-sygkrish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krs.gr/article/119/9-eidi-etaireion-stin-ellada-morfes-pleonektimat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paraskevasforologas.gr/2022/06/28/forologia-merismat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taxheaven.gr/laws/law/index/law/881" TargetMode="External"/><Relationship Id="rId4" Type="http://schemas.openxmlformats.org/officeDocument/2006/relationships/hyperlink" Target="https://www.taxheaven.gr/laws/view/index/law/4548/year/2018/article/35/paragraph/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taxheaven.gr/laws/law/index/law/881" TargetMode="External"/><Relationship Id="rId4" Type="http://schemas.openxmlformats.org/officeDocument/2006/relationships/hyperlink" Target="https://www.taxheaven.gr/laws/view/index/law/4548/year/2018/article/36"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taxheaven.gr/laws/view/index/law/4172/year/2013/article/47" TargetMode="External"/><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7" Type="http://schemas.openxmlformats.org/officeDocument/2006/relationships/hyperlink" Target="https://www.taxheaven.gr/laws/view/index/law/4172/year/2013/article/57"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taxheaven.gr/laws/circular/view/id/20560" TargetMode="External"/><Relationship Id="rId5" Type="http://schemas.openxmlformats.org/officeDocument/2006/relationships/hyperlink" Target="https://www.taxheaven.gr/laws/law/index/law/528" TargetMode="External"/><Relationship Id="rId4" Type="http://schemas.openxmlformats.org/officeDocument/2006/relationships/hyperlink" Target="https://www.taxheaven.gr/laws/view/index/law/4172/year/2013/article/4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taxheaven.gr/laws/law/index/law/881" TargetMode="External"/><Relationship Id="rId5" Type="http://schemas.openxmlformats.org/officeDocument/2006/relationships/hyperlink" Target="https://www.taxheaven.gr/laws/view/index/law/4548/year/2018/article/35" TargetMode="External"/><Relationship Id="rId4" Type="http://schemas.openxmlformats.org/officeDocument/2006/relationships/hyperlink" Target="https://www.taxheaven.gr/laws/view/index/law/4548/year/2018/article/35/paragraph/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7" Type="http://schemas.openxmlformats.org/officeDocument/2006/relationships/hyperlink" Target="https://www.taxheaven.gr/laws/view/index/law/4587/year/2018/article/45/paragraph/4"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taxheaven.gr/laws/law/index/law/912" TargetMode="External"/><Relationship Id="rId5" Type="http://schemas.openxmlformats.org/officeDocument/2006/relationships/hyperlink" Target="https://www.taxheaven.gr/laws/view/index/law/4548/year/2018/article/35/paragraph/3" TargetMode="External"/><Relationship Id="rId4" Type="http://schemas.openxmlformats.org/officeDocument/2006/relationships/hyperlink" Target="https://www.taxheaven.gr/laws/law/index/law/88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7" Type="http://schemas.openxmlformats.org/officeDocument/2006/relationships/hyperlink" Target="https://www.taxheaven.gr/laws/law/index/law/14"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taxheaven.gr/laws/view/index/law/1676/year/1986/article/18" TargetMode="External"/><Relationship Id="rId5" Type="http://schemas.openxmlformats.org/officeDocument/2006/relationships/hyperlink" Target="https://www.taxheaven.gr/laws/view/index/law/1676/year/1986/article/18/paragraph/1" TargetMode="External"/><Relationship Id="rId4" Type="http://schemas.openxmlformats.org/officeDocument/2006/relationships/hyperlink" Target="https://www.taxheaven.gr/laws/circular/view/id/29632"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taxheaven.gr/laws/law/index/law/14" TargetMode="External"/><Relationship Id="rId5" Type="http://schemas.openxmlformats.org/officeDocument/2006/relationships/hyperlink" Target="https://www.taxheaven.gr/laws/view/index/law/1676/year/1986/article/18" TargetMode="External"/><Relationship Id="rId4" Type="http://schemas.openxmlformats.org/officeDocument/2006/relationships/hyperlink" Target="https://www.taxheaven.gr/laws/view/index/law/1676/year/1986/article/18/paragraph/1"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taxheaven.gr/circulars/32212/arora-o-sympshfismos-toy-logariasmoy-diafora-apo-ekdosh-metoxwn-yper-to-artio-me-swreymenes-zhmies-pros-aposbesh-aytwn-den-ypagetai-se-foro-sygkentrwshs-kefalaioy-sol-a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taxheaven.gr/circulars/29581/arora-epilogh-nomikhs-morfhs-epixeirhshs-12-sygkritikoi-pinakes-me-58-shmeia-sygkrish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taxheaven.gr/circulars/29581/arora-epilogh-nomikhs-morfhs-epixeirhshs-12-sygkritikoi-pinakes-me-58-shmeia-sygkrish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4C494F-B739-6302-FE5A-BC5140DFFABF}"/>
              </a:ext>
            </a:extLst>
          </p:cNvPr>
          <p:cNvSpPr>
            <a:spLocks noGrp="1"/>
          </p:cNvSpPr>
          <p:nvPr>
            <p:ph type="ctrTitle"/>
          </p:nvPr>
        </p:nvSpPr>
        <p:spPr>
          <a:xfrm>
            <a:off x="298581" y="802298"/>
            <a:ext cx="11579288" cy="2541431"/>
          </a:xfrm>
        </p:spPr>
        <p:txBody>
          <a:bodyPr>
            <a:normAutofit fontScale="90000"/>
          </a:bodyPr>
          <a:lstStyle/>
          <a:p>
            <a:r>
              <a:rPr lang="el-GR" dirty="0"/>
              <a:t>ΧΡΗΜΑΤΟΟΚΟΙΝΟΜΙΚΗ ΛΟΓΙΣΤΙΚΗ</a:t>
            </a:r>
            <a:br>
              <a:rPr lang="el-GR" dirty="0"/>
            </a:br>
            <a:r>
              <a:rPr lang="el-GR" dirty="0"/>
              <a:t>(ΜΑΘΗΜΑ ΚΟΡΜΟΥ)</a:t>
            </a:r>
          </a:p>
        </p:txBody>
      </p:sp>
      <p:sp>
        <p:nvSpPr>
          <p:cNvPr id="3" name="Υπότιτλος 2">
            <a:extLst>
              <a:ext uri="{FF2B5EF4-FFF2-40B4-BE49-F238E27FC236}">
                <a16:creationId xmlns:a16="http://schemas.microsoft.com/office/drawing/2014/main" id="{A6B90949-375C-7305-9F58-05F869B918B1}"/>
              </a:ext>
            </a:extLst>
          </p:cNvPr>
          <p:cNvSpPr>
            <a:spLocks noGrp="1"/>
          </p:cNvSpPr>
          <p:nvPr>
            <p:ph type="subTitle" idx="1"/>
          </p:nvPr>
        </p:nvSpPr>
        <p:spPr/>
        <p:txBody>
          <a:bodyPr/>
          <a:lstStyle/>
          <a:p>
            <a:pPr algn="just"/>
            <a:r>
              <a:rPr lang="el-GR" dirty="0" err="1"/>
              <a:t>ΔιδΑσκοντες</a:t>
            </a:r>
            <a:r>
              <a:rPr lang="el-GR" dirty="0"/>
              <a:t>: </a:t>
            </a:r>
            <a:r>
              <a:rPr lang="el-GR" dirty="0" err="1"/>
              <a:t>Επικ</a:t>
            </a:r>
            <a:r>
              <a:rPr lang="el-GR" dirty="0"/>
              <a:t>. </a:t>
            </a:r>
            <a:r>
              <a:rPr lang="el-GR" dirty="0" err="1"/>
              <a:t>ΚαθηγητΗς</a:t>
            </a:r>
            <a:r>
              <a:rPr lang="el-GR" dirty="0"/>
              <a:t> κος. </a:t>
            </a:r>
            <a:r>
              <a:rPr lang="el-GR" dirty="0" err="1"/>
              <a:t>ΤοΥντας</a:t>
            </a:r>
            <a:r>
              <a:rPr lang="el-GR" dirty="0"/>
              <a:t> </a:t>
            </a:r>
            <a:r>
              <a:rPr lang="el-GR" dirty="0" err="1"/>
              <a:t>ΚανΕλλος</a:t>
            </a:r>
            <a:endParaRPr lang="el-GR" dirty="0"/>
          </a:p>
          <a:p>
            <a:pPr algn="just"/>
            <a:r>
              <a:rPr lang="en-US" dirty="0"/>
              <a:t>Dr. </a:t>
            </a:r>
            <a:r>
              <a:rPr lang="el-GR" dirty="0" err="1"/>
              <a:t>ΔιαμαντοποΥλου</a:t>
            </a:r>
            <a:r>
              <a:rPr lang="el-GR" dirty="0"/>
              <a:t> </a:t>
            </a:r>
            <a:r>
              <a:rPr lang="el-GR" dirty="0" err="1"/>
              <a:t>ΛυδΙα</a:t>
            </a:r>
            <a:endParaRPr lang="el-GR" dirty="0"/>
          </a:p>
          <a:p>
            <a:endParaRPr lang="el-GR" dirty="0"/>
          </a:p>
        </p:txBody>
      </p:sp>
    </p:spTree>
    <p:extLst>
      <p:ext uri="{BB962C8B-B14F-4D97-AF65-F5344CB8AC3E}">
        <p14:creationId xmlns:p14="http://schemas.microsoft.com/office/powerpoint/2010/main" val="138796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fontScale="925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n-US" sz="2400" kern="0" dirty="0">
                <a:latin typeface="Cambria" panose="02040503050406030204" pitchFamily="18" charset="0"/>
                <a:ea typeface="Cambria" panose="02040503050406030204" pitchFamily="18" charset="0"/>
                <a:hlinkClick r:id="rId2"/>
              </a:rPr>
              <a:t>https://www.taxheaven.gr/circulars/29581/arora-epilogh-nomikhs-morfhs-epixeirhshs-12-sygkritikoi-pinakes-me-58-shmeia-sygkrishs</a:t>
            </a:r>
            <a:endParaRPr lang="el-GR" sz="2400" kern="0" dirty="0">
              <a:latin typeface="Cambria" panose="02040503050406030204" pitchFamily="18" charset="0"/>
              <a:ea typeface="Cambria" panose="02040503050406030204" pitchFamily="18" charset="0"/>
            </a:endParaRPr>
          </a:p>
          <a:p>
            <a:pPr marL="0" algn="just">
              <a:buNone/>
            </a:pPr>
            <a:endParaRPr lang="el-GR" sz="2400" b="1" kern="0" dirty="0">
              <a:latin typeface="Cambria" panose="02040503050406030204" pitchFamily="18" charset="0"/>
              <a:ea typeface="Cambria" panose="02040503050406030204" pitchFamily="18" charset="0"/>
            </a:endParaRPr>
          </a:p>
          <a:p>
            <a:pPr marL="0" algn="just">
              <a:buNone/>
            </a:pPr>
            <a:r>
              <a:rPr lang="el-GR" sz="2400" b="1" kern="0" dirty="0">
                <a:latin typeface="Cambria" panose="02040503050406030204" pitchFamily="18" charset="0"/>
                <a:ea typeface="Cambria" panose="02040503050406030204" pitchFamily="18" charset="0"/>
              </a:rPr>
              <a:t>Ομόρρυθμη εταιρεία (Ο.Ε ) και Ετερόρρυθμη εταιρεία (Ε.Ε.)</a:t>
            </a:r>
          </a:p>
          <a:p>
            <a:pPr marL="0" algn="just">
              <a:buNone/>
            </a:pPr>
            <a:r>
              <a:rPr lang="el-GR" sz="2400" kern="0" dirty="0">
                <a:latin typeface="Cambria" panose="02040503050406030204" pitchFamily="18" charset="0"/>
                <a:ea typeface="Cambria" panose="02040503050406030204" pitchFamily="18" charset="0"/>
              </a:rPr>
              <a:t>Ομόρρυθμη είναι η εταιρεία με νομική προσωπικότητα που επιδιώκει εμπορικό σκοπό και για τα χρέη της οποίας </a:t>
            </a:r>
            <a:r>
              <a:rPr lang="el-GR" sz="2400" b="1" kern="0" dirty="0">
                <a:latin typeface="Cambria" panose="02040503050406030204" pitchFamily="18" charset="0"/>
                <a:ea typeface="Cambria" panose="02040503050406030204" pitchFamily="18" charset="0"/>
              </a:rPr>
              <a:t>ευθύνονται παράλληλα όλοι οι εταίροι </a:t>
            </a:r>
            <a:r>
              <a:rPr lang="el-GR" sz="2400" kern="0" dirty="0">
                <a:latin typeface="Cambria" panose="02040503050406030204" pitchFamily="18" charset="0"/>
                <a:ea typeface="Cambria" panose="02040503050406030204" pitchFamily="18" charset="0"/>
              </a:rPr>
              <a:t>απεριόριστα και εις ολόκληρον. </a:t>
            </a:r>
          </a:p>
          <a:p>
            <a:pPr marL="0" algn="just">
              <a:buNone/>
            </a:pPr>
            <a:r>
              <a:rPr lang="el-GR" sz="2400" kern="0" dirty="0">
                <a:latin typeface="Cambria" panose="02040503050406030204" pitchFamily="18" charset="0"/>
                <a:ea typeface="Cambria" panose="02040503050406030204" pitchFamily="18" charset="0"/>
              </a:rPr>
              <a:t>Ετερόρρυθμη εταιρεία είναι η εταιρεία με νομική προσωπικότητα, που επιδιώκει εμπορικό σκοπό και για τα χρέη της οποίας </a:t>
            </a:r>
            <a:r>
              <a:rPr lang="el-GR" sz="2400" b="1" kern="0" dirty="0">
                <a:latin typeface="Cambria" panose="02040503050406030204" pitchFamily="18" charset="0"/>
                <a:ea typeface="Cambria" panose="02040503050406030204" pitchFamily="18" charset="0"/>
              </a:rPr>
              <a:t>ένας τουλάχιστον </a:t>
            </a:r>
            <a:r>
              <a:rPr lang="el-GR" sz="2400" kern="0" dirty="0">
                <a:latin typeface="Cambria" panose="02040503050406030204" pitchFamily="18" charset="0"/>
                <a:ea typeface="Cambria" panose="02040503050406030204" pitchFamily="18" charset="0"/>
              </a:rPr>
              <a:t>από τους εταίρους ευθύνεται περιορισμένα (ετερόρρυθμος εταίρος), ενώ ένας άλλος τουλάχιστον από τους εταίρους ευθύνεται απεριόριστα (ομόρρυθμος εταίρος). </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884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endParaRPr lang="el-GR" sz="2400" b="1" kern="0" dirty="0">
              <a:latin typeface="Cambria" panose="02040503050406030204" pitchFamily="18" charset="0"/>
              <a:ea typeface="Cambria" panose="02040503050406030204" pitchFamily="18" charset="0"/>
            </a:endParaRPr>
          </a:p>
          <a:p>
            <a:pPr marL="0" algn="just">
              <a:buNone/>
            </a:pPr>
            <a:r>
              <a:rPr lang="el-GR" sz="2400" b="1" kern="0" dirty="0">
                <a:latin typeface="Cambria" panose="02040503050406030204" pitchFamily="18" charset="0"/>
                <a:ea typeface="Cambria" panose="02040503050406030204" pitchFamily="18" charset="0"/>
              </a:rPr>
              <a:t>Ιδιωτική Κεφαλαιουχική Εταιρεία (Ι.Κ.Ε.) και Εταιρεία Περιορισμένης Ευθύνης (Ε.Π.Ε.)</a:t>
            </a:r>
          </a:p>
          <a:p>
            <a:pPr marL="0" algn="just">
              <a:buNone/>
            </a:pPr>
            <a:endParaRPr lang="el-GR" sz="2400" b="1"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Η ΙΚΕ και η ΕΠΕ αποτελούν ενδιάμεσες νομικές μορφές μεταξύ των κεφαλαιουχικών (λ.χ. της ΑΕ) και των προσωπικών εταιρειών (λ.χ. της Ομόρρυθμης και της Ετερόρρυθμης).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Τόσο η ΙΚΕ όσο και η ΕΠΕ θεωρούνται κεφαλαιουχικές εταιρείες. Ο κεφαλαιουχικός τους χαρακτήρας αλλοιώνεται όμως, σημαντικά, από προσωπικά στοιχεία. </a:t>
            </a:r>
          </a:p>
        </p:txBody>
      </p:sp>
    </p:spTree>
    <p:extLst>
      <p:ext uri="{BB962C8B-B14F-4D97-AF65-F5344CB8AC3E}">
        <p14:creationId xmlns:p14="http://schemas.microsoft.com/office/powerpoint/2010/main" val="211099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486676" y="646449"/>
            <a:ext cx="9803363" cy="4325112"/>
          </a:xfrm>
          <a:prstGeom prst="rect">
            <a:avLst/>
          </a:prstGeom>
        </p:spPr>
        <p:txBody>
          <a:bodyPr>
            <a:no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endParaRPr lang="el-GR" sz="1800" b="1" kern="0" dirty="0">
              <a:latin typeface="Cambria" panose="02040503050406030204" pitchFamily="18" charset="0"/>
              <a:ea typeface="Cambria" panose="02040503050406030204" pitchFamily="18" charset="0"/>
            </a:endParaRPr>
          </a:p>
          <a:p>
            <a:pPr marL="0" algn="just">
              <a:buNone/>
            </a:pPr>
            <a:r>
              <a:rPr lang="el-GR" sz="1800" b="1" kern="0" dirty="0">
                <a:latin typeface="Cambria" panose="02040503050406030204" pitchFamily="18" charset="0"/>
                <a:ea typeface="Cambria" panose="02040503050406030204" pitchFamily="18" charset="0"/>
              </a:rPr>
              <a:t>Ιδιωτική Κεφαλαιουχική Εταιρεία (Ι.Κ.Ε.) και Εταιρεία Περιορισμένης Ευθύνης (Ε.Π.Ε.)</a:t>
            </a:r>
          </a:p>
          <a:p>
            <a:pPr marL="0" algn="just">
              <a:buNone/>
            </a:pPr>
            <a:endParaRPr lang="el-GR" sz="1800" b="1" kern="0" dirty="0">
              <a:latin typeface="Cambria" panose="02040503050406030204" pitchFamily="18" charset="0"/>
              <a:ea typeface="Cambria" panose="02040503050406030204" pitchFamily="18" charset="0"/>
            </a:endParaRPr>
          </a:p>
          <a:p>
            <a:pPr marL="0" algn="just">
              <a:buNone/>
            </a:pPr>
            <a:r>
              <a:rPr lang="el-GR" sz="1800" b="1" kern="0" dirty="0">
                <a:latin typeface="Cambria" panose="02040503050406030204" pitchFamily="18" charset="0"/>
                <a:ea typeface="Cambria" panose="02040503050406030204" pitchFamily="18" charset="0"/>
              </a:rPr>
              <a:t>Το εταιρικό κεφάλαιο</a:t>
            </a:r>
          </a:p>
          <a:p>
            <a:pPr marL="0" algn="just">
              <a:buNone/>
            </a:pPr>
            <a:endParaRPr lang="el-GR" sz="1800" kern="0" dirty="0">
              <a:latin typeface="Cambria" panose="02040503050406030204" pitchFamily="18" charset="0"/>
              <a:ea typeface="Cambria" panose="02040503050406030204" pitchFamily="18" charset="0"/>
            </a:endParaRPr>
          </a:p>
          <a:p>
            <a:pPr marL="0" algn="just">
              <a:buNone/>
            </a:pPr>
            <a:r>
              <a:rPr lang="el-GR" sz="1800" kern="0" dirty="0">
                <a:latin typeface="Cambria" panose="02040503050406030204" pitchFamily="18" charset="0"/>
                <a:ea typeface="Cambria" panose="02040503050406030204" pitchFamily="18" charset="0"/>
              </a:rPr>
              <a:t>1. Όσον αφορά την ΙΚΕ</a:t>
            </a:r>
          </a:p>
          <a:p>
            <a:pPr marL="0" algn="just">
              <a:buNone/>
            </a:pPr>
            <a:endParaRPr lang="el-GR" sz="1800" kern="0" dirty="0">
              <a:latin typeface="Cambria" panose="02040503050406030204" pitchFamily="18" charset="0"/>
              <a:ea typeface="Cambria" panose="02040503050406030204" pitchFamily="18" charset="0"/>
            </a:endParaRPr>
          </a:p>
          <a:p>
            <a:pPr marL="0" algn="just">
              <a:buNone/>
            </a:pPr>
            <a:r>
              <a:rPr lang="el-GR" sz="1800" kern="0" dirty="0">
                <a:latin typeface="Cambria" panose="02040503050406030204" pitchFamily="18" charset="0"/>
                <a:ea typeface="Cambria" panose="02040503050406030204" pitchFamily="18" charset="0"/>
              </a:rPr>
              <a:t>Το κεφάλαιο της ΙΚΕ καθορίζεται από τους εταίρους χωρίς περιορισμό, μπορεί όμως να είναι και μηδενικό. Οι εταίροι συμμετέχουν στην εταιρεία με κεφαλαιακές, με </a:t>
            </a:r>
            <a:r>
              <a:rPr lang="el-GR" sz="1800" kern="0" dirty="0" err="1">
                <a:latin typeface="Cambria" panose="02040503050406030204" pitchFamily="18" charset="0"/>
                <a:ea typeface="Cambria" panose="02040503050406030204" pitchFamily="18" charset="0"/>
              </a:rPr>
              <a:t>εξωκεφαλαιακές</a:t>
            </a:r>
            <a:r>
              <a:rPr lang="el-GR" sz="1800" kern="0" dirty="0">
                <a:latin typeface="Cambria" panose="02040503050406030204" pitchFamily="18" charset="0"/>
                <a:ea typeface="Cambria" panose="02040503050406030204" pitchFamily="18" charset="0"/>
              </a:rPr>
              <a:t> ή με εγγυητικές εισφορές.</a:t>
            </a:r>
          </a:p>
          <a:p>
            <a:pPr marL="0" algn="just">
              <a:buNone/>
            </a:pPr>
            <a:endParaRPr lang="el-GR" sz="1800" kern="0" dirty="0">
              <a:latin typeface="Cambria" panose="02040503050406030204" pitchFamily="18" charset="0"/>
              <a:ea typeface="Cambria" panose="02040503050406030204" pitchFamily="18" charset="0"/>
            </a:endParaRPr>
          </a:p>
          <a:p>
            <a:pPr marL="0" algn="just">
              <a:buNone/>
            </a:pPr>
            <a:r>
              <a:rPr lang="el-GR" sz="1800" kern="0" dirty="0">
                <a:latin typeface="Cambria" panose="02040503050406030204" pitchFamily="18" charset="0"/>
                <a:ea typeface="Cambria" panose="02040503050406030204" pitchFamily="18" charset="0"/>
              </a:rPr>
              <a:t>2. Όσον αφορά την ΕΠΕ</a:t>
            </a:r>
          </a:p>
          <a:p>
            <a:pPr marL="0" algn="just">
              <a:buNone/>
            </a:pPr>
            <a:endParaRPr lang="el-GR" sz="1800" kern="0" dirty="0">
              <a:latin typeface="Cambria" panose="02040503050406030204" pitchFamily="18" charset="0"/>
              <a:ea typeface="Cambria" panose="02040503050406030204" pitchFamily="18" charset="0"/>
            </a:endParaRPr>
          </a:p>
          <a:p>
            <a:pPr marL="0" algn="just">
              <a:buNone/>
            </a:pPr>
            <a:r>
              <a:rPr lang="el-GR" sz="1800" kern="0" dirty="0">
                <a:latin typeface="Cambria" panose="02040503050406030204" pitchFamily="18" charset="0"/>
                <a:ea typeface="Cambria" panose="02040503050406030204" pitchFamily="18" charset="0"/>
              </a:rPr>
              <a:t>Το κεφάλαιο της ΕΠΕ καθορίζεται από τους εταίρους (ήδη από το 2013) χωρίς ελάχιστο ή μέγιστο περιορισμό. Σχηματίζεται είτε από μετρητά είτε από εισφορές σε είδος. Το εταιρικό όμως κεφάλαιο της ΕΠΕ δεν είναι δυνατό να είναι μηδενικό.</a:t>
            </a:r>
          </a:p>
        </p:txBody>
      </p:sp>
    </p:spTree>
    <p:extLst>
      <p:ext uri="{BB962C8B-B14F-4D97-AF65-F5344CB8AC3E}">
        <p14:creationId xmlns:p14="http://schemas.microsoft.com/office/powerpoint/2010/main" val="374083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486676" y="646449"/>
            <a:ext cx="9803363" cy="4325112"/>
          </a:xfrm>
          <a:prstGeom prst="rect">
            <a:avLst/>
          </a:prstGeom>
        </p:spPr>
        <p:txBody>
          <a:bodyPr>
            <a:no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endParaRPr lang="el-GR" sz="1800" b="1" kern="0" dirty="0">
              <a:latin typeface="Cambria" panose="02040503050406030204" pitchFamily="18" charset="0"/>
              <a:ea typeface="Cambria" panose="02040503050406030204" pitchFamily="18" charset="0"/>
            </a:endParaRPr>
          </a:p>
          <a:p>
            <a:pPr marL="0" algn="just">
              <a:buNone/>
            </a:pPr>
            <a:r>
              <a:rPr lang="el-GR" sz="1800" b="1" kern="0" dirty="0">
                <a:latin typeface="Cambria" panose="02040503050406030204" pitchFamily="18" charset="0"/>
                <a:ea typeface="Cambria" panose="02040503050406030204" pitchFamily="18" charset="0"/>
              </a:rPr>
              <a:t>Ιδιωτική Κεφαλαιουχική Εταιρεία (Ι.Κ.Ε.) και Εταιρεία Περιορισμένης Ευθύνης (Ε.Π.Ε.)</a:t>
            </a:r>
          </a:p>
          <a:p>
            <a:pPr marL="0" algn="just">
              <a:buNone/>
            </a:pPr>
            <a:endParaRPr lang="el-GR" sz="1800" b="1" kern="0" dirty="0">
              <a:latin typeface="Cambria" panose="02040503050406030204" pitchFamily="18" charset="0"/>
              <a:ea typeface="Cambria" panose="02040503050406030204" pitchFamily="18" charset="0"/>
            </a:endParaRPr>
          </a:p>
          <a:p>
            <a:pPr marL="0" algn="just">
              <a:buNone/>
            </a:pPr>
            <a:r>
              <a:rPr lang="el-GR" sz="1800" b="1" kern="0" dirty="0">
                <a:latin typeface="Cambria" panose="02040503050406030204" pitchFamily="18" charset="0"/>
                <a:ea typeface="Cambria" panose="02040503050406030204" pitchFamily="18" charset="0"/>
              </a:rPr>
              <a:t>Η λήψη αποφάσεων: </a:t>
            </a:r>
          </a:p>
          <a:p>
            <a:pPr marL="0" algn="just">
              <a:buNone/>
            </a:pPr>
            <a:endParaRPr lang="el-GR" sz="1800" kern="0" dirty="0">
              <a:latin typeface="Cambria" panose="02040503050406030204" pitchFamily="18" charset="0"/>
              <a:ea typeface="Cambria" panose="02040503050406030204" pitchFamily="18" charset="0"/>
            </a:endParaRPr>
          </a:p>
          <a:p>
            <a:pPr marL="0" algn="just">
              <a:buNone/>
            </a:pPr>
            <a:r>
              <a:rPr lang="el-GR" sz="1800" kern="0" dirty="0">
                <a:latin typeface="Cambria" panose="02040503050406030204" pitchFamily="18" charset="0"/>
                <a:ea typeface="Cambria" panose="02040503050406030204" pitchFamily="18" charset="0"/>
              </a:rPr>
              <a:t>1. Όσον αφορά την ΙΚΕ</a:t>
            </a:r>
          </a:p>
          <a:p>
            <a:pPr marL="0" algn="just">
              <a:buNone/>
            </a:pPr>
            <a:endParaRPr lang="el-GR" sz="1800" kern="0" dirty="0">
              <a:latin typeface="Cambria" panose="02040503050406030204" pitchFamily="18" charset="0"/>
              <a:ea typeface="Cambria" panose="02040503050406030204" pitchFamily="18" charset="0"/>
            </a:endParaRPr>
          </a:p>
          <a:p>
            <a:pPr marL="0" algn="just">
              <a:buNone/>
            </a:pPr>
            <a:r>
              <a:rPr lang="el-GR" sz="1800" kern="0" dirty="0">
                <a:latin typeface="Cambria" panose="02040503050406030204" pitchFamily="18" charset="0"/>
                <a:ea typeface="Cambria" panose="02040503050406030204" pitchFamily="18" charset="0"/>
              </a:rPr>
              <a:t>Κάθε εταιρικό μερίδιο παρέχει δικαίωμα μιας ψήφου. Οι εταίροι της ΙΚΕ, λοιπόν, λαμβάνουν αποφάσεις με απόλυτη πλειοψηφία των εταιρικών μεριδίων. </a:t>
            </a:r>
          </a:p>
          <a:p>
            <a:pPr marL="0" algn="just">
              <a:buNone/>
            </a:pPr>
            <a:endParaRPr lang="el-GR" sz="1800" kern="0" dirty="0">
              <a:latin typeface="Cambria" panose="02040503050406030204" pitchFamily="18" charset="0"/>
              <a:ea typeface="Cambria" panose="02040503050406030204" pitchFamily="18" charset="0"/>
            </a:endParaRPr>
          </a:p>
          <a:p>
            <a:pPr marL="0" algn="just">
              <a:buNone/>
            </a:pPr>
            <a:r>
              <a:rPr lang="el-GR" sz="1800" kern="0" dirty="0">
                <a:latin typeface="Cambria" panose="02040503050406030204" pitchFamily="18" charset="0"/>
                <a:ea typeface="Cambria" panose="02040503050406030204" pitchFamily="18" charset="0"/>
              </a:rPr>
              <a:t>2. Όσον αφορά την ΕΠΕ</a:t>
            </a:r>
          </a:p>
          <a:p>
            <a:pPr marL="0" algn="just">
              <a:buNone/>
            </a:pPr>
            <a:endParaRPr lang="el-GR" sz="1800" kern="0" dirty="0">
              <a:latin typeface="Cambria" panose="02040503050406030204" pitchFamily="18" charset="0"/>
              <a:ea typeface="Cambria" panose="02040503050406030204" pitchFamily="18" charset="0"/>
            </a:endParaRPr>
          </a:p>
          <a:p>
            <a:pPr marL="0" algn="just">
              <a:buNone/>
            </a:pPr>
            <a:r>
              <a:rPr lang="el-GR" sz="1800" kern="0" dirty="0">
                <a:latin typeface="Cambria" panose="02040503050406030204" pitchFamily="18" charset="0"/>
                <a:ea typeface="Cambria" panose="02040503050406030204" pitchFamily="18" charset="0"/>
              </a:rPr>
              <a:t>Στην ΕΠΕ τα πράγματα γίνονται πιο περίπλοκα. Ο νόμος απαιτεί διπλή πλειοψηφία: μεριδίων και μερίδων. Με άλλα λόγια: και πλειοψηφία κεφαλαίου και πλειοψηφία εταίρων. </a:t>
            </a:r>
          </a:p>
        </p:txBody>
      </p:sp>
    </p:spTree>
    <p:extLst>
      <p:ext uri="{BB962C8B-B14F-4D97-AF65-F5344CB8AC3E}">
        <p14:creationId xmlns:p14="http://schemas.microsoft.com/office/powerpoint/2010/main" val="252383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486676" y="646449"/>
            <a:ext cx="9803363" cy="4325112"/>
          </a:xfrm>
          <a:prstGeom prst="rect">
            <a:avLst/>
          </a:prstGeom>
        </p:spPr>
        <p:txBody>
          <a:bodyPr>
            <a:no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endParaRPr lang="el-GR" sz="1800" b="1" kern="0" dirty="0">
              <a:latin typeface="Cambria" panose="02040503050406030204" pitchFamily="18" charset="0"/>
              <a:ea typeface="Cambria" panose="02040503050406030204" pitchFamily="18" charset="0"/>
            </a:endParaRPr>
          </a:p>
          <a:p>
            <a:pPr marL="0" algn="just">
              <a:buNone/>
            </a:pPr>
            <a:r>
              <a:rPr lang="el-GR" sz="1800" b="1" kern="0" dirty="0">
                <a:latin typeface="Cambria" panose="02040503050406030204" pitchFamily="18" charset="0"/>
                <a:ea typeface="Cambria" panose="02040503050406030204" pitchFamily="18" charset="0"/>
              </a:rPr>
              <a:t>ΚΑΤΆ ΚΥΡΙΟ ΛΟΓΟ ΟΙ </a:t>
            </a:r>
          </a:p>
          <a:p>
            <a:pPr marL="0" algn="just">
              <a:buAutoNum type="arabicPeriod"/>
            </a:pPr>
            <a:r>
              <a:rPr lang="el-GR" sz="1800" b="1" kern="0" dirty="0">
                <a:latin typeface="Cambria" panose="02040503050406030204" pitchFamily="18" charset="0"/>
                <a:ea typeface="Cambria" panose="02040503050406030204" pitchFamily="18" charset="0"/>
              </a:rPr>
              <a:t>Ο.Ε.</a:t>
            </a:r>
          </a:p>
          <a:p>
            <a:pPr marL="0" algn="just">
              <a:buAutoNum type="arabicPeriod"/>
            </a:pPr>
            <a:r>
              <a:rPr lang="el-GR" sz="1800" b="1" kern="0" dirty="0">
                <a:latin typeface="Cambria" panose="02040503050406030204" pitchFamily="18" charset="0"/>
                <a:ea typeface="Cambria" panose="02040503050406030204" pitchFamily="18" charset="0"/>
              </a:rPr>
              <a:t>Ε.Ε.</a:t>
            </a:r>
          </a:p>
          <a:p>
            <a:pPr marL="0" algn="just">
              <a:buAutoNum type="arabicPeriod"/>
            </a:pPr>
            <a:r>
              <a:rPr lang="el-GR" sz="1800" b="1" kern="0" dirty="0">
                <a:latin typeface="Cambria" panose="02040503050406030204" pitchFamily="18" charset="0"/>
                <a:ea typeface="Cambria" panose="02040503050406030204" pitchFamily="18" charset="0"/>
              </a:rPr>
              <a:t>Ι.Κ.Ε</a:t>
            </a:r>
          </a:p>
          <a:p>
            <a:pPr marL="0" algn="just">
              <a:buAutoNum type="arabicPeriod"/>
            </a:pPr>
            <a:r>
              <a:rPr lang="el-GR" sz="1800" b="1" kern="0" dirty="0">
                <a:latin typeface="Cambria" panose="02040503050406030204" pitchFamily="18" charset="0"/>
                <a:ea typeface="Cambria" panose="02040503050406030204" pitchFamily="18" charset="0"/>
              </a:rPr>
              <a:t>Ε.Π.Ε</a:t>
            </a:r>
          </a:p>
          <a:p>
            <a:pPr marL="0" algn="just">
              <a:buAutoNum type="arabicPeriod"/>
            </a:pPr>
            <a:endParaRPr lang="el-GR" sz="1800" b="1" kern="0" dirty="0">
              <a:latin typeface="Cambria" panose="02040503050406030204" pitchFamily="18" charset="0"/>
              <a:ea typeface="Cambria" panose="02040503050406030204" pitchFamily="18" charset="0"/>
            </a:endParaRPr>
          </a:p>
          <a:p>
            <a:pPr marL="0" indent="0" algn="just">
              <a:buNone/>
            </a:pPr>
            <a:r>
              <a:rPr lang="el-GR" sz="1800" b="1" kern="0" dirty="0">
                <a:latin typeface="Cambria" panose="02040503050406030204" pitchFamily="18" charset="0"/>
                <a:ea typeface="Cambria" panose="02040503050406030204" pitchFamily="18" charset="0"/>
              </a:rPr>
              <a:t>ΕΧΟΥΝ ΜΕΡΙΔΙΑ ΚΑΙ ΌΧΙ ΜΕΤΟΧΕΣ</a:t>
            </a:r>
            <a:endParaRPr lang="el-GR" sz="18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111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486676" y="646449"/>
            <a:ext cx="9803363" cy="4325112"/>
          </a:xfrm>
          <a:prstGeom prst="rect">
            <a:avLst/>
          </a:prstGeom>
        </p:spPr>
        <p:txBody>
          <a:bodyPr>
            <a:no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endParaRPr lang="el-GR" sz="1800" b="1" kern="0" dirty="0">
              <a:latin typeface="Cambria" panose="02040503050406030204" pitchFamily="18" charset="0"/>
              <a:ea typeface="Cambria" panose="02040503050406030204" pitchFamily="18" charset="0"/>
            </a:endParaRPr>
          </a:p>
          <a:p>
            <a:pPr marL="0" algn="just">
              <a:buNone/>
            </a:pPr>
            <a:r>
              <a:rPr lang="el-GR" sz="1800" b="1" kern="0" dirty="0">
                <a:latin typeface="Cambria" panose="02040503050406030204" pitchFamily="18" charset="0"/>
                <a:ea typeface="Cambria" panose="02040503050406030204" pitchFamily="18" charset="0"/>
              </a:rPr>
              <a:t>5) Ανώνυμη Εταιρεία (Α.Ε.)</a:t>
            </a:r>
          </a:p>
          <a:p>
            <a:pPr marL="0" algn="just">
              <a:buNone/>
            </a:pPr>
            <a:r>
              <a:rPr lang="el-GR" sz="1800" kern="0" dirty="0">
                <a:latin typeface="Cambria" panose="02040503050406030204" pitchFamily="18" charset="0"/>
                <a:ea typeface="Cambria" panose="02040503050406030204" pitchFamily="18" charset="0"/>
              </a:rPr>
              <a:t>[ Σχετικές Νομοθετικές διατάξεις : Ο ν. 4548/2018 Αναμόρφωση του δικαίου των ανωνύμων εταιρειών (Νέος νόμος περί Ανωνύμων Εταιριών) [ έως 31/12/2018, ισχύει ο </a:t>
            </a:r>
            <a:r>
              <a:rPr lang="el-GR" sz="1800" kern="0" dirty="0" err="1">
                <a:latin typeface="Cambria" panose="02040503050406030204" pitchFamily="18" charset="0"/>
                <a:ea typeface="Cambria" panose="02040503050406030204" pitchFamily="18" charset="0"/>
              </a:rPr>
              <a:t>κ.ν</a:t>
            </a:r>
            <a:r>
              <a:rPr lang="el-GR" sz="1800" kern="0" dirty="0">
                <a:latin typeface="Cambria" panose="02040503050406030204" pitchFamily="18" charset="0"/>
                <a:ea typeface="Cambria" panose="02040503050406030204" pitchFamily="18" charset="0"/>
              </a:rPr>
              <a:t>. 2190/1920 ] και ο ν. 4172/2013 ] .</a:t>
            </a:r>
          </a:p>
          <a:p>
            <a:pPr marL="0" algn="just">
              <a:buNone/>
            </a:pPr>
            <a:r>
              <a:rPr lang="el-GR" sz="1800" b="1" kern="0" dirty="0">
                <a:latin typeface="Cambria" panose="02040503050406030204" pitchFamily="18" charset="0"/>
                <a:ea typeface="Cambria" panose="02040503050406030204" pitchFamily="18" charset="0"/>
              </a:rPr>
              <a:t>Η Ανώνυμη Εταιρεία (Α.Ε.) είναι κεφαλαιουχική εταιρεία, της οποίας το κεφάλαιο της είναι διαιρεμένο σε </a:t>
            </a:r>
            <a:r>
              <a:rPr lang="el-GR" sz="2000" b="1" u="sng" kern="0" dirty="0">
                <a:latin typeface="Cambria" panose="02040503050406030204" pitchFamily="18" charset="0"/>
                <a:ea typeface="Cambria" panose="02040503050406030204" pitchFamily="18" charset="0"/>
              </a:rPr>
              <a:t>μετοχές</a:t>
            </a:r>
            <a:r>
              <a:rPr lang="el-GR" sz="1800" b="1" kern="0" dirty="0">
                <a:latin typeface="Cambria" panose="02040503050406030204" pitchFamily="18" charset="0"/>
                <a:ea typeface="Cambria" panose="02040503050406030204" pitchFamily="18" charset="0"/>
              </a:rPr>
              <a:t>.</a:t>
            </a:r>
          </a:p>
          <a:p>
            <a:pPr marL="0" algn="just">
              <a:buNone/>
            </a:pPr>
            <a:endParaRPr lang="el-GR" sz="18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973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3">
            <a:extLst>
              <a:ext uri="{FF2B5EF4-FFF2-40B4-BE49-F238E27FC236}">
                <a16:creationId xmlns:a16="http://schemas.microsoft.com/office/drawing/2014/main" id="{17175004-0286-8BF5-54FF-FB918420C9BF}"/>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6" name="Rectangle 5">
            <a:extLst>
              <a:ext uri="{FF2B5EF4-FFF2-40B4-BE49-F238E27FC236}">
                <a16:creationId xmlns:a16="http://schemas.microsoft.com/office/drawing/2014/main" id="{F5E43851-1A5D-6D10-6ECA-6A0609165577}"/>
              </a:ext>
            </a:extLst>
          </p:cNvPr>
          <p:cNvSpPr/>
          <p:nvPr/>
        </p:nvSpPr>
        <p:spPr bwMode="auto">
          <a:xfrm>
            <a:off x="6248400" y="1295400"/>
            <a:ext cx="3733800" cy="762000"/>
          </a:xfrm>
          <a:prstGeom prst="rect">
            <a:avLst/>
          </a:prstGeom>
          <a:solidFill>
            <a:srgbClr val="005EA4"/>
          </a:solidFill>
          <a:ln w="28575" cap="sq" cmpd="sng" algn="ctr">
            <a:solidFill>
              <a:schemeClr val="tx1"/>
            </a:solidFill>
            <a:prstDash val="solid"/>
            <a:round/>
            <a:headEnd type="none" w="sm" len="sm"/>
            <a:tailEnd type="none" w="sm" len="sm"/>
          </a:ln>
          <a:effectLst/>
        </p:spPr>
        <p:txBody>
          <a:bodyPr anchor="ctr"/>
          <a:lstStyle>
            <a:lvl1pPr marL="1095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l-GR" altLang="el-GR" sz="2900" b="1">
                <a:solidFill>
                  <a:schemeClr val="bg1"/>
                </a:solidFill>
                <a:effectLst>
                  <a:outerShdw blurRad="38100" dist="38100" dir="2700000" algn="tl">
                    <a:srgbClr val="000000"/>
                  </a:outerShdw>
                </a:effectLst>
                <a:latin typeface="Arial" panose="020B0604020202020204" pitchFamily="34" charset="0"/>
              </a:rPr>
              <a:t>Μειονεκτήματα</a:t>
            </a:r>
            <a:endParaRPr lang="en-US" altLang="el-GR" sz="2900" b="1">
              <a:solidFill>
                <a:schemeClr val="bg1"/>
              </a:solidFill>
              <a:effectLst>
                <a:outerShdw blurRad="38100" dist="38100" dir="2700000" algn="tl">
                  <a:srgbClr val="000000"/>
                </a:outerShdw>
              </a:effectLst>
              <a:latin typeface="Arial" panose="020B0604020202020204" pitchFamily="34" charset="0"/>
            </a:endParaRPr>
          </a:p>
        </p:txBody>
      </p:sp>
      <p:sp>
        <p:nvSpPr>
          <p:cNvPr id="8" name="Rectangle 7">
            <a:extLst>
              <a:ext uri="{FF2B5EF4-FFF2-40B4-BE49-F238E27FC236}">
                <a16:creationId xmlns:a16="http://schemas.microsoft.com/office/drawing/2014/main" id="{0375CDE5-E08E-B96E-932F-92A8DAD35825}"/>
              </a:ext>
            </a:extLst>
          </p:cNvPr>
          <p:cNvSpPr/>
          <p:nvPr/>
        </p:nvSpPr>
        <p:spPr bwMode="auto">
          <a:xfrm>
            <a:off x="2133600" y="1295400"/>
            <a:ext cx="3733800" cy="762000"/>
          </a:xfrm>
          <a:prstGeom prst="rect">
            <a:avLst/>
          </a:prstGeom>
          <a:solidFill>
            <a:srgbClr val="005EA4"/>
          </a:solidFill>
          <a:ln w="28575" cap="sq" cmpd="sng" algn="ctr">
            <a:solidFill>
              <a:schemeClr val="tx1"/>
            </a:solidFill>
            <a:prstDash val="solid"/>
            <a:round/>
            <a:headEnd type="none" w="sm" len="sm"/>
            <a:tailEnd type="none" w="sm" len="sm"/>
          </a:ln>
          <a:effectLst/>
        </p:spPr>
        <p:txBody>
          <a:bodyPr anchor="ctr"/>
          <a:lstStyle>
            <a:lvl1pPr marL="1095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l-GR" altLang="el-GR" sz="2900" b="1">
                <a:solidFill>
                  <a:schemeClr val="bg1"/>
                </a:solidFill>
                <a:effectLst>
                  <a:outerShdw blurRad="38100" dist="38100" dir="2700000" algn="tl">
                    <a:srgbClr val="000000"/>
                  </a:outerShdw>
                </a:effectLst>
                <a:latin typeface="Arial" panose="020B0604020202020204" pitchFamily="34" charset="0"/>
              </a:rPr>
              <a:t>Πλεονεκτήματα</a:t>
            </a:r>
            <a:endParaRPr lang="en-US" altLang="el-GR" sz="2900" b="1">
              <a:solidFill>
                <a:schemeClr val="bg1"/>
              </a:solidFill>
              <a:effectLst>
                <a:outerShdw blurRad="38100" dist="38100" dir="2700000" algn="tl">
                  <a:srgbClr val="000000"/>
                </a:outerShdw>
              </a:effectLst>
              <a:latin typeface="Arial" panose="020B0604020202020204" pitchFamily="34" charset="0"/>
            </a:endParaRPr>
          </a:p>
        </p:txBody>
      </p:sp>
      <p:sp>
        <p:nvSpPr>
          <p:cNvPr id="9" name="Rectangle 8">
            <a:extLst>
              <a:ext uri="{FF2B5EF4-FFF2-40B4-BE49-F238E27FC236}">
                <a16:creationId xmlns:a16="http://schemas.microsoft.com/office/drawing/2014/main" id="{8374C6E5-C974-E0D2-310C-153F185D6AE7}"/>
              </a:ext>
            </a:extLst>
          </p:cNvPr>
          <p:cNvSpPr>
            <a:spLocks noChangeArrowheads="1"/>
          </p:cNvSpPr>
          <p:nvPr/>
        </p:nvSpPr>
        <p:spPr bwMode="auto">
          <a:xfrm>
            <a:off x="2133600" y="2057401"/>
            <a:ext cx="3581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SzPct val="100000"/>
              <a:buFont typeface="Calibri" panose="020F0502020204030204" pitchFamily="34" charset="0"/>
              <a:buAutoNum type="arabicPeriod"/>
            </a:pPr>
            <a:r>
              <a:rPr lang="el-GR" altLang="el-GR" sz="2100">
                <a:latin typeface="Arial" panose="020B0604020202020204" pitchFamily="34" charset="0"/>
              </a:rPr>
              <a:t>Μπορεί να αντλήσει περισσότερα κεφάλαια από μια προσωπική ή ομόρρυθμη εταιρεία</a:t>
            </a:r>
            <a:endParaRPr lang="en-US" altLang="el-GR" sz="2100">
              <a:latin typeface="Arial" panose="020B0604020202020204" pitchFamily="34" charset="0"/>
            </a:endParaRPr>
          </a:p>
          <a:p>
            <a:pPr>
              <a:lnSpc>
                <a:spcPct val="125000"/>
              </a:lnSpc>
              <a:spcBef>
                <a:spcPts val="1200"/>
              </a:spcBef>
              <a:buSzPct val="100000"/>
              <a:buFont typeface="Calibri" panose="020F0502020204030204" pitchFamily="34" charset="0"/>
              <a:buAutoNum type="arabicPeriod"/>
            </a:pPr>
            <a:r>
              <a:rPr lang="el-GR" altLang="el-GR" sz="2100">
                <a:latin typeface="Arial" panose="020B0604020202020204" pitchFamily="34" charset="0"/>
              </a:rPr>
              <a:t>Συνεχής διάρκεια ζωής</a:t>
            </a:r>
            <a:endParaRPr lang="en-US" altLang="el-GR" sz="2100">
              <a:latin typeface="Arial" panose="020B0604020202020204" pitchFamily="34" charset="0"/>
            </a:endParaRPr>
          </a:p>
          <a:p>
            <a:pPr>
              <a:lnSpc>
                <a:spcPct val="125000"/>
              </a:lnSpc>
              <a:spcBef>
                <a:spcPts val="1200"/>
              </a:spcBef>
              <a:buSzPct val="100000"/>
              <a:buFont typeface="Calibri" panose="020F0502020204030204" pitchFamily="34" charset="0"/>
              <a:buAutoNum type="arabicPeriod"/>
            </a:pPr>
            <a:r>
              <a:rPr lang="el-GR" altLang="el-GR" sz="2100">
                <a:latin typeface="Arial" panose="020B0604020202020204" pitchFamily="34" charset="0"/>
              </a:rPr>
              <a:t>Ευκολία στη μεταβίβαση της ιδιοκτησίας</a:t>
            </a:r>
            <a:endParaRPr lang="en-US" altLang="el-GR" sz="2100">
              <a:latin typeface="Arial" panose="020B0604020202020204" pitchFamily="34" charset="0"/>
            </a:endParaRPr>
          </a:p>
          <a:p>
            <a:pPr>
              <a:lnSpc>
                <a:spcPct val="125000"/>
              </a:lnSpc>
              <a:spcBef>
                <a:spcPts val="1200"/>
              </a:spcBef>
              <a:buSzPct val="100000"/>
              <a:buFont typeface="Calibri" panose="020F0502020204030204" pitchFamily="34" charset="0"/>
              <a:buAutoNum type="arabicPeriod"/>
            </a:pPr>
            <a:r>
              <a:rPr lang="el-GR" altLang="el-GR" sz="2100">
                <a:latin typeface="Arial" panose="020B0604020202020204" pitchFamily="34" charset="0"/>
              </a:rPr>
              <a:t>Περιορισμένη ευθύνη μετόχων</a:t>
            </a:r>
            <a:endParaRPr lang="en-US" altLang="en-US" sz="2100">
              <a:latin typeface="Arial" panose="020B0604020202020204" pitchFamily="34" charset="0"/>
            </a:endParaRPr>
          </a:p>
        </p:txBody>
      </p:sp>
      <p:sp>
        <p:nvSpPr>
          <p:cNvPr id="10" name="Rectangle 9">
            <a:extLst>
              <a:ext uri="{FF2B5EF4-FFF2-40B4-BE49-F238E27FC236}">
                <a16:creationId xmlns:a16="http://schemas.microsoft.com/office/drawing/2014/main" id="{BACE2766-991B-493D-D5D4-C8D574B508E0}"/>
              </a:ext>
            </a:extLst>
          </p:cNvPr>
          <p:cNvSpPr>
            <a:spLocks noChangeArrowheads="1"/>
          </p:cNvSpPr>
          <p:nvPr/>
        </p:nvSpPr>
        <p:spPr bwMode="auto">
          <a:xfrm>
            <a:off x="6248400" y="2219326"/>
            <a:ext cx="35814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SzPct val="100000"/>
              <a:buFont typeface="Calibri" panose="020F0502020204030204" pitchFamily="34" charset="0"/>
              <a:buAutoNum type="arabicPeriod"/>
            </a:pPr>
            <a:r>
              <a:rPr lang="el-GR" altLang="el-GR" sz="2100">
                <a:latin typeface="Arial" panose="020B0604020202020204" pitchFamily="34" charset="0"/>
              </a:rPr>
              <a:t>Διαχωρισμός ιδιοκτησίας και διοίκησης</a:t>
            </a:r>
            <a:endParaRPr lang="en-US" altLang="el-GR" sz="2100">
              <a:latin typeface="Arial" panose="020B0604020202020204" pitchFamily="34" charset="0"/>
            </a:endParaRPr>
          </a:p>
          <a:p>
            <a:pPr>
              <a:lnSpc>
                <a:spcPct val="125000"/>
              </a:lnSpc>
              <a:spcBef>
                <a:spcPts val="1200"/>
              </a:spcBef>
              <a:buSzPct val="100000"/>
              <a:buFont typeface="Calibri" panose="020F0502020204030204" pitchFamily="34" charset="0"/>
              <a:buAutoNum type="arabicPeriod"/>
            </a:pPr>
            <a:r>
              <a:rPr lang="el-GR" altLang="el-GR" sz="2100">
                <a:latin typeface="Arial" panose="020B0604020202020204" pitchFamily="34" charset="0"/>
              </a:rPr>
              <a:t>Διπλή φορολόγηση διανεμόμενων κερδών</a:t>
            </a:r>
            <a:endParaRPr lang="en-US" altLang="el-GR" sz="2100">
              <a:latin typeface="Arial" panose="020B0604020202020204" pitchFamily="34" charset="0"/>
            </a:endParaRPr>
          </a:p>
          <a:p>
            <a:pPr>
              <a:lnSpc>
                <a:spcPct val="125000"/>
              </a:lnSpc>
              <a:spcBef>
                <a:spcPts val="1200"/>
              </a:spcBef>
              <a:buSzPct val="100000"/>
              <a:buFont typeface="Calibri" panose="020F0502020204030204" pitchFamily="34" charset="0"/>
              <a:buAutoNum type="arabicPeriod"/>
            </a:pPr>
            <a:r>
              <a:rPr lang="el-GR" altLang="el-GR" sz="2100">
                <a:latin typeface="Arial" panose="020B0604020202020204" pitchFamily="34" charset="0"/>
              </a:rPr>
              <a:t>Κρατικές ρυθμίσεις</a:t>
            </a:r>
            <a:endParaRPr lang="en-US" altLang="en-US" sz="2100">
              <a:latin typeface="Arial" panose="020B0604020202020204" pitchFamily="34" charset="0"/>
            </a:endParaRPr>
          </a:p>
        </p:txBody>
      </p:sp>
      <p:sp>
        <p:nvSpPr>
          <p:cNvPr id="20486" name="Rectangle 1031">
            <a:extLst>
              <a:ext uri="{FF2B5EF4-FFF2-40B4-BE49-F238E27FC236}">
                <a16:creationId xmlns:a16="http://schemas.microsoft.com/office/drawing/2014/main" id="{EB9DF8E6-8B1D-9147-E18D-829BC739FC5E}"/>
              </a:ext>
            </a:extLst>
          </p:cNvPr>
          <p:cNvSpPr txBox="1">
            <a:spLocks noChangeArrowheads="1"/>
          </p:cNvSpPr>
          <p:nvPr/>
        </p:nvSpPr>
        <p:spPr bwMode="auto">
          <a:xfrm>
            <a:off x="2057400" y="457200"/>
            <a:ext cx="8305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0000BF"/>
                </a:solidFill>
                <a:latin typeface="Arial" panose="020B0604020202020204" pitchFamily="34" charset="0"/>
              </a:rPr>
              <a:t>Χαρακτηριστικά μιας ανώνυμης εταιρείας</a:t>
            </a:r>
            <a:endParaRPr lang="en-US" altLang="el-GR" sz="3000" b="1">
              <a:solidFill>
                <a:srgbClr val="0000BF"/>
              </a:solidFill>
              <a:latin typeface="Arial" panose="020B0604020202020204" pitchFamily="34" charset="0"/>
            </a:endParaRPr>
          </a:p>
        </p:txBody>
      </p:sp>
      <p:sp>
        <p:nvSpPr>
          <p:cNvPr id="20487" name="Rectangle 1">
            <a:extLst>
              <a:ext uri="{FF2B5EF4-FFF2-40B4-BE49-F238E27FC236}">
                <a16:creationId xmlns:a16="http://schemas.microsoft.com/office/drawing/2014/main" id="{44C4B493-56C1-7AF7-2360-F8A7DBEAAB8E}"/>
              </a:ext>
            </a:extLst>
          </p:cNvPr>
          <p:cNvSpPr>
            <a:spLocks noChangeArrowheads="1"/>
          </p:cNvSpPr>
          <p:nvPr/>
        </p:nvSpPr>
        <p:spPr bwMode="auto">
          <a:xfrm>
            <a:off x="6096000" y="5526089"/>
            <a:ext cx="3352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Πίνακας</a:t>
            </a:r>
            <a:r>
              <a:rPr lang="en-US" altLang="el-GR" b="1">
                <a:latin typeface="Arial" panose="020B0604020202020204" pitchFamily="34" charset="0"/>
              </a:rPr>
              <a:t> 10-1 </a:t>
            </a:r>
            <a:r>
              <a:rPr lang="en-US" altLang="el-GR">
                <a:latin typeface="Arial" panose="020B0604020202020204" pitchFamily="34" charset="0"/>
              </a:rPr>
              <a:t>| </a:t>
            </a:r>
            <a:r>
              <a:rPr lang="el-GR" altLang="el-GR">
                <a:latin typeface="Arial" panose="020B0604020202020204" pitchFamily="34" charset="0"/>
              </a:rPr>
              <a:t>Πλεονεκτήματα και μειονεκτήματα μιας ανώνυμης εταιρείας </a:t>
            </a:r>
            <a:endParaRPr lang="en-US" altLang="el-GR">
              <a:latin typeface="Arial" panose="020B0604020202020204" pitchFamily="34" charset="0"/>
            </a:endParaRPr>
          </a:p>
        </p:txBody>
      </p:sp>
      <p:sp>
        <p:nvSpPr>
          <p:cNvPr id="11" name="Footer Placeholder 8">
            <a:extLst>
              <a:ext uri="{FF2B5EF4-FFF2-40B4-BE49-F238E27FC236}">
                <a16:creationId xmlns:a16="http://schemas.microsoft.com/office/drawing/2014/main" id="{BAE754F0-9D47-6A3D-73DE-EE9BA855FCAC}"/>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Οργάνωση μιας Ανώνυμης Εταιρείας</a:t>
            </a:r>
            <a:endParaRPr lang="en-US" altLang="el-GR" sz="3200" b="1">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2057400" y="1143000"/>
            <a:ext cx="7848600" cy="4927600"/>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Το κράτος εγκρίνει το κατασταστικό που συνέταξαν οι  ιδρυτές</a:t>
            </a:r>
            <a:endParaRPr lang="en-US" altLang="en-US" sz="23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Το καταστα</a:t>
            </a:r>
            <a:r>
              <a:rPr lang="en-US" altLang="en-US" sz="2200">
                <a:latin typeface="Arial" panose="020B0604020202020204" pitchFamily="34" charset="0"/>
              </a:rPr>
              <a:t>τ</a:t>
            </a:r>
            <a:r>
              <a:rPr lang="el-GR" altLang="en-US" sz="2200">
                <a:latin typeface="Arial" panose="020B0604020202020204" pitchFamily="34" charset="0"/>
              </a:rPr>
              <a:t>ικό περιλαμβάνει την άδεια έκδοσης αριθμού μετοχ</a:t>
            </a:r>
            <a:r>
              <a:rPr lang="en-US" altLang="en-US" sz="2200">
                <a:latin typeface="Arial" panose="020B0604020202020204" pitchFamily="34" charset="0"/>
              </a:rPr>
              <a:t>ώ</a:t>
            </a:r>
            <a:r>
              <a:rPr lang="el-GR" altLang="en-US" sz="2200">
                <a:latin typeface="Arial" panose="020B0604020202020204" pitchFamily="34" charset="0"/>
              </a:rPr>
              <a:t>ν</a:t>
            </a:r>
            <a:endParaRPr lang="en-US" altLang="en-US"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n-US" altLang="en-US" sz="2300">
                <a:latin typeface="Arial" panose="020B0604020202020204" pitchFamily="34" charset="0"/>
              </a:rPr>
              <a:t>Ο</a:t>
            </a:r>
            <a:r>
              <a:rPr lang="el-GR" altLang="en-US" sz="2300">
                <a:latin typeface="Arial" panose="020B0604020202020204" pitchFamily="34" charset="0"/>
              </a:rPr>
              <a:t>ι ιδρυτές</a:t>
            </a:r>
            <a:r>
              <a:rPr lang="en-US" altLang="en-US" sz="2300">
                <a:latin typeface="Arial" panose="020B0604020202020204" pitchFamily="34" charset="0"/>
              </a:rPr>
              <a:t>:</a:t>
            </a: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Πληρώνουν τέλη στο κράτος</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Υπογράφουν το καταστα</a:t>
            </a:r>
            <a:r>
              <a:rPr lang="en-US" altLang="en-US" sz="2200">
                <a:latin typeface="Arial" panose="020B0604020202020204" pitchFamily="34" charset="0"/>
              </a:rPr>
              <a:t>τ</a:t>
            </a:r>
            <a:r>
              <a:rPr lang="el-GR" altLang="en-US" sz="2200">
                <a:latin typeface="Arial" panose="020B0604020202020204" pitchFamily="34" charset="0"/>
              </a:rPr>
              <a:t>ικό</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Καταθέτουν έγγραφα στις αρμόδιες αρχές</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Συμφωνούν στην κατάρτιση εσωτερικού κανονι</a:t>
            </a:r>
            <a:r>
              <a:rPr lang="en-US" altLang="en-US" sz="2200">
                <a:latin typeface="Arial" panose="020B0604020202020204" pitchFamily="34" charset="0"/>
              </a:rPr>
              <a:t>σ</a:t>
            </a:r>
            <a:r>
              <a:rPr lang="el-GR" altLang="en-US" sz="2200">
                <a:latin typeface="Arial" panose="020B0604020202020204" pitchFamily="34" charset="0"/>
              </a:rPr>
              <a:t>μο</a:t>
            </a:r>
            <a:r>
              <a:rPr lang="en-US" altLang="en-US" sz="2200">
                <a:latin typeface="Arial" panose="020B0604020202020204" pitchFamily="34" charset="0"/>
              </a:rPr>
              <a:t>ύ</a:t>
            </a: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8">
            <a:extLst>
              <a:ext uri="{FF2B5EF4-FFF2-40B4-BE49-F238E27FC236}">
                <a16:creationId xmlns:a16="http://schemas.microsoft.com/office/drawing/2014/main" id="{297D458F-614D-1448-5B2B-350D802A98F0}"/>
              </a:ext>
            </a:extLst>
          </p:cNvPr>
          <p:cNvSpPr txBox="1">
            <a:spLocks/>
          </p:cNvSpPr>
          <p:nvPr/>
        </p:nvSpPr>
        <p:spPr>
          <a:xfrm>
            <a:off x="3962400" y="66294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pic>
        <p:nvPicPr>
          <p:cNvPr id="24581" name="Picture 5">
            <a:extLst>
              <a:ext uri="{FF2B5EF4-FFF2-40B4-BE49-F238E27FC236}">
                <a16:creationId xmlns:a16="http://schemas.microsoft.com/office/drawing/2014/main" id="{EAE98A65-AB89-3061-B40C-2919F5573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20750"/>
            <a:ext cx="7010400" cy="5632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031">
            <a:extLst>
              <a:ext uri="{FF2B5EF4-FFF2-40B4-BE49-F238E27FC236}">
                <a16:creationId xmlns:a16="http://schemas.microsoft.com/office/drawing/2014/main" id="{D4EB2927-01BC-3FE3-4DDC-4470744955A9}"/>
              </a:ext>
            </a:extLst>
          </p:cNvPr>
          <p:cNvSpPr txBox="1">
            <a:spLocks noChangeArrowheads="1"/>
          </p:cNvSpPr>
          <p:nvPr/>
        </p:nvSpPr>
        <p:spPr bwMode="auto">
          <a:xfrm>
            <a:off x="1676400" y="304800"/>
            <a:ext cx="1676400" cy="1524000"/>
          </a:xfrm>
          <a:prstGeom prst="rect">
            <a:avLst/>
          </a:prstGeom>
          <a:solidFill>
            <a:schemeClr val="bg1">
              <a:lumMod val="95000"/>
            </a:schemeClr>
          </a:solidFill>
          <a:ln w="63500">
            <a:noFill/>
            <a:miter lim="800000"/>
            <a:headEnd/>
            <a:tailEnd/>
          </a:ln>
          <a:effectLst/>
        </p:spPr>
        <p:txBody>
          <a:bodyPr lIns="90488" tIns="44450" rIns="90488" bIns="444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b="1">
                <a:latin typeface="Arial" panose="020B0604020202020204" pitchFamily="34" charset="0"/>
              </a:rPr>
              <a:t>Πίνακας</a:t>
            </a:r>
            <a:r>
              <a:rPr lang="en-US" altLang="el-GR" b="1">
                <a:latin typeface="Arial" panose="020B0604020202020204" pitchFamily="34" charset="0"/>
              </a:rPr>
              <a:t> 10-2 </a:t>
            </a:r>
            <a:r>
              <a:rPr lang="en-US" altLang="el-GR">
                <a:latin typeface="Arial" panose="020B0604020202020204" pitchFamily="34" charset="0"/>
              </a:rPr>
              <a:t>| </a:t>
            </a:r>
            <a:r>
              <a:rPr lang="el-GR" altLang="el-GR">
                <a:latin typeface="Arial" panose="020B0604020202020204" pitchFamily="34" charset="0"/>
              </a:rPr>
              <a:t>Δομή αρμοδιοτήτων σε μια ΑΕ</a:t>
            </a:r>
            <a:endParaRPr lang="en-US" altLang="el-GR" b="1">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a:extLst>
              <a:ext uri="{FF2B5EF4-FFF2-40B4-BE49-F238E27FC236}">
                <a16:creationId xmlns:a16="http://schemas.microsoft.com/office/drawing/2014/main" id="{E128EAD5-99F0-C8B1-C208-17B054B9FBB8}"/>
              </a:ext>
            </a:extLst>
          </p:cNvPr>
          <p:cNvSpPr>
            <a:spLocks noChangeArrowheads="1"/>
          </p:cNvSpPr>
          <p:nvPr/>
        </p:nvSpPr>
        <p:spPr bwMode="auto">
          <a:xfrm>
            <a:off x="4389438" y="1533525"/>
            <a:ext cx="533400" cy="533400"/>
          </a:xfrm>
          <a:prstGeom prst="rightArrow">
            <a:avLst>
              <a:gd name="adj1" fmla="val 50000"/>
              <a:gd name="adj2" fmla="val 50000"/>
            </a:avLst>
          </a:prstGeom>
          <a:solidFill>
            <a:srgbClr val="004D86"/>
          </a:solidFill>
          <a:ln w="12700" cap="sq" algn="ctr">
            <a:solidFill>
              <a:schemeClr val="tx1"/>
            </a:solidFill>
            <a:round/>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l-GR" altLang="el-GR" sz="2400">
              <a:latin typeface="Times New Roman" panose="02020603050405020304" pitchFamily="18" charset="0"/>
            </a:endParaRPr>
          </a:p>
        </p:txBody>
      </p:sp>
      <p:sp>
        <p:nvSpPr>
          <p:cNvPr id="3" name="Rectangle 2">
            <a:extLst>
              <a:ext uri="{FF2B5EF4-FFF2-40B4-BE49-F238E27FC236}">
                <a16:creationId xmlns:a16="http://schemas.microsoft.com/office/drawing/2014/main" id="{F3754FF1-8B7D-6B8A-AE82-E372B69AFF8D}"/>
              </a:ext>
            </a:extLst>
          </p:cNvPr>
          <p:cNvSpPr/>
          <p:nvPr/>
        </p:nvSpPr>
        <p:spPr>
          <a:xfrm>
            <a:off x="5105400" y="1385889"/>
            <a:ext cx="4953000" cy="860557"/>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984807"/>
              </a:buClr>
              <a:buSzPct val="80000"/>
            </a:pPr>
            <a:r>
              <a:rPr lang="el-GR" altLang="el-GR" sz="2100">
                <a:latin typeface="Arial" panose="020B0604020202020204" pitchFamily="34" charset="0"/>
              </a:rPr>
              <a:t>Σε ζητήματα που παρουσιάζονται για συζήτηση στους μετόχους</a:t>
            </a:r>
            <a:endParaRPr lang="en-US" altLang="el-GR" sz="2100">
              <a:latin typeface="Arial" panose="020B0604020202020204" pitchFamily="34" charset="0"/>
            </a:endParaRPr>
          </a:p>
        </p:txBody>
      </p:sp>
      <p:sp>
        <p:nvSpPr>
          <p:cNvPr id="16" name="Rounded Rectangle 15">
            <a:extLst>
              <a:ext uri="{FF2B5EF4-FFF2-40B4-BE49-F238E27FC236}">
                <a16:creationId xmlns:a16="http://schemas.microsoft.com/office/drawing/2014/main" id="{9D02EB43-3BD9-07D6-EB33-691B6C243085}"/>
              </a:ext>
            </a:extLst>
          </p:cNvPr>
          <p:cNvSpPr/>
          <p:nvPr/>
        </p:nvSpPr>
        <p:spPr>
          <a:xfrm>
            <a:off x="2133600" y="1381126"/>
            <a:ext cx="2286000" cy="944563"/>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sz="2800" b="1">
                <a:solidFill>
                  <a:srgbClr val="FFFFFF"/>
                </a:solidFill>
                <a:effectLst>
                  <a:outerShdw blurRad="38100" dist="38100" dir="2700000" algn="tl">
                    <a:srgbClr val="000000"/>
                  </a:outerShdw>
                </a:effectLst>
                <a:latin typeface="Arial" panose="020B0604020202020204" pitchFamily="34" charset="0"/>
              </a:rPr>
              <a:t>Δικαίωμα Ψήφου</a:t>
            </a:r>
            <a:endParaRPr lang="en-US" altLang="el-GR" sz="2800" b="1">
              <a:solidFill>
                <a:srgbClr val="FFFFFF"/>
              </a:solidFill>
              <a:effectLst>
                <a:outerShdw blurRad="38100" dist="38100" dir="2700000" algn="tl">
                  <a:srgbClr val="000000"/>
                </a:outerShdw>
              </a:effectLst>
              <a:latin typeface="Arial" panose="020B0604020202020204" pitchFamily="34" charset="0"/>
            </a:endParaRPr>
          </a:p>
        </p:txBody>
      </p:sp>
      <p:sp>
        <p:nvSpPr>
          <p:cNvPr id="17" name="Right Arrow 16">
            <a:extLst>
              <a:ext uri="{FF2B5EF4-FFF2-40B4-BE49-F238E27FC236}">
                <a16:creationId xmlns:a16="http://schemas.microsoft.com/office/drawing/2014/main" id="{54476012-A5B2-57E8-E5A3-49A1D060373D}"/>
              </a:ext>
            </a:extLst>
          </p:cNvPr>
          <p:cNvSpPr>
            <a:spLocks noChangeArrowheads="1"/>
          </p:cNvSpPr>
          <p:nvPr/>
        </p:nvSpPr>
        <p:spPr bwMode="auto">
          <a:xfrm>
            <a:off x="4389438" y="2762250"/>
            <a:ext cx="533400" cy="533400"/>
          </a:xfrm>
          <a:prstGeom prst="rightArrow">
            <a:avLst>
              <a:gd name="adj1" fmla="val 50000"/>
              <a:gd name="adj2" fmla="val 50000"/>
            </a:avLst>
          </a:prstGeom>
          <a:solidFill>
            <a:srgbClr val="004D86"/>
          </a:solidFill>
          <a:ln w="12700" cap="sq" algn="ctr">
            <a:solidFill>
              <a:schemeClr val="tx1"/>
            </a:solidFill>
            <a:round/>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l-GR" altLang="el-GR" sz="2400">
              <a:latin typeface="Times New Roman" panose="02020603050405020304" pitchFamily="18" charset="0"/>
            </a:endParaRPr>
          </a:p>
        </p:txBody>
      </p:sp>
      <p:sp>
        <p:nvSpPr>
          <p:cNvPr id="18" name="Rectangle 17">
            <a:extLst>
              <a:ext uri="{FF2B5EF4-FFF2-40B4-BE49-F238E27FC236}">
                <a16:creationId xmlns:a16="http://schemas.microsoft.com/office/drawing/2014/main" id="{09F70048-86CC-5B06-C06A-D8275A853371}"/>
              </a:ext>
            </a:extLst>
          </p:cNvPr>
          <p:cNvSpPr/>
          <p:nvPr/>
        </p:nvSpPr>
        <p:spPr>
          <a:xfrm>
            <a:off x="5105400" y="2614614"/>
            <a:ext cx="4953000" cy="860557"/>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984807"/>
              </a:buClr>
              <a:buSzPct val="80000"/>
            </a:pPr>
            <a:r>
              <a:rPr lang="el-GR" altLang="el-GR" sz="2100">
                <a:latin typeface="Arial" panose="020B0604020202020204" pitchFamily="34" charset="0"/>
              </a:rPr>
              <a:t>Δικαίωμα είσπραξης ενός αναλογικού μέρους κάθε διανομής μερίσματος</a:t>
            </a:r>
            <a:endParaRPr lang="en-US" altLang="el-GR" sz="2100">
              <a:latin typeface="Arial" panose="020B0604020202020204" pitchFamily="34" charset="0"/>
            </a:endParaRPr>
          </a:p>
        </p:txBody>
      </p:sp>
      <p:sp>
        <p:nvSpPr>
          <p:cNvPr id="19" name="Rounded Rectangle 18">
            <a:extLst>
              <a:ext uri="{FF2B5EF4-FFF2-40B4-BE49-F238E27FC236}">
                <a16:creationId xmlns:a16="http://schemas.microsoft.com/office/drawing/2014/main" id="{6ADA65F5-E2A6-E1D1-2672-0E13D0109B6E}"/>
              </a:ext>
            </a:extLst>
          </p:cNvPr>
          <p:cNvSpPr/>
          <p:nvPr/>
        </p:nvSpPr>
        <p:spPr>
          <a:xfrm>
            <a:off x="2133600" y="2609850"/>
            <a:ext cx="2286000" cy="94615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sz="2800" b="1">
                <a:solidFill>
                  <a:srgbClr val="FFFFFF"/>
                </a:solidFill>
                <a:effectLst>
                  <a:outerShdw blurRad="38100" dist="38100" dir="2700000" algn="tl">
                    <a:srgbClr val="000000"/>
                  </a:outerShdw>
                </a:effectLst>
                <a:latin typeface="Arial" panose="020B0604020202020204" pitchFamily="34" charset="0"/>
              </a:rPr>
              <a:t>Μερίσματα</a:t>
            </a:r>
            <a:endParaRPr lang="en-US" altLang="el-GR" sz="2800" b="1">
              <a:solidFill>
                <a:srgbClr val="FFFFFF"/>
              </a:solidFill>
              <a:effectLst>
                <a:outerShdw blurRad="38100" dist="38100" dir="2700000" algn="tl">
                  <a:srgbClr val="000000"/>
                </a:outerShdw>
              </a:effectLst>
              <a:latin typeface="Arial" panose="020B0604020202020204" pitchFamily="34" charset="0"/>
            </a:endParaRPr>
          </a:p>
        </p:txBody>
      </p:sp>
      <p:sp>
        <p:nvSpPr>
          <p:cNvPr id="20" name="Right Arrow 19">
            <a:extLst>
              <a:ext uri="{FF2B5EF4-FFF2-40B4-BE49-F238E27FC236}">
                <a16:creationId xmlns:a16="http://schemas.microsoft.com/office/drawing/2014/main" id="{CD0517B0-115B-83C4-98F8-CFB557B208A7}"/>
              </a:ext>
            </a:extLst>
          </p:cNvPr>
          <p:cNvSpPr>
            <a:spLocks noChangeArrowheads="1"/>
          </p:cNvSpPr>
          <p:nvPr/>
        </p:nvSpPr>
        <p:spPr bwMode="auto">
          <a:xfrm>
            <a:off x="4389438" y="4016375"/>
            <a:ext cx="533400" cy="533400"/>
          </a:xfrm>
          <a:prstGeom prst="rightArrow">
            <a:avLst>
              <a:gd name="adj1" fmla="val 50000"/>
              <a:gd name="adj2" fmla="val 50000"/>
            </a:avLst>
          </a:prstGeom>
          <a:solidFill>
            <a:srgbClr val="004D86"/>
          </a:solidFill>
          <a:ln w="12700" cap="sq" algn="ctr">
            <a:solidFill>
              <a:schemeClr val="tx1"/>
            </a:solidFill>
            <a:round/>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l-GR" altLang="el-GR" sz="2400">
              <a:latin typeface="Times New Roman" panose="02020603050405020304" pitchFamily="18" charset="0"/>
            </a:endParaRPr>
          </a:p>
        </p:txBody>
      </p:sp>
      <p:sp>
        <p:nvSpPr>
          <p:cNvPr id="21" name="Rectangle 20">
            <a:extLst>
              <a:ext uri="{FF2B5EF4-FFF2-40B4-BE49-F238E27FC236}">
                <a16:creationId xmlns:a16="http://schemas.microsoft.com/office/drawing/2014/main" id="{9FACDA5C-F8C1-CC3B-3F0D-23DDA88AB041}"/>
              </a:ext>
            </a:extLst>
          </p:cNvPr>
          <p:cNvSpPr/>
          <p:nvPr/>
        </p:nvSpPr>
        <p:spPr>
          <a:xfrm>
            <a:off x="5105400" y="3505201"/>
            <a:ext cx="4953000" cy="1698625"/>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984807"/>
              </a:buClr>
              <a:buSzPct val="80000"/>
            </a:pPr>
            <a:r>
              <a:rPr lang="el-GR" altLang="el-GR" sz="2100">
                <a:latin typeface="Arial" panose="020B0604020202020204" pitchFamily="34" charset="0"/>
              </a:rPr>
              <a:t>Δικαίωμα είσπραξης ενός αναλογικού μεριδίου οποιωνδήποτε περιουσιακών στοιχείων απομένουν αφού η ΑΕ εξοφλήσει όλες τις υποχρεώσεις της</a:t>
            </a:r>
            <a:endParaRPr lang="en-US" altLang="el-GR" sz="2100">
              <a:latin typeface="Arial" panose="020B0604020202020204" pitchFamily="34" charset="0"/>
            </a:endParaRPr>
          </a:p>
        </p:txBody>
      </p:sp>
      <p:sp>
        <p:nvSpPr>
          <p:cNvPr id="22" name="Rounded Rectangle 21">
            <a:extLst>
              <a:ext uri="{FF2B5EF4-FFF2-40B4-BE49-F238E27FC236}">
                <a16:creationId xmlns:a16="http://schemas.microsoft.com/office/drawing/2014/main" id="{B254B044-D34C-2C64-E824-A42F796F8C08}"/>
              </a:ext>
            </a:extLst>
          </p:cNvPr>
          <p:cNvSpPr/>
          <p:nvPr/>
        </p:nvSpPr>
        <p:spPr>
          <a:xfrm>
            <a:off x="2133600" y="3863975"/>
            <a:ext cx="2362200" cy="94615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sz="2800" b="1">
                <a:solidFill>
                  <a:srgbClr val="FFFFFF"/>
                </a:solidFill>
                <a:effectLst>
                  <a:outerShdw blurRad="38100" dist="38100" dir="2700000" algn="tl">
                    <a:srgbClr val="000000"/>
                  </a:outerShdw>
                </a:effectLst>
                <a:latin typeface="Arial" panose="020B0604020202020204" pitchFamily="34" charset="0"/>
              </a:rPr>
              <a:t>Εκκαθάριση</a:t>
            </a:r>
            <a:endParaRPr lang="en-US" altLang="el-GR" sz="2800" b="1">
              <a:solidFill>
                <a:srgbClr val="FFFFFF"/>
              </a:solidFill>
              <a:effectLst>
                <a:outerShdw blurRad="38100" dist="38100" dir="2700000" algn="tl">
                  <a:srgbClr val="000000"/>
                </a:outerShdw>
              </a:effectLst>
              <a:latin typeface="Arial" panose="020B0604020202020204" pitchFamily="34" charset="0"/>
            </a:endParaRPr>
          </a:p>
        </p:txBody>
      </p:sp>
      <p:sp>
        <p:nvSpPr>
          <p:cNvPr id="26634" name="Rectangle 1031">
            <a:extLst>
              <a:ext uri="{FF2B5EF4-FFF2-40B4-BE49-F238E27FC236}">
                <a16:creationId xmlns:a16="http://schemas.microsoft.com/office/drawing/2014/main" id="{98366491-294D-BB4F-D558-F0535167DEAB}"/>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Δικαιώματα των μετόχων</a:t>
            </a:r>
            <a:endParaRPr lang="en-US" altLang="el-GR" sz="3200" b="1">
              <a:solidFill>
                <a:srgbClr val="740000"/>
              </a:solidFill>
              <a:latin typeface="Arial" panose="020B0604020202020204" pitchFamily="34" charset="0"/>
            </a:endParaRPr>
          </a:p>
        </p:txBody>
      </p:sp>
      <p:sp>
        <p:nvSpPr>
          <p:cNvPr id="25" name="Rectangle 24">
            <a:extLst>
              <a:ext uri="{FF2B5EF4-FFF2-40B4-BE49-F238E27FC236}">
                <a16:creationId xmlns:a16="http://schemas.microsoft.com/office/drawing/2014/main" id="{475F9E0A-B91A-AC75-FC4B-5F7EE8BFDDEE}"/>
              </a:ext>
            </a:extLst>
          </p:cNvPr>
          <p:cNvSpPr/>
          <p:nvPr/>
        </p:nvSpPr>
        <p:spPr>
          <a:xfrm>
            <a:off x="5105400" y="5348289"/>
            <a:ext cx="4953000" cy="860557"/>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984807"/>
              </a:buClr>
              <a:buSzPct val="80000"/>
            </a:pPr>
            <a:r>
              <a:rPr lang="el-GR" altLang="el-GR" sz="2100">
                <a:latin typeface="Arial" panose="020B0604020202020204" pitchFamily="34" charset="0"/>
              </a:rPr>
              <a:t>Δικαίωμα διατήρησης της αναλογικής συμμετοχής ενός μετόχου στην ΑΕ</a:t>
            </a:r>
            <a:endParaRPr lang="en-US" altLang="el-GR" sz="2100">
              <a:latin typeface="Arial" panose="020B0604020202020204" pitchFamily="34" charset="0"/>
            </a:endParaRPr>
          </a:p>
        </p:txBody>
      </p:sp>
      <p:sp>
        <p:nvSpPr>
          <p:cNvPr id="27" name="Right Arrow 26">
            <a:extLst>
              <a:ext uri="{FF2B5EF4-FFF2-40B4-BE49-F238E27FC236}">
                <a16:creationId xmlns:a16="http://schemas.microsoft.com/office/drawing/2014/main" id="{E5872ED0-0713-5230-FACF-14F4583C46CB}"/>
              </a:ext>
            </a:extLst>
          </p:cNvPr>
          <p:cNvSpPr>
            <a:spLocks noChangeArrowheads="1"/>
          </p:cNvSpPr>
          <p:nvPr/>
        </p:nvSpPr>
        <p:spPr bwMode="auto">
          <a:xfrm>
            <a:off x="4419600" y="5486400"/>
            <a:ext cx="533400" cy="533400"/>
          </a:xfrm>
          <a:prstGeom prst="rightArrow">
            <a:avLst>
              <a:gd name="adj1" fmla="val 50000"/>
              <a:gd name="adj2" fmla="val 50000"/>
            </a:avLst>
          </a:prstGeom>
          <a:solidFill>
            <a:srgbClr val="004D86"/>
          </a:solidFill>
          <a:ln w="12700" cap="sq" algn="ctr">
            <a:solidFill>
              <a:schemeClr val="tx1"/>
            </a:solidFill>
            <a:round/>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l-GR" altLang="el-GR" sz="2400">
              <a:latin typeface="Times New Roman" panose="02020603050405020304" pitchFamily="18" charset="0"/>
            </a:endParaRPr>
          </a:p>
        </p:txBody>
      </p:sp>
      <p:sp>
        <p:nvSpPr>
          <p:cNvPr id="26" name="Rounded Rectangle 25">
            <a:extLst>
              <a:ext uri="{FF2B5EF4-FFF2-40B4-BE49-F238E27FC236}">
                <a16:creationId xmlns:a16="http://schemas.microsoft.com/office/drawing/2014/main" id="{4FCCDB76-F7A4-392A-67F8-E8A722B17147}"/>
              </a:ext>
            </a:extLst>
          </p:cNvPr>
          <p:cNvSpPr/>
          <p:nvPr/>
        </p:nvSpPr>
        <p:spPr>
          <a:xfrm>
            <a:off x="2133600" y="5311775"/>
            <a:ext cx="2286000" cy="946150"/>
          </a:xfrm>
          <a:prstGeom prst="roundRect">
            <a:avLst>
              <a:gd name="adj" fmla="val 10000"/>
            </a:avLst>
          </a:prstGeom>
          <a:solidFill>
            <a:srgbClr val="004D86"/>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t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sz="2800" b="1">
                <a:solidFill>
                  <a:srgbClr val="FFFFFF"/>
                </a:solidFill>
                <a:effectLst>
                  <a:outerShdw blurRad="38100" dist="38100" dir="2700000" algn="tl">
                    <a:srgbClr val="000000"/>
                  </a:outerShdw>
                </a:effectLst>
                <a:latin typeface="Arial" panose="020B0604020202020204" pitchFamily="34" charset="0"/>
              </a:rPr>
              <a:t>Προτίμηση</a:t>
            </a:r>
            <a:endParaRPr lang="en-US" altLang="el-GR" sz="2800" b="1">
              <a:solidFill>
                <a:srgbClr val="FFFFFF"/>
              </a:solidFill>
              <a:effectLst>
                <a:outerShdw blurRad="38100" dist="38100" dir="2700000" algn="tl">
                  <a:srgbClr val="000000"/>
                </a:outerShdw>
              </a:effectLst>
              <a:latin typeface="Arial" panose="020B0604020202020204" pitchFamily="34" charset="0"/>
            </a:endParaRPr>
          </a:p>
        </p:txBody>
      </p:sp>
      <p:sp>
        <p:nvSpPr>
          <p:cNvPr id="26638" name="Text Box 13">
            <a:extLst>
              <a:ext uri="{FF2B5EF4-FFF2-40B4-BE49-F238E27FC236}">
                <a16:creationId xmlns:a16="http://schemas.microsoft.com/office/drawing/2014/main" id="{6CBA8171-FC6F-9D6F-5606-87361AFC1CB8}"/>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23" name="Footer Placeholder 8">
            <a:extLst>
              <a:ext uri="{FF2B5EF4-FFF2-40B4-BE49-F238E27FC236}">
                <a16:creationId xmlns:a16="http://schemas.microsoft.com/office/drawing/2014/main" id="{80CDD0F2-FC31-18BE-7876-4BD1C8A17E11}"/>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17" grpId="0" animBg="1"/>
      <p:bldP spid="18" grpId="0"/>
      <p:bldP spid="20" grpId="0" animBg="1"/>
      <p:bldP spid="21" grpId="0"/>
      <p:bldP spid="25"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Ίδια Κεφάλαια (καθαρή θέση) αποτελούν την καθαρή περιουσία της εταιρείας και ταυτόχρονα την υποχρέωση του νομικού προσώπου προς τον επιχειρηματία ή μέτοχο.</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Οι χρήστες των οικονομικών καταστάσεων εξετάζουν προσεκτικά την σύνθεση και τις μεταβολές των ιδίων κεφαλαίων. Οι περισσότεροι χρηματοοικονομικοί δείκτες προκύπτουν από τα μεγέθη των επιμέρους κονδυλίων αλλά και το σύνολο των ιδίων κεφαλαίων.</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Οι οικονομικές καταστάσεις σύμφωνα με τα υποδείγματα Δ.Π.Χ.Α. και Ε.Λ.Π. περιλαμβάνουν και την "κατάσταση μεταβολών ιδίων κεφαλαίων".</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805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3">
            <a:extLst>
              <a:ext uri="{FF2B5EF4-FFF2-40B4-BE49-F238E27FC236}">
                <a16:creationId xmlns:a16="http://schemas.microsoft.com/office/drawing/2014/main" id="{3D87FDC5-31CA-AA7F-D394-5BD0A5F763B2}"/>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6" name="Rectangle 5">
            <a:extLst>
              <a:ext uri="{FF2B5EF4-FFF2-40B4-BE49-F238E27FC236}">
                <a16:creationId xmlns:a16="http://schemas.microsoft.com/office/drawing/2014/main" id="{3084C53D-D129-617B-BAB4-445975BA6D07}"/>
              </a:ext>
            </a:extLst>
          </p:cNvPr>
          <p:cNvSpPr/>
          <p:nvPr/>
        </p:nvSpPr>
        <p:spPr bwMode="auto">
          <a:xfrm>
            <a:off x="6248400" y="1295400"/>
            <a:ext cx="3733800" cy="762000"/>
          </a:xfrm>
          <a:prstGeom prst="rect">
            <a:avLst/>
          </a:prstGeom>
          <a:solidFill>
            <a:schemeClr val="bg1"/>
          </a:soli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800" b="1">
                <a:latin typeface="Arial" panose="020B0604020202020204" pitchFamily="34" charset="0"/>
              </a:rPr>
              <a:t>Προνομιούχες</a:t>
            </a:r>
            <a:endParaRPr lang="en-US" altLang="el-GR" sz="2800" b="1">
              <a:latin typeface="Arial" panose="020B0604020202020204" pitchFamily="34" charset="0"/>
            </a:endParaRPr>
          </a:p>
        </p:txBody>
      </p:sp>
      <p:sp>
        <p:nvSpPr>
          <p:cNvPr id="8" name="Rectangle 7">
            <a:extLst>
              <a:ext uri="{FF2B5EF4-FFF2-40B4-BE49-F238E27FC236}">
                <a16:creationId xmlns:a16="http://schemas.microsoft.com/office/drawing/2014/main" id="{8F5A2138-11D0-9F72-07CE-382BAE3FD6A4}"/>
              </a:ext>
            </a:extLst>
          </p:cNvPr>
          <p:cNvSpPr/>
          <p:nvPr/>
        </p:nvSpPr>
        <p:spPr bwMode="auto">
          <a:xfrm>
            <a:off x="2133600" y="1295400"/>
            <a:ext cx="3733800" cy="762000"/>
          </a:xfrm>
          <a:prstGeom prst="rect">
            <a:avLst/>
          </a:prstGeom>
          <a:solidFill>
            <a:schemeClr val="bg1"/>
          </a:soli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800" b="1">
                <a:latin typeface="Arial" panose="020B0604020202020204" pitchFamily="34" charset="0"/>
              </a:rPr>
              <a:t>Κοινές</a:t>
            </a:r>
            <a:endParaRPr lang="en-US" altLang="el-GR" sz="2800" b="1">
              <a:latin typeface="Arial" panose="020B0604020202020204" pitchFamily="34" charset="0"/>
            </a:endParaRPr>
          </a:p>
        </p:txBody>
      </p:sp>
      <p:sp>
        <p:nvSpPr>
          <p:cNvPr id="9" name="Rectangle 8">
            <a:extLst>
              <a:ext uri="{FF2B5EF4-FFF2-40B4-BE49-F238E27FC236}">
                <a16:creationId xmlns:a16="http://schemas.microsoft.com/office/drawing/2014/main" id="{58EB9855-0E5D-05A5-8E99-A2516664495A}"/>
              </a:ext>
            </a:extLst>
          </p:cNvPr>
          <p:cNvSpPr>
            <a:spLocks noChangeArrowheads="1"/>
          </p:cNvSpPr>
          <p:nvPr/>
        </p:nvSpPr>
        <p:spPr bwMode="auto">
          <a:xfrm>
            <a:off x="2133600" y="2209801"/>
            <a:ext cx="38100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395288" indent="-395288">
              <a:defRPr>
                <a:solidFill>
                  <a:schemeClr val="tx1"/>
                </a:solidFill>
                <a:latin typeface="Calibri" panose="020F0502020204030204" pitchFamily="34" charset="0"/>
              </a:defRPr>
            </a:lvl1pPr>
            <a:lvl2pPr marL="852488" indent="-39528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740000"/>
              </a:buClr>
              <a:buSzPct val="80000"/>
              <a:buFont typeface="Wingdings" panose="05000000000000000000" pitchFamily="2" charset="2"/>
              <a:buChar char="u"/>
            </a:pPr>
            <a:r>
              <a:rPr lang="el-GR" altLang="en-US" sz="2200">
                <a:latin typeface="Arial" panose="020B0604020202020204" pitchFamily="34" charset="0"/>
              </a:rPr>
              <a:t>Βασική </a:t>
            </a:r>
            <a:r>
              <a:rPr lang="en-US" altLang="en-US" sz="2200">
                <a:latin typeface="Arial" panose="020B0604020202020204" pitchFamily="34" charset="0"/>
              </a:rPr>
              <a:t>μ</a:t>
            </a:r>
            <a:r>
              <a:rPr lang="el-GR" altLang="en-US" sz="2200">
                <a:latin typeface="Arial" panose="020B0604020202020204" pitchFamily="34" charset="0"/>
              </a:rPr>
              <a:t>ορφή μετοχών</a:t>
            </a:r>
            <a:endParaRPr lang="en-US" altLang="en-US" sz="22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l-GR" altLang="en-US" sz="2200">
                <a:latin typeface="Arial" panose="020B0604020202020204" pitchFamily="34" charset="0"/>
              </a:rPr>
              <a:t>Τέσσερα βασικά δικαιώματα</a:t>
            </a:r>
            <a:endParaRPr lang="en-US" altLang="en-US" sz="22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n-US" altLang="en-US" sz="2200">
                <a:latin typeface="Arial" panose="020B0604020202020204" pitchFamily="34" charset="0"/>
              </a:rPr>
              <a:t>Ο</a:t>
            </a:r>
            <a:r>
              <a:rPr lang="el-GR" altLang="en-US" sz="2200">
                <a:latin typeface="Arial" panose="020B0604020202020204" pitchFamily="34" charset="0"/>
              </a:rPr>
              <a:t>ι μέτοχοι επω</a:t>
            </a:r>
            <a:r>
              <a:rPr lang="en-US" altLang="en-US" sz="2200">
                <a:latin typeface="Arial" panose="020B0604020202020204" pitchFamily="34" charset="0"/>
              </a:rPr>
              <a:t>φ</a:t>
            </a:r>
            <a:r>
              <a:rPr lang="el-GR" altLang="en-US" sz="2200">
                <a:latin typeface="Arial" panose="020B0604020202020204" pitchFamily="34" charset="0"/>
              </a:rPr>
              <a:t>ελούνται περισσότερο από την επιτυχία της εταιρείας</a:t>
            </a:r>
            <a:endParaRPr lang="en-US" altLang="en-US"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l-GR" altLang="en-US" sz="2100">
                <a:latin typeface="Arial" panose="020B0604020202020204" pitchFamily="34" charset="0"/>
              </a:rPr>
              <a:t>Αναλαμβάνουν μεγαλύτερο κίνδυνο</a:t>
            </a:r>
            <a:endParaRPr lang="en-US" altLang="en-US" sz="2100">
              <a:latin typeface="Arial" panose="020B0604020202020204" pitchFamily="34" charset="0"/>
            </a:endParaRPr>
          </a:p>
        </p:txBody>
      </p:sp>
      <p:sp>
        <p:nvSpPr>
          <p:cNvPr id="10" name="Rectangle 9">
            <a:extLst>
              <a:ext uri="{FF2B5EF4-FFF2-40B4-BE49-F238E27FC236}">
                <a16:creationId xmlns:a16="http://schemas.microsoft.com/office/drawing/2014/main" id="{FEBCF4C4-B84F-6CF1-B63C-70920441D766}"/>
              </a:ext>
            </a:extLst>
          </p:cNvPr>
          <p:cNvSpPr>
            <a:spLocks noChangeArrowheads="1"/>
          </p:cNvSpPr>
          <p:nvPr/>
        </p:nvSpPr>
        <p:spPr bwMode="auto">
          <a:xfrm>
            <a:off x="6248400" y="2209800"/>
            <a:ext cx="38100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395288" indent="-395288">
              <a:defRPr>
                <a:solidFill>
                  <a:schemeClr val="tx1"/>
                </a:solidFill>
                <a:latin typeface="Calibri" panose="020F0502020204030204" pitchFamily="34" charset="0"/>
              </a:defRPr>
            </a:lvl1pPr>
            <a:lvl2pPr marL="852488" indent="-39528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740000"/>
              </a:buClr>
              <a:buSzPct val="80000"/>
              <a:buFont typeface="Wingdings" panose="05000000000000000000" pitchFamily="2" charset="2"/>
              <a:buChar char="u"/>
            </a:pPr>
            <a:r>
              <a:rPr lang="el-GR" altLang="en-US" sz="2200">
                <a:latin typeface="Arial" panose="020B0604020202020204" pitchFamily="34" charset="0"/>
              </a:rPr>
              <a:t>Πλεονεκτήματα</a:t>
            </a:r>
            <a:endParaRPr lang="en-US" altLang="en-US"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l-GR" altLang="en-US" sz="2100">
                <a:latin typeface="Arial" panose="020B0604020202020204" pitchFamily="34" charset="0"/>
              </a:rPr>
              <a:t>Εισπράττουν πρώτοι μέρισμα</a:t>
            </a:r>
            <a:endParaRPr lang="en-US" altLang="en-US" sz="21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n-US" altLang="en-US" sz="2100">
                <a:latin typeface="Arial" panose="020B0604020202020204" pitchFamily="34" charset="0"/>
              </a:rPr>
              <a:t>Λ</a:t>
            </a:r>
            <a:r>
              <a:rPr lang="el-GR" altLang="en-US" sz="2100">
                <a:latin typeface="Arial" panose="020B0604020202020204" pitchFamily="34" charset="0"/>
              </a:rPr>
              <a:t>αμβάνουν πρώτοι περιουσιακά στοιχεία στην εκκαθ</a:t>
            </a:r>
            <a:r>
              <a:rPr lang="en-US" altLang="en-US" sz="2100">
                <a:latin typeface="Arial" panose="020B0604020202020204" pitchFamily="34" charset="0"/>
              </a:rPr>
              <a:t>ά</a:t>
            </a:r>
            <a:r>
              <a:rPr lang="el-GR" altLang="en-US" sz="2100">
                <a:latin typeface="Arial" panose="020B0604020202020204" pitchFamily="34" charset="0"/>
              </a:rPr>
              <a:t>ριση</a:t>
            </a:r>
            <a:endParaRPr lang="en-US" altLang="en-US" sz="21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l-GR" altLang="en-US" sz="2200">
                <a:latin typeface="Arial" panose="020B0604020202020204" pitchFamily="34" charset="0"/>
              </a:rPr>
              <a:t>Οι μέτοχοι</a:t>
            </a:r>
            <a:r>
              <a:rPr lang="en-US" altLang="en-US" sz="2200">
                <a:latin typeface="Arial" panose="020B0604020202020204" pitchFamily="34" charset="0"/>
              </a:rPr>
              <a:t> </a:t>
            </a:r>
            <a:r>
              <a:rPr lang="el-GR" altLang="en-US" sz="2200">
                <a:latin typeface="Arial" panose="020B0604020202020204" pitchFamily="34" charset="0"/>
              </a:rPr>
              <a:t>εισπράττουν στα</a:t>
            </a:r>
            <a:r>
              <a:rPr lang="en-US" altLang="en-US" sz="2200">
                <a:latin typeface="Arial" panose="020B0604020202020204" pitchFamily="34" charset="0"/>
              </a:rPr>
              <a:t>θ</a:t>
            </a:r>
            <a:r>
              <a:rPr lang="el-GR" altLang="en-US" sz="2200">
                <a:latin typeface="Arial" panose="020B0604020202020204" pitchFamily="34" charset="0"/>
              </a:rPr>
              <a:t>ερό μέρισμα</a:t>
            </a:r>
          </a:p>
          <a:p>
            <a:pPr>
              <a:lnSpc>
                <a:spcPct val="125000"/>
              </a:lnSpc>
              <a:spcBef>
                <a:spcPts val="1200"/>
              </a:spcBef>
              <a:buClr>
                <a:srgbClr val="740000"/>
              </a:buClr>
              <a:buSzPct val="80000"/>
              <a:buFont typeface="Wingdings" panose="05000000000000000000" pitchFamily="2" charset="2"/>
              <a:buChar char="u"/>
            </a:pPr>
            <a:r>
              <a:rPr lang="en-US" altLang="en-US" sz="2200">
                <a:latin typeface="Arial" panose="020B0604020202020204" pitchFamily="34" charset="0"/>
              </a:rPr>
              <a:t>Σ</a:t>
            </a:r>
            <a:r>
              <a:rPr lang="el-GR" altLang="en-US" sz="2200">
                <a:latin typeface="Arial" panose="020B0604020202020204" pitchFamily="34" charset="0"/>
              </a:rPr>
              <a:t>π</a:t>
            </a:r>
            <a:r>
              <a:rPr lang="en-US" altLang="en-US" sz="2200">
                <a:latin typeface="Arial" panose="020B0604020202020204" pitchFamily="34" charset="0"/>
              </a:rPr>
              <a:t>ά</a:t>
            </a:r>
            <a:r>
              <a:rPr lang="el-GR" altLang="en-US" sz="2200">
                <a:latin typeface="Arial" panose="020B0604020202020204" pitchFamily="34" charset="0"/>
              </a:rPr>
              <a:t>ν</a:t>
            </a:r>
            <a:r>
              <a:rPr lang="en-US" altLang="en-US" sz="2200">
                <a:latin typeface="Arial" panose="020B0604020202020204" pitchFamily="34" charset="0"/>
              </a:rPr>
              <a:t>ι</a:t>
            </a:r>
            <a:r>
              <a:rPr lang="el-GR" altLang="en-US" sz="2200">
                <a:latin typeface="Arial" panose="020B0604020202020204" pitchFamily="34" charset="0"/>
              </a:rPr>
              <a:t>α περίπτωση</a:t>
            </a:r>
            <a:endParaRPr lang="en-US" altLang="en-US" sz="2200">
              <a:latin typeface="Arial" panose="020B0604020202020204" pitchFamily="34" charset="0"/>
            </a:endParaRPr>
          </a:p>
        </p:txBody>
      </p:sp>
      <p:sp>
        <p:nvSpPr>
          <p:cNvPr id="32778" name="Rectangle 1031">
            <a:extLst>
              <a:ext uri="{FF2B5EF4-FFF2-40B4-BE49-F238E27FC236}">
                <a16:creationId xmlns:a16="http://schemas.microsoft.com/office/drawing/2014/main" id="{2ECA5707-11C8-FFAA-7577-95C2F5922F84}"/>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Κατηγορίες μετοχών</a:t>
            </a:r>
            <a:endParaRPr lang="en-US" altLang="el-GR" sz="3200" b="1">
              <a:solidFill>
                <a:srgbClr val="740000"/>
              </a:solidFill>
              <a:latin typeface="Arial" panose="020B0604020202020204" pitchFamily="34" charset="0"/>
            </a:endParaRPr>
          </a:p>
        </p:txBody>
      </p:sp>
      <p:sp>
        <p:nvSpPr>
          <p:cNvPr id="11" name="Footer Placeholder 8">
            <a:extLst>
              <a:ext uri="{FF2B5EF4-FFF2-40B4-BE49-F238E27FC236}">
                <a16:creationId xmlns:a16="http://schemas.microsoft.com/office/drawing/2014/main" id="{0A83067A-41FC-74FB-8D83-620E161C5BB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2057400" y="1143000"/>
            <a:ext cx="7848600" cy="5042406"/>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800"/>
              </a:spcBef>
              <a:spcAft>
                <a:spcPts val="1000"/>
              </a:spcAft>
            </a:pPr>
            <a:r>
              <a:rPr lang="el-GR" sz="1800" b="1" i="0" dirty="0">
                <a:solidFill>
                  <a:srgbClr val="000000"/>
                </a:solidFill>
                <a:effectLst/>
                <a:latin typeface="Arial" panose="020B0604020202020204" pitchFamily="34" charset="0"/>
              </a:rPr>
              <a:t>Τι Είναι η Έκδοση Μετοχών Υπέρ το Άρτιο;</a:t>
            </a:r>
            <a:endParaRPr lang="el-GR" b="0" i="0" dirty="0">
              <a:solidFill>
                <a:srgbClr val="808080"/>
              </a:solidFill>
              <a:effectLst/>
              <a:latin typeface="Roboto" panose="02000000000000000000" pitchFamily="2" charset="0"/>
            </a:endParaRPr>
          </a:p>
          <a:p>
            <a:pPr algn="just" rtl="0" fontAlgn="base">
              <a:spcBef>
                <a:spcPts val="0"/>
              </a:spcBef>
              <a:spcAft>
                <a:spcPts val="1000"/>
              </a:spcAft>
            </a:pPr>
            <a:r>
              <a:rPr lang="el-GR" sz="1800" b="1" i="0" dirty="0">
                <a:solidFill>
                  <a:srgbClr val="000000"/>
                </a:solidFill>
                <a:effectLst/>
                <a:latin typeface="Arial" panose="020B0604020202020204" pitchFamily="34" charset="0"/>
              </a:rPr>
              <a:t>Έκδοση μετοχών υπέρ το άρτιο</a:t>
            </a:r>
            <a:r>
              <a:rPr lang="el-GR" sz="1800" b="0" i="0" dirty="0">
                <a:solidFill>
                  <a:srgbClr val="000000"/>
                </a:solidFill>
                <a:effectLst/>
                <a:latin typeface="Arial" panose="020B0604020202020204" pitchFamily="34" charset="0"/>
              </a:rPr>
              <a:t> έχουμε όταν μία κεφαλαιουχική </a:t>
            </a:r>
            <a:r>
              <a:rPr lang="el-GR" sz="1800" b="0" i="0" u="none" strike="noStrike" dirty="0">
                <a:solidFill>
                  <a:srgbClr val="1155CC"/>
                </a:solidFill>
                <a:effectLst/>
                <a:latin typeface="Arial" panose="020B0604020202020204" pitchFamily="34" charset="0"/>
                <a:hlinkClick r:id="rId3"/>
              </a:rPr>
              <a:t>εταιρεία</a:t>
            </a:r>
            <a:r>
              <a:rPr lang="el-GR" sz="1800" b="0" i="0" dirty="0">
                <a:solidFill>
                  <a:srgbClr val="000000"/>
                </a:solidFill>
                <a:effectLst/>
                <a:latin typeface="Arial" panose="020B0604020202020204" pitchFamily="34" charset="0"/>
              </a:rPr>
              <a:t> εκδίδει μετοχές σε αξία μεγαλύτερη από την ονομαστική τους.</a:t>
            </a:r>
            <a:endParaRPr lang="el-GR" b="0" i="0" dirty="0">
              <a:solidFill>
                <a:srgbClr val="8B959E"/>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Η διαφορά που προκύπτει μεταξύ της αξίας έκδοσης και της ονομαστικής αξίας καλείται </a:t>
            </a:r>
            <a:r>
              <a:rPr lang="el-GR" sz="1800" b="1" i="0" dirty="0">
                <a:solidFill>
                  <a:srgbClr val="000000"/>
                </a:solidFill>
                <a:effectLst/>
                <a:latin typeface="Arial" panose="020B0604020202020204" pitchFamily="34" charset="0"/>
              </a:rPr>
              <a:t>“διαφορά από έκδοση μετοχών υπέρ το άρτιο”</a:t>
            </a:r>
            <a:r>
              <a:rPr lang="el-GR" sz="1800" b="0" i="0" dirty="0">
                <a:solidFill>
                  <a:srgbClr val="000000"/>
                </a:solidFill>
                <a:effectLst/>
                <a:latin typeface="Arial" panose="020B0604020202020204" pitchFamily="34" charset="0"/>
              </a:rPr>
              <a:t> (</a:t>
            </a:r>
            <a:r>
              <a:rPr lang="el-GR" sz="1800" b="0" i="0" dirty="0" err="1">
                <a:solidFill>
                  <a:srgbClr val="000000"/>
                </a:solidFill>
                <a:effectLst/>
                <a:latin typeface="Arial" panose="020B0604020202020204" pitchFamily="34" charset="0"/>
              </a:rPr>
              <a:t>share</a:t>
            </a:r>
            <a:r>
              <a:rPr lang="el-GR" sz="1800" b="0" i="0" dirty="0">
                <a:solidFill>
                  <a:srgbClr val="000000"/>
                </a:solidFill>
                <a:effectLst/>
                <a:latin typeface="Arial" panose="020B0604020202020204" pitchFamily="34" charset="0"/>
              </a:rPr>
              <a:t> </a:t>
            </a:r>
            <a:r>
              <a:rPr lang="el-GR" sz="1800" b="0" i="0" dirty="0" err="1">
                <a:solidFill>
                  <a:srgbClr val="000000"/>
                </a:solidFill>
                <a:effectLst/>
                <a:latin typeface="Arial" panose="020B0604020202020204" pitchFamily="34" charset="0"/>
              </a:rPr>
              <a:t>premium</a:t>
            </a:r>
            <a:r>
              <a:rPr lang="el-GR" sz="1800" b="0" i="0" dirty="0">
                <a:solidFill>
                  <a:srgbClr val="000000"/>
                </a:solidFill>
                <a:effectLst/>
                <a:latin typeface="Arial" panose="020B0604020202020204" pitchFamily="34" charset="0"/>
              </a:rPr>
              <a:t>) και λογίζεται ως συμπληρωματική εισφορά των μετόχων για ενίσχυση του ενεργητικού.</a:t>
            </a:r>
            <a:endParaRPr lang="el-GR" b="0" i="0" dirty="0">
              <a:solidFill>
                <a:srgbClr val="8B959E"/>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Έτσι, η διαφορά υπέρ το άρτιο εντάσσεται στα ίδια κεφάλαια της εταιρείας, όχι όμως στο μετοχικό κεφαλαίο αυτής. Αυτό είναι δυνατόν να συμβεί μόνο υπό τις προϋποθέσεις.</a:t>
            </a:r>
            <a:endParaRPr lang="el-GR" b="0" i="0" dirty="0">
              <a:solidFill>
                <a:srgbClr val="8B959E"/>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Επιπλέον, οι μέτοχοι που εισφέρουν υπέρ το άρτιο δεν αποκτούν περισσότερες ή μεγαλύτερης αξίας μετοχές ούτε αποκτούν επιπλέον δικαιώματα ψήφου ή άλλα.</a:t>
            </a:r>
            <a:endParaRPr lang="el-GR" b="0" i="0" dirty="0">
              <a:solidFill>
                <a:srgbClr val="8B959E"/>
              </a:solidFill>
              <a:effectLst/>
              <a:latin typeface="Roboto" panose="02000000000000000000" pitchFamily="2" charset="0"/>
            </a:endParaRPr>
          </a:p>
          <a:p>
            <a:br>
              <a:rPr lang="el-GR" dirty="0"/>
            </a:br>
            <a:endParaRPr lang="en-US" altLang="en-US" sz="2200"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134764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31">
            <a:extLst>
              <a:ext uri="{FF2B5EF4-FFF2-40B4-BE49-F238E27FC236}">
                <a16:creationId xmlns:a16="http://schemas.microsoft.com/office/drawing/2014/main" id="{1E6AFD87-E799-CB46-E075-F78C1695E220}"/>
              </a:ext>
            </a:extLst>
          </p:cNvPr>
          <p:cNvSpPr txBox="1">
            <a:spLocks noChangeArrowheads="1"/>
          </p:cNvSpPr>
          <p:nvPr/>
        </p:nvSpPr>
        <p:spPr bwMode="auto">
          <a:xfrm>
            <a:off x="2057400" y="457201"/>
            <a:ext cx="830580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Μετοχές στο άρτιο και άνευ ονομαστικής αξίας</a:t>
            </a:r>
            <a:endParaRPr lang="en-US" altLang="el-GR" sz="3200" b="1">
              <a:latin typeface="Arial" panose="020B0604020202020204" pitchFamily="34" charset="0"/>
            </a:endParaRPr>
          </a:p>
        </p:txBody>
      </p:sp>
      <p:sp>
        <p:nvSpPr>
          <p:cNvPr id="36866" name="Text Box 13">
            <a:extLst>
              <a:ext uri="{FF2B5EF4-FFF2-40B4-BE49-F238E27FC236}">
                <a16:creationId xmlns:a16="http://schemas.microsoft.com/office/drawing/2014/main" id="{920CA49A-C706-3499-0207-F50044A39260}"/>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36867" name="Rectangle 6">
            <a:extLst>
              <a:ext uri="{FF2B5EF4-FFF2-40B4-BE49-F238E27FC236}">
                <a16:creationId xmlns:a16="http://schemas.microsoft.com/office/drawing/2014/main" id="{51567EAC-B001-AE13-2E09-8693AC3A1595}"/>
              </a:ext>
            </a:extLst>
          </p:cNvPr>
          <p:cNvSpPr>
            <a:spLocks noChangeArrowheads="1"/>
          </p:cNvSpPr>
          <p:nvPr/>
        </p:nvSpPr>
        <p:spPr bwMode="auto">
          <a:xfrm>
            <a:off x="2057400" y="1511300"/>
            <a:ext cx="7848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39825"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Αυθαίρετ</a:t>
            </a:r>
            <a:r>
              <a:rPr lang="en-US" altLang="en-US" sz="2300">
                <a:latin typeface="Arial" panose="020B0604020202020204" pitchFamily="34" charset="0"/>
              </a:rPr>
              <a:t>η</a:t>
            </a:r>
            <a:r>
              <a:rPr lang="el-GR" altLang="en-US" sz="2300">
                <a:latin typeface="Arial" panose="020B0604020202020204" pitchFamily="34" charset="0"/>
              </a:rPr>
              <a:t> τιμή που δίνεται από την ΑΕ στη</a:t>
            </a:r>
            <a:r>
              <a:rPr lang="en-US" altLang="en-US" sz="2300">
                <a:latin typeface="Arial" panose="020B0604020202020204" pitchFamily="34" charset="0"/>
              </a:rPr>
              <a:t> </a:t>
            </a:r>
            <a:r>
              <a:rPr lang="el-GR" altLang="en-US" sz="2300">
                <a:latin typeface="Arial" panose="020B0604020202020204" pitchFamily="34" charset="0"/>
              </a:rPr>
              <a:t>μετοχή της κατά την αρχική έκδοση</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Συνήθως είναι χαμηλή για να αποφεύγονται νομικά προβλήματα</a:t>
            </a:r>
            <a:endParaRPr lang="en-US" altLang="en-US" sz="23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Οι περισσότερες χώρες δεν επιτρέπ</a:t>
            </a:r>
            <a:r>
              <a:rPr lang="en-US" altLang="en-US" sz="2200">
                <a:latin typeface="Arial" panose="020B0604020202020204" pitchFamily="34" charset="0"/>
              </a:rPr>
              <a:t>ο</a:t>
            </a:r>
            <a:r>
              <a:rPr lang="el-GR" altLang="en-US" sz="2200">
                <a:latin typeface="Arial" panose="020B0604020202020204" pitchFamily="34" charset="0"/>
              </a:rPr>
              <a:t>υν στις ΑΕ την έκδοση μετοχών σε τιμή χαμηλότερ</a:t>
            </a:r>
            <a:r>
              <a:rPr lang="en-US" altLang="en-US" sz="2200">
                <a:latin typeface="Arial" panose="020B0604020202020204" pitchFamily="34" charset="0"/>
              </a:rPr>
              <a:t>η</a:t>
            </a:r>
            <a:r>
              <a:rPr lang="el-GR" altLang="en-US" sz="2200">
                <a:latin typeface="Arial" panose="020B0604020202020204" pitchFamily="34" charset="0"/>
              </a:rPr>
              <a:t> της ονομαστικής αξίας</a:t>
            </a:r>
            <a:endParaRPr lang="en-US" altLang="en-US"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Άνευ ονομαστικής αξίας</a:t>
            </a:r>
            <a:endParaRPr lang="en-US" altLang="en-US" sz="23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Μπορεί να έχει δηλωμένη τιμή</a:t>
            </a:r>
            <a:r>
              <a:rPr lang="en-US" altLang="en-US" sz="2200">
                <a:latin typeface="Arial" panose="020B0604020202020204" pitchFamily="34" charset="0"/>
              </a:rPr>
              <a:t>May have a stated value</a:t>
            </a:r>
          </a:p>
        </p:txBody>
      </p:sp>
      <p:sp>
        <p:nvSpPr>
          <p:cNvPr id="6" name="Footer Placeholder 8">
            <a:extLst>
              <a:ext uri="{FF2B5EF4-FFF2-40B4-BE49-F238E27FC236}">
                <a16:creationId xmlns:a16="http://schemas.microsoft.com/office/drawing/2014/main" id="{5A155E47-523E-ED26-8B42-7515FAF6147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2057400" y="1143000"/>
            <a:ext cx="7848600" cy="4131324"/>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800"/>
              </a:spcBef>
              <a:spcAft>
                <a:spcPts val="1000"/>
              </a:spcAft>
            </a:pPr>
            <a:r>
              <a:rPr lang="el-GR" sz="1800" b="1" i="0" dirty="0">
                <a:solidFill>
                  <a:srgbClr val="000000"/>
                </a:solidFill>
                <a:effectLst/>
                <a:latin typeface="Arial" panose="020B0604020202020204" pitchFamily="34" charset="0"/>
              </a:rPr>
              <a:t>Σκοπός Έκδοσης Μετοχών Υπέρ το Άρτιο</a:t>
            </a:r>
            <a:endParaRPr lang="el-GR" b="0" i="0" dirty="0">
              <a:solidFill>
                <a:srgbClr val="808080"/>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Σύμφωνα με την παράγραφο 3 του άρθρου 35 του ν. 4548/2018 (όπως τροποποιήθηκε με το άρθρο 80 του ν. 4916/2022), η διαφορά υπέρ το άρτιο δεν μπορεί να διατεθεί ως </a:t>
            </a:r>
            <a:r>
              <a:rPr lang="el-GR" sz="1800" b="0" i="0" u="none" strike="noStrike" dirty="0">
                <a:solidFill>
                  <a:srgbClr val="1155CC"/>
                </a:solidFill>
                <a:effectLst/>
                <a:latin typeface="Arial" panose="020B0604020202020204" pitchFamily="34" charset="0"/>
                <a:hlinkClick r:id="rId3"/>
              </a:rPr>
              <a:t>μέρισμα</a:t>
            </a:r>
            <a:r>
              <a:rPr lang="el-GR" sz="1800" b="0" i="0" dirty="0">
                <a:solidFill>
                  <a:srgbClr val="000000"/>
                </a:solidFill>
                <a:effectLst/>
                <a:latin typeface="Arial" panose="020B0604020202020204" pitchFamily="34" charset="0"/>
              </a:rPr>
              <a:t> στους μετόχους ούτε ως ποσοστά επί των κερδών στα μέλη του διοικητικού συμβουλίου (ΔΣ).</a:t>
            </a:r>
            <a:endParaRPr lang="el-GR" b="0" i="0" dirty="0">
              <a:solidFill>
                <a:srgbClr val="8B959E"/>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Ωστόσο, μπορεί:</a:t>
            </a:r>
            <a:endParaRPr lang="el-GR" b="0" i="0" dirty="0">
              <a:solidFill>
                <a:srgbClr val="8B959E"/>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α. Να κεφαλαιοποιηθεί ή</a:t>
            </a:r>
            <a:endParaRPr lang="el-GR" b="0" i="0" dirty="0">
              <a:solidFill>
                <a:srgbClr val="8B959E"/>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β. Να συμψηφισθεί προς απόσβεση ζημιών της εταιρείας, μετά από απόφαση της γενικής συνέλευσης των μετόχων – όπως αναλύεται παρακάτω.</a:t>
            </a:r>
            <a:endParaRPr lang="el-GR" b="0" i="0" dirty="0">
              <a:solidFill>
                <a:srgbClr val="8B959E"/>
              </a:solidFill>
              <a:effectLst/>
              <a:latin typeface="Roboto" panose="02000000000000000000" pitchFamily="2" charset="0"/>
            </a:endParaRPr>
          </a:p>
          <a:p>
            <a:pPr marL="231775" lvl="1" indent="0">
              <a:lnSpc>
                <a:spcPct val="125000"/>
              </a:lnSpc>
              <a:spcBef>
                <a:spcPts val="1200"/>
              </a:spcBef>
              <a:buClr>
                <a:srgbClr val="740000"/>
              </a:buClr>
              <a:buSzPct val="80000"/>
            </a:pPr>
            <a:endParaRPr lang="en-US" altLang="en-US" sz="2200"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326294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2057400" y="1143000"/>
            <a:ext cx="7848600" cy="5388078"/>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l-GR" sz="1800" b="1" i="0" dirty="0">
                <a:solidFill>
                  <a:srgbClr val="000000"/>
                </a:solidFill>
                <a:effectLst/>
                <a:latin typeface="Arial" panose="020B0604020202020204" pitchFamily="34" charset="0"/>
              </a:rPr>
              <a:t>Κεφαλαιοποίηση διαφοράς υπέρ το άρτιο</a:t>
            </a:r>
            <a:endParaRPr lang="el-GR" b="1" i="0" dirty="0">
              <a:solidFill>
                <a:srgbClr val="808080"/>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Με την έκδοση μετοχών υπέρ το άρτιο και την καταβολή της διαφοράς υπέρ το άρτιο από τους </a:t>
            </a:r>
            <a:r>
              <a:rPr lang="el-GR" sz="1800" b="0" i="0" dirty="0" err="1">
                <a:solidFill>
                  <a:srgbClr val="000000"/>
                </a:solidFill>
                <a:effectLst/>
                <a:latin typeface="Arial" panose="020B0604020202020204" pitchFamily="34" charset="0"/>
              </a:rPr>
              <a:t>εισφέροντες</a:t>
            </a:r>
            <a:r>
              <a:rPr lang="el-GR" sz="1800" b="0" i="0" dirty="0">
                <a:solidFill>
                  <a:srgbClr val="000000"/>
                </a:solidFill>
                <a:effectLst/>
                <a:latin typeface="Arial" panose="020B0604020202020204" pitchFamily="34" charset="0"/>
              </a:rPr>
              <a:t>, η διαφορά δε θεωρείται κεφαλαιοποιημένη.</a:t>
            </a:r>
            <a:endParaRPr lang="el-GR" b="0" i="0" dirty="0">
              <a:solidFill>
                <a:srgbClr val="8B959E"/>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Η κεφαλαιοποίησή της διαφοράς πραγματοποιείται μόνο μετά από πρόταση του διοικητικού συμβουλίου στη γενική συνέλευση της εταιρείας, η οποία αποφασίζει με απλή απαρτία, δηλαδή με παρουσία μετόχων που εκπροσωπούν το ⅕ τουλάχιστον του καταβεβλημένου κεφαλαίου, και απλή πλειοψηφία, δηλαδή με απόλυτη πλειοψηφία των εκπροσωπούμενων ψήφων, εκτός εάν το καταστατικό ορίζει μεγαλύτερο ποσοστό.</a:t>
            </a:r>
            <a:endParaRPr lang="el-GR" b="0" i="0" dirty="0">
              <a:solidFill>
                <a:srgbClr val="8B959E"/>
              </a:solidFill>
              <a:effectLst/>
              <a:latin typeface="Roboto" panose="02000000000000000000" pitchFamily="2" charset="0"/>
            </a:endParaRPr>
          </a:p>
          <a:p>
            <a:pPr algn="just" rtl="0" fontAlgn="base">
              <a:spcBef>
                <a:spcPts val="0"/>
              </a:spcBef>
              <a:spcAft>
                <a:spcPts val="1000"/>
              </a:spcAft>
            </a:pPr>
            <a:r>
              <a:rPr lang="el-GR" sz="1800" b="0" i="0" dirty="0">
                <a:solidFill>
                  <a:srgbClr val="000000"/>
                </a:solidFill>
                <a:effectLst/>
                <a:latin typeface="Arial" panose="020B0604020202020204" pitchFamily="34" charset="0"/>
              </a:rPr>
              <a:t>Στην περίπτωση κεφαλαιοποίησης της διαφοράς υπέρ το άρτιο, διατίθενται σε όλους τους μετόχους που κατέβαλαν τη διαφορά μετοχές αξίας αντίστοιχης της διαφοράς που κατέβαλαν, οι οποίες και ενσωματώνουν δικαιώματα ψήφου ή άλλα παρεπόμενα των μετοχών.</a:t>
            </a:r>
            <a:endParaRPr lang="el-GR" b="0" i="0" dirty="0">
              <a:solidFill>
                <a:srgbClr val="8B959E"/>
              </a:solidFill>
              <a:effectLst/>
              <a:latin typeface="Roboto" panose="02000000000000000000" pitchFamily="2" charset="0"/>
            </a:endParaRPr>
          </a:p>
          <a:p>
            <a:pPr marL="231775" lvl="1" indent="0">
              <a:lnSpc>
                <a:spcPct val="125000"/>
              </a:lnSpc>
              <a:spcBef>
                <a:spcPts val="1200"/>
              </a:spcBef>
              <a:buClr>
                <a:srgbClr val="740000"/>
              </a:buClr>
              <a:buSzPct val="80000"/>
            </a:pPr>
            <a:endParaRPr lang="en-US" altLang="en-US" sz="2200"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370115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31">
            <a:extLst>
              <a:ext uri="{FF2B5EF4-FFF2-40B4-BE49-F238E27FC236}">
                <a16:creationId xmlns:a16="http://schemas.microsoft.com/office/drawing/2014/main" id="{B7A57B90-A056-3CA5-8029-41D09A1C67BF}"/>
              </a:ext>
            </a:extLst>
          </p:cNvPr>
          <p:cNvSpPr txBox="1">
            <a:spLocks noChangeArrowheads="1"/>
          </p:cNvSpPr>
          <p:nvPr/>
        </p:nvSpPr>
        <p:spPr bwMode="auto">
          <a:xfrm>
            <a:off x="2057400" y="457200"/>
            <a:ext cx="8305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0000BF"/>
                </a:solidFill>
                <a:latin typeface="Arial" panose="020B0604020202020204" pitchFamily="34" charset="0"/>
              </a:rPr>
              <a:t>Αναγνώριση</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της έκδοσης μετοχών</a:t>
            </a:r>
            <a:endParaRPr lang="en-US" altLang="el-GR" sz="3000" b="1">
              <a:solidFill>
                <a:srgbClr val="0000BF"/>
              </a:solidFill>
              <a:latin typeface="Arial" panose="020B0604020202020204" pitchFamily="34" charset="0"/>
            </a:endParaRPr>
          </a:p>
        </p:txBody>
      </p:sp>
      <p:sp>
        <p:nvSpPr>
          <p:cNvPr id="40962" name="Text Box 13">
            <a:extLst>
              <a:ext uri="{FF2B5EF4-FFF2-40B4-BE49-F238E27FC236}">
                <a16:creationId xmlns:a16="http://schemas.microsoft.com/office/drawing/2014/main" id="{9DFDBCC3-5B27-CEFB-E72A-CF392F01453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2</a:t>
            </a:r>
          </a:p>
        </p:txBody>
      </p:sp>
      <p:sp>
        <p:nvSpPr>
          <p:cNvPr id="40963" name="Rectangle 6">
            <a:extLst>
              <a:ext uri="{FF2B5EF4-FFF2-40B4-BE49-F238E27FC236}">
                <a16:creationId xmlns:a16="http://schemas.microsoft.com/office/drawing/2014/main" id="{AC343AC8-94B3-08DD-0CEC-D224F1F69327}"/>
              </a:ext>
            </a:extLst>
          </p:cNvPr>
          <p:cNvSpPr>
            <a:spLocks noChangeArrowheads="1"/>
          </p:cNvSpPr>
          <p:nvPr/>
        </p:nvSpPr>
        <p:spPr bwMode="auto">
          <a:xfrm>
            <a:off x="2057400" y="1752600"/>
            <a:ext cx="8153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Παράδειγμα</a:t>
            </a:r>
            <a:r>
              <a:rPr lang="en-US" altLang="el-GR" sz="2100" b="1">
                <a:latin typeface="Arial" panose="020B0604020202020204" pitchFamily="34" charset="0"/>
              </a:rPr>
              <a:t>: </a:t>
            </a:r>
            <a:r>
              <a:rPr lang="el-GR" altLang="el-GR" sz="2100">
                <a:latin typeface="Arial" panose="020B0604020202020204" pitchFamily="34" charset="0"/>
              </a:rPr>
              <a:t>Η </a:t>
            </a:r>
            <a:r>
              <a:rPr lang="en-US" altLang="el-GR" sz="2100">
                <a:latin typeface="Arial" panose="020B0604020202020204" pitchFamily="34" charset="0"/>
              </a:rPr>
              <a:t>Home Depot </a:t>
            </a:r>
            <a:r>
              <a:rPr lang="el-GR" altLang="el-GR" sz="2100">
                <a:latin typeface="Arial" panose="020B0604020202020204" pitchFamily="34" charset="0"/>
              </a:rPr>
              <a:t>χρειάζεται να αντλήσει </a:t>
            </a:r>
            <a:r>
              <a:rPr lang="en-US" altLang="el-GR" sz="2100">
                <a:latin typeface="Arial" panose="020B0604020202020204" pitchFamily="34" charset="0"/>
              </a:rPr>
              <a:t>$100 million </a:t>
            </a:r>
            <a:r>
              <a:rPr lang="el-GR" altLang="el-GR" sz="2100">
                <a:latin typeface="Arial" panose="020B0604020202020204" pitchFamily="34" charset="0"/>
              </a:rPr>
              <a:t>μέσα από την έκδοση μετοχών</a:t>
            </a:r>
            <a:r>
              <a:rPr lang="en-US" altLang="el-GR" sz="2100">
                <a:latin typeface="Arial" panose="020B0604020202020204" pitchFamily="34" charset="0"/>
              </a:rPr>
              <a:t>. </a:t>
            </a:r>
            <a:r>
              <a:rPr lang="el-GR" altLang="el-GR" sz="2100">
                <a:latin typeface="Arial" panose="020B0604020202020204" pitchFamily="34" charset="0"/>
              </a:rPr>
              <a:t>Έστω ότι οι κοινές μετοχές έχουν ονομαστική αξία ίση με την τιμή έκδοσης των </a:t>
            </a:r>
            <a:r>
              <a:rPr lang="en-US" altLang="el-GR" sz="2100">
                <a:latin typeface="Arial" panose="020B0604020202020204" pitchFamily="34" charset="0"/>
              </a:rPr>
              <a:t>$10</a:t>
            </a:r>
            <a:r>
              <a:rPr lang="el-GR" altLang="el-GR" sz="2100">
                <a:latin typeface="Arial" panose="020B0604020202020204" pitchFamily="34" charset="0"/>
              </a:rPr>
              <a:t>/μετοχή</a:t>
            </a:r>
            <a:r>
              <a:rPr lang="en-US" altLang="el-GR" sz="2100">
                <a:latin typeface="Arial" panose="020B0604020202020204" pitchFamily="34" charset="0"/>
              </a:rPr>
              <a:t>. </a:t>
            </a:r>
            <a:r>
              <a:rPr lang="el-GR" altLang="el-GR" sz="2100">
                <a:latin typeface="Arial" panose="020B0604020202020204" pitchFamily="34" charset="0"/>
              </a:rPr>
              <a:t>Η εγγραφή για την έκδοση </a:t>
            </a:r>
            <a:r>
              <a:rPr lang="en-US" altLang="el-GR" sz="2100">
                <a:latin typeface="Arial" panose="020B0604020202020204" pitchFamily="34" charset="0"/>
              </a:rPr>
              <a:t>10 </a:t>
            </a:r>
            <a:r>
              <a:rPr lang="el-GR" altLang="el-GR" sz="2100">
                <a:latin typeface="Arial" panose="020B0604020202020204" pitchFamily="34" charset="0"/>
              </a:rPr>
              <a:t>εκατ.</a:t>
            </a:r>
            <a:r>
              <a:rPr lang="en-US" altLang="el-GR" sz="2100">
                <a:latin typeface="Arial" panose="020B0604020202020204" pitchFamily="34" charset="0"/>
              </a:rPr>
              <a:t> </a:t>
            </a:r>
            <a:r>
              <a:rPr lang="el-GR" altLang="el-GR" sz="2100">
                <a:latin typeface="Arial" panose="020B0604020202020204" pitchFamily="34" charset="0"/>
              </a:rPr>
              <a:t>μετοχών θα είναι</a:t>
            </a:r>
            <a:endParaRPr lang="en-US" altLang="en-US" sz="2100">
              <a:latin typeface="Arial" panose="020B0604020202020204" pitchFamily="34" charset="0"/>
            </a:endParaRPr>
          </a:p>
        </p:txBody>
      </p:sp>
      <p:sp>
        <p:nvSpPr>
          <p:cNvPr id="40964" name="Rectangle 1031">
            <a:extLst>
              <a:ext uri="{FF2B5EF4-FFF2-40B4-BE49-F238E27FC236}">
                <a16:creationId xmlns:a16="http://schemas.microsoft.com/office/drawing/2014/main" id="{0551DF37-7827-E0F0-718C-1A9E775796EE}"/>
              </a:ext>
            </a:extLst>
          </p:cNvPr>
          <p:cNvSpPr txBox="1">
            <a:spLocks noChangeArrowheads="1"/>
          </p:cNvSpPr>
          <p:nvPr/>
        </p:nvSpPr>
        <p:spPr bwMode="auto">
          <a:xfrm>
            <a:off x="2057400" y="1125538"/>
            <a:ext cx="8305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740000"/>
                </a:solidFill>
                <a:latin typeface="Arial" panose="020B0604020202020204" pitchFamily="34" charset="0"/>
              </a:rPr>
              <a:t>Κοινές μετοχές</a:t>
            </a:r>
            <a:endParaRPr lang="en-US" altLang="el-GR" sz="3000" b="1">
              <a:solidFill>
                <a:srgbClr val="740000"/>
              </a:solidFill>
              <a:latin typeface="Arial" panose="020B0604020202020204" pitchFamily="34" charset="0"/>
            </a:endParaRPr>
          </a:p>
        </p:txBody>
      </p:sp>
      <p:sp>
        <p:nvSpPr>
          <p:cNvPr id="8" name="Rectangle 7">
            <a:extLst>
              <a:ext uri="{FF2B5EF4-FFF2-40B4-BE49-F238E27FC236}">
                <a16:creationId xmlns:a16="http://schemas.microsoft.com/office/drawing/2014/main" id="{FF25F382-4148-807C-DE78-80C67CC8A00C}"/>
              </a:ext>
            </a:extLst>
          </p:cNvPr>
          <p:cNvSpPr/>
          <p:nvPr/>
        </p:nvSpPr>
        <p:spPr bwMode="auto">
          <a:xfrm>
            <a:off x="1981200" y="3733800"/>
            <a:ext cx="8229600" cy="234086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41006" name="Group 46">
            <a:extLst>
              <a:ext uri="{FF2B5EF4-FFF2-40B4-BE49-F238E27FC236}">
                <a16:creationId xmlns:a16="http://schemas.microsoft.com/office/drawing/2014/main" id="{D2E62538-6C83-1FA1-F45A-71AB48ECC708}"/>
              </a:ext>
            </a:extLst>
          </p:cNvPr>
          <p:cNvGraphicFramePr>
            <a:graphicFrameLocks noGrp="1"/>
          </p:cNvGraphicFramePr>
          <p:nvPr/>
        </p:nvGraphicFramePr>
        <p:xfrm>
          <a:off x="2133600" y="3889375"/>
          <a:ext cx="7924800" cy="2021840"/>
        </p:xfrm>
        <a:graphic>
          <a:graphicData uri="http://schemas.openxmlformats.org/drawingml/2006/table">
            <a:tbl>
              <a:tblPr/>
              <a:tblGrid>
                <a:gridCol w="914400">
                  <a:extLst>
                    <a:ext uri="{9D8B030D-6E8A-4147-A177-3AD203B41FA5}">
                      <a16:colId xmlns:a16="http://schemas.microsoft.com/office/drawing/2014/main" val="2656474885"/>
                    </a:ext>
                  </a:extLst>
                </a:gridCol>
                <a:gridCol w="3810000">
                  <a:extLst>
                    <a:ext uri="{9D8B030D-6E8A-4147-A177-3AD203B41FA5}">
                      <a16:colId xmlns:a16="http://schemas.microsoft.com/office/drawing/2014/main" val="626651807"/>
                    </a:ext>
                  </a:extLst>
                </a:gridCol>
                <a:gridCol w="1600200">
                  <a:extLst>
                    <a:ext uri="{9D8B030D-6E8A-4147-A177-3AD203B41FA5}">
                      <a16:colId xmlns:a16="http://schemas.microsoft.com/office/drawing/2014/main" val="1355465815"/>
                    </a:ext>
                  </a:extLst>
                </a:gridCol>
                <a:gridCol w="1600200">
                  <a:extLst>
                    <a:ext uri="{9D8B030D-6E8A-4147-A177-3AD203B41FA5}">
                      <a16:colId xmlns:a16="http://schemas.microsoft.com/office/drawing/2014/main" val="795849535"/>
                    </a:ext>
                  </a:extLst>
                </a:gridCol>
              </a:tblGrid>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Λογαριασμός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Πίστωση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411200206"/>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0</a:t>
                      </a:r>
                      <a:r>
                        <a:rPr kumimoji="0" lang="en-US" altLang="el-GR" sz="1800" b="1" i="0" u="none" strike="noStrike" cap="none" normalizeH="0" baseline="0">
                          <a:ln>
                            <a:noFill/>
                          </a:ln>
                          <a:solidFill>
                            <a:schemeClr val="tx1"/>
                          </a:solidFill>
                          <a:effectLst/>
                          <a:latin typeface="Arial" panose="020B0604020202020204" pitchFamily="34" charset="0"/>
                        </a:rPr>
                        <a:t>8</a:t>
                      </a:r>
                      <a:r>
                        <a:rPr kumimoji="0" lang="el-GR" altLang="el-GR" sz="1800" b="1" i="0" u="none" strike="noStrike" cap="none" normalizeH="0" baseline="0">
                          <a:ln>
                            <a:noFill/>
                          </a:ln>
                          <a:solidFill>
                            <a:schemeClr val="tx1"/>
                          </a:solidFill>
                          <a:effectLst/>
                          <a:latin typeface="Arial" panose="020B0604020202020204" pitchFamily="34" charset="0"/>
                        </a:rPr>
                        <a:t>/01</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Ταμείο </a:t>
                      </a:r>
                      <a:r>
                        <a:rPr kumimoji="0" lang="en-US" altLang="el-GR" sz="1800" b="1" i="0" u="none" strike="noStrike" cap="none" normalizeH="0" baseline="0">
                          <a:ln>
                            <a:noFill/>
                          </a:ln>
                          <a:solidFill>
                            <a:schemeClr val="tx1"/>
                          </a:solidFill>
                          <a:effectLst/>
                          <a:latin typeface="Arial" panose="020B0604020202020204" pitchFamily="34" charset="0"/>
                        </a:rPr>
                        <a:t>(10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 x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21666500"/>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254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254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Κοινό μετοχικό κεφάλαιο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84771624"/>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1" u="none" strike="noStrike" cap="none" normalizeH="0" baseline="0">
                          <a:ln>
                            <a:noFill/>
                          </a:ln>
                          <a:solidFill>
                            <a:schemeClr val="tx1"/>
                          </a:solidFill>
                          <a:effectLst/>
                          <a:latin typeface="Arial" panose="020B0604020202020204" pitchFamily="34" charset="0"/>
                        </a:rPr>
                        <a:t>Έκδοση κοινών μετοχών</a:t>
                      </a:r>
                      <a:endParaRPr kumimoji="0" lang="en-US"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266719289"/>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56673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34503"/>
                  </a:ext>
                </a:extLst>
              </a:tr>
            </a:tbl>
          </a:graphicData>
        </a:graphic>
      </p:graphicFrame>
      <p:sp>
        <p:nvSpPr>
          <p:cNvPr id="10" name="Footer Placeholder 8">
            <a:extLst>
              <a:ext uri="{FF2B5EF4-FFF2-40B4-BE49-F238E27FC236}">
                <a16:creationId xmlns:a16="http://schemas.microsoft.com/office/drawing/2014/main" id="{6564FB93-92A9-B00D-D3BA-50A72310EE4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a:extLst>
              <a:ext uri="{FF2B5EF4-FFF2-40B4-BE49-F238E27FC236}">
                <a16:creationId xmlns:a16="http://schemas.microsoft.com/office/drawing/2014/main" id="{634DD119-988D-31C7-04E3-3BD669B793F6}"/>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Κοινές μετοχές υπέρ το άρτιο</a:t>
            </a:r>
            <a:endParaRPr lang="en-US" altLang="el-GR" sz="3200" b="1">
              <a:latin typeface="Arial" panose="020B0604020202020204" pitchFamily="34" charset="0"/>
            </a:endParaRPr>
          </a:p>
        </p:txBody>
      </p:sp>
      <p:sp>
        <p:nvSpPr>
          <p:cNvPr id="43010" name="Text Box 13">
            <a:extLst>
              <a:ext uri="{FF2B5EF4-FFF2-40B4-BE49-F238E27FC236}">
                <a16:creationId xmlns:a16="http://schemas.microsoft.com/office/drawing/2014/main" id="{A1DFA85C-9381-8771-A00D-7F081C7AD3A2}"/>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2</a:t>
            </a:r>
          </a:p>
        </p:txBody>
      </p:sp>
      <p:sp>
        <p:nvSpPr>
          <p:cNvPr id="43011" name="Rectangle 6">
            <a:extLst>
              <a:ext uri="{FF2B5EF4-FFF2-40B4-BE49-F238E27FC236}">
                <a16:creationId xmlns:a16="http://schemas.microsoft.com/office/drawing/2014/main" id="{B0E0F11A-9B91-AE34-329A-C7E10E9C008D}"/>
              </a:ext>
            </a:extLst>
          </p:cNvPr>
          <p:cNvSpPr>
            <a:spLocks noChangeArrowheads="1"/>
          </p:cNvSpPr>
          <p:nvPr/>
        </p:nvSpPr>
        <p:spPr bwMode="auto">
          <a:xfrm>
            <a:off x="2057400" y="1095375"/>
            <a:ext cx="8153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Παράδειγμα</a:t>
            </a:r>
            <a:r>
              <a:rPr lang="en-US" altLang="el-GR" sz="2100" b="1">
                <a:latin typeface="Arial" panose="020B0604020202020204" pitchFamily="34" charset="0"/>
              </a:rPr>
              <a:t>: </a:t>
            </a:r>
            <a:r>
              <a:rPr lang="el-GR" altLang="el-GR" sz="2100">
                <a:latin typeface="Arial" panose="020B0604020202020204" pitchFamily="34" charset="0"/>
              </a:rPr>
              <a:t>Η </a:t>
            </a:r>
            <a:r>
              <a:rPr lang="en-US" altLang="el-GR" sz="2100">
                <a:latin typeface="Arial" panose="020B0604020202020204" pitchFamily="34" charset="0"/>
              </a:rPr>
              <a:t>Home Depot </a:t>
            </a:r>
            <a:r>
              <a:rPr lang="el-GR" altLang="el-GR" sz="2100">
                <a:latin typeface="Arial" panose="020B0604020202020204" pitchFamily="34" charset="0"/>
              </a:rPr>
              <a:t>χρειάζεται να αντλήσει </a:t>
            </a:r>
            <a:r>
              <a:rPr lang="en-US" altLang="el-GR" sz="2100">
                <a:latin typeface="Arial" panose="020B0604020202020204" pitchFamily="34" charset="0"/>
              </a:rPr>
              <a:t>$100 million </a:t>
            </a:r>
            <a:r>
              <a:rPr lang="el-GR" altLang="el-GR" sz="2100">
                <a:latin typeface="Arial" panose="020B0604020202020204" pitchFamily="34" charset="0"/>
              </a:rPr>
              <a:t>μέσα από την έκδοση μετοχών</a:t>
            </a:r>
            <a:r>
              <a:rPr lang="en-US" altLang="el-GR" sz="2100">
                <a:latin typeface="Arial" panose="020B0604020202020204" pitchFamily="34" charset="0"/>
              </a:rPr>
              <a:t>. </a:t>
            </a:r>
            <a:r>
              <a:rPr lang="el-GR" altLang="el-GR" sz="2100">
                <a:latin typeface="Arial" panose="020B0604020202020204" pitchFamily="34" charset="0"/>
              </a:rPr>
              <a:t>Έστω ότι ονομαστική αξία των κοινών μετοχών είναι </a:t>
            </a:r>
            <a:r>
              <a:rPr lang="en-US" altLang="el-GR" sz="2100">
                <a:latin typeface="Arial" panose="020B0604020202020204" pitchFamily="34" charset="0"/>
              </a:rPr>
              <a:t>$0.05. </a:t>
            </a:r>
            <a:r>
              <a:rPr lang="el-GR" altLang="el-GR" sz="2100">
                <a:latin typeface="Arial" panose="020B0604020202020204" pitchFamily="34" charset="0"/>
              </a:rPr>
              <a:t>Η εγγραφή έκδοσης </a:t>
            </a:r>
            <a:r>
              <a:rPr lang="en-US" altLang="el-GR" sz="2100">
                <a:latin typeface="Arial" panose="020B0604020202020204" pitchFamily="34" charset="0"/>
              </a:rPr>
              <a:t>10</a:t>
            </a:r>
            <a:r>
              <a:rPr lang="el-GR" altLang="el-GR" sz="2100">
                <a:latin typeface="Arial" panose="020B0604020202020204" pitchFamily="34" charset="0"/>
              </a:rPr>
              <a:t> εκατ. μετοχών με </a:t>
            </a:r>
            <a:r>
              <a:rPr lang="en-US" altLang="el-GR" sz="2100">
                <a:latin typeface="Arial" panose="020B0604020202020204" pitchFamily="34" charset="0"/>
              </a:rPr>
              <a:t>$10</a:t>
            </a:r>
            <a:r>
              <a:rPr lang="el-GR" altLang="el-GR" sz="2100">
                <a:latin typeface="Arial" panose="020B0604020202020204" pitchFamily="34" charset="0"/>
              </a:rPr>
              <a:t>/μετοχή θα είναι</a:t>
            </a:r>
            <a:r>
              <a:rPr lang="en-US" altLang="el-GR" sz="2100">
                <a:latin typeface="Arial" panose="020B0604020202020204" pitchFamily="34" charset="0"/>
              </a:rPr>
              <a:t>:</a:t>
            </a:r>
            <a:endParaRPr lang="en-US" altLang="en-US" sz="2100">
              <a:latin typeface="Arial" panose="020B0604020202020204" pitchFamily="34" charset="0"/>
            </a:endParaRPr>
          </a:p>
        </p:txBody>
      </p:sp>
      <p:sp>
        <p:nvSpPr>
          <p:cNvPr id="8" name="Rectangle 7">
            <a:extLst>
              <a:ext uri="{FF2B5EF4-FFF2-40B4-BE49-F238E27FC236}">
                <a16:creationId xmlns:a16="http://schemas.microsoft.com/office/drawing/2014/main" id="{48FF4B2C-0EB7-D6E1-DF5D-0AAE0BAAC211}"/>
              </a:ext>
            </a:extLst>
          </p:cNvPr>
          <p:cNvSpPr/>
          <p:nvPr/>
        </p:nvSpPr>
        <p:spPr bwMode="auto">
          <a:xfrm>
            <a:off x="1911404" y="3048454"/>
            <a:ext cx="8299342" cy="250829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43056" name="Group 48">
            <a:extLst>
              <a:ext uri="{FF2B5EF4-FFF2-40B4-BE49-F238E27FC236}">
                <a16:creationId xmlns:a16="http://schemas.microsoft.com/office/drawing/2014/main" id="{3AAE1E38-9456-5494-4378-8F42F29B1F3B}"/>
              </a:ext>
            </a:extLst>
          </p:cNvPr>
          <p:cNvGraphicFramePr>
            <a:graphicFrameLocks noGrp="1"/>
          </p:cNvGraphicFramePr>
          <p:nvPr/>
        </p:nvGraphicFramePr>
        <p:xfrm>
          <a:off x="2133600" y="3203575"/>
          <a:ext cx="7924800" cy="2255520"/>
        </p:xfrm>
        <a:graphic>
          <a:graphicData uri="http://schemas.openxmlformats.org/drawingml/2006/table">
            <a:tbl>
              <a:tblPr/>
              <a:tblGrid>
                <a:gridCol w="914400">
                  <a:extLst>
                    <a:ext uri="{9D8B030D-6E8A-4147-A177-3AD203B41FA5}">
                      <a16:colId xmlns:a16="http://schemas.microsoft.com/office/drawing/2014/main" val="947853209"/>
                    </a:ext>
                  </a:extLst>
                </a:gridCol>
                <a:gridCol w="3810000">
                  <a:extLst>
                    <a:ext uri="{9D8B030D-6E8A-4147-A177-3AD203B41FA5}">
                      <a16:colId xmlns:a16="http://schemas.microsoft.com/office/drawing/2014/main" val="951585592"/>
                    </a:ext>
                  </a:extLst>
                </a:gridCol>
                <a:gridCol w="1600200">
                  <a:extLst>
                    <a:ext uri="{9D8B030D-6E8A-4147-A177-3AD203B41FA5}">
                      <a16:colId xmlns:a16="http://schemas.microsoft.com/office/drawing/2014/main" val="1453024155"/>
                    </a:ext>
                  </a:extLst>
                </a:gridCol>
                <a:gridCol w="1600200">
                  <a:extLst>
                    <a:ext uri="{9D8B030D-6E8A-4147-A177-3AD203B41FA5}">
                      <a16:colId xmlns:a16="http://schemas.microsoft.com/office/drawing/2014/main" val="1014841537"/>
                    </a:ext>
                  </a:extLst>
                </a:gridCol>
              </a:tblGrid>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Λογαριασμός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Πίστωση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21988529"/>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0</a:t>
                      </a:r>
                      <a:r>
                        <a:rPr kumimoji="0" lang="en-US" altLang="el-GR" sz="1800" b="1" i="0" u="none" strike="noStrike" cap="none" normalizeH="0" baseline="0">
                          <a:ln>
                            <a:noFill/>
                          </a:ln>
                          <a:solidFill>
                            <a:schemeClr val="tx1"/>
                          </a:solidFill>
                          <a:effectLst/>
                          <a:latin typeface="Arial" panose="020B0604020202020204" pitchFamily="34" charset="0"/>
                        </a:rPr>
                        <a:t>8</a:t>
                      </a:r>
                      <a:r>
                        <a:rPr kumimoji="0" lang="el-GR" altLang="el-GR" sz="1800" b="1" i="0" u="none" strike="noStrike" cap="none" normalizeH="0" baseline="0">
                          <a:ln>
                            <a:noFill/>
                          </a:ln>
                          <a:solidFill>
                            <a:schemeClr val="tx1"/>
                          </a:solidFill>
                          <a:effectLst/>
                          <a:latin typeface="Arial" panose="020B0604020202020204" pitchFamily="34" charset="0"/>
                        </a:rPr>
                        <a:t>/01</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Ταμείο </a:t>
                      </a:r>
                      <a:r>
                        <a:rPr kumimoji="0" lang="en-US" altLang="el-GR" sz="1800" b="1" i="0" u="none" strike="noStrike" cap="none" normalizeH="0" baseline="0">
                          <a:ln>
                            <a:noFill/>
                          </a:ln>
                          <a:solidFill>
                            <a:schemeClr val="tx1"/>
                          </a:solidFill>
                          <a:effectLst/>
                          <a:latin typeface="Arial" panose="020B0604020202020204" pitchFamily="34" charset="0"/>
                        </a:rPr>
                        <a:t>(10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 x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671787396"/>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254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254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Κοινό μετοχικό κεφάλαιο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174444806"/>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Διαφορά από έκδοση μετοχών υπέρ το άρτιο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99</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500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757746231"/>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1" u="none" strike="noStrike" cap="none" normalizeH="0" baseline="0">
                          <a:ln>
                            <a:noFill/>
                          </a:ln>
                          <a:solidFill>
                            <a:schemeClr val="tx1"/>
                          </a:solidFill>
                          <a:effectLst/>
                          <a:latin typeface="Arial" panose="020B0604020202020204" pitchFamily="34" charset="0"/>
                        </a:rPr>
                        <a:t>Έκδοση κοινών μετοχών</a:t>
                      </a:r>
                      <a:endParaRPr kumimoji="0" lang="en-US"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06961265"/>
                  </a:ext>
                </a:extLst>
              </a:tr>
            </a:tbl>
          </a:graphicData>
        </a:graphic>
      </p:graphicFrame>
      <p:sp>
        <p:nvSpPr>
          <p:cNvPr id="43047" name="Rectangle 9">
            <a:extLst>
              <a:ext uri="{FF2B5EF4-FFF2-40B4-BE49-F238E27FC236}">
                <a16:creationId xmlns:a16="http://schemas.microsoft.com/office/drawing/2014/main" id="{1CEAA853-2A1D-E657-E7FE-44A5CECB46A8}"/>
              </a:ext>
            </a:extLst>
          </p:cNvPr>
          <p:cNvSpPr>
            <a:spLocks noChangeArrowheads="1"/>
          </p:cNvSpPr>
          <p:nvPr/>
        </p:nvSpPr>
        <p:spPr bwMode="auto">
          <a:xfrm>
            <a:off x="2057400" y="5667375"/>
            <a:ext cx="8153400" cy="53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000" b="1">
                <a:latin typeface="Arial" panose="020B0604020202020204" pitchFamily="34" charset="0"/>
              </a:rPr>
              <a:t>Κοινό μετοχικό κεφάλαιο</a:t>
            </a:r>
            <a:r>
              <a:rPr lang="en-US" altLang="el-GR" sz="2000" b="1">
                <a:latin typeface="Arial" panose="020B0604020202020204" pitchFamily="34" charset="0"/>
              </a:rPr>
              <a:t> = </a:t>
            </a:r>
            <a:r>
              <a:rPr lang="en-US" altLang="el-GR" sz="2000">
                <a:latin typeface="Arial" panose="020B0604020202020204" pitchFamily="34" charset="0"/>
              </a:rPr>
              <a:t>10</a:t>
            </a:r>
            <a:r>
              <a:rPr lang="el-GR" altLang="el-GR" sz="2000">
                <a:latin typeface="Arial" panose="020B0604020202020204" pitchFamily="34" charset="0"/>
              </a:rPr>
              <a:t>.</a:t>
            </a:r>
            <a:r>
              <a:rPr lang="en-US" altLang="el-GR" sz="2000">
                <a:latin typeface="Arial" panose="020B0604020202020204" pitchFamily="34" charset="0"/>
              </a:rPr>
              <a:t>000</a:t>
            </a:r>
            <a:r>
              <a:rPr lang="el-GR" altLang="el-GR" sz="2000">
                <a:latin typeface="Arial" panose="020B0604020202020204" pitchFamily="34" charset="0"/>
              </a:rPr>
              <a:t>.</a:t>
            </a:r>
            <a:r>
              <a:rPr lang="en-US" altLang="el-GR" sz="2000">
                <a:latin typeface="Arial" panose="020B0604020202020204" pitchFamily="34" charset="0"/>
              </a:rPr>
              <a:t>000 × $0.05 = $500</a:t>
            </a:r>
            <a:r>
              <a:rPr lang="el-GR" altLang="el-GR" sz="2000">
                <a:latin typeface="Arial" panose="020B0604020202020204" pitchFamily="34" charset="0"/>
              </a:rPr>
              <a:t>.</a:t>
            </a:r>
            <a:r>
              <a:rPr lang="en-US" altLang="el-GR" sz="2000">
                <a:latin typeface="Arial" panose="020B0604020202020204" pitchFamily="34" charset="0"/>
              </a:rPr>
              <a:t>000</a:t>
            </a:r>
            <a:endParaRPr lang="en-US" altLang="en-US" sz="2000">
              <a:latin typeface="Arial" panose="020B0604020202020204" pitchFamily="34" charset="0"/>
            </a:endParaRPr>
          </a:p>
        </p:txBody>
      </p:sp>
      <p:sp>
        <p:nvSpPr>
          <p:cNvPr id="11" name="Footer Placeholder 8">
            <a:extLst>
              <a:ext uri="{FF2B5EF4-FFF2-40B4-BE49-F238E27FC236}">
                <a16:creationId xmlns:a16="http://schemas.microsoft.com/office/drawing/2014/main" id="{889808F1-C50D-0A74-D6F0-74906B4776C6}"/>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031">
            <a:extLst>
              <a:ext uri="{FF2B5EF4-FFF2-40B4-BE49-F238E27FC236}">
                <a16:creationId xmlns:a16="http://schemas.microsoft.com/office/drawing/2014/main" id="{59D9A103-BFC0-4374-419E-C204B3C392E8}"/>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Κοινές μετοχές υπέρ το άρτιο</a:t>
            </a:r>
            <a:endParaRPr lang="en-US" altLang="el-GR" sz="3200" b="1">
              <a:latin typeface="Arial" panose="020B0604020202020204" pitchFamily="34" charset="0"/>
            </a:endParaRPr>
          </a:p>
        </p:txBody>
      </p:sp>
      <p:sp>
        <p:nvSpPr>
          <p:cNvPr id="117762" name="Text Box 13">
            <a:extLst>
              <a:ext uri="{FF2B5EF4-FFF2-40B4-BE49-F238E27FC236}">
                <a16:creationId xmlns:a16="http://schemas.microsoft.com/office/drawing/2014/main" id="{2C1B05E4-D580-E2FF-D016-B6BC9FA133A4}"/>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2</a:t>
            </a:r>
          </a:p>
        </p:txBody>
      </p:sp>
      <p:sp>
        <p:nvSpPr>
          <p:cNvPr id="117763" name="Rectangle 6">
            <a:extLst>
              <a:ext uri="{FF2B5EF4-FFF2-40B4-BE49-F238E27FC236}">
                <a16:creationId xmlns:a16="http://schemas.microsoft.com/office/drawing/2014/main" id="{7C5C94F0-9D55-89CF-8CD8-B4A7D4428FEC}"/>
              </a:ext>
            </a:extLst>
          </p:cNvPr>
          <p:cNvSpPr>
            <a:spLocks noChangeArrowheads="1"/>
          </p:cNvSpPr>
          <p:nvPr/>
        </p:nvSpPr>
        <p:spPr bwMode="auto">
          <a:xfrm>
            <a:off x="2057400" y="1095376"/>
            <a:ext cx="8153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Παράδειγμα</a:t>
            </a:r>
            <a:r>
              <a:rPr lang="en-US" altLang="el-GR" sz="2100" b="1">
                <a:latin typeface="Arial" panose="020B0604020202020204" pitchFamily="34" charset="0"/>
              </a:rPr>
              <a:t>: </a:t>
            </a:r>
            <a:r>
              <a:rPr lang="el-GR" altLang="el-GR" sz="2100">
                <a:latin typeface="Arial" panose="020B0604020202020204" pitchFamily="34" charset="0"/>
              </a:rPr>
              <a:t>Η ενότητα των ιδίων κεφαλαίων στον ισολογισμό της</a:t>
            </a:r>
            <a:r>
              <a:rPr lang="el-GR" altLang="el-GR" sz="2100" b="1">
                <a:latin typeface="Arial" panose="020B0604020202020204" pitchFamily="34" charset="0"/>
              </a:rPr>
              <a:t> </a:t>
            </a:r>
            <a:r>
              <a:rPr lang="en-US" altLang="el-GR" sz="2100">
                <a:latin typeface="Arial" panose="020B0604020202020204" pitchFamily="34" charset="0"/>
              </a:rPr>
              <a:t>Home Depot, Inc.</a:t>
            </a:r>
            <a:r>
              <a:rPr lang="el-GR" altLang="el-GR" sz="2100">
                <a:latin typeface="Arial" panose="020B0604020202020204" pitchFamily="34" charset="0"/>
              </a:rPr>
              <a:t> θα έχουν ως εξής:</a:t>
            </a:r>
            <a:endParaRPr lang="en-US" altLang="en-US" sz="2100">
              <a:latin typeface="Arial" panose="020B0604020202020204" pitchFamily="34" charset="0"/>
            </a:endParaRPr>
          </a:p>
        </p:txBody>
      </p:sp>
      <p:sp>
        <p:nvSpPr>
          <p:cNvPr id="8" name="Rectangle 7">
            <a:extLst>
              <a:ext uri="{FF2B5EF4-FFF2-40B4-BE49-F238E27FC236}">
                <a16:creationId xmlns:a16="http://schemas.microsoft.com/office/drawing/2014/main" id="{5CCF38A4-5493-D276-6F87-EE36A47CFFE6}"/>
              </a:ext>
            </a:extLst>
          </p:cNvPr>
          <p:cNvSpPr/>
          <p:nvPr/>
        </p:nvSpPr>
        <p:spPr bwMode="auto">
          <a:xfrm>
            <a:off x="1981200" y="2210135"/>
            <a:ext cx="8229600" cy="387533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17819" name="Group 59">
            <a:extLst>
              <a:ext uri="{FF2B5EF4-FFF2-40B4-BE49-F238E27FC236}">
                <a16:creationId xmlns:a16="http://schemas.microsoft.com/office/drawing/2014/main" id="{BC85314D-0453-0917-48AF-8613A216312B}"/>
              </a:ext>
            </a:extLst>
          </p:cNvPr>
          <p:cNvGraphicFramePr>
            <a:graphicFrameLocks noGrp="1"/>
          </p:cNvGraphicFramePr>
          <p:nvPr/>
        </p:nvGraphicFramePr>
        <p:xfrm>
          <a:off x="2133600" y="2365375"/>
          <a:ext cx="7924800" cy="3444240"/>
        </p:xfrm>
        <a:graphic>
          <a:graphicData uri="http://schemas.openxmlformats.org/drawingml/2006/table">
            <a:tbl>
              <a:tblPr/>
              <a:tblGrid>
                <a:gridCol w="6248400">
                  <a:extLst>
                    <a:ext uri="{9D8B030D-6E8A-4147-A177-3AD203B41FA5}">
                      <a16:colId xmlns:a16="http://schemas.microsoft.com/office/drawing/2014/main" val="2934603242"/>
                    </a:ext>
                  </a:extLst>
                </a:gridCol>
                <a:gridCol w="1676400">
                  <a:extLst>
                    <a:ext uri="{9D8B030D-6E8A-4147-A177-3AD203B41FA5}">
                      <a16:colId xmlns:a16="http://schemas.microsoft.com/office/drawing/2014/main" val="3515697447"/>
                    </a:ext>
                  </a:extLst>
                </a:gridCol>
              </a:tblGrid>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Ίδια κεφάλαια</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747550310"/>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Μετοχικό κεφάλαιο</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εγκεκριμένες 10 δις. μετοχές,</a:t>
                      </a:r>
                      <a:r>
                        <a:rPr kumimoji="0" lang="el-GR" altLang="el-GR" sz="2000" b="1" i="0" u="none" strike="noStrike" cap="none" normalizeH="0" baseline="0">
                          <a:ln>
                            <a:noFill/>
                          </a:ln>
                          <a:solidFill>
                            <a:schemeClr val="tx1"/>
                          </a:solidFill>
                          <a:effectLst/>
                          <a:latin typeface="Arial" panose="020B0604020202020204" pitchFamily="34" charset="0"/>
                        </a:rPr>
                        <a:t> </a:t>
                      </a:r>
                      <a:endParaRPr kumimoji="0" lang="en-US" altLang="el-GR" sz="20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14102951"/>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254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254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εκδοθείσες και σε κυκλοφορία </a:t>
                      </a:r>
                      <a:r>
                        <a:rPr kumimoji="0" lang="en-US" altLang="el-GR" sz="1800" b="1" i="0" u="none" strike="noStrike" cap="none" normalizeH="0" baseline="0">
                          <a:ln>
                            <a:noFill/>
                          </a:ln>
                          <a:solidFill>
                            <a:schemeClr val="tx1"/>
                          </a:solidFill>
                          <a:effectLst/>
                          <a:latin typeface="Arial" panose="020B0604020202020204" pitchFamily="34" charset="0"/>
                        </a:rPr>
                        <a:t>10 </a:t>
                      </a:r>
                      <a:r>
                        <a:rPr kumimoji="0" lang="el-GR" altLang="el-GR" sz="1800" b="1" i="0" u="none" strike="noStrike" cap="none" normalizeH="0" baseline="0">
                          <a:ln>
                            <a:noFill/>
                          </a:ln>
                          <a:solidFill>
                            <a:schemeClr val="tx1"/>
                          </a:solidFill>
                          <a:effectLst/>
                          <a:latin typeface="Arial" panose="020B0604020202020204" pitchFamily="34" charset="0"/>
                        </a:rPr>
                        <a:t>εκατ. μετοχές, ονομαστικής αξίας </a:t>
                      </a:r>
                      <a:r>
                        <a:rPr kumimoji="0" lang="en-US" altLang="el-GR" sz="1800" b="1" i="0" u="none" strike="noStrike" cap="none" normalizeH="0" baseline="0">
                          <a:ln>
                            <a:noFill/>
                          </a:ln>
                          <a:solidFill>
                            <a:schemeClr val="tx1"/>
                          </a:solidFill>
                          <a:effectLst/>
                          <a:latin typeface="Arial" panose="020B0604020202020204" pitchFamily="34" charset="0"/>
                        </a:rPr>
                        <a:t>$</a:t>
                      </a:r>
                      <a:r>
                        <a:rPr kumimoji="0" lang="el-GR" altLang="el-GR" sz="1800" b="1" i="0" u="none" strike="noStrike" cap="none" normalizeH="0" baseline="0">
                          <a:ln>
                            <a:noFill/>
                          </a:ln>
                          <a:solidFill>
                            <a:schemeClr val="tx1"/>
                          </a:solidFill>
                          <a:effectLst/>
                          <a:latin typeface="Arial" panose="020B0604020202020204" pitchFamily="34" charset="0"/>
                        </a:rPr>
                        <a:t>0</a:t>
                      </a:r>
                      <a:r>
                        <a:rPr kumimoji="0" lang="en-US" altLang="el-GR" sz="1800" b="1" i="0" u="none" strike="noStrike" cap="none" normalizeH="0" baseline="0">
                          <a:ln>
                            <a:noFill/>
                          </a:ln>
                          <a:solidFill>
                            <a:schemeClr val="tx1"/>
                          </a:solidFill>
                          <a:effectLst/>
                          <a:latin typeface="Arial" panose="020B0604020202020204" pitchFamily="34" charset="0"/>
                        </a:rPr>
                        <a:t>.05</a:t>
                      </a:r>
                      <a:r>
                        <a:rPr kumimoji="0" lang="el-GR" altLang="el-GR" sz="1800" b="1" i="0" u="none" strike="noStrike" cap="none" normalizeH="0" baseline="0">
                          <a:ln>
                            <a:noFill/>
                          </a:ln>
                          <a:solidFill>
                            <a:schemeClr val="tx1"/>
                          </a:solidFill>
                          <a:effectLst/>
                          <a:latin typeface="Arial" panose="020B0604020202020204" pitchFamily="34" charset="0"/>
                        </a:rPr>
                        <a:t>/μετοχή</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       500</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96795761"/>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Διαφορά από έκδοση υπέρ το άρτιο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99</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500</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74341439"/>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177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78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Συνολικό καταβλημένο κεφάλαιο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100</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000</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686788372"/>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Αποτελέσματα σε νέο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sng" strike="noStrike" cap="none" normalizeH="0" baseline="0">
                          <a:ln>
                            <a:noFill/>
                          </a:ln>
                          <a:solidFill>
                            <a:schemeClr val="tx1"/>
                          </a:solidFill>
                          <a:effectLst/>
                          <a:latin typeface="Arial" panose="020B0604020202020204" pitchFamily="34" charset="0"/>
                        </a:rPr>
                        <a:t>500</a:t>
                      </a:r>
                      <a:r>
                        <a:rPr kumimoji="0" lang="el-GR" altLang="el-GR" sz="1900" b="1" i="0" u="sng" strike="noStrike" cap="none" normalizeH="0" baseline="0">
                          <a:ln>
                            <a:noFill/>
                          </a:ln>
                          <a:solidFill>
                            <a:schemeClr val="tx1"/>
                          </a:solidFill>
                          <a:effectLst/>
                          <a:latin typeface="Arial" panose="020B0604020202020204" pitchFamily="34" charset="0"/>
                        </a:rPr>
                        <a:t>.</a:t>
                      </a:r>
                      <a:r>
                        <a:rPr kumimoji="0" lang="en-US" altLang="el-GR" sz="1900" b="1" i="0" u="sng" strike="noStrike" cap="none" normalizeH="0" baseline="0">
                          <a:ln>
                            <a:noFill/>
                          </a:ln>
                          <a:solidFill>
                            <a:schemeClr val="tx1"/>
                          </a:solidFill>
                          <a:effectLst/>
                          <a:latin typeface="Arial" panose="020B0604020202020204" pitchFamily="34" charset="0"/>
                        </a:rPr>
                        <a:t>000</a:t>
                      </a:r>
                      <a:r>
                        <a:rPr kumimoji="0" lang="el-GR" altLang="el-GR" sz="1900" b="1" i="0" u="sng" strike="noStrike" cap="none" normalizeH="0" baseline="0">
                          <a:ln>
                            <a:noFill/>
                          </a:ln>
                          <a:solidFill>
                            <a:schemeClr val="tx1"/>
                          </a:solidFill>
                          <a:effectLst/>
                          <a:latin typeface="Arial" panose="020B0604020202020204" pitchFamily="34" charset="0"/>
                        </a:rPr>
                        <a:t>.</a:t>
                      </a:r>
                      <a:r>
                        <a:rPr kumimoji="0" lang="en-US" altLang="el-GR" sz="1900" b="1" i="0" u="sng"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11619573"/>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Σύνολο Ιδίων Κεφαλαίων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$600</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000</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89382833"/>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13551668"/>
                  </a:ext>
                </a:extLst>
              </a:tr>
            </a:tbl>
          </a:graphicData>
        </a:graphic>
      </p:graphicFrame>
      <p:cxnSp>
        <p:nvCxnSpPr>
          <p:cNvPr id="12" name="Straight Connector 11">
            <a:extLst>
              <a:ext uri="{FF2B5EF4-FFF2-40B4-BE49-F238E27FC236}">
                <a16:creationId xmlns:a16="http://schemas.microsoft.com/office/drawing/2014/main" id="{DC722CDB-A6E1-FAEA-1DD6-2F3ED027C1CE}"/>
              </a:ext>
            </a:extLst>
          </p:cNvPr>
          <p:cNvCxnSpPr/>
          <p:nvPr/>
        </p:nvCxnSpPr>
        <p:spPr>
          <a:xfrm>
            <a:off x="8382000" y="41910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8">
            <a:extLst>
              <a:ext uri="{FF2B5EF4-FFF2-40B4-BE49-F238E27FC236}">
                <a16:creationId xmlns:a16="http://schemas.microsoft.com/office/drawing/2014/main" id="{96316E52-0124-73B9-B19C-92C286AE1C9A}"/>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3129062"/>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r>
              <a:rPr lang="el-GR" sz="2400" b="1" i="0" dirty="0">
                <a:solidFill>
                  <a:srgbClr val="019BCC"/>
                </a:solidFill>
                <a:effectLst/>
                <a:latin typeface="roboto condensed" panose="02000000000000000000" pitchFamily="2" charset="0"/>
              </a:rPr>
              <a:t>Ο συμψηφισμός του λογαριασμού «Διαφορά από έκδοση μετοχών υπέρ το άρτιο» με σωρευμένες ζημιές προς απόσβεση αυτών δεν υπάγεται σε φόρο συγκέντρωσης κεφαλαίου - ΣΟΛ ΑΕ</a:t>
            </a:r>
          </a:p>
          <a:p>
            <a:pPr algn="just" rtl="0" fontAlgn="base">
              <a:spcBef>
                <a:spcPts val="1600"/>
              </a:spcBef>
              <a:spcAft>
                <a:spcPts val="1000"/>
              </a:spcAft>
            </a:pPr>
            <a:endParaRPr lang="en-US" altLang="en-US" sz="2200"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1180511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5042406"/>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r>
              <a:rPr lang="el-GR" sz="2400" b="1" i="0" dirty="0">
                <a:effectLst/>
                <a:latin typeface="open sans" panose="020B0606030504020204" pitchFamily="34" charset="0"/>
              </a:rPr>
              <a:t>ΕΡΩΤΗΜΑ</a:t>
            </a:r>
            <a:br>
              <a:rPr lang="el-GR" sz="2400" dirty="0"/>
            </a:br>
            <a:br>
              <a:rPr lang="el-GR" sz="2400" dirty="0"/>
            </a:br>
            <a:r>
              <a:rPr lang="el-GR" sz="2400" b="0" i="0" dirty="0">
                <a:solidFill>
                  <a:srgbClr val="606060"/>
                </a:solidFill>
                <a:effectLst/>
                <a:latin typeface="open sans" panose="020B0606030504020204" pitchFamily="34" charset="0"/>
              </a:rPr>
              <a:t>Ανώνυμη εταιρεία με απόφαση της Γενικής Συνέλευσης των μετόχων της που πραγματοποιήθηκε τον Σεπτέμβριο 2019 προέβη σε συμψηφισμό του υπολοίπου του λογαριασμού «Διαφορά από έκδοση μετοχών υπέρ το άρτιο» με σωρευμένες ζημίες κατά το </a:t>
            </a:r>
            <a:r>
              <a:rPr lang="el-GR" sz="2400" b="0" i="0" u="none" strike="noStrike" dirty="0">
                <a:solidFill>
                  <a:srgbClr val="019BCC"/>
                </a:solidFill>
                <a:effectLst/>
                <a:latin typeface="open sans" panose="020B0606030504020204" pitchFamily="34" charset="0"/>
                <a:hlinkClick r:id="rId4"/>
              </a:rPr>
              <a:t>άρθρο 35 παρ. 3</a:t>
            </a:r>
            <a:r>
              <a:rPr lang="el-GR" sz="2400" b="0" i="0" dirty="0">
                <a:solidFill>
                  <a:srgbClr val="606060"/>
                </a:solidFill>
                <a:effectLst/>
                <a:latin typeface="open sans" panose="020B0606030504020204" pitchFamily="34" charset="0"/>
              </a:rPr>
              <a:t> του ν.</a:t>
            </a:r>
            <a:r>
              <a:rPr lang="el-GR" sz="2400" b="0" i="0" u="none" strike="noStrike" dirty="0">
                <a:solidFill>
                  <a:srgbClr val="019BCC"/>
                </a:solidFill>
                <a:effectLst/>
                <a:latin typeface="open sans" panose="020B0606030504020204" pitchFamily="34" charset="0"/>
                <a:hlinkClick r:id="rId5"/>
              </a:rPr>
              <a:t>4548/2018</a:t>
            </a:r>
            <a:r>
              <a:rPr lang="el-GR" sz="2400" b="0" i="0" dirty="0">
                <a:solidFill>
                  <a:srgbClr val="606060"/>
                </a:solidFill>
                <a:effectLst/>
                <a:latin typeface="open sans" panose="020B0606030504020204" pitchFamily="34" charset="0"/>
              </a:rPr>
              <a:t>.</a:t>
            </a:r>
            <a:br>
              <a:rPr lang="el-GR" sz="2400" dirty="0"/>
            </a:br>
            <a:br>
              <a:rPr lang="el-GR" sz="2400" dirty="0"/>
            </a:br>
            <a:r>
              <a:rPr lang="el-GR" sz="2400" b="0" i="0" dirty="0">
                <a:solidFill>
                  <a:srgbClr val="606060"/>
                </a:solidFill>
                <a:effectLst/>
                <a:latin typeface="open sans" panose="020B0606030504020204" pitchFamily="34" charset="0"/>
              </a:rPr>
              <a:t>Οφείλεται Φόρος Συγκέντρωσης Κεφαλαίου με τον, κατά το </a:t>
            </a:r>
            <a:r>
              <a:rPr lang="el-GR" sz="2400" b="0" i="0" u="none" strike="noStrike" dirty="0">
                <a:solidFill>
                  <a:srgbClr val="019BCC"/>
                </a:solidFill>
                <a:effectLst/>
                <a:latin typeface="open sans" panose="020B0606030504020204" pitchFamily="34" charset="0"/>
                <a:hlinkClick r:id="rId4"/>
              </a:rPr>
              <a:t>άρθρο 35 παρ. 3</a:t>
            </a:r>
            <a:r>
              <a:rPr lang="el-GR" sz="2400" b="0" i="0" dirty="0">
                <a:solidFill>
                  <a:srgbClr val="606060"/>
                </a:solidFill>
                <a:effectLst/>
                <a:latin typeface="open sans" panose="020B0606030504020204" pitchFamily="34" charset="0"/>
              </a:rPr>
              <a:t> του ν.</a:t>
            </a:r>
            <a:r>
              <a:rPr lang="el-GR" sz="2400" b="0" i="0" u="none" strike="noStrike" dirty="0">
                <a:solidFill>
                  <a:srgbClr val="019BCC"/>
                </a:solidFill>
                <a:effectLst/>
                <a:latin typeface="open sans" panose="020B0606030504020204" pitchFamily="34" charset="0"/>
                <a:hlinkClick r:id="rId5"/>
              </a:rPr>
              <a:t>4548/2018</a:t>
            </a:r>
            <a:r>
              <a:rPr lang="el-GR" sz="2400" b="0" i="0" dirty="0">
                <a:solidFill>
                  <a:srgbClr val="606060"/>
                </a:solidFill>
                <a:effectLst/>
                <a:latin typeface="open sans" panose="020B0606030504020204" pitchFamily="34" charset="0"/>
              </a:rPr>
              <a:t>, απευθείας συμψηφισμός της «Διαφοράς από έκδοση μετοχών υπέρ το άρτιο» με σωρευμένες ζημίες;</a:t>
            </a:r>
            <a:endParaRPr lang="en-US" altLang="en-US" sz="2200"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98246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Εταιρεία ή και εταιρία είναι η οποιαδήποτε ένωση προσώπων φυσικών ή νομικών προς επίτευξη κάποιου κοινού σκοπού.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b="1" kern="0" dirty="0">
                <a:latin typeface="Cambria" panose="02040503050406030204" pitchFamily="18" charset="0"/>
                <a:ea typeface="Cambria" panose="02040503050406030204" pitchFamily="18" charset="0"/>
              </a:rPr>
              <a:t>Οντότητα (</a:t>
            </a:r>
            <a:r>
              <a:rPr lang="el-GR" sz="2400" b="1" kern="0" dirty="0" err="1">
                <a:latin typeface="Cambria" panose="02040503050406030204" pitchFamily="18" charset="0"/>
                <a:ea typeface="Cambria" panose="02040503050406030204" pitchFamily="18" charset="0"/>
              </a:rPr>
              <a:t>entity</a:t>
            </a:r>
            <a:r>
              <a:rPr lang="el-GR" sz="2400" b="1" kern="0" dirty="0">
                <a:latin typeface="Cambria" panose="02040503050406030204" pitchFamily="18" charset="0"/>
                <a:ea typeface="Cambria" panose="02040503050406030204" pitchFamily="18" charset="0"/>
              </a:rPr>
              <a:t>): </a:t>
            </a:r>
            <a:r>
              <a:rPr lang="el-GR" sz="2400" kern="0" dirty="0">
                <a:latin typeface="Cambria" panose="02040503050406030204" pitchFamily="18" charset="0"/>
                <a:ea typeface="Cambria" panose="02040503050406030204" pitchFamily="18" charset="0"/>
              </a:rPr>
              <a:t>Οντότητα είναι κάθε φυσικό ή νομικό πρόσωπο ή ένωση προσώπων, με ή χωρίς νομική προσωπικότητα, επιχείρηση ή οργανισμός κερδοσκοπικού ή μη κερδοσκοπικού χαρακτήρα, που ανήκει στον ιδιωτικό ή στον δημόσιο τομέα.</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865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4637167"/>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r>
              <a:rPr lang="el-GR" sz="2400" b="1" i="0" u="sng" dirty="0">
                <a:solidFill>
                  <a:srgbClr val="FF0000"/>
                </a:solidFill>
                <a:effectLst/>
                <a:latin typeface="open sans" panose="020B0606030504020204" pitchFamily="34" charset="0"/>
              </a:rPr>
              <a:t>ΓΝΩΜΗ</a:t>
            </a:r>
            <a:r>
              <a:rPr lang="el-GR" sz="2400" b="1" i="0" dirty="0">
                <a:effectLst/>
                <a:latin typeface="open sans" panose="020B0606030504020204" pitchFamily="34" charset="0"/>
              </a:rPr>
              <a:t> ΦΟΡΟΛΟΓΙΚΗΣ ΕΠΙΤΡΟΠΗ</a:t>
            </a:r>
            <a:r>
              <a:rPr lang="el-GR" sz="2400" b="0" i="0" dirty="0">
                <a:solidFill>
                  <a:srgbClr val="606060"/>
                </a:solidFill>
                <a:effectLst/>
                <a:latin typeface="open sans" panose="020B0606030504020204" pitchFamily="34" charset="0"/>
              </a:rPr>
              <a:t>Σ</a:t>
            </a:r>
          </a:p>
          <a:p>
            <a:pPr algn="just" fontAlgn="base">
              <a:spcBef>
                <a:spcPts val="1600"/>
              </a:spcBef>
              <a:spcAft>
                <a:spcPts val="1000"/>
              </a:spcAft>
            </a:pPr>
            <a:r>
              <a:rPr lang="el-GR" sz="2400" b="0" i="0" dirty="0">
                <a:solidFill>
                  <a:srgbClr val="606060"/>
                </a:solidFill>
                <a:effectLst/>
                <a:latin typeface="open sans" panose="020B0606030504020204" pitchFamily="34" charset="0"/>
              </a:rPr>
              <a:t>1. Στην θεωρία του εμπορικού δικαίου γίνεται δεκτό ότι οι νεοεισερχόμενοι μέτοχοι καταβάλλουν μεγαλύτερο τίμημα από την ονομαστική αξία της μετοχής («υπέρ το άρτιο») αποκτώντας έτσι συμμετοχή στην υπεραξία της Α.Ε. με βάση την αρχή της ισότητας των μετόχων (</a:t>
            </a:r>
            <a:r>
              <a:rPr lang="el-GR" sz="2400" b="0" i="0" u="none" strike="noStrike" dirty="0">
                <a:solidFill>
                  <a:srgbClr val="019BCC"/>
                </a:solidFill>
                <a:effectLst/>
                <a:latin typeface="open sans" panose="020B0606030504020204" pitchFamily="34" charset="0"/>
                <a:hlinkClick r:id="rId4"/>
              </a:rPr>
              <a:t>άρθρο 36</a:t>
            </a:r>
            <a:r>
              <a:rPr lang="el-GR" sz="2400" b="0" i="0" dirty="0">
                <a:solidFill>
                  <a:srgbClr val="606060"/>
                </a:solidFill>
                <a:effectLst/>
                <a:latin typeface="open sans" panose="020B0606030504020204" pitchFamily="34" charset="0"/>
              </a:rPr>
              <a:t> του ν. </a:t>
            </a:r>
            <a:r>
              <a:rPr lang="el-GR" sz="2400" b="0" i="0" u="none" strike="noStrike" dirty="0">
                <a:solidFill>
                  <a:srgbClr val="019BCC"/>
                </a:solidFill>
                <a:effectLst/>
                <a:latin typeface="open sans" panose="020B0606030504020204" pitchFamily="34" charset="0"/>
                <a:hlinkClick r:id="rId5"/>
              </a:rPr>
              <a:t>4548/2018</a:t>
            </a:r>
            <a:r>
              <a:rPr lang="el-GR" sz="2400" b="0" i="0" dirty="0">
                <a:solidFill>
                  <a:srgbClr val="606060"/>
                </a:solidFill>
                <a:effectLst/>
                <a:latin typeface="open sans" panose="020B0606030504020204" pitchFamily="34" charset="0"/>
              </a:rPr>
              <a:t>) ή, κατ’ άλλη διατύπωση, προκειμένου να επέλθει εξίσωση των δικαιωμάτων στην υπεραξία της επιχείρησης των νέων μετόχων προς τα δικαιώματα των παλαιών μετόχων</a:t>
            </a:r>
            <a:r>
              <a:rPr lang="el-GR" sz="2400" b="0" i="0" baseline="30000" dirty="0">
                <a:solidFill>
                  <a:srgbClr val="606060"/>
                </a:solidFill>
                <a:effectLst/>
                <a:latin typeface="open sans" panose="020B0606030504020204" pitchFamily="34" charset="0"/>
              </a:rPr>
              <a:t>1</a:t>
            </a:r>
            <a:r>
              <a:rPr lang="el-GR" sz="2400" b="0" i="0" dirty="0">
                <a:solidFill>
                  <a:srgbClr val="606060"/>
                </a:solidFill>
                <a:effectLst/>
                <a:latin typeface="open sans" panose="020B0606030504020204" pitchFamily="34" charset="0"/>
              </a:rPr>
              <a:t>.</a:t>
            </a:r>
            <a:endParaRPr lang="en-US" altLang="en-US" sz="2200"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2069115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4950073"/>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r>
              <a:rPr lang="el-GR" b="0" i="0" dirty="0">
                <a:solidFill>
                  <a:srgbClr val="606060"/>
                </a:solidFill>
                <a:effectLst/>
                <a:latin typeface="open sans" panose="020B0606030504020204" pitchFamily="34" charset="0"/>
              </a:rPr>
              <a:t>2. Η διαφορά από την έκδοση μετοχών υπέρ το άρτιο </a:t>
            </a:r>
            <a:r>
              <a:rPr lang="el-GR" b="1" i="0" dirty="0">
                <a:solidFill>
                  <a:srgbClr val="606060"/>
                </a:solidFill>
                <a:effectLst/>
                <a:latin typeface="open sans" panose="020B0606030504020204" pitchFamily="34" charset="0"/>
              </a:rPr>
              <a:t>περιλαμβάνεται στα ίδια κεφάλαια («καταβεβλημένα κεφάλαια»), χωρίς ωστόσο να εξομοιώνεται </a:t>
            </a:r>
            <a:r>
              <a:rPr lang="el-GR" b="0" i="0" dirty="0">
                <a:solidFill>
                  <a:srgbClr val="606060"/>
                </a:solidFill>
                <a:effectLst/>
                <a:latin typeface="open sans" panose="020B0606030504020204" pitchFamily="34" charset="0"/>
              </a:rPr>
              <a:t>με το μετοχικό κεφάλαιο καθ’ εαυτό. Εξ άλλου, </a:t>
            </a:r>
            <a:r>
              <a:rPr lang="el-GR" b="1" i="0" dirty="0">
                <a:solidFill>
                  <a:srgbClr val="606060"/>
                </a:solidFill>
                <a:effectLst/>
                <a:latin typeface="open sans" panose="020B0606030504020204" pitchFamily="34" charset="0"/>
              </a:rPr>
              <a:t>δεν πρόκειται για αποθεματικό κατά κυριολεξία,  δεδομένου ότι πρόκειται για κεφάλαιο προερχόμενο από καταβολή εισφορών των μετόχων και όχι από έσοδα των νομικών προσώπων: </a:t>
            </a:r>
            <a:r>
              <a:rPr lang="el-GR" b="0" i="0" dirty="0">
                <a:solidFill>
                  <a:srgbClr val="606060"/>
                </a:solidFill>
                <a:effectLst/>
                <a:latin typeface="open sans" panose="020B0606030504020204" pitchFamily="34" charset="0"/>
              </a:rPr>
              <a:t>«Στην έννοια του καταβεβλημένου κεφαλαίου περιλαμβάνονται και τα αποθεματικά που έχουν σχηματιστεί κατά την τυχόν υπέρ το </a:t>
            </a:r>
            <a:r>
              <a:rPr lang="el-GR" b="0" i="0" dirty="0" err="1">
                <a:solidFill>
                  <a:srgbClr val="606060"/>
                </a:solidFill>
                <a:effectLst/>
                <a:latin typeface="open sans" panose="020B0606030504020204" pitchFamily="34" charset="0"/>
              </a:rPr>
              <a:t>άρτιον</a:t>
            </a:r>
            <a:r>
              <a:rPr lang="el-GR" b="0" i="0" dirty="0">
                <a:solidFill>
                  <a:srgbClr val="606060"/>
                </a:solidFill>
                <a:effectLst/>
                <a:latin typeface="open sans" panose="020B0606030504020204" pitchFamily="34" charset="0"/>
              </a:rPr>
              <a:t> έκδοση των μετοχών, εταιρικών μεριδίων, κ.λπ. των νομικών προσώπων και νομικών οντοτήτων του </a:t>
            </a:r>
            <a:r>
              <a:rPr lang="el-GR" b="0" i="0" u="none" strike="noStrike" dirty="0">
                <a:solidFill>
                  <a:srgbClr val="019BCC"/>
                </a:solidFill>
                <a:effectLst/>
                <a:latin typeface="open sans" panose="020B0606030504020204" pitchFamily="34" charset="0"/>
                <a:hlinkClick r:id="rId4"/>
              </a:rPr>
              <a:t>άρθρου 45</a:t>
            </a:r>
            <a:r>
              <a:rPr lang="el-GR" b="0" i="0" dirty="0">
                <a:solidFill>
                  <a:srgbClr val="606060"/>
                </a:solidFill>
                <a:effectLst/>
                <a:latin typeface="open sans" panose="020B0606030504020204" pitchFamily="34" charset="0"/>
              </a:rPr>
              <a:t> του Ν. </a:t>
            </a:r>
            <a:r>
              <a:rPr lang="el-GR" b="0" i="0" u="none" strike="noStrike" dirty="0">
                <a:solidFill>
                  <a:srgbClr val="019BCC"/>
                </a:solidFill>
                <a:effectLst/>
                <a:latin typeface="open sans" panose="020B0606030504020204" pitchFamily="34" charset="0"/>
                <a:hlinkClick r:id="rId5"/>
              </a:rPr>
              <a:t>4172/2013</a:t>
            </a:r>
            <a:r>
              <a:rPr lang="el-GR" b="0" i="0" dirty="0">
                <a:solidFill>
                  <a:srgbClr val="606060"/>
                </a:solidFill>
                <a:effectLst/>
                <a:latin typeface="open sans" panose="020B0606030504020204" pitchFamily="34" charset="0"/>
              </a:rPr>
              <a:t>, δεδομένου ότι αυτά αποτελούν κεφάλαιο προερχόμενο από καταβολή εισφορών των μετόχων, εταίρων, κ.λπ. των πιο πάνω προσώπων και όχι από έσοδα των νομικών προσώπων ή νομικών οντοτήτων». (</a:t>
            </a:r>
            <a:r>
              <a:rPr lang="el-GR" b="0" i="0" u="none" strike="noStrike" dirty="0">
                <a:solidFill>
                  <a:srgbClr val="019BCC"/>
                </a:solidFill>
                <a:effectLst/>
                <a:latin typeface="open sans" panose="020B0606030504020204" pitchFamily="34" charset="0"/>
                <a:hlinkClick r:id="rId6"/>
              </a:rPr>
              <a:t>ΠΟΛ.1059/2015</a:t>
            </a:r>
            <a:r>
              <a:rPr lang="el-GR" b="0" i="0" dirty="0">
                <a:solidFill>
                  <a:srgbClr val="606060"/>
                </a:solidFill>
                <a:effectLst/>
                <a:latin typeface="open sans" panose="020B0606030504020204" pitchFamily="34" charset="0"/>
              </a:rPr>
              <a:t> σχετικά με την ερμηνεία του </a:t>
            </a:r>
            <a:r>
              <a:rPr lang="el-GR" b="0" i="0" u="none" strike="noStrike" dirty="0">
                <a:solidFill>
                  <a:srgbClr val="019BCC"/>
                </a:solidFill>
                <a:effectLst/>
                <a:latin typeface="open sans" panose="020B0606030504020204" pitchFamily="34" charset="0"/>
                <a:hlinkClick r:id="rId7"/>
              </a:rPr>
              <a:t>άρθρου 57</a:t>
            </a:r>
            <a:r>
              <a:rPr lang="el-GR" b="0" i="0" dirty="0">
                <a:solidFill>
                  <a:srgbClr val="606060"/>
                </a:solidFill>
                <a:effectLst/>
                <a:latin typeface="open sans" panose="020B0606030504020204" pitchFamily="34" charset="0"/>
              </a:rPr>
              <a:t> του Κ.Φ.Ε.), σε αντιδιαστολή προς τα αποθεματικά τα οποία δεν έχουν υπαχθεί σε φόρο εισοδήματος, και τα οποία διανεμόμενα ή κεφαλαιοποιούμενα αποτελούν κέρδος από επιχειρηματική δραστηριότητα (</a:t>
            </a:r>
            <a:r>
              <a:rPr lang="el-GR" b="0" i="0" u="none" strike="noStrike" dirty="0">
                <a:solidFill>
                  <a:srgbClr val="019BCC"/>
                </a:solidFill>
                <a:effectLst/>
                <a:latin typeface="open sans" panose="020B0606030504020204" pitchFamily="34" charset="0"/>
                <a:hlinkClick r:id="rId6"/>
              </a:rPr>
              <a:t>ΠΟΛ.1059/2015</a:t>
            </a:r>
            <a:r>
              <a:rPr lang="el-GR" b="0" i="0" dirty="0">
                <a:solidFill>
                  <a:srgbClr val="606060"/>
                </a:solidFill>
                <a:effectLst/>
                <a:latin typeface="open sans" panose="020B0606030504020204" pitchFamily="34" charset="0"/>
              </a:rPr>
              <a:t> σχετικά με την ερμηνεία του </a:t>
            </a:r>
            <a:r>
              <a:rPr lang="el-GR" b="0" i="0" u="none" strike="noStrike" dirty="0">
                <a:solidFill>
                  <a:srgbClr val="019BCC"/>
                </a:solidFill>
                <a:effectLst/>
                <a:latin typeface="open sans" panose="020B0606030504020204" pitchFamily="34" charset="0"/>
                <a:hlinkClick r:id="rId8"/>
              </a:rPr>
              <a:t>άρθρου 47</a:t>
            </a:r>
            <a:r>
              <a:rPr lang="el-GR" b="0" i="0" dirty="0">
                <a:solidFill>
                  <a:srgbClr val="606060"/>
                </a:solidFill>
                <a:effectLst/>
                <a:latin typeface="open sans" panose="020B0606030504020204" pitchFamily="34" charset="0"/>
              </a:rPr>
              <a:t> του Κ.Φ.Ε.).</a:t>
            </a:r>
            <a:endParaRPr lang="en-US" altLang="en-US"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128393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3011081"/>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r>
              <a:rPr lang="el-GR" b="0" i="0" dirty="0">
                <a:solidFill>
                  <a:srgbClr val="606060"/>
                </a:solidFill>
                <a:effectLst/>
                <a:latin typeface="open sans" panose="020B0606030504020204" pitchFamily="34" charset="0"/>
              </a:rPr>
              <a:t>3. Σύμφωνα με την διάταξη της </a:t>
            </a:r>
            <a:r>
              <a:rPr lang="el-GR" b="0" i="0" u="none" strike="noStrike" dirty="0">
                <a:solidFill>
                  <a:srgbClr val="019BCC"/>
                </a:solidFill>
                <a:effectLst/>
                <a:latin typeface="open sans" panose="020B0606030504020204" pitchFamily="34" charset="0"/>
                <a:hlinkClick r:id="rId4"/>
              </a:rPr>
              <a:t>παραγράφου 3</a:t>
            </a:r>
            <a:r>
              <a:rPr lang="el-GR" b="0" i="0" dirty="0">
                <a:solidFill>
                  <a:srgbClr val="606060"/>
                </a:solidFill>
                <a:effectLst/>
                <a:latin typeface="open sans" panose="020B0606030504020204" pitchFamily="34" charset="0"/>
              </a:rPr>
              <a:t> του </a:t>
            </a:r>
            <a:r>
              <a:rPr lang="el-GR" b="0" i="0" u="none" strike="noStrike" dirty="0">
                <a:solidFill>
                  <a:srgbClr val="019BCC"/>
                </a:solidFill>
                <a:effectLst/>
                <a:latin typeface="open sans" panose="020B0606030504020204" pitchFamily="34" charset="0"/>
                <a:hlinkClick r:id="rId5"/>
              </a:rPr>
              <a:t>άρθρου 35</a:t>
            </a:r>
            <a:r>
              <a:rPr lang="el-GR" b="0" i="0" dirty="0">
                <a:solidFill>
                  <a:srgbClr val="606060"/>
                </a:solidFill>
                <a:effectLst/>
                <a:latin typeface="open sans" panose="020B0606030504020204" pitchFamily="34" charset="0"/>
              </a:rPr>
              <a:t> του ν. </a:t>
            </a:r>
            <a:r>
              <a:rPr lang="el-GR" b="0" i="0" u="none" strike="noStrike" dirty="0">
                <a:solidFill>
                  <a:srgbClr val="019BCC"/>
                </a:solidFill>
                <a:effectLst/>
                <a:latin typeface="open sans" panose="020B0606030504020204" pitchFamily="34" charset="0"/>
                <a:hlinkClick r:id="rId6"/>
              </a:rPr>
              <a:t>4548/2018</a:t>
            </a:r>
            <a:r>
              <a:rPr lang="el-GR" b="0" i="0" dirty="0">
                <a:solidFill>
                  <a:srgbClr val="606060"/>
                </a:solidFill>
                <a:effectLst/>
                <a:latin typeface="open sans" panose="020B0606030504020204" pitchFamily="34" charset="0"/>
              </a:rPr>
              <a:t>: «3. Η διαφορά που προκύπτει από την έκδοση μετοχών σε τιμή ανώτερη του αρτίου </a:t>
            </a:r>
            <a:r>
              <a:rPr lang="el-GR" b="1" i="0" dirty="0">
                <a:solidFill>
                  <a:srgbClr val="606060"/>
                </a:solidFill>
                <a:effectLst/>
                <a:latin typeface="open sans" panose="020B0606030504020204" pitchFamily="34" charset="0"/>
              </a:rPr>
              <a:t>δεν μπορεί να διατεθεί για πληρωμή μερισμάτων ή ποσοστών, μπορεί όμως: (α) να κεφαλαιοποιηθεί ή (β) να συμψηφισθεί </a:t>
            </a:r>
            <a:r>
              <a:rPr lang="el-GR" b="0" i="0" dirty="0">
                <a:solidFill>
                  <a:srgbClr val="606060"/>
                </a:solidFill>
                <a:effectLst/>
                <a:latin typeface="open sans" panose="020B0606030504020204" pitchFamily="34" charset="0"/>
              </a:rPr>
              <a:t>προς απόσβεση ζημιών της εταιρίας, εκτός αν υπάρχουν αποθεματικά</a:t>
            </a:r>
            <a:r>
              <a:rPr lang="el-GR" b="0" i="0" baseline="30000" dirty="0">
                <a:solidFill>
                  <a:srgbClr val="606060"/>
                </a:solidFill>
                <a:effectLst/>
                <a:latin typeface="open sans" panose="020B0606030504020204" pitchFamily="34" charset="0"/>
              </a:rPr>
              <a:t>2</a:t>
            </a:r>
            <a:r>
              <a:rPr lang="el-GR" b="0" i="0" dirty="0">
                <a:solidFill>
                  <a:srgbClr val="606060"/>
                </a:solidFill>
                <a:effectLst/>
                <a:latin typeface="open sans" panose="020B0606030504020204" pitchFamily="34" charset="0"/>
              </a:rPr>
              <a:t> ή άλλα κονδύλια, τα οποία κατά τον νόμο μπορούν να χρησιμοποιηθούν για τον συμψηφισμό των ζημιών αυτών.»………………………….</a:t>
            </a:r>
            <a:endParaRPr lang="en-US" altLang="en-US"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97191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2457083"/>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r>
              <a:rPr lang="el-GR" b="0" i="0" dirty="0">
                <a:solidFill>
                  <a:srgbClr val="606060"/>
                </a:solidFill>
                <a:effectLst/>
                <a:latin typeface="open sans" panose="020B0606030504020204" pitchFamily="34" charset="0"/>
              </a:rPr>
              <a:t>4. </a:t>
            </a:r>
            <a:r>
              <a:rPr lang="el-GR" b="0" i="0" dirty="0" err="1">
                <a:solidFill>
                  <a:srgbClr val="606060"/>
                </a:solidFill>
                <a:effectLst/>
                <a:latin typeface="open sans" panose="020B0606030504020204" pitchFamily="34" charset="0"/>
              </a:rPr>
              <a:t>Παρέπεται</a:t>
            </a:r>
            <a:r>
              <a:rPr lang="el-GR" b="0" i="0" dirty="0">
                <a:solidFill>
                  <a:srgbClr val="606060"/>
                </a:solidFill>
                <a:effectLst/>
                <a:latin typeface="open sans" panose="020B0606030504020204" pitchFamily="34" charset="0"/>
              </a:rPr>
              <a:t> ότι πέραν της δυνατότητας κεφαλαιοποίησης  που με τον ν. </a:t>
            </a:r>
            <a:r>
              <a:rPr lang="el-GR" b="0" i="0" u="none" strike="noStrike" dirty="0">
                <a:solidFill>
                  <a:srgbClr val="019BCC"/>
                </a:solidFill>
                <a:effectLst/>
                <a:latin typeface="open sans" panose="020B0606030504020204" pitchFamily="34" charset="0"/>
                <a:hlinkClick r:id="rId4"/>
              </a:rPr>
              <a:t>4548/2018</a:t>
            </a:r>
            <a:r>
              <a:rPr lang="el-GR" b="0" i="0" dirty="0">
                <a:solidFill>
                  <a:srgbClr val="606060"/>
                </a:solidFill>
                <a:effectLst/>
                <a:latin typeface="open sans" panose="020B0606030504020204" pitchFamily="34" charset="0"/>
              </a:rPr>
              <a:t> (</a:t>
            </a:r>
            <a:r>
              <a:rPr lang="el-GR" b="0" i="0" u="none" strike="noStrike" dirty="0">
                <a:solidFill>
                  <a:srgbClr val="019BCC"/>
                </a:solidFill>
                <a:effectLst/>
                <a:latin typeface="open sans" panose="020B0606030504020204" pitchFamily="34" charset="0"/>
                <a:hlinkClick r:id="rId5"/>
              </a:rPr>
              <a:t>άρθρ. 35 παρ. 3</a:t>
            </a:r>
            <a:r>
              <a:rPr lang="el-GR" b="0" i="0" dirty="0">
                <a:solidFill>
                  <a:srgbClr val="606060"/>
                </a:solidFill>
                <a:effectLst/>
                <a:latin typeface="open sans" panose="020B0606030504020204" pitchFamily="34" charset="0"/>
              </a:rPr>
              <a:t> αρχική) τέθηκε ρητώς, με τον νόμο </a:t>
            </a:r>
            <a:r>
              <a:rPr lang="el-GR" b="0" i="0" u="none" strike="noStrike" dirty="0">
                <a:solidFill>
                  <a:srgbClr val="019BCC"/>
                </a:solidFill>
                <a:effectLst/>
                <a:latin typeface="open sans" panose="020B0606030504020204" pitchFamily="34" charset="0"/>
                <a:hlinkClick r:id="rId6"/>
              </a:rPr>
              <a:t>4587/2018</a:t>
            </a:r>
            <a:r>
              <a:rPr lang="el-GR" b="0" i="0" dirty="0">
                <a:solidFill>
                  <a:srgbClr val="606060"/>
                </a:solidFill>
                <a:effectLst/>
                <a:latin typeface="open sans" panose="020B0606030504020204" pitchFamily="34" charset="0"/>
              </a:rPr>
              <a:t> (</a:t>
            </a:r>
            <a:r>
              <a:rPr lang="el-GR" b="0" i="0" u="none" strike="noStrike" dirty="0">
                <a:solidFill>
                  <a:srgbClr val="019BCC"/>
                </a:solidFill>
                <a:effectLst/>
                <a:latin typeface="open sans" panose="020B0606030504020204" pitchFamily="34" charset="0"/>
                <a:hlinkClick r:id="rId7"/>
              </a:rPr>
              <a:t>άρθρ. 45 παρ. 4</a:t>
            </a:r>
            <a:r>
              <a:rPr lang="el-GR" b="0" i="0" dirty="0">
                <a:solidFill>
                  <a:srgbClr val="606060"/>
                </a:solidFill>
                <a:effectLst/>
                <a:latin typeface="open sans" panose="020B0606030504020204" pitchFamily="34" charset="0"/>
              </a:rPr>
              <a:t>) δόθηκε ρητώς η δυνατότητα απ’ ευθείας διάθεσης της υπέρ το </a:t>
            </a:r>
            <a:r>
              <a:rPr lang="el-GR" b="0" i="0" dirty="0" err="1">
                <a:solidFill>
                  <a:srgbClr val="606060"/>
                </a:solidFill>
                <a:effectLst/>
                <a:latin typeface="open sans" panose="020B0606030504020204" pitchFamily="34" charset="0"/>
              </a:rPr>
              <a:t>άρτιον</a:t>
            </a:r>
            <a:r>
              <a:rPr lang="el-GR" b="0" i="0" dirty="0">
                <a:solidFill>
                  <a:srgbClr val="606060"/>
                </a:solidFill>
                <a:effectLst/>
                <a:latin typeface="open sans" panose="020B0606030504020204" pitchFamily="34" charset="0"/>
              </a:rPr>
              <a:t> διαφοράς προς απόσβεση ζημιών. Με την δυνατότητα αυτή παρακάμπτεται η κεφαλαιοποίηση ως προϋπόθεση και διαδικασία</a:t>
            </a:r>
            <a:endParaRPr lang="en-US" altLang="en-US"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1037585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3842077"/>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r>
              <a:rPr lang="el-GR" b="0" i="0" dirty="0">
                <a:solidFill>
                  <a:srgbClr val="606060"/>
                </a:solidFill>
                <a:effectLst/>
                <a:latin typeface="open sans" panose="020B0606030504020204" pitchFamily="34" charset="0"/>
              </a:rPr>
              <a:t>5. Ως προς τον Φόρο Συγκέντρωσης Κεφαλαίου</a:t>
            </a:r>
            <a:r>
              <a:rPr lang="el-GR" b="0" i="0" baseline="30000" dirty="0">
                <a:solidFill>
                  <a:srgbClr val="606060"/>
                </a:solidFill>
                <a:effectLst/>
                <a:latin typeface="open sans" panose="020B0606030504020204" pitchFamily="34" charset="0"/>
              </a:rPr>
              <a:t>3</a:t>
            </a:r>
            <a:r>
              <a:rPr lang="el-GR" b="0" i="0" dirty="0">
                <a:solidFill>
                  <a:srgbClr val="606060"/>
                </a:solidFill>
                <a:effectLst/>
                <a:latin typeface="open sans" panose="020B0606030504020204" pitchFamily="34" charset="0"/>
              </a:rPr>
              <a:t>, με τις </a:t>
            </a:r>
            <a:r>
              <a:rPr lang="el-GR" b="0" i="0" dirty="0" err="1">
                <a:solidFill>
                  <a:srgbClr val="606060"/>
                </a:solidFill>
                <a:effectLst/>
                <a:latin typeface="open sans" panose="020B0606030504020204" pitchFamily="34" charset="0"/>
              </a:rPr>
              <a:t>ΣτΕ</a:t>
            </a:r>
            <a:r>
              <a:rPr lang="el-GR" b="0" i="0" dirty="0">
                <a:solidFill>
                  <a:srgbClr val="606060"/>
                </a:solidFill>
                <a:effectLst/>
                <a:latin typeface="open sans" panose="020B0606030504020204" pitchFamily="34" charset="0"/>
              </a:rPr>
              <a:t> 3015/2009 και </a:t>
            </a:r>
            <a:r>
              <a:rPr lang="el-GR" b="0" i="0" u="none" strike="noStrike" dirty="0" err="1">
                <a:solidFill>
                  <a:srgbClr val="019BCC"/>
                </a:solidFill>
                <a:effectLst/>
                <a:latin typeface="open sans" panose="020B0606030504020204" pitchFamily="34" charset="0"/>
                <a:hlinkClick r:id="rId4"/>
              </a:rPr>
              <a:t>ΣτΕ</a:t>
            </a:r>
            <a:r>
              <a:rPr lang="el-GR" b="0" i="0" u="none" strike="noStrike" dirty="0">
                <a:solidFill>
                  <a:srgbClr val="019BCC"/>
                </a:solidFill>
                <a:effectLst/>
                <a:latin typeface="open sans" panose="020B0606030504020204" pitchFamily="34" charset="0"/>
                <a:hlinkClick r:id="rId4"/>
              </a:rPr>
              <a:t> 1774/2018</a:t>
            </a:r>
            <a:r>
              <a:rPr lang="el-GR" b="0" i="0" dirty="0">
                <a:solidFill>
                  <a:srgbClr val="606060"/>
                </a:solidFill>
                <a:effectLst/>
                <a:latin typeface="open sans" panose="020B0606030504020204" pitchFamily="34" charset="0"/>
              </a:rPr>
              <a:t> κρίθηκε ότι «στην περίπτωση έκδοσης μετοχών υπέρ το άρτιο, η καταβολή της διαφοράς μεταξύ της τιμής διάθεσης της μετοχής και της ονομαστικής αξίας αυτής, αποτελούσα εισφορά που αυξάνει το ενεργητικό της εταιρείας, δεν υπάγεται σε φόρο συγκέντρωσης κεφαλαίου κατά την περ. γ της </a:t>
            </a:r>
            <a:r>
              <a:rPr lang="el-GR" b="0" i="0" u="none" strike="noStrike" dirty="0">
                <a:solidFill>
                  <a:srgbClr val="019BCC"/>
                </a:solidFill>
                <a:effectLst/>
                <a:latin typeface="open sans" panose="020B0606030504020204" pitchFamily="34" charset="0"/>
                <a:hlinkClick r:id="rId5"/>
              </a:rPr>
              <a:t>παρ.1</a:t>
            </a:r>
            <a:r>
              <a:rPr lang="el-GR" b="0" i="0" dirty="0">
                <a:solidFill>
                  <a:srgbClr val="606060"/>
                </a:solidFill>
                <a:effectLst/>
                <a:latin typeface="open sans" panose="020B0606030504020204" pitchFamily="34" charset="0"/>
              </a:rPr>
              <a:t> του </a:t>
            </a:r>
            <a:r>
              <a:rPr lang="el-GR" b="0" i="0" u="none" strike="noStrike" dirty="0">
                <a:solidFill>
                  <a:srgbClr val="019BCC"/>
                </a:solidFill>
                <a:effectLst/>
                <a:latin typeface="open sans" panose="020B0606030504020204" pitchFamily="34" charset="0"/>
                <a:hlinkClick r:id="rId6"/>
              </a:rPr>
              <a:t>άρθρου 18</a:t>
            </a:r>
            <a:r>
              <a:rPr lang="el-GR" b="0" i="0" dirty="0">
                <a:solidFill>
                  <a:srgbClr val="606060"/>
                </a:solidFill>
                <a:effectLst/>
                <a:latin typeface="open sans" panose="020B0606030504020204" pitchFamily="34" charset="0"/>
              </a:rPr>
              <a:t> του ν.</a:t>
            </a:r>
            <a:r>
              <a:rPr lang="el-GR" b="0" i="0" u="none" strike="noStrike" dirty="0">
                <a:solidFill>
                  <a:srgbClr val="019BCC"/>
                </a:solidFill>
                <a:effectLst/>
                <a:latin typeface="open sans" panose="020B0606030504020204" pitchFamily="34" charset="0"/>
                <a:hlinkClick r:id="rId7"/>
              </a:rPr>
              <a:t>1676/1986</a:t>
            </a:r>
            <a:r>
              <a:rPr lang="el-GR" b="0" i="0" dirty="0">
                <a:solidFill>
                  <a:srgbClr val="606060"/>
                </a:solidFill>
                <a:effectLst/>
                <a:latin typeface="open sans" panose="020B0606030504020204" pitchFamily="34" charset="0"/>
              </a:rPr>
              <a:t>, αφού, κατά το χρόνο της καταβολής, ο </a:t>
            </a:r>
            <a:r>
              <a:rPr lang="el-GR" b="0" i="0" dirty="0" err="1">
                <a:solidFill>
                  <a:srgbClr val="606060"/>
                </a:solidFill>
                <a:effectLst/>
                <a:latin typeface="open sans" panose="020B0606030504020204" pitchFamily="34" charset="0"/>
              </a:rPr>
              <a:t>εισφέρων</a:t>
            </a:r>
            <a:r>
              <a:rPr lang="el-GR" b="0" i="0" dirty="0">
                <a:solidFill>
                  <a:srgbClr val="606060"/>
                </a:solidFill>
                <a:effectLst/>
                <a:latin typeface="open sans" panose="020B0606030504020204" pitchFamily="34" charset="0"/>
              </a:rPr>
              <a:t>, από την εισφορά αυτή (για την οποία δεν του χορηγούνται μετοχές), δεν αποκτά δικαιώματα ψήφου </a:t>
            </a:r>
            <a:r>
              <a:rPr lang="el-GR" b="0" i="0" dirty="0" err="1">
                <a:solidFill>
                  <a:srgbClr val="606060"/>
                </a:solidFill>
                <a:effectLst/>
                <a:latin typeface="open sans" panose="020B0606030504020204" pitchFamily="34" charset="0"/>
              </a:rPr>
              <a:t>κλπ</a:t>
            </a:r>
            <a:r>
              <a:rPr lang="el-GR" b="0" i="0" dirty="0">
                <a:solidFill>
                  <a:srgbClr val="606060"/>
                </a:solidFill>
                <a:effectLst/>
                <a:latin typeface="open sans" panose="020B0606030504020204" pitchFamily="34" charset="0"/>
              </a:rPr>
              <a:t>, δηλαδή δεν αποκτά οποιοδήποτε πρόσθετο δικαίωμα (πέραν αυτών) που αντιστοιχούν στην ονομαστική αξία της εισφοράς του) σε σχέση με άλλους μετόχους που δεν έχουν εισφέρει κεφάλαια υπέρ το άρτιο, όπως βάσιμα υποστηρίζει και η προσφεύγουσα. ………………………..</a:t>
            </a:r>
            <a:endParaRPr lang="en-US" altLang="en-US"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687859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3288080"/>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r>
              <a:rPr lang="el-GR" b="0" i="0" dirty="0">
                <a:solidFill>
                  <a:srgbClr val="606060"/>
                </a:solidFill>
                <a:effectLst/>
                <a:latin typeface="open sans" panose="020B0606030504020204" pitchFamily="34" charset="0"/>
              </a:rPr>
              <a:t>6. </a:t>
            </a:r>
            <a:r>
              <a:rPr lang="el-GR" b="0" i="0" dirty="0" err="1">
                <a:solidFill>
                  <a:srgbClr val="606060"/>
                </a:solidFill>
                <a:effectLst/>
                <a:latin typeface="open sans" panose="020B0606030504020204" pitchFamily="34" charset="0"/>
              </a:rPr>
              <a:t>Παρέπεται</a:t>
            </a:r>
            <a:r>
              <a:rPr lang="el-GR" b="0" i="0" dirty="0">
                <a:solidFill>
                  <a:srgbClr val="606060"/>
                </a:solidFill>
                <a:effectLst/>
                <a:latin typeface="open sans" panose="020B0606030504020204" pitchFamily="34" charset="0"/>
              </a:rPr>
              <a:t> ότι ο φόρος συγκέντρωσης κεφαλαίου κατά την περ. γ’ της </a:t>
            </a:r>
            <a:r>
              <a:rPr lang="el-GR" b="0" i="0" u="none" strike="noStrike" dirty="0">
                <a:solidFill>
                  <a:srgbClr val="019BCC"/>
                </a:solidFill>
                <a:effectLst/>
                <a:latin typeface="open sans" panose="020B0606030504020204" pitchFamily="34" charset="0"/>
                <a:hlinkClick r:id="rId4"/>
              </a:rPr>
              <a:t>παρ.1</a:t>
            </a:r>
            <a:r>
              <a:rPr lang="el-GR" b="0" i="0" dirty="0">
                <a:solidFill>
                  <a:srgbClr val="606060"/>
                </a:solidFill>
                <a:effectLst/>
                <a:latin typeface="open sans" panose="020B0606030504020204" pitchFamily="34" charset="0"/>
              </a:rPr>
              <a:t> του </a:t>
            </a:r>
            <a:r>
              <a:rPr lang="el-GR" b="0" i="0" u="none" strike="noStrike" dirty="0">
                <a:solidFill>
                  <a:srgbClr val="019BCC"/>
                </a:solidFill>
                <a:effectLst/>
                <a:latin typeface="open sans" panose="020B0606030504020204" pitchFamily="34" charset="0"/>
                <a:hlinkClick r:id="rId5"/>
              </a:rPr>
              <a:t>άρθρου 18</a:t>
            </a:r>
            <a:r>
              <a:rPr lang="el-GR" b="0" i="0" dirty="0">
                <a:solidFill>
                  <a:srgbClr val="606060"/>
                </a:solidFill>
                <a:effectLst/>
                <a:latin typeface="open sans" panose="020B0606030504020204" pitchFamily="34" charset="0"/>
              </a:rPr>
              <a:t> του ν.</a:t>
            </a:r>
            <a:r>
              <a:rPr lang="el-GR" b="0" i="0" u="none" strike="noStrike" dirty="0">
                <a:solidFill>
                  <a:srgbClr val="019BCC"/>
                </a:solidFill>
                <a:effectLst/>
                <a:latin typeface="open sans" panose="020B0606030504020204" pitchFamily="34" charset="0"/>
                <a:hlinkClick r:id="rId6"/>
              </a:rPr>
              <a:t>1676/1986</a:t>
            </a:r>
            <a:r>
              <a:rPr lang="el-GR" b="0" i="0" dirty="0">
                <a:solidFill>
                  <a:srgbClr val="606060"/>
                </a:solidFill>
                <a:effectLst/>
                <a:latin typeface="open sans" panose="020B0606030504020204" pitchFamily="34" charset="0"/>
              </a:rPr>
              <a:t> συναρτάται ευθέως με την χορήγηση/απόκτηση μετοχών στις οποίες είναι ενσωματωμένα τα εν λόγω δικαιώματα (: ψήφου ή συμμετοχής στα κέρδη ή στο προϊόν της εκκαθάρισης) κατά τον χρόνο της κεφαλαιοποίησης της υπέρ το άρτιο διαφοράς</a:t>
            </a:r>
            <a:r>
              <a:rPr lang="el-GR" b="0" i="0" baseline="30000" dirty="0">
                <a:solidFill>
                  <a:srgbClr val="606060"/>
                </a:solidFill>
                <a:effectLst/>
                <a:latin typeface="open sans" panose="020B0606030504020204" pitchFamily="34" charset="0"/>
              </a:rPr>
              <a:t>4</a:t>
            </a:r>
            <a:r>
              <a:rPr lang="el-GR" b="0" i="0" dirty="0">
                <a:solidFill>
                  <a:srgbClr val="606060"/>
                </a:solidFill>
                <a:effectLst/>
                <a:latin typeface="open sans" panose="020B0606030504020204" pitchFamily="34" charset="0"/>
              </a:rPr>
              <a:t>. Με την νέα διάταξη ο απ’ ευθείας συμψηφισμός της υπέρ το άρτιο διαφοράς αποσυνδέθηκε από την κατά τα άνω κεφαλαιοποίηση (άλλως, θα στερούνταν νοήματος η προσθήκη της β΄ δυνατότητας). Στην κρινόμενη περίπτωση η ερωτώσα έκανε χρήση ακριβώς της δυνατότητας αυτής.</a:t>
            </a:r>
            <a:endParaRPr lang="en-US" altLang="en-US"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2745547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a:extLst>
              <a:ext uri="{FF2B5EF4-FFF2-40B4-BE49-F238E27FC236}">
                <a16:creationId xmlns:a16="http://schemas.microsoft.com/office/drawing/2014/main" id="{4332D61E-C478-7B2D-8142-C6A304C59E7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dirty="0">
                <a:solidFill>
                  <a:srgbClr val="740000"/>
                </a:solidFill>
                <a:latin typeface="Arial" panose="020B0604020202020204" pitchFamily="34" charset="0"/>
              </a:rPr>
              <a:t>ΕΚΔΟΣΗ ΜΕΤΟΧΩΝ ΥΠΕΡ ΤΟ ΑΡΤΙΟ</a:t>
            </a:r>
            <a:endParaRPr lang="en-US" altLang="el-GR" sz="3200" b="1" dirty="0">
              <a:solidFill>
                <a:srgbClr val="740000"/>
              </a:solidFill>
              <a:latin typeface="Arial" panose="020B0604020202020204" pitchFamily="34" charset="0"/>
            </a:endParaRPr>
          </a:p>
        </p:txBody>
      </p:sp>
      <p:sp>
        <p:nvSpPr>
          <p:cNvPr id="22530" name="Text Box 13">
            <a:extLst>
              <a:ext uri="{FF2B5EF4-FFF2-40B4-BE49-F238E27FC236}">
                <a16:creationId xmlns:a16="http://schemas.microsoft.com/office/drawing/2014/main" id="{7373E77B-EF46-D840-12CA-9B03C70722E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F5E377F-0608-E328-B85A-F855AD0E34A8}"/>
              </a:ext>
            </a:extLst>
          </p:cNvPr>
          <p:cNvSpPr/>
          <p:nvPr/>
        </p:nvSpPr>
        <p:spPr>
          <a:xfrm>
            <a:off x="559837" y="1143000"/>
            <a:ext cx="11131420" cy="2180084"/>
          </a:xfrm>
          <a:prstGeom prst="rect">
            <a:avLst/>
          </a:prstGeom>
          <a:noFill/>
          <a:ln>
            <a:noFill/>
          </a:ln>
          <a:effectLst/>
        </p:spPr>
        <p:txBody>
          <a:bodyPr wrap="square"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031875"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0" fontAlgn="base">
              <a:spcBef>
                <a:spcPts val="1600"/>
              </a:spcBef>
              <a:spcAft>
                <a:spcPts val="1000"/>
              </a:spcAft>
            </a:pPr>
            <a:r>
              <a:rPr lang="en-US" sz="1800" b="1" i="0" dirty="0">
                <a:solidFill>
                  <a:srgbClr val="000000"/>
                </a:solidFill>
                <a:effectLst/>
                <a:latin typeface="Arial" panose="020B0604020202020204" pitchFamily="34" charset="0"/>
                <a:hlinkClick r:id="rId3"/>
              </a:rPr>
              <a:t>https://www.taxheaven.gr/circulars/32212/arora-o-sympshfismos-toy-logariasmoy-diafora-apo-ekdosh-metoxwn-yper-to-artio-me-swreymenes-zhmies-pros-aposbesh-aytwn-den-ypagetai-se-foro-sygkentrwshs-kefalaioy-sol-ae</a:t>
            </a:r>
            <a:endParaRPr lang="el-GR" sz="1800" b="1" i="0" dirty="0">
              <a:solidFill>
                <a:srgbClr val="000000"/>
              </a:solidFill>
              <a:effectLst/>
              <a:latin typeface="Arial" panose="020B0604020202020204" pitchFamily="34" charset="0"/>
            </a:endParaRPr>
          </a:p>
          <a:p>
            <a:pPr algn="just" fontAlgn="base">
              <a:spcBef>
                <a:spcPts val="1600"/>
              </a:spcBef>
              <a:spcAft>
                <a:spcPts val="1000"/>
              </a:spcAft>
            </a:pPr>
            <a:br>
              <a:rPr lang="el-GR" dirty="0"/>
            </a:br>
            <a:r>
              <a:rPr lang="el-GR" b="1" i="0" u="sng" dirty="0">
                <a:solidFill>
                  <a:srgbClr val="606060"/>
                </a:solidFill>
                <a:effectLst/>
                <a:latin typeface="open sans" panose="020B0606030504020204" pitchFamily="34" charset="0"/>
              </a:rPr>
              <a:t>Συμπέρασμα:</a:t>
            </a:r>
            <a:r>
              <a:rPr lang="el-GR" b="0" i="0" dirty="0">
                <a:solidFill>
                  <a:srgbClr val="606060"/>
                </a:solidFill>
                <a:effectLst/>
                <a:latin typeface="open sans" panose="020B0606030504020204" pitchFamily="34" charset="0"/>
              </a:rPr>
              <a:t> κατά τον συμψηφισμό του υπολοίπου του λογαριασμού «Διαφορά από έκδοση μετοχών υπέρ το άρτιο» με σωρευμένες ζημιές δεν οφείλεται φόρος συγκέντρωσης κεφαλαίου.</a:t>
            </a:r>
            <a:endParaRPr lang="en-US" altLang="en-US" dirty="0">
              <a:latin typeface="Arial" panose="020B0604020202020204" pitchFamily="34" charset="0"/>
            </a:endParaRPr>
          </a:p>
        </p:txBody>
      </p:sp>
      <p:sp>
        <p:nvSpPr>
          <p:cNvPr id="6" name="Footer Placeholder 8">
            <a:extLst>
              <a:ext uri="{FF2B5EF4-FFF2-40B4-BE49-F238E27FC236}">
                <a16:creationId xmlns:a16="http://schemas.microsoft.com/office/drawing/2014/main" id="{320E5BBD-A2B1-153C-01AA-713114F87FB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1546965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31">
            <a:extLst>
              <a:ext uri="{FF2B5EF4-FFF2-40B4-BE49-F238E27FC236}">
                <a16:creationId xmlns:a16="http://schemas.microsoft.com/office/drawing/2014/main" id="{E63BBC69-F308-6FFC-CEA5-08E67547906E}"/>
              </a:ext>
            </a:extLst>
          </p:cNvPr>
          <p:cNvSpPr txBox="1">
            <a:spLocks noChangeArrowheads="1"/>
          </p:cNvSpPr>
          <p:nvPr/>
        </p:nvSpPr>
        <p:spPr bwMode="auto">
          <a:xfrm>
            <a:off x="2057400" y="457200"/>
            <a:ext cx="8305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latin typeface="Arial" panose="020B0604020202020204" pitchFamily="34" charset="0"/>
              </a:rPr>
              <a:t>Κοινές μετοχές που εκδίδονται έναντι άλλων περιουσιακών στοιχείων αντί μετρητών</a:t>
            </a:r>
            <a:endParaRPr lang="en-US" altLang="el-GR" sz="3000" b="1">
              <a:latin typeface="Arial" panose="020B0604020202020204" pitchFamily="34" charset="0"/>
            </a:endParaRPr>
          </a:p>
        </p:txBody>
      </p:sp>
      <p:sp>
        <p:nvSpPr>
          <p:cNvPr id="51202" name="Text Box 13">
            <a:extLst>
              <a:ext uri="{FF2B5EF4-FFF2-40B4-BE49-F238E27FC236}">
                <a16:creationId xmlns:a16="http://schemas.microsoft.com/office/drawing/2014/main" id="{BC10EA49-D7DD-E419-2712-ED562F4F93A5}"/>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2</a:t>
            </a:r>
          </a:p>
        </p:txBody>
      </p:sp>
      <p:sp>
        <p:nvSpPr>
          <p:cNvPr id="51203" name="Rectangle 6">
            <a:extLst>
              <a:ext uri="{FF2B5EF4-FFF2-40B4-BE49-F238E27FC236}">
                <a16:creationId xmlns:a16="http://schemas.microsoft.com/office/drawing/2014/main" id="{EB180A52-8587-F906-D9A4-3ECFA76E26A7}"/>
              </a:ext>
            </a:extLst>
          </p:cNvPr>
          <p:cNvSpPr>
            <a:spLocks noChangeArrowheads="1"/>
          </p:cNvSpPr>
          <p:nvPr/>
        </p:nvSpPr>
        <p:spPr bwMode="auto">
          <a:xfrm>
            <a:off x="2057400" y="1600201"/>
            <a:ext cx="81534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Παράδειγμα</a:t>
            </a:r>
            <a:r>
              <a:rPr lang="en-US" altLang="el-GR" sz="2100" b="1">
                <a:latin typeface="Arial" panose="020B0604020202020204" pitchFamily="34" charset="0"/>
              </a:rPr>
              <a:t>: </a:t>
            </a:r>
            <a:r>
              <a:rPr lang="el-GR" altLang="el-GR" sz="2100">
                <a:latin typeface="Arial" panose="020B0604020202020204" pitchFamily="34" charset="0"/>
              </a:rPr>
              <a:t>Στις </a:t>
            </a:r>
            <a:r>
              <a:rPr lang="en-US" altLang="el-GR" sz="2100">
                <a:latin typeface="Arial" panose="020B0604020202020204" pitchFamily="34" charset="0"/>
              </a:rPr>
              <a:t>12</a:t>
            </a:r>
            <a:r>
              <a:rPr lang="el-GR" altLang="el-GR" sz="2100">
                <a:latin typeface="Arial" panose="020B0604020202020204" pitchFamily="34" charset="0"/>
              </a:rPr>
              <a:t> Νοεμβρίου η</a:t>
            </a:r>
            <a:r>
              <a:rPr lang="en-US" altLang="el-GR" sz="2100">
                <a:latin typeface="Arial" panose="020B0604020202020204" pitchFamily="34" charset="0"/>
              </a:rPr>
              <a:t> Kahn Corporation </a:t>
            </a:r>
            <a:r>
              <a:rPr lang="el-GR" altLang="el-GR" sz="2100">
                <a:latin typeface="Arial" panose="020B0604020202020204" pitchFamily="34" charset="0"/>
              </a:rPr>
              <a:t>εξέδωσε</a:t>
            </a:r>
            <a:r>
              <a:rPr lang="en-US" altLang="el-GR" sz="2100">
                <a:latin typeface="Arial" panose="020B0604020202020204" pitchFamily="34" charset="0"/>
              </a:rPr>
              <a:t> 15,000 </a:t>
            </a:r>
            <a:r>
              <a:rPr lang="el-GR" altLang="el-GR" sz="2100">
                <a:latin typeface="Arial" panose="020B0604020202020204" pitchFamily="34" charset="0"/>
              </a:rPr>
              <a:t>κοινές μετοχές ονομαστικής αξίας </a:t>
            </a:r>
            <a:r>
              <a:rPr lang="en-US" altLang="el-GR" sz="2100">
                <a:latin typeface="Arial" panose="020B0604020202020204" pitchFamily="34" charset="0"/>
              </a:rPr>
              <a:t>$1</a:t>
            </a:r>
            <a:r>
              <a:rPr lang="el-GR" altLang="el-GR" sz="2100">
                <a:latin typeface="Arial" panose="020B0604020202020204" pitchFamily="34" charset="0"/>
              </a:rPr>
              <a:t> έναντι εξοπλισμού αγοραίας αξίας</a:t>
            </a:r>
            <a:r>
              <a:rPr lang="en-US" altLang="el-GR" sz="2100">
                <a:latin typeface="Arial" panose="020B0604020202020204" pitchFamily="34" charset="0"/>
              </a:rPr>
              <a:t> $4,000 </a:t>
            </a:r>
            <a:r>
              <a:rPr lang="el-GR" altLang="el-GR" sz="2100">
                <a:latin typeface="Arial" panose="020B0604020202020204" pitchFamily="34" charset="0"/>
              </a:rPr>
              <a:t>και κτιρίου αγοραίας αξίας </a:t>
            </a:r>
            <a:r>
              <a:rPr lang="en-US" altLang="el-GR" sz="2100">
                <a:latin typeface="Arial" panose="020B0604020202020204" pitchFamily="34" charset="0"/>
              </a:rPr>
              <a:t>$120,000. </a:t>
            </a:r>
            <a:endParaRPr lang="en-US" altLang="en-US" sz="2100">
              <a:latin typeface="Arial" panose="020B0604020202020204" pitchFamily="34" charset="0"/>
            </a:endParaRPr>
          </a:p>
        </p:txBody>
      </p:sp>
      <p:sp>
        <p:nvSpPr>
          <p:cNvPr id="10" name="Rectangle 9">
            <a:extLst>
              <a:ext uri="{FF2B5EF4-FFF2-40B4-BE49-F238E27FC236}">
                <a16:creationId xmlns:a16="http://schemas.microsoft.com/office/drawing/2014/main" id="{84647675-E5C9-35DE-B60B-A10F19D16ADB}"/>
              </a:ext>
            </a:extLst>
          </p:cNvPr>
          <p:cNvSpPr/>
          <p:nvPr/>
        </p:nvSpPr>
        <p:spPr bwMode="auto">
          <a:xfrm>
            <a:off x="1981200" y="3145816"/>
            <a:ext cx="8229600" cy="332517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51257" name="Group 57">
            <a:extLst>
              <a:ext uri="{FF2B5EF4-FFF2-40B4-BE49-F238E27FC236}">
                <a16:creationId xmlns:a16="http://schemas.microsoft.com/office/drawing/2014/main" id="{A85C4620-F1C1-667A-F8DC-2178D6B487AB}"/>
              </a:ext>
            </a:extLst>
          </p:cNvPr>
          <p:cNvGraphicFramePr>
            <a:graphicFrameLocks noGrp="1"/>
          </p:cNvGraphicFramePr>
          <p:nvPr/>
        </p:nvGraphicFramePr>
        <p:xfrm>
          <a:off x="2133600" y="3300413"/>
          <a:ext cx="7924800" cy="3068320"/>
        </p:xfrm>
        <a:graphic>
          <a:graphicData uri="http://schemas.openxmlformats.org/drawingml/2006/table">
            <a:tbl>
              <a:tblPr/>
              <a:tblGrid>
                <a:gridCol w="990600">
                  <a:extLst>
                    <a:ext uri="{9D8B030D-6E8A-4147-A177-3AD203B41FA5}">
                      <a16:colId xmlns:a16="http://schemas.microsoft.com/office/drawing/2014/main" val="966155252"/>
                    </a:ext>
                  </a:extLst>
                </a:gridCol>
                <a:gridCol w="4267200">
                  <a:extLst>
                    <a:ext uri="{9D8B030D-6E8A-4147-A177-3AD203B41FA5}">
                      <a16:colId xmlns:a16="http://schemas.microsoft.com/office/drawing/2014/main" val="1188580179"/>
                    </a:ext>
                  </a:extLst>
                </a:gridCol>
                <a:gridCol w="1371600">
                  <a:extLst>
                    <a:ext uri="{9D8B030D-6E8A-4147-A177-3AD203B41FA5}">
                      <a16:colId xmlns:a16="http://schemas.microsoft.com/office/drawing/2014/main" val="2875550475"/>
                    </a:ext>
                  </a:extLst>
                </a:gridCol>
                <a:gridCol w="1295400">
                  <a:extLst>
                    <a:ext uri="{9D8B030D-6E8A-4147-A177-3AD203B41FA5}">
                      <a16:colId xmlns:a16="http://schemas.microsoft.com/office/drawing/2014/main" val="3225618205"/>
                    </a:ext>
                  </a:extLst>
                </a:gridCol>
              </a:tblGrid>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Λογαριασμός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Πίστωση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706983814"/>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12</a:t>
                      </a:r>
                      <a:r>
                        <a:rPr kumimoji="0" lang="el-GR" altLang="el-GR" sz="1800" b="1" i="0" u="none" strike="noStrike" cap="none" normalizeH="0" baseline="0">
                          <a:ln>
                            <a:noFill/>
                          </a:ln>
                          <a:solidFill>
                            <a:schemeClr val="tx1"/>
                          </a:solidFill>
                          <a:effectLst/>
                          <a:latin typeface="Arial" panose="020B0604020202020204" pitchFamily="34" charset="0"/>
                        </a:rPr>
                        <a:t>/11</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Εξοπλισμός</a:t>
                      </a:r>
                      <a:r>
                        <a:rPr kumimoji="0" lang="en-US" altLang="el-GR" sz="1800" b="1" i="0" u="none" strike="noStrike" cap="none" normalizeH="0" baseline="0">
                          <a:ln>
                            <a:noFill/>
                          </a:ln>
                          <a:solidFill>
                            <a:schemeClr val="tx1"/>
                          </a:solidFill>
                          <a:effectLst/>
                          <a:latin typeface="Arial" panose="020B0604020202020204"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806634210"/>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Κτίρια</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120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65396601"/>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Μετοχικό κεφάλαιο</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n-US" altLang="el-GR" sz="1700" b="1" i="0" u="none" strike="noStrike" cap="none" normalizeH="0" baseline="0">
                          <a:ln>
                            <a:noFill/>
                          </a:ln>
                          <a:solidFill>
                            <a:schemeClr val="tx1"/>
                          </a:solidFill>
                          <a:effectLst/>
                          <a:latin typeface="Arial" panose="020B0604020202020204" pitchFamily="34" charset="0"/>
                        </a:rPr>
                        <a:t>(15</a:t>
                      </a:r>
                      <a:r>
                        <a:rPr kumimoji="0" lang="el-GR" altLang="el-GR" sz="1700" b="1" i="0" u="none" strike="noStrike" cap="none" normalizeH="0" baseline="0">
                          <a:ln>
                            <a:noFill/>
                          </a:ln>
                          <a:solidFill>
                            <a:schemeClr val="tx1"/>
                          </a:solidFill>
                          <a:effectLst/>
                          <a:latin typeface="Arial" panose="020B0604020202020204" pitchFamily="34" charset="0"/>
                        </a:rPr>
                        <a:t>.</a:t>
                      </a:r>
                      <a:r>
                        <a:rPr kumimoji="0" lang="en-US" altLang="el-GR" sz="1700" b="1" i="0" u="none" strike="noStrike" cap="none" normalizeH="0" baseline="0">
                          <a:ln>
                            <a:noFill/>
                          </a:ln>
                          <a:solidFill>
                            <a:schemeClr val="tx1"/>
                          </a:solidFill>
                          <a:effectLst/>
                          <a:latin typeface="Arial" panose="020B0604020202020204" pitchFamily="34" charset="0"/>
                        </a:rPr>
                        <a:t>000 x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34595494"/>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Αποθεματικά από έκδοση κοινών μετοχών υπέρ το άρτιο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109</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03321705"/>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35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3550" marR="0" lvl="1" indent="0" algn="l" defTabSz="914400" rtl="0" eaLnBrk="1" fontAlgn="base" latinLnBrk="0" hangingPunct="1">
                        <a:lnSpc>
                          <a:spcPct val="100000"/>
                        </a:lnSpc>
                        <a:spcBef>
                          <a:spcPct val="0"/>
                        </a:spcBef>
                        <a:spcAft>
                          <a:spcPct val="0"/>
                        </a:spcAft>
                        <a:buClrTx/>
                        <a:buSzTx/>
                        <a:buFontTx/>
                        <a:buNone/>
                        <a:tabLst/>
                      </a:pPr>
                      <a:r>
                        <a:rPr kumimoji="0" lang="en-US" altLang="el-GR" sz="1700" b="1" i="0" u="none" strike="noStrike" cap="none" normalizeH="0" baseline="0">
                          <a:ln>
                            <a:noFill/>
                          </a:ln>
                          <a:solidFill>
                            <a:schemeClr val="tx1"/>
                          </a:solidFill>
                          <a:effectLst/>
                          <a:latin typeface="Arial" panose="020B0604020202020204" pitchFamily="34" charset="0"/>
                        </a:rPr>
                        <a:t>($124</a:t>
                      </a:r>
                      <a:r>
                        <a:rPr kumimoji="0" lang="el-GR" altLang="el-GR" sz="1700" b="1" i="0" u="none" strike="noStrike" cap="none" normalizeH="0" baseline="0">
                          <a:ln>
                            <a:noFill/>
                          </a:ln>
                          <a:solidFill>
                            <a:schemeClr val="tx1"/>
                          </a:solidFill>
                          <a:effectLst/>
                          <a:latin typeface="Arial" panose="020B0604020202020204" pitchFamily="34" charset="0"/>
                        </a:rPr>
                        <a:t>.</a:t>
                      </a:r>
                      <a:r>
                        <a:rPr kumimoji="0" lang="en-US" altLang="el-GR" sz="1700" b="1" i="0" u="none" strike="noStrike" cap="none" normalizeH="0" baseline="0">
                          <a:ln>
                            <a:noFill/>
                          </a:ln>
                          <a:solidFill>
                            <a:schemeClr val="tx1"/>
                          </a:solidFill>
                          <a:effectLst/>
                          <a:latin typeface="Arial" panose="020B0604020202020204" pitchFamily="34" charset="0"/>
                        </a:rPr>
                        <a:t>000 - $15</a:t>
                      </a:r>
                      <a:r>
                        <a:rPr kumimoji="0" lang="el-GR" altLang="el-GR" sz="1700" b="1" i="0" u="none" strike="noStrike" cap="none" normalizeH="0" baseline="0">
                          <a:ln>
                            <a:noFill/>
                          </a:ln>
                          <a:solidFill>
                            <a:schemeClr val="tx1"/>
                          </a:solidFill>
                          <a:effectLst/>
                          <a:latin typeface="Arial" panose="020B0604020202020204" pitchFamily="34" charset="0"/>
                        </a:rPr>
                        <a:t>.</a:t>
                      </a:r>
                      <a:r>
                        <a:rPr kumimoji="0" lang="en-US" altLang="el-GR" sz="17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93954747"/>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1" u="none" strike="noStrike" cap="none" normalizeH="0" baseline="0">
                          <a:ln>
                            <a:noFill/>
                          </a:ln>
                          <a:solidFill>
                            <a:schemeClr val="tx1"/>
                          </a:solidFill>
                          <a:effectLst/>
                          <a:latin typeface="Arial" panose="020B0604020202020204" pitchFamily="34" charset="0"/>
                        </a:rPr>
                        <a:t>Έκδοση κοινών μετοχών</a:t>
                      </a:r>
                      <a:endParaRPr kumimoji="0" lang="en-US"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767137813"/>
                  </a:ext>
                </a:extLst>
              </a:tr>
            </a:tbl>
          </a:graphicData>
        </a:graphic>
      </p:graphicFrame>
      <p:sp>
        <p:nvSpPr>
          <p:cNvPr id="8" name="Footer Placeholder 8">
            <a:extLst>
              <a:ext uri="{FF2B5EF4-FFF2-40B4-BE49-F238E27FC236}">
                <a16:creationId xmlns:a16="http://schemas.microsoft.com/office/drawing/2014/main" id="{B9E24601-C781-1404-5B9D-027A472E84B6}"/>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31">
            <a:extLst>
              <a:ext uri="{FF2B5EF4-FFF2-40B4-BE49-F238E27FC236}">
                <a16:creationId xmlns:a16="http://schemas.microsoft.com/office/drawing/2014/main" id="{6738126E-4B86-54FA-42C9-74A11DB7A994}"/>
              </a:ext>
            </a:extLst>
          </p:cNvPr>
          <p:cNvSpPr txBox="1">
            <a:spLocks noChangeArrowheads="1"/>
          </p:cNvSpPr>
          <p:nvPr/>
        </p:nvSpPr>
        <p:spPr bwMode="auto">
          <a:xfrm>
            <a:off x="2057400" y="457200"/>
            <a:ext cx="8305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latin typeface="Arial" panose="020B0604020202020204" pitchFamily="34" charset="0"/>
              </a:rPr>
              <a:t>Κοινές μετοχές που εκδίδονται έναντι υπηρεσιών</a:t>
            </a:r>
            <a:endParaRPr lang="en-US" altLang="el-GR" sz="3000" b="1">
              <a:latin typeface="Arial" panose="020B0604020202020204" pitchFamily="34" charset="0"/>
            </a:endParaRPr>
          </a:p>
        </p:txBody>
      </p:sp>
      <p:sp>
        <p:nvSpPr>
          <p:cNvPr id="53250" name="Text Box 13">
            <a:extLst>
              <a:ext uri="{FF2B5EF4-FFF2-40B4-BE49-F238E27FC236}">
                <a16:creationId xmlns:a16="http://schemas.microsoft.com/office/drawing/2014/main" id="{AC47DECC-4967-ECA5-00A2-13944C0E3F9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2</a:t>
            </a:r>
          </a:p>
        </p:txBody>
      </p:sp>
      <p:sp>
        <p:nvSpPr>
          <p:cNvPr id="53251" name="Rectangle 6">
            <a:extLst>
              <a:ext uri="{FF2B5EF4-FFF2-40B4-BE49-F238E27FC236}">
                <a16:creationId xmlns:a16="http://schemas.microsoft.com/office/drawing/2014/main" id="{85C5CC6C-1484-639E-7C36-5CF529E67A43}"/>
              </a:ext>
            </a:extLst>
          </p:cNvPr>
          <p:cNvSpPr>
            <a:spLocks noChangeArrowheads="1"/>
          </p:cNvSpPr>
          <p:nvPr/>
        </p:nvSpPr>
        <p:spPr bwMode="auto">
          <a:xfrm>
            <a:off x="2057400" y="1409700"/>
            <a:ext cx="8153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Παράδειγμα</a:t>
            </a:r>
            <a:r>
              <a:rPr lang="en-US" altLang="el-GR" sz="2100" b="1">
                <a:latin typeface="Arial" panose="020B0604020202020204" pitchFamily="34" charset="0"/>
              </a:rPr>
              <a:t>: </a:t>
            </a:r>
            <a:r>
              <a:rPr lang="el-GR" altLang="el-GR" sz="2100">
                <a:latin typeface="Arial" panose="020B0604020202020204" pitchFamily="34" charset="0"/>
              </a:rPr>
              <a:t>Η </a:t>
            </a:r>
            <a:r>
              <a:rPr lang="en-US" altLang="el-GR" sz="2100">
                <a:latin typeface="Arial" panose="020B0604020202020204" pitchFamily="34" charset="0"/>
              </a:rPr>
              <a:t>Kahn Corporation </a:t>
            </a:r>
            <a:r>
              <a:rPr lang="el-GR" altLang="el-GR" sz="2100">
                <a:latin typeface="Arial" panose="020B0604020202020204" pitchFamily="34" charset="0"/>
              </a:rPr>
              <a:t>προσλαμβάνει δικηγόρο</a:t>
            </a:r>
            <a:r>
              <a:rPr lang="en-US" altLang="el-GR" sz="2100">
                <a:latin typeface="Arial" panose="020B0604020202020204" pitchFamily="34" charset="0"/>
              </a:rPr>
              <a:t>. </a:t>
            </a:r>
            <a:r>
              <a:rPr lang="el-GR" altLang="el-GR" sz="2100">
                <a:latin typeface="Arial" panose="020B0604020202020204" pitchFamily="34" charset="0"/>
              </a:rPr>
              <a:t>Ο δικηγόρος τιμολογεί τις υπηρεσίες του σε </a:t>
            </a:r>
            <a:r>
              <a:rPr lang="en-US" altLang="el-GR" sz="2100">
                <a:latin typeface="Arial" panose="020B0604020202020204" pitchFamily="34" charset="0"/>
              </a:rPr>
              <a:t>$25</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και δέχεται να λάβει </a:t>
            </a:r>
            <a:r>
              <a:rPr lang="en-US" altLang="el-GR" sz="2100">
                <a:latin typeface="Arial" panose="020B0604020202020204" pitchFamily="34" charset="0"/>
              </a:rPr>
              <a:t>2</a:t>
            </a:r>
            <a:r>
              <a:rPr lang="el-GR" altLang="el-GR" sz="2100">
                <a:latin typeface="Arial" panose="020B0604020202020204" pitchFamily="34" charset="0"/>
              </a:rPr>
              <a:t>.</a:t>
            </a:r>
            <a:r>
              <a:rPr lang="en-US" altLang="el-GR" sz="2100">
                <a:latin typeface="Arial" panose="020B0604020202020204" pitchFamily="34" charset="0"/>
              </a:rPr>
              <a:t>500 </a:t>
            </a:r>
            <a:r>
              <a:rPr lang="el-GR" altLang="el-GR" sz="2100">
                <a:latin typeface="Arial" panose="020B0604020202020204" pitchFamily="34" charset="0"/>
              </a:rPr>
              <a:t>κοινές μετοχές ονομαστικής αξίας </a:t>
            </a:r>
            <a:r>
              <a:rPr lang="en-US" altLang="el-GR" sz="2100">
                <a:latin typeface="Arial" panose="020B0604020202020204" pitchFamily="34" charset="0"/>
              </a:rPr>
              <a:t>$1,</a:t>
            </a:r>
            <a:r>
              <a:rPr lang="el-GR" altLang="el-GR" sz="2100">
                <a:latin typeface="Arial" panose="020B0604020202020204" pitchFamily="34" charset="0"/>
              </a:rPr>
              <a:t> αντί μετρητών. Η εύλογη αξία των μετοχών είναι </a:t>
            </a:r>
            <a:r>
              <a:rPr lang="en-US" altLang="el-GR" sz="2100">
                <a:latin typeface="Arial" panose="020B0604020202020204" pitchFamily="34" charset="0"/>
              </a:rPr>
              <a:t>$10</a:t>
            </a:r>
            <a:r>
              <a:rPr lang="el-GR" altLang="el-GR" sz="2100">
                <a:latin typeface="Arial" panose="020B0604020202020204" pitchFamily="34" charset="0"/>
              </a:rPr>
              <a:t>/μετοχή. Η εγγραφή θα είναι:</a:t>
            </a:r>
            <a:endParaRPr lang="en-US" altLang="en-US" sz="2100">
              <a:latin typeface="Arial" panose="020B0604020202020204" pitchFamily="34" charset="0"/>
            </a:endParaRPr>
          </a:p>
        </p:txBody>
      </p:sp>
      <p:sp>
        <p:nvSpPr>
          <p:cNvPr id="10" name="Rectangle 9">
            <a:extLst>
              <a:ext uri="{FF2B5EF4-FFF2-40B4-BE49-F238E27FC236}">
                <a16:creationId xmlns:a16="http://schemas.microsoft.com/office/drawing/2014/main" id="{FB9A6FB2-0D62-4E5E-A846-4D7DC1746488}"/>
              </a:ext>
            </a:extLst>
          </p:cNvPr>
          <p:cNvSpPr/>
          <p:nvPr/>
        </p:nvSpPr>
        <p:spPr bwMode="auto">
          <a:xfrm>
            <a:off x="1981200" y="3352800"/>
            <a:ext cx="8229600" cy="2971800"/>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53302" name="Group 54">
            <a:extLst>
              <a:ext uri="{FF2B5EF4-FFF2-40B4-BE49-F238E27FC236}">
                <a16:creationId xmlns:a16="http://schemas.microsoft.com/office/drawing/2014/main" id="{3F325E3A-A628-1C51-37C5-F603CE5F93BD}"/>
              </a:ext>
            </a:extLst>
          </p:cNvPr>
          <p:cNvGraphicFramePr>
            <a:graphicFrameLocks noGrp="1"/>
          </p:cNvGraphicFramePr>
          <p:nvPr/>
        </p:nvGraphicFramePr>
        <p:xfrm>
          <a:off x="2133600" y="3508375"/>
          <a:ext cx="7924800" cy="2661920"/>
        </p:xfrm>
        <a:graphic>
          <a:graphicData uri="http://schemas.openxmlformats.org/drawingml/2006/table">
            <a:tbl>
              <a:tblPr/>
              <a:tblGrid>
                <a:gridCol w="990600">
                  <a:extLst>
                    <a:ext uri="{9D8B030D-6E8A-4147-A177-3AD203B41FA5}">
                      <a16:colId xmlns:a16="http://schemas.microsoft.com/office/drawing/2014/main" val="920194215"/>
                    </a:ext>
                  </a:extLst>
                </a:gridCol>
                <a:gridCol w="4267200">
                  <a:extLst>
                    <a:ext uri="{9D8B030D-6E8A-4147-A177-3AD203B41FA5}">
                      <a16:colId xmlns:a16="http://schemas.microsoft.com/office/drawing/2014/main" val="1761626565"/>
                    </a:ext>
                  </a:extLst>
                </a:gridCol>
                <a:gridCol w="1371600">
                  <a:extLst>
                    <a:ext uri="{9D8B030D-6E8A-4147-A177-3AD203B41FA5}">
                      <a16:colId xmlns:a16="http://schemas.microsoft.com/office/drawing/2014/main" val="137294653"/>
                    </a:ext>
                  </a:extLst>
                </a:gridCol>
                <a:gridCol w="1295400">
                  <a:extLst>
                    <a:ext uri="{9D8B030D-6E8A-4147-A177-3AD203B41FA5}">
                      <a16:colId xmlns:a16="http://schemas.microsoft.com/office/drawing/2014/main" val="725242593"/>
                    </a:ext>
                  </a:extLst>
                </a:gridCol>
              </a:tblGrid>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Λογαριασμός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Πίστωση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84443433"/>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Έξοδα για νομικές υπηρεσίες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40883772"/>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Μετοχικό κεφάλαιο</a:t>
                      </a:r>
                      <a:r>
                        <a:rPr kumimoji="0" lang="en-US" altLang="el-GR" sz="1800" b="1" i="0" u="none" strike="noStrike" cap="none" normalizeH="0" baseline="0">
                          <a:ln>
                            <a:noFill/>
                          </a:ln>
                          <a:solidFill>
                            <a:schemeClr val="tx1"/>
                          </a:solidFill>
                          <a:effectLst/>
                          <a:latin typeface="Arial" panose="020B0604020202020204" pitchFamily="34" charset="0"/>
                        </a:rPr>
                        <a:t> (2</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500 x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05531856"/>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Αποθεματικά από έκδοση κοινών μετοχών υπέρ το άρτιο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22</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500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87164569"/>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000 - $2</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14875622"/>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1" u="none" strike="noStrike" cap="none" normalizeH="0" baseline="0">
                          <a:ln>
                            <a:noFill/>
                          </a:ln>
                          <a:solidFill>
                            <a:schemeClr val="tx1"/>
                          </a:solidFill>
                          <a:effectLst/>
                          <a:latin typeface="Arial" panose="020B0604020202020204" pitchFamily="34" charset="0"/>
                        </a:rPr>
                        <a:t>Έκδοση κοινών μετοχών</a:t>
                      </a:r>
                      <a:endParaRPr kumimoji="0" lang="en-US"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35919499"/>
                  </a:ext>
                </a:extLst>
              </a:tr>
            </a:tbl>
          </a:graphicData>
        </a:graphic>
      </p:graphicFrame>
      <p:sp>
        <p:nvSpPr>
          <p:cNvPr id="8" name="Footer Placeholder 8">
            <a:extLst>
              <a:ext uri="{FF2B5EF4-FFF2-40B4-BE49-F238E27FC236}">
                <a16:creationId xmlns:a16="http://schemas.microsoft.com/office/drawing/2014/main" id="{7A4B1259-ECF5-A786-5E17-6E264BA311F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31">
            <a:extLst>
              <a:ext uri="{FF2B5EF4-FFF2-40B4-BE49-F238E27FC236}">
                <a16:creationId xmlns:a16="http://schemas.microsoft.com/office/drawing/2014/main" id="{F6D261F9-C320-4752-DA88-36CAF8F887CA}"/>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Προνομιούχες μετοχές</a:t>
            </a:r>
            <a:endParaRPr lang="en-US" altLang="el-GR" sz="3200" b="1">
              <a:solidFill>
                <a:srgbClr val="740000"/>
              </a:solidFill>
              <a:latin typeface="Arial" panose="020B0604020202020204" pitchFamily="34" charset="0"/>
            </a:endParaRPr>
          </a:p>
        </p:txBody>
      </p:sp>
      <p:sp>
        <p:nvSpPr>
          <p:cNvPr id="55298" name="Text Box 13">
            <a:extLst>
              <a:ext uri="{FF2B5EF4-FFF2-40B4-BE49-F238E27FC236}">
                <a16:creationId xmlns:a16="http://schemas.microsoft.com/office/drawing/2014/main" id="{AAAC9317-2606-E10B-6C0D-9066AE7248DF}"/>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2</a:t>
            </a:r>
          </a:p>
        </p:txBody>
      </p:sp>
      <p:sp>
        <p:nvSpPr>
          <p:cNvPr id="55299" name="Rectangle 6">
            <a:extLst>
              <a:ext uri="{FF2B5EF4-FFF2-40B4-BE49-F238E27FC236}">
                <a16:creationId xmlns:a16="http://schemas.microsoft.com/office/drawing/2014/main" id="{D5518E3C-C7B1-EA46-CA4E-7D979F75504D}"/>
              </a:ext>
            </a:extLst>
          </p:cNvPr>
          <p:cNvSpPr>
            <a:spLocks noChangeArrowheads="1"/>
          </p:cNvSpPr>
          <p:nvPr/>
        </p:nvSpPr>
        <p:spPr bwMode="auto">
          <a:xfrm>
            <a:off x="2057400" y="1143000"/>
            <a:ext cx="78486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39825"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n-US" altLang="en-US" sz="2300">
                <a:latin typeface="Arial" panose="020B0604020202020204" pitchFamily="34" charset="0"/>
              </a:rPr>
              <a:t>Η</a:t>
            </a:r>
            <a:r>
              <a:rPr lang="el-GR" altLang="en-US" sz="2300">
                <a:latin typeface="Arial" panose="020B0604020202020204" pitchFamily="34" charset="0"/>
              </a:rPr>
              <a:t> λογιστική τ</a:t>
            </a:r>
            <a:r>
              <a:rPr lang="en-US" altLang="en-US" sz="2300">
                <a:latin typeface="Arial" panose="020B0604020202020204" pitchFamily="34" charset="0"/>
              </a:rPr>
              <a:t>ο</a:t>
            </a:r>
            <a:r>
              <a:rPr lang="el-GR" altLang="en-US" sz="2300">
                <a:latin typeface="Arial" panose="020B0604020202020204" pitchFamily="34" charset="0"/>
              </a:rPr>
              <a:t>υς ακολουθεί την ίδια διαδικασία με αυτή των κοινών μετοχών</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Μπο</a:t>
            </a:r>
            <a:r>
              <a:rPr lang="en-US" altLang="en-US" sz="2300">
                <a:latin typeface="Arial" panose="020B0604020202020204" pitchFamily="34" charset="0"/>
              </a:rPr>
              <a:t>ρ</a:t>
            </a:r>
            <a:r>
              <a:rPr lang="el-GR" altLang="en-US" sz="2300">
                <a:latin typeface="Arial" panose="020B0604020202020204" pitchFamily="34" charset="0"/>
              </a:rPr>
              <a:t>ούν να τηρηθούν ξεχωριστοί λογαριασμοί για το καταβλημένο μετοχικό κεφάλαιο υπέρ </a:t>
            </a:r>
            <a:r>
              <a:rPr lang="en-US" altLang="en-US" sz="2300">
                <a:latin typeface="Arial" panose="020B0604020202020204" pitchFamily="34" charset="0"/>
              </a:rPr>
              <a:t>τ</a:t>
            </a:r>
            <a:r>
              <a:rPr lang="el-GR" altLang="en-US" sz="2300">
                <a:latin typeface="Arial" panose="020B0604020202020204" pitchFamily="34" charset="0"/>
              </a:rPr>
              <a:t>ο άρτι</a:t>
            </a:r>
            <a:r>
              <a:rPr lang="en-US" altLang="en-US" sz="2300">
                <a:latin typeface="Arial" panose="020B0604020202020204" pitchFamily="34" charset="0"/>
              </a:rPr>
              <a:t>ο</a:t>
            </a:r>
            <a:r>
              <a:rPr lang="el-GR" altLang="en-US" sz="2300">
                <a:latin typeface="Arial" panose="020B0604020202020204" pitchFamily="34" charset="0"/>
              </a:rPr>
              <a:t> για κοινές και προνομιούχες μετοχές</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Μπορούν να εκδοθούν </a:t>
            </a:r>
            <a:r>
              <a:rPr lang="en-US" altLang="en-US" sz="2300">
                <a:latin typeface="Arial" panose="020B0604020202020204" pitchFamily="34" charset="0"/>
              </a:rPr>
              <a:t>μ</a:t>
            </a:r>
            <a:r>
              <a:rPr lang="el-GR" altLang="en-US" sz="2300">
                <a:latin typeface="Arial" panose="020B0604020202020204" pitchFamily="34" charset="0"/>
              </a:rPr>
              <a:t>εταρτέψιμες προνομιούχες </a:t>
            </a:r>
            <a:r>
              <a:rPr lang="en-US" altLang="en-US" sz="2300">
                <a:latin typeface="Arial" panose="020B0604020202020204" pitchFamily="34" charset="0"/>
              </a:rPr>
              <a:t>μ</a:t>
            </a:r>
            <a:r>
              <a:rPr lang="el-GR" altLang="en-US" sz="2300">
                <a:latin typeface="Arial" panose="020B0604020202020204" pitchFamily="34" charset="0"/>
              </a:rPr>
              <a:t>ετοχές</a:t>
            </a:r>
            <a:endParaRPr lang="en-US" altLang="en-US" sz="23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Επιτρέπει στους κατόχους προνομιούχων να ανταλλάξουν προνομιούχες με κοινές μετοχές</a:t>
            </a:r>
            <a:endParaRPr lang="en-US" altLang="en-US" sz="2200">
              <a:latin typeface="Arial" panose="020B0604020202020204" pitchFamily="34" charset="0"/>
            </a:endParaRPr>
          </a:p>
        </p:txBody>
      </p:sp>
      <p:sp>
        <p:nvSpPr>
          <p:cNvPr id="6" name="Footer Placeholder 8">
            <a:extLst>
              <a:ext uri="{FF2B5EF4-FFF2-40B4-BE49-F238E27FC236}">
                <a16:creationId xmlns:a16="http://schemas.microsoft.com/office/drawing/2014/main" id="{2882E7D5-7E80-0192-623E-C07DDB6ECC2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fontScale="70000" lnSpcReduction="2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ΑΡΘΡ. 1 ΠΑΡ.2 Ν. 4308/2014 (ΕΛΠ)</a:t>
            </a:r>
          </a:p>
          <a:p>
            <a:pPr marL="0" algn="just">
              <a:buNone/>
            </a:pPr>
            <a:r>
              <a:rPr lang="el-GR" sz="2400" kern="0" dirty="0">
                <a:latin typeface="Cambria" panose="02040503050406030204" pitchFamily="18" charset="0"/>
                <a:ea typeface="Cambria" panose="02040503050406030204" pitchFamily="18" charset="0"/>
              </a:rPr>
              <a:t>2. Οι παρακάτω οντότητες εφαρμόζουν τις ρυθμίσεις αυτού του νόμου:  </a:t>
            </a:r>
          </a:p>
          <a:p>
            <a:pPr marL="0" algn="just">
              <a:buNone/>
            </a:pPr>
            <a:r>
              <a:rPr lang="el-GR" sz="2400" kern="0" dirty="0">
                <a:latin typeface="Cambria" panose="02040503050406030204" pitchFamily="18" charset="0"/>
                <a:ea typeface="Cambria" panose="02040503050406030204" pitchFamily="18" charset="0"/>
              </a:rPr>
              <a:t>α) Τα νομικά πρόσωπα που έχουν τη μορφή της </a:t>
            </a:r>
            <a:r>
              <a:rPr lang="el-GR" sz="2400" b="1" kern="0" dirty="0">
                <a:latin typeface="Cambria" panose="02040503050406030204" pitchFamily="18" charset="0"/>
                <a:ea typeface="Cambria" panose="02040503050406030204" pitchFamily="18" charset="0"/>
              </a:rPr>
              <a:t>ανώνυμης εταιρείας</a:t>
            </a:r>
            <a:r>
              <a:rPr lang="el-GR" sz="2400" kern="0" dirty="0">
                <a:latin typeface="Cambria" panose="02040503050406030204" pitchFamily="18" charset="0"/>
                <a:ea typeface="Cambria" panose="02040503050406030204" pitchFamily="18" charset="0"/>
              </a:rPr>
              <a:t>, της </a:t>
            </a:r>
            <a:r>
              <a:rPr lang="el-GR" sz="2400" b="1" kern="0" dirty="0">
                <a:latin typeface="Cambria" panose="02040503050406030204" pitchFamily="18" charset="0"/>
                <a:ea typeface="Cambria" panose="02040503050406030204" pitchFamily="18" charset="0"/>
              </a:rPr>
              <a:t>εταιρείας περιορισμένης ευθύνης</a:t>
            </a:r>
            <a:r>
              <a:rPr lang="el-GR" sz="2400" kern="0" dirty="0">
                <a:latin typeface="Cambria" panose="02040503050406030204" pitchFamily="18" charset="0"/>
                <a:ea typeface="Cambria" panose="02040503050406030204" pitchFamily="18" charset="0"/>
              </a:rPr>
              <a:t>, της </a:t>
            </a:r>
            <a:r>
              <a:rPr lang="el-GR" sz="2400" b="1" kern="0" dirty="0">
                <a:latin typeface="Cambria" panose="02040503050406030204" pitchFamily="18" charset="0"/>
                <a:ea typeface="Cambria" panose="02040503050406030204" pitchFamily="18" charset="0"/>
              </a:rPr>
              <a:t>ετερόρρυθμης κατά μετοχές </a:t>
            </a:r>
            <a:r>
              <a:rPr lang="el-GR" sz="2400" kern="0" dirty="0">
                <a:latin typeface="Cambria" panose="02040503050406030204" pitchFamily="18" charset="0"/>
                <a:ea typeface="Cambria" panose="02040503050406030204" pitchFamily="18" charset="0"/>
              </a:rPr>
              <a:t>εταιρείας και της </a:t>
            </a:r>
            <a:r>
              <a:rPr lang="el-GR" sz="2400" b="1" kern="0" dirty="0">
                <a:latin typeface="Cambria" panose="02040503050406030204" pitchFamily="18" charset="0"/>
                <a:ea typeface="Cambria" panose="02040503050406030204" pitchFamily="18" charset="0"/>
              </a:rPr>
              <a:t>ιδιωτικής κεφαλαιουχικής εταιρείας</a:t>
            </a:r>
            <a:r>
              <a:rPr lang="el-GR" sz="2400" kern="0" dirty="0">
                <a:latin typeface="Cambria" panose="02040503050406030204" pitchFamily="18" charset="0"/>
                <a:ea typeface="Cambria" panose="02040503050406030204" pitchFamily="18" charset="0"/>
              </a:rPr>
              <a:t>.  </a:t>
            </a:r>
          </a:p>
          <a:p>
            <a:pPr marL="0" algn="just">
              <a:buNone/>
            </a:pPr>
            <a:r>
              <a:rPr lang="el-GR" sz="2400" kern="0" dirty="0">
                <a:latin typeface="Cambria" panose="02040503050406030204" pitchFamily="18" charset="0"/>
                <a:ea typeface="Cambria" panose="02040503050406030204" pitchFamily="18" charset="0"/>
              </a:rPr>
              <a:t>β) Τα νομικά πρόσωπα που έχουν τη μορφή της </a:t>
            </a:r>
            <a:r>
              <a:rPr lang="el-GR" sz="2400" b="1" kern="0" dirty="0">
                <a:latin typeface="Cambria" panose="02040503050406030204" pitchFamily="18" charset="0"/>
                <a:ea typeface="Cambria" panose="02040503050406030204" pitchFamily="18" charset="0"/>
              </a:rPr>
              <a:t>ομόρρυθμης ή ετερόρρυθμης </a:t>
            </a:r>
            <a:r>
              <a:rPr lang="el-GR" sz="2400" kern="0" dirty="0">
                <a:latin typeface="Cambria" panose="02040503050406030204" pitchFamily="18" charset="0"/>
                <a:ea typeface="Cambria" panose="02040503050406030204" pitchFamily="18" charset="0"/>
              </a:rPr>
              <a:t>εταιρείας, όταν όλοι οι </a:t>
            </a:r>
            <a:r>
              <a:rPr lang="el-GR" sz="2400" b="1" kern="0" dirty="0">
                <a:latin typeface="Cambria" panose="02040503050406030204" pitchFamily="18" charset="0"/>
                <a:ea typeface="Cambria" panose="02040503050406030204" pitchFamily="18" charset="0"/>
              </a:rPr>
              <a:t>άμεσοι ή έμμεσοι εταίροι των προσώπων αυτών έχουν περιορισμένη ευθύνη </a:t>
            </a:r>
            <a:r>
              <a:rPr lang="el-GR" sz="2400" kern="0" dirty="0">
                <a:latin typeface="Cambria" panose="02040503050406030204" pitchFamily="18" charset="0"/>
                <a:ea typeface="Cambria" panose="02040503050406030204" pitchFamily="18" charset="0"/>
              </a:rPr>
              <a:t>λόγω του ότι είναι είτε νομικά πρόσωπα της περίπτωσης α΄ της παρούσας παραγράφου ή άλλου νομικού τύπου συγκρίσιμου με τα νομικά πρόσωπα της περίπτωσης αυτής.  </a:t>
            </a:r>
          </a:p>
          <a:p>
            <a:pPr marL="0" algn="just">
              <a:buNone/>
            </a:pPr>
            <a:r>
              <a:rPr lang="el-GR" sz="2400" kern="0" dirty="0">
                <a:latin typeface="Cambria" panose="02040503050406030204" pitchFamily="18" charset="0"/>
                <a:ea typeface="Cambria" panose="02040503050406030204" pitchFamily="18" charset="0"/>
              </a:rPr>
              <a:t>γ) </a:t>
            </a:r>
            <a:r>
              <a:rPr lang="el-GR" sz="2400" b="1" kern="0" dirty="0">
                <a:latin typeface="Cambria" panose="02040503050406030204" pitchFamily="18" charset="0"/>
                <a:ea typeface="Cambria" panose="02040503050406030204" pitchFamily="18" charset="0"/>
              </a:rPr>
              <a:t>Η ετερόρρυθμη εταιρεία, η ομόρρυθμη εταιρεία, η ατομική επιχείρηση και κάθε άλλη οντότητα που υποχρεούται στην εφαρμογή αυτού του νόμου από φορολογική ή άλλη νομοθετική διάταξη.  </a:t>
            </a:r>
          </a:p>
          <a:p>
            <a:pPr marL="0" algn="just">
              <a:buNone/>
            </a:pPr>
            <a:r>
              <a:rPr lang="el-GR" sz="2400" kern="0" dirty="0">
                <a:latin typeface="Cambria" panose="02040503050406030204" pitchFamily="18" charset="0"/>
                <a:ea typeface="Cambria" panose="02040503050406030204" pitchFamily="18" charset="0"/>
              </a:rPr>
              <a:t>δ) Οι φορείς της Γενικής Κυβέρνησης του άρθρου 14 του ν. 4270/2014 (Α' 143) οι οποίοι μέχρι τη θέση σε ισχύ του παρόντος είχαν την υποχρέωση εφαρμογής του Π.Δ. 1123/1980 (Α' 283).</a:t>
            </a:r>
          </a:p>
          <a:p>
            <a:pPr marL="0" algn="just">
              <a:buNone/>
            </a:pPr>
            <a:r>
              <a:rPr lang="el-GR" sz="2400" kern="0" dirty="0">
                <a:latin typeface="Cambria" panose="02040503050406030204" pitchFamily="18" charset="0"/>
                <a:ea typeface="Cambria" panose="02040503050406030204" pitchFamily="18" charset="0"/>
              </a:rPr>
              <a:t>ε) Οι φορείς του δημοσίου τομέα του άρθρου 14 του ν. 4270/2014 εκτός Γενικής Κυβέρνησης οι οποίοι μέχρι τη θέση σε ισχύ του παρόντος είχαν την υποχρέωση εφαρμογής του Π.Δ. 1123/1980.</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9756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3">
            <a:extLst>
              <a:ext uri="{FF2B5EF4-FFF2-40B4-BE49-F238E27FC236}">
                <a16:creationId xmlns:a16="http://schemas.microsoft.com/office/drawing/2014/main" id="{CF5B28A2-2B9F-E178-A453-9A76266B683A}"/>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109570" name="Rectangle 1031">
            <a:extLst>
              <a:ext uri="{FF2B5EF4-FFF2-40B4-BE49-F238E27FC236}">
                <a16:creationId xmlns:a16="http://schemas.microsoft.com/office/drawing/2014/main" id="{19A1A1E2-F6BD-BCC1-F549-D6DD260480A1}"/>
              </a:ext>
            </a:extLst>
          </p:cNvPr>
          <p:cNvSpPr txBox="1">
            <a:spLocks noChangeArrowheads="1"/>
          </p:cNvSpPr>
          <p:nvPr/>
        </p:nvSpPr>
        <p:spPr bwMode="auto">
          <a:xfrm>
            <a:off x="2057400" y="457201"/>
            <a:ext cx="81534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Μερίσματα προνομιούχων μετοχών</a:t>
            </a:r>
            <a:endParaRPr lang="en-US" altLang="el-GR" sz="3200" b="1">
              <a:solidFill>
                <a:srgbClr val="740000"/>
              </a:solidFill>
              <a:latin typeface="Arial" panose="020B0604020202020204" pitchFamily="34" charset="0"/>
            </a:endParaRPr>
          </a:p>
        </p:txBody>
      </p:sp>
      <p:sp>
        <p:nvSpPr>
          <p:cNvPr id="109571" name="Rectangle 10">
            <a:extLst>
              <a:ext uri="{FF2B5EF4-FFF2-40B4-BE49-F238E27FC236}">
                <a16:creationId xmlns:a16="http://schemas.microsoft.com/office/drawing/2014/main" id="{0DD17F2F-FCA9-164C-AB95-F5B71F5EBFD8}"/>
              </a:ext>
            </a:extLst>
          </p:cNvPr>
          <p:cNvSpPr>
            <a:spLocks noChangeArrowheads="1"/>
          </p:cNvSpPr>
          <p:nvPr/>
        </p:nvSpPr>
        <p:spPr bwMode="auto">
          <a:xfrm>
            <a:off x="2057400" y="1128714"/>
            <a:ext cx="8153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39825" indent="-450850">
              <a:defRPr>
                <a:solidFill>
                  <a:schemeClr val="tx1"/>
                </a:solidFill>
                <a:latin typeface="Calibri" panose="020F0502020204030204" pitchFamily="34" charset="0"/>
              </a:defRPr>
            </a:lvl3pPr>
            <a:lvl4pPr marL="1597025" indent="-45085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Λαμβάνουν μέρισμα πριν από τ</a:t>
            </a:r>
            <a:r>
              <a:rPr lang="en-US" altLang="en-US" sz="2300">
                <a:latin typeface="Arial" panose="020B0604020202020204" pitchFamily="34" charset="0"/>
              </a:rPr>
              <a:t>ι</a:t>
            </a:r>
            <a:r>
              <a:rPr lang="el-GR" altLang="en-US" sz="2300">
                <a:latin typeface="Arial" panose="020B0604020202020204" pitchFamily="34" charset="0"/>
              </a:rPr>
              <a:t>ς κοινές μετοχές</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Δηλώνονται ως ποσοστό της ονομαστικής </a:t>
            </a:r>
            <a:r>
              <a:rPr lang="en-US" altLang="en-US" sz="2300">
                <a:latin typeface="Arial" panose="020B0604020202020204" pitchFamily="34" charset="0"/>
              </a:rPr>
              <a:t>αξ</a:t>
            </a:r>
            <a:r>
              <a:rPr lang="el-GR" altLang="en-US" sz="2300">
                <a:latin typeface="Arial" panose="020B0604020202020204" pitchFamily="34" charset="0"/>
              </a:rPr>
              <a:t>ίας, ή ως σταθερό ποσό ανά μετοχή</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n-US" altLang="en-US" sz="2300">
                <a:latin typeface="Arial" panose="020B0604020202020204" pitchFamily="34" charset="0"/>
              </a:rPr>
              <a:t>Έ</a:t>
            </a:r>
            <a:r>
              <a:rPr lang="el-GR" altLang="en-US" sz="2300">
                <a:latin typeface="Arial" panose="020B0604020202020204" pitchFamily="34" charset="0"/>
              </a:rPr>
              <a:t>χουν σωρευτικό δικαίωμα είσπραξης μερίσματος</a:t>
            </a:r>
            <a:endParaRPr lang="en-US" altLang="en-US" sz="23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Όταν παραλείπετ</a:t>
            </a:r>
            <a:r>
              <a:rPr lang="en-US" altLang="en-US" sz="2200">
                <a:latin typeface="Arial" panose="020B0604020202020204" pitchFamily="34" charset="0"/>
              </a:rPr>
              <a:t>αι</a:t>
            </a:r>
            <a:r>
              <a:rPr lang="el-GR" altLang="en-US" sz="2200">
                <a:latin typeface="Arial" panose="020B0604020202020204" pitchFamily="34" charset="0"/>
              </a:rPr>
              <a:t> το μέρισμα προς τους κατόχους προνομιούχων με</a:t>
            </a:r>
            <a:r>
              <a:rPr lang="en-US" altLang="en-US" sz="2200">
                <a:latin typeface="Arial" panose="020B0604020202020204" pitchFamily="34" charset="0"/>
              </a:rPr>
              <a:t>τ</a:t>
            </a:r>
            <a:r>
              <a:rPr lang="el-GR" altLang="en-US" sz="2200">
                <a:latin typeface="Arial" panose="020B0604020202020204" pitchFamily="34" charset="0"/>
              </a:rPr>
              <a:t>οχών</a:t>
            </a:r>
            <a:endParaRPr lang="en-US" altLang="en-US" sz="2200">
              <a:latin typeface="Arial" panose="020B0604020202020204" pitchFamily="34" charset="0"/>
            </a:endParaRPr>
          </a:p>
          <a:p>
            <a:pPr lvl="3">
              <a:lnSpc>
                <a:spcPct val="125000"/>
              </a:lnSpc>
              <a:spcBef>
                <a:spcPts val="1200"/>
              </a:spcBef>
              <a:buClr>
                <a:srgbClr val="740000"/>
              </a:buClr>
              <a:buSzPct val="80000"/>
              <a:buFont typeface="Wingdings" panose="05000000000000000000" pitchFamily="2" charset="2"/>
              <a:buChar char="§"/>
            </a:pPr>
            <a:r>
              <a:rPr lang="el-GR" altLang="en-US" sz="2100">
                <a:latin typeface="Arial" panose="020B0604020202020204" pitchFamily="34" charset="0"/>
              </a:rPr>
              <a:t>Βρίσκο</a:t>
            </a:r>
            <a:r>
              <a:rPr lang="en-US" altLang="en-US" sz="2100">
                <a:latin typeface="Arial" panose="020B0604020202020204" pitchFamily="34" charset="0"/>
              </a:rPr>
              <a:t>ν</a:t>
            </a:r>
            <a:r>
              <a:rPr lang="el-GR" altLang="en-US" sz="2100">
                <a:latin typeface="Arial" panose="020B0604020202020204" pitchFamily="34" charset="0"/>
              </a:rPr>
              <a:t>ται σε καθυστέρηση</a:t>
            </a:r>
            <a:endParaRPr lang="en-US" altLang="en-US" sz="21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Παίρνουν τη μορφή χρέους</a:t>
            </a:r>
            <a:endParaRPr lang="en-US" altLang="en-US" sz="2300">
              <a:latin typeface="Arial" panose="020B0604020202020204" pitchFamily="34" charset="0"/>
            </a:endParaRPr>
          </a:p>
        </p:txBody>
      </p:sp>
      <p:sp>
        <p:nvSpPr>
          <p:cNvPr id="6" name="Footer Placeholder 8">
            <a:extLst>
              <a:ext uri="{FF2B5EF4-FFF2-40B4-BE49-F238E27FC236}">
                <a16:creationId xmlns:a16="http://schemas.microsoft.com/office/drawing/2014/main" id="{623CEE33-557D-2AA0-1976-BD67512506A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3">
            <a:extLst>
              <a:ext uri="{FF2B5EF4-FFF2-40B4-BE49-F238E27FC236}">
                <a16:creationId xmlns:a16="http://schemas.microsoft.com/office/drawing/2014/main" id="{384D3057-DD40-96CF-378F-9ADB07055D3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111618" name="Rectangle 1031">
            <a:extLst>
              <a:ext uri="{FF2B5EF4-FFF2-40B4-BE49-F238E27FC236}">
                <a16:creationId xmlns:a16="http://schemas.microsoft.com/office/drawing/2014/main" id="{089FD98C-CCAF-0E02-322F-E4D813F1788F}"/>
              </a:ext>
            </a:extLst>
          </p:cNvPr>
          <p:cNvSpPr txBox="1">
            <a:spLocks noChangeArrowheads="1"/>
          </p:cNvSpPr>
          <p:nvPr/>
        </p:nvSpPr>
        <p:spPr bwMode="auto">
          <a:xfrm>
            <a:off x="2057400" y="457201"/>
            <a:ext cx="81534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Μερίσματα προνομιούχων μετοχών</a:t>
            </a:r>
            <a:endParaRPr lang="en-US" altLang="el-GR" sz="3200" b="1">
              <a:solidFill>
                <a:srgbClr val="740000"/>
              </a:solidFill>
              <a:latin typeface="Arial" panose="020B0604020202020204" pitchFamily="34" charset="0"/>
            </a:endParaRPr>
          </a:p>
        </p:txBody>
      </p:sp>
      <p:sp>
        <p:nvSpPr>
          <p:cNvPr id="111619" name="Rectangle 5">
            <a:extLst>
              <a:ext uri="{FF2B5EF4-FFF2-40B4-BE49-F238E27FC236}">
                <a16:creationId xmlns:a16="http://schemas.microsoft.com/office/drawing/2014/main" id="{A209B1E6-1D83-4866-FCE1-B4936B297774}"/>
              </a:ext>
            </a:extLst>
          </p:cNvPr>
          <p:cNvSpPr>
            <a:spLocks noChangeArrowheads="1"/>
          </p:cNvSpPr>
          <p:nvPr/>
        </p:nvSpPr>
        <p:spPr bwMode="auto">
          <a:xfrm>
            <a:off x="2057400" y="1089025"/>
            <a:ext cx="83058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000" b="1">
                <a:latin typeface="Arial" panose="020B0604020202020204" pitchFamily="34" charset="0"/>
              </a:rPr>
              <a:t>Παράδειγμα</a:t>
            </a:r>
            <a:r>
              <a:rPr lang="en-US" altLang="el-GR" sz="2000" b="1">
                <a:latin typeface="Arial" panose="020B0604020202020204" pitchFamily="34" charset="0"/>
              </a:rPr>
              <a:t>:</a:t>
            </a:r>
            <a:r>
              <a:rPr lang="en-US" altLang="el-GR" sz="2000">
                <a:latin typeface="Arial" panose="020B0604020202020204" pitchFamily="34" charset="0"/>
              </a:rPr>
              <a:t> </a:t>
            </a:r>
            <a:r>
              <a:rPr lang="el-GR" altLang="el-GR" sz="2000">
                <a:latin typeface="Arial" panose="020B0604020202020204" pitchFamily="34" charset="0"/>
              </a:rPr>
              <a:t>Έστω ότι η </a:t>
            </a:r>
            <a:r>
              <a:rPr lang="en-US" altLang="el-GR" sz="2000">
                <a:latin typeface="Arial" panose="020B0604020202020204" pitchFamily="34" charset="0"/>
              </a:rPr>
              <a:t>Avant Garde, Inc.</a:t>
            </a:r>
            <a:r>
              <a:rPr lang="el-GR" altLang="el-GR" sz="2000">
                <a:latin typeface="Arial" panose="020B0604020202020204" pitchFamily="34" charset="0"/>
              </a:rPr>
              <a:t> Παρέλειψε το 2013 την καταβολή μερίσματος</a:t>
            </a:r>
            <a:r>
              <a:rPr lang="en-US" altLang="el-GR" sz="2000">
                <a:latin typeface="Arial" panose="020B0604020202020204" pitchFamily="34" charset="0"/>
              </a:rPr>
              <a:t> $150</a:t>
            </a:r>
            <a:r>
              <a:rPr lang="el-GR" altLang="el-GR" sz="2000">
                <a:latin typeface="Arial" panose="020B0604020202020204" pitchFamily="34" charset="0"/>
              </a:rPr>
              <a:t>.</a:t>
            </a:r>
            <a:r>
              <a:rPr lang="en-US" altLang="el-GR" sz="2000">
                <a:latin typeface="Arial" panose="020B0604020202020204" pitchFamily="34" charset="0"/>
              </a:rPr>
              <a:t>000</a:t>
            </a:r>
            <a:r>
              <a:rPr lang="el-GR" altLang="el-GR" sz="2000">
                <a:latin typeface="Arial" panose="020B0604020202020204" pitchFamily="34" charset="0"/>
              </a:rPr>
              <a:t> στις προνομιούχες μετοχές.</a:t>
            </a:r>
            <a:r>
              <a:rPr lang="en-US" altLang="el-GR" sz="2000">
                <a:latin typeface="Arial" panose="020B0604020202020204" pitchFamily="34" charset="0"/>
              </a:rPr>
              <a:t> </a:t>
            </a:r>
            <a:r>
              <a:rPr lang="el-GR" altLang="el-GR" sz="2000">
                <a:latin typeface="Arial" panose="020B0604020202020204" pitchFamily="34" charset="0"/>
              </a:rPr>
              <a:t>Πριν καταβάλλει μέρισμα στις κοινές μετοχές για το </a:t>
            </a:r>
            <a:r>
              <a:rPr lang="en-US" altLang="el-GR" sz="2000">
                <a:latin typeface="Arial" panose="020B0604020202020204" pitchFamily="34" charset="0"/>
              </a:rPr>
              <a:t>2014,</a:t>
            </a:r>
            <a:r>
              <a:rPr lang="el-GR" altLang="el-GR" sz="2000">
                <a:latin typeface="Arial" panose="020B0604020202020204" pitchFamily="34" charset="0"/>
              </a:rPr>
              <a:t> η</a:t>
            </a:r>
            <a:r>
              <a:rPr lang="en-US" altLang="el-GR" sz="2000">
                <a:latin typeface="Arial" panose="020B0604020202020204" pitchFamily="34" charset="0"/>
              </a:rPr>
              <a:t> Avant Garde</a:t>
            </a:r>
            <a:r>
              <a:rPr lang="el-GR" altLang="el-GR" sz="2000">
                <a:latin typeface="Arial" panose="020B0604020202020204" pitchFamily="34" charset="0"/>
              </a:rPr>
              <a:t> πρέπει να καταβάλλει μέρισμα ύψους </a:t>
            </a:r>
            <a:r>
              <a:rPr lang="en-US" altLang="el-GR" sz="2000">
                <a:latin typeface="Arial" panose="020B0604020202020204" pitchFamily="34" charset="0"/>
              </a:rPr>
              <a:t>$150</a:t>
            </a:r>
            <a:r>
              <a:rPr lang="el-GR" altLang="el-GR" sz="2000">
                <a:latin typeface="Arial" panose="020B0604020202020204" pitchFamily="34" charset="0"/>
              </a:rPr>
              <a:t>.</a:t>
            </a:r>
            <a:r>
              <a:rPr lang="en-US" altLang="el-GR" sz="2000">
                <a:latin typeface="Arial" panose="020B0604020202020204" pitchFamily="34" charset="0"/>
              </a:rPr>
              <a:t>000 </a:t>
            </a:r>
            <a:r>
              <a:rPr lang="el-GR" altLang="el-GR" sz="2000">
                <a:latin typeface="Arial" panose="020B0604020202020204" pitchFamily="34" charset="0"/>
              </a:rPr>
              <a:t>και για το </a:t>
            </a:r>
            <a:r>
              <a:rPr lang="en-US" altLang="el-GR" sz="2000">
                <a:latin typeface="Arial" panose="020B0604020202020204" pitchFamily="34" charset="0"/>
              </a:rPr>
              <a:t>2013 </a:t>
            </a:r>
            <a:r>
              <a:rPr lang="el-GR" altLang="el-GR" sz="2000">
                <a:latin typeface="Arial" panose="020B0604020202020204" pitchFamily="34" charset="0"/>
              </a:rPr>
              <a:t>και για το </a:t>
            </a:r>
            <a:r>
              <a:rPr lang="en-US" altLang="el-GR" sz="2000">
                <a:latin typeface="Arial" panose="020B0604020202020204" pitchFamily="34" charset="0"/>
              </a:rPr>
              <a:t>2014—</a:t>
            </a:r>
            <a:r>
              <a:rPr lang="el-GR" altLang="el-GR" sz="2000">
                <a:latin typeface="Arial" panose="020B0604020202020204" pitchFamily="34" charset="0"/>
              </a:rPr>
              <a:t>συνολικά</a:t>
            </a:r>
            <a:r>
              <a:rPr lang="en-US" altLang="el-GR" sz="2000">
                <a:latin typeface="Arial" panose="020B0604020202020204" pitchFamily="34" charset="0"/>
              </a:rPr>
              <a:t> $300</a:t>
            </a:r>
            <a:r>
              <a:rPr lang="el-GR" altLang="el-GR" sz="2000">
                <a:latin typeface="Arial" panose="020B0604020202020204" pitchFamily="34" charset="0"/>
              </a:rPr>
              <a:t>.</a:t>
            </a:r>
            <a:r>
              <a:rPr lang="en-US" altLang="el-GR" sz="2000">
                <a:latin typeface="Arial" panose="020B0604020202020204" pitchFamily="34" charset="0"/>
              </a:rPr>
              <a:t>000. </a:t>
            </a:r>
            <a:r>
              <a:rPr lang="el-GR" altLang="el-GR" sz="2000">
                <a:latin typeface="Arial" panose="020B0604020202020204" pitchFamily="34" charset="0"/>
              </a:rPr>
              <a:t>Στις </a:t>
            </a:r>
            <a:r>
              <a:rPr lang="en-US" altLang="el-GR" sz="2000">
                <a:latin typeface="Arial" panose="020B0604020202020204" pitchFamily="34" charset="0"/>
              </a:rPr>
              <a:t>6</a:t>
            </a:r>
            <a:r>
              <a:rPr lang="el-GR" altLang="el-GR" sz="2000">
                <a:latin typeface="Arial" panose="020B0604020202020204" pitchFamily="34" charset="0"/>
              </a:rPr>
              <a:t> Σεπτεμβρίου</a:t>
            </a:r>
            <a:r>
              <a:rPr lang="en-US" altLang="el-GR" sz="2000">
                <a:latin typeface="Arial" panose="020B0604020202020204" pitchFamily="34" charset="0"/>
              </a:rPr>
              <a:t> 2014,</a:t>
            </a:r>
            <a:r>
              <a:rPr lang="el-GR" altLang="el-GR" sz="2000">
                <a:latin typeface="Arial" panose="020B0604020202020204" pitchFamily="34" charset="0"/>
              </a:rPr>
              <a:t>η </a:t>
            </a:r>
            <a:r>
              <a:rPr lang="en-US" altLang="el-GR" sz="2000">
                <a:latin typeface="Arial" panose="020B0604020202020204" pitchFamily="34" charset="0"/>
              </a:rPr>
              <a:t> Avant Garde </a:t>
            </a:r>
            <a:r>
              <a:rPr lang="el-GR" altLang="el-GR" sz="2000">
                <a:latin typeface="Arial" panose="020B0604020202020204" pitchFamily="34" charset="0"/>
              </a:rPr>
              <a:t>ανήγγειλε μέρισμα</a:t>
            </a:r>
            <a:r>
              <a:rPr lang="en-US" altLang="el-GR" sz="2000">
                <a:latin typeface="Arial" panose="020B0604020202020204" pitchFamily="34" charset="0"/>
              </a:rPr>
              <a:t> $500</a:t>
            </a:r>
            <a:r>
              <a:rPr lang="el-GR" altLang="el-GR" sz="2000">
                <a:latin typeface="Arial" panose="020B0604020202020204" pitchFamily="34" charset="0"/>
              </a:rPr>
              <a:t>.</a:t>
            </a:r>
            <a:r>
              <a:rPr lang="en-US" altLang="el-GR" sz="2000">
                <a:latin typeface="Arial" panose="020B0604020202020204" pitchFamily="34" charset="0"/>
              </a:rPr>
              <a:t>000. </a:t>
            </a:r>
            <a:r>
              <a:rPr lang="el-GR" altLang="el-GR" sz="2000">
                <a:latin typeface="Arial" panose="020B0604020202020204" pitchFamily="34" charset="0"/>
              </a:rPr>
              <a:t>Η εγγραφή θα είναι:</a:t>
            </a:r>
            <a:endParaRPr lang="en-US" altLang="el-GR" sz="2000">
              <a:latin typeface="Arial" panose="020B0604020202020204" pitchFamily="34" charset="0"/>
            </a:endParaRPr>
          </a:p>
        </p:txBody>
      </p:sp>
      <p:sp>
        <p:nvSpPr>
          <p:cNvPr id="7" name="Rectangle 6">
            <a:extLst>
              <a:ext uri="{FF2B5EF4-FFF2-40B4-BE49-F238E27FC236}">
                <a16:creationId xmlns:a16="http://schemas.microsoft.com/office/drawing/2014/main" id="{55004ED2-3354-6F3A-E036-39E076BA0363}"/>
              </a:ext>
            </a:extLst>
          </p:cNvPr>
          <p:cNvSpPr/>
          <p:nvPr/>
        </p:nvSpPr>
        <p:spPr bwMode="auto">
          <a:xfrm>
            <a:off x="1981200" y="3664345"/>
            <a:ext cx="8229600" cy="2486181"/>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11672" name="Group 56">
            <a:extLst>
              <a:ext uri="{FF2B5EF4-FFF2-40B4-BE49-F238E27FC236}">
                <a16:creationId xmlns:a16="http://schemas.microsoft.com/office/drawing/2014/main" id="{30207B01-072C-0BFA-9626-607121C5D2AF}"/>
              </a:ext>
            </a:extLst>
          </p:cNvPr>
          <p:cNvGraphicFramePr>
            <a:graphicFrameLocks noGrp="1"/>
          </p:cNvGraphicFramePr>
          <p:nvPr/>
        </p:nvGraphicFramePr>
        <p:xfrm>
          <a:off x="2133600" y="3810000"/>
          <a:ext cx="7924800" cy="2255520"/>
        </p:xfrm>
        <a:graphic>
          <a:graphicData uri="http://schemas.openxmlformats.org/drawingml/2006/table">
            <a:tbl>
              <a:tblPr/>
              <a:tblGrid>
                <a:gridCol w="990600">
                  <a:extLst>
                    <a:ext uri="{9D8B030D-6E8A-4147-A177-3AD203B41FA5}">
                      <a16:colId xmlns:a16="http://schemas.microsoft.com/office/drawing/2014/main" val="2628556550"/>
                    </a:ext>
                  </a:extLst>
                </a:gridCol>
                <a:gridCol w="3733800">
                  <a:extLst>
                    <a:ext uri="{9D8B030D-6E8A-4147-A177-3AD203B41FA5}">
                      <a16:colId xmlns:a16="http://schemas.microsoft.com/office/drawing/2014/main" val="1404110955"/>
                    </a:ext>
                  </a:extLst>
                </a:gridCol>
                <a:gridCol w="1600200">
                  <a:extLst>
                    <a:ext uri="{9D8B030D-6E8A-4147-A177-3AD203B41FA5}">
                      <a16:colId xmlns:a16="http://schemas.microsoft.com/office/drawing/2014/main" val="2113049979"/>
                    </a:ext>
                  </a:extLst>
                </a:gridCol>
                <a:gridCol w="1600200">
                  <a:extLst>
                    <a:ext uri="{9D8B030D-6E8A-4147-A177-3AD203B41FA5}">
                      <a16:colId xmlns:a16="http://schemas.microsoft.com/office/drawing/2014/main" val="3697959626"/>
                    </a:ext>
                  </a:extLst>
                </a:gridCol>
              </a:tblGrid>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Λογαριασμός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Πϊστωση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405469694"/>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0</a:t>
                      </a:r>
                      <a:r>
                        <a:rPr kumimoji="0" lang="en-US" altLang="el-GR" sz="1800" b="1" i="0" u="none" strike="noStrike" cap="none" normalizeH="0" baseline="0">
                          <a:ln>
                            <a:noFill/>
                          </a:ln>
                          <a:solidFill>
                            <a:schemeClr val="tx1"/>
                          </a:solidFill>
                          <a:effectLst/>
                          <a:latin typeface="Arial" panose="020B0604020202020204" pitchFamily="34" charset="0"/>
                        </a:rPr>
                        <a:t>6</a:t>
                      </a:r>
                      <a:r>
                        <a:rPr kumimoji="0" lang="el-GR" altLang="el-GR" sz="1800" b="1" i="0" u="none" strike="noStrike" cap="none" normalizeH="0" baseline="0">
                          <a:ln>
                            <a:noFill/>
                          </a:ln>
                          <a:solidFill>
                            <a:schemeClr val="tx1"/>
                          </a:solidFill>
                          <a:effectLst/>
                          <a:latin typeface="Arial" panose="020B0604020202020204" pitchFamily="34" charset="0"/>
                        </a:rPr>
                        <a:t>/09</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Αποτελέσματα σε νέο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52903729"/>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254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254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Μερίσματα προνομιούχων μετοχών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9157393"/>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Μερίσματα κοινών μετοχών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95577175"/>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0" i="1" u="none" strike="noStrike" cap="none" normalizeH="0" baseline="0">
                          <a:ln>
                            <a:noFill/>
                          </a:ln>
                          <a:solidFill>
                            <a:schemeClr val="tx1"/>
                          </a:solidFill>
                          <a:effectLst/>
                          <a:latin typeface="Arial" panose="020B0604020202020204" pitchFamily="34" charset="0"/>
                        </a:rPr>
                        <a:t>* $150</a:t>
                      </a:r>
                      <a:r>
                        <a:rPr kumimoji="0" lang="el-GR" altLang="el-GR" sz="1800" b="0" i="1" u="none" strike="noStrike" cap="none" normalizeH="0" baseline="0">
                          <a:ln>
                            <a:noFill/>
                          </a:ln>
                          <a:solidFill>
                            <a:schemeClr val="tx1"/>
                          </a:solidFill>
                          <a:effectLst/>
                          <a:latin typeface="Arial" panose="020B0604020202020204" pitchFamily="34" charset="0"/>
                        </a:rPr>
                        <a:t>.</a:t>
                      </a:r>
                      <a:r>
                        <a:rPr kumimoji="0" lang="en-US" altLang="el-GR" sz="1800" b="0" i="1" u="none" strike="noStrike" cap="none" normalizeH="0" baseline="0">
                          <a:ln>
                            <a:noFill/>
                          </a:ln>
                          <a:solidFill>
                            <a:schemeClr val="tx1"/>
                          </a:solidFill>
                          <a:effectLst/>
                          <a:latin typeface="Arial" panose="020B0604020202020204" pitchFamily="34" charset="0"/>
                        </a:rPr>
                        <a:t>000 x 2 = $300</a:t>
                      </a:r>
                      <a:r>
                        <a:rPr kumimoji="0" lang="el-GR" altLang="el-GR" sz="1800" b="0" i="1" u="none" strike="noStrike" cap="none" normalizeH="0" baseline="0">
                          <a:ln>
                            <a:noFill/>
                          </a:ln>
                          <a:solidFill>
                            <a:schemeClr val="tx1"/>
                          </a:solidFill>
                          <a:effectLst/>
                          <a:latin typeface="Arial" panose="020B0604020202020204" pitchFamily="34" charset="0"/>
                        </a:rPr>
                        <a:t>.</a:t>
                      </a:r>
                      <a:r>
                        <a:rPr kumimoji="0" lang="en-US" altLang="el-GR" sz="1800" b="0" i="1"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49090318"/>
                  </a:ext>
                </a:extLst>
              </a:tr>
            </a:tbl>
          </a:graphicData>
        </a:graphic>
      </p:graphicFrame>
      <p:sp>
        <p:nvSpPr>
          <p:cNvPr id="111655" name="TextBox 1">
            <a:extLst>
              <a:ext uri="{FF2B5EF4-FFF2-40B4-BE49-F238E27FC236}">
                <a16:creationId xmlns:a16="http://schemas.microsoft.com/office/drawing/2014/main" id="{58816421-D5E5-AC7B-74F2-2CCA7678CD2D}"/>
              </a:ext>
            </a:extLst>
          </p:cNvPr>
          <p:cNvSpPr txBox="1">
            <a:spLocks noChangeArrowheads="1"/>
          </p:cNvSpPr>
          <p:nvPr/>
        </p:nvSpPr>
        <p:spPr bwMode="auto">
          <a:xfrm>
            <a:off x="9829800" y="4735514"/>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l-GR"/>
              <a:t>*</a:t>
            </a:r>
          </a:p>
        </p:txBody>
      </p:sp>
      <p:sp>
        <p:nvSpPr>
          <p:cNvPr id="10" name="Footer Placeholder 8">
            <a:extLst>
              <a:ext uri="{FF2B5EF4-FFF2-40B4-BE49-F238E27FC236}">
                <a16:creationId xmlns:a16="http://schemas.microsoft.com/office/drawing/2014/main" id="{DA04C916-5FDD-0200-5D77-EA075A5CA5E3}"/>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3">
            <a:extLst>
              <a:ext uri="{FF2B5EF4-FFF2-40B4-BE49-F238E27FC236}">
                <a16:creationId xmlns:a16="http://schemas.microsoft.com/office/drawing/2014/main" id="{A6A7738C-143C-2BEB-BAD4-35562208A69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113666" name="Rectangle 6">
            <a:extLst>
              <a:ext uri="{FF2B5EF4-FFF2-40B4-BE49-F238E27FC236}">
                <a16:creationId xmlns:a16="http://schemas.microsoft.com/office/drawing/2014/main" id="{3880EE7B-D155-6B8F-ED53-A4831495794B}"/>
              </a:ext>
            </a:extLst>
          </p:cNvPr>
          <p:cNvSpPr>
            <a:spLocks noChangeArrowheads="1"/>
          </p:cNvSpPr>
          <p:nvPr/>
        </p:nvSpPr>
        <p:spPr bwMode="auto">
          <a:xfrm>
            <a:off x="2057400" y="1095375"/>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000" b="1">
                <a:latin typeface="Arial" panose="020B0604020202020204" pitchFamily="34" charset="0"/>
              </a:rPr>
              <a:t>Παράδειγμα</a:t>
            </a:r>
            <a:r>
              <a:rPr lang="en-US" altLang="el-GR" sz="2000" b="1">
                <a:latin typeface="Arial" panose="020B0604020202020204" pitchFamily="34" charset="0"/>
              </a:rPr>
              <a:t>:  </a:t>
            </a:r>
            <a:r>
              <a:rPr lang="el-GR" altLang="el-GR" sz="2000">
                <a:latin typeface="Arial" panose="020B0604020202020204" pitchFamily="34" charset="0"/>
              </a:rPr>
              <a:t>Η </a:t>
            </a:r>
            <a:r>
              <a:rPr lang="en-US" altLang="el-GR" sz="2000">
                <a:latin typeface="Arial" panose="020B0604020202020204" pitchFamily="34" charset="0"/>
              </a:rPr>
              <a:t>Arizona Manufacturing, Inc. </a:t>
            </a:r>
            <a:r>
              <a:rPr lang="el-GR" altLang="el-GR" sz="2000">
                <a:latin typeface="Arial" panose="020B0604020202020204" pitchFamily="34" charset="0"/>
              </a:rPr>
              <a:t>Ανέφερε τα ακόλουθα στις </a:t>
            </a:r>
            <a:r>
              <a:rPr lang="en-US" altLang="el-GR" sz="2000">
                <a:latin typeface="Arial" panose="020B0604020202020204" pitchFamily="34" charset="0"/>
              </a:rPr>
              <a:t>31</a:t>
            </a:r>
            <a:r>
              <a:rPr lang="el-GR" altLang="el-GR" sz="2000">
                <a:latin typeface="Arial" panose="020B0604020202020204" pitchFamily="34" charset="0"/>
              </a:rPr>
              <a:t> Δεκεμβρίου</a:t>
            </a:r>
            <a:r>
              <a:rPr lang="en-US" altLang="el-GR" sz="2000">
                <a:latin typeface="Arial" panose="020B0604020202020204" pitchFamily="34" charset="0"/>
              </a:rPr>
              <a:t> 2014 </a:t>
            </a:r>
            <a:r>
              <a:rPr lang="el-GR" altLang="el-GR" sz="2000">
                <a:latin typeface="Arial" panose="020B0604020202020204" pitchFamily="34" charset="0"/>
              </a:rPr>
              <a:t>και </a:t>
            </a:r>
            <a:r>
              <a:rPr lang="en-US" altLang="el-GR" sz="2000">
                <a:latin typeface="Arial" panose="020B0604020202020204" pitchFamily="34" charset="0"/>
              </a:rPr>
              <a:t>31</a:t>
            </a:r>
            <a:r>
              <a:rPr lang="el-GR" altLang="el-GR" sz="2000">
                <a:latin typeface="Arial" panose="020B0604020202020204" pitchFamily="34" charset="0"/>
              </a:rPr>
              <a:t> Δεκεμβρίου</a:t>
            </a:r>
            <a:r>
              <a:rPr lang="en-US" altLang="el-GR" sz="2000">
                <a:latin typeface="Arial" panose="020B0604020202020204" pitchFamily="34" charset="0"/>
              </a:rPr>
              <a:t> 2015:</a:t>
            </a:r>
            <a:endParaRPr lang="en-US" altLang="en-US" sz="2000">
              <a:latin typeface="Arial" panose="020B0604020202020204" pitchFamily="34" charset="0"/>
            </a:endParaRPr>
          </a:p>
        </p:txBody>
      </p:sp>
      <p:sp>
        <p:nvSpPr>
          <p:cNvPr id="113667" name="Rectangle 1031">
            <a:extLst>
              <a:ext uri="{FF2B5EF4-FFF2-40B4-BE49-F238E27FC236}">
                <a16:creationId xmlns:a16="http://schemas.microsoft.com/office/drawing/2014/main" id="{B70FADD9-E201-F3C7-C3E3-8876C0653B44}"/>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Παράδειγμα</a:t>
            </a:r>
            <a:endParaRPr lang="en-US" altLang="el-GR" sz="3200" b="1">
              <a:latin typeface="Arial" panose="020B0604020202020204" pitchFamily="34" charset="0"/>
            </a:endParaRPr>
          </a:p>
        </p:txBody>
      </p:sp>
      <p:graphicFrame>
        <p:nvGraphicFramePr>
          <p:cNvPr id="113689" name="Group 25">
            <a:extLst>
              <a:ext uri="{FF2B5EF4-FFF2-40B4-BE49-F238E27FC236}">
                <a16:creationId xmlns:a16="http://schemas.microsoft.com/office/drawing/2014/main" id="{41CA315C-E9BD-534D-4F30-AF600777195B}"/>
              </a:ext>
            </a:extLst>
          </p:cNvPr>
          <p:cNvGraphicFramePr>
            <a:graphicFrameLocks noGrp="1"/>
          </p:cNvGraphicFramePr>
          <p:nvPr/>
        </p:nvGraphicFramePr>
        <p:xfrm>
          <a:off x="2209800" y="2239963"/>
          <a:ext cx="7772400" cy="1645920"/>
        </p:xfrm>
        <a:graphic>
          <a:graphicData uri="http://schemas.openxmlformats.org/drawingml/2006/table">
            <a:tbl>
              <a:tblPr/>
              <a:tblGrid>
                <a:gridCol w="6324600">
                  <a:extLst>
                    <a:ext uri="{9D8B030D-6E8A-4147-A177-3AD203B41FA5}">
                      <a16:colId xmlns:a16="http://schemas.microsoft.com/office/drawing/2014/main" val="2241616296"/>
                    </a:ext>
                  </a:extLst>
                </a:gridCol>
                <a:gridCol w="1447800">
                  <a:extLst>
                    <a:ext uri="{9D8B030D-6E8A-4147-A177-3AD203B41FA5}">
                      <a16:colId xmlns:a16="http://schemas.microsoft.com/office/drawing/2014/main" val="514843073"/>
                    </a:ext>
                  </a:extLst>
                </a:gridCol>
              </a:tblGrid>
              <a:tr h="339725">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Ίδια Κεφάλαια</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extLst>
                  <a:ext uri="{0D108BD9-81ED-4DB2-BD59-A6C34878D82A}">
                    <a16:rowId xmlns:a16="http://schemas.microsoft.com/office/drawing/2014/main" val="2105759308"/>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panose="020B0604020202020204" pitchFamily="34" charset="0"/>
                        </a:rPr>
                        <a:t>Προνομιούχο μετοχικό κεφάλαιο, σωρευτικό δικαίωμα, ονομαστική αξία </a:t>
                      </a:r>
                      <a:r>
                        <a:rPr kumimoji="0" lang="en-US" altLang="el-GR" sz="1800" b="0" i="0" u="none" strike="noStrike" cap="none" normalizeH="0" baseline="0">
                          <a:ln>
                            <a:noFill/>
                          </a:ln>
                          <a:solidFill>
                            <a:schemeClr val="tx1"/>
                          </a:solidFill>
                          <a:effectLst/>
                          <a:latin typeface="Arial" panose="020B0604020202020204" pitchFamily="34" charset="0"/>
                        </a:rPr>
                        <a:t>$1, 6%, </a:t>
                      </a:r>
                      <a:r>
                        <a:rPr kumimoji="0" lang="el-GR" altLang="el-GR" sz="1800" b="0" i="0" u="none" strike="noStrike" cap="none" normalizeH="0" baseline="0">
                          <a:ln>
                            <a:noFill/>
                          </a:ln>
                          <a:solidFill>
                            <a:schemeClr val="tx1"/>
                          </a:solidFill>
                          <a:effectLst/>
                          <a:latin typeface="Arial" panose="020B0604020202020204" pitchFamily="34" charset="0"/>
                        </a:rPr>
                        <a:t>εκδοθείσες </a:t>
                      </a:r>
                      <a:r>
                        <a:rPr kumimoji="0" lang="en-US" altLang="el-GR" sz="1800" b="0" i="0" u="none" strike="noStrike" cap="none" normalizeH="0" baseline="0">
                          <a:ln>
                            <a:noFill/>
                          </a:ln>
                          <a:solidFill>
                            <a:schemeClr val="tx1"/>
                          </a:solidFill>
                          <a:effectLst/>
                          <a:latin typeface="Arial" panose="020B0604020202020204" pitchFamily="34" charset="0"/>
                        </a:rPr>
                        <a:t>90</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000 </a:t>
                      </a:r>
                      <a:r>
                        <a:rPr kumimoji="0" lang="el-GR" altLang="el-GR" sz="1800" b="0" i="0" u="none" strike="noStrike" cap="none" normalizeH="0" baseline="0">
                          <a:ln>
                            <a:noFill/>
                          </a:ln>
                          <a:solidFill>
                            <a:schemeClr val="tx1"/>
                          </a:solidFill>
                          <a:effectLst/>
                          <a:latin typeface="Arial" panose="020B0604020202020204" pitchFamily="34" charset="0"/>
                        </a:rPr>
                        <a:t>μετοχές</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panose="020B0604020202020204" pitchFamily="34" charset="0"/>
                        </a:rPr>
                        <a:t>$ 90</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000</a:t>
                      </a:r>
                    </a:p>
                  </a:txBody>
                  <a:tcPr marR="18288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82055393"/>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panose="020B0604020202020204" pitchFamily="34" charset="0"/>
                        </a:rPr>
                        <a:t>Κοινό μετοχικό κεφάλαιο</a:t>
                      </a:r>
                      <a:r>
                        <a:rPr kumimoji="0" lang="en-US" altLang="el-GR" sz="1800" b="0" i="0" u="none" strike="noStrike" cap="none" normalizeH="0" baseline="0">
                          <a:ln>
                            <a:noFill/>
                          </a:ln>
                          <a:solidFill>
                            <a:schemeClr val="tx1"/>
                          </a:solidFill>
                          <a:effectLst/>
                          <a:latin typeface="Arial" panose="020B0604020202020204" pitchFamily="34" charset="0"/>
                        </a:rPr>
                        <a:t>, </a:t>
                      </a:r>
                      <a:r>
                        <a:rPr kumimoji="0" lang="el-GR" altLang="el-GR" sz="1800" b="0" i="0" u="none" strike="noStrike" cap="none" normalizeH="0" baseline="0">
                          <a:ln>
                            <a:noFill/>
                          </a:ln>
                          <a:solidFill>
                            <a:schemeClr val="tx1"/>
                          </a:solidFill>
                          <a:effectLst/>
                          <a:latin typeface="Arial" panose="020B0604020202020204" pitchFamily="34" charset="0"/>
                        </a:rPr>
                        <a:t>ονομαστική αξία </a:t>
                      </a:r>
                      <a:r>
                        <a:rPr kumimoji="0" lang="en-US" altLang="el-GR" sz="1800" b="0" i="0" u="none" strike="noStrike" cap="none" normalizeH="0" baseline="0">
                          <a:ln>
                            <a:noFill/>
                          </a:ln>
                          <a:solidFill>
                            <a:schemeClr val="tx1"/>
                          </a:solidFill>
                          <a:effectLst/>
                          <a:latin typeface="Arial" panose="020B0604020202020204" pitchFamily="34" charset="0"/>
                        </a:rPr>
                        <a:t>$0</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30, </a:t>
                      </a:r>
                      <a:r>
                        <a:rPr kumimoji="0" lang="el-GR" altLang="el-GR" sz="1800" b="0" i="0" u="none" strike="noStrike" cap="none" normalizeH="0" baseline="0">
                          <a:ln>
                            <a:noFill/>
                          </a:ln>
                          <a:solidFill>
                            <a:schemeClr val="tx1"/>
                          </a:solidFill>
                          <a:effectLst/>
                          <a:latin typeface="Arial" panose="020B0604020202020204" pitchFamily="34" charset="0"/>
                        </a:rPr>
                        <a:t>εκδοθείσες </a:t>
                      </a:r>
                      <a:r>
                        <a:rPr kumimoji="0" lang="en-US" altLang="el-GR" sz="1800" b="0" i="0" u="none" strike="noStrike" cap="none" normalizeH="0" baseline="0">
                          <a:ln>
                            <a:noFill/>
                          </a:ln>
                          <a:solidFill>
                            <a:schemeClr val="tx1"/>
                          </a:solidFill>
                          <a:effectLst/>
                          <a:latin typeface="Arial" panose="020B0604020202020204" pitchFamily="34" charset="0"/>
                        </a:rPr>
                        <a:t>9</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130</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000 </a:t>
                      </a:r>
                      <a:r>
                        <a:rPr kumimoji="0" lang="el-GR" altLang="el-GR" sz="1800" b="0" i="0" u="none" strike="noStrike" cap="none" normalizeH="0" baseline="0">
                          <a:ln>
                            <a:noFill/>
                          </a:ln>
                          <a:solidFill>
                            <a:schemeClr val="tx1"/>
                          </a:solidFill>
                          <a:effectLst/>
                          <a:latin typeface="Arial" panose="020B0604020202020204" pitchFamily="34" charset="0"/>
                        </a:rPr>
                        <a:t>μετοχές</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panose="020B0604020202020204" pitchFamily="34" charset="0"/>
                        </a:rPr>
                        <a:t>1</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490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0070306"/>
                  </a:ext>
                </a:extLst>
              </a:tr>
            </a:tbl>
          </a:graphicData>
        </a:graphic>
      </p:graphicFrame>
      <p:sp>
        <p:nvSpPr>
          <p:cNvPr id="14" name="Rectangle 13">
            <a:extLst>
              <a:ext uri="{FF2B5EF4-FFF2-40B4-BE49-F238E27FC236}">
                <a16:creationId xmlns:a16="http://schemas.microsoft.com/office/drawing/2014/main" id="{BDEB337E-F1FB-F5D7-377E-682E1A0EFEF3}"/>
              </a:ext>
            </a:extLst>
          </p:cNvPr>
          <p:cNvSpPr/>
          <p:nvPr/>
        </p:nvSpPr>
        <p:spPr>
          <a:xfrm>
            <a:off x="2057400" y="3810000"/>
            <a:ext cx="8153400" cy="2774950"/>
          </a:xfrm>
          <a:prstGeom prst="rect">
            <a:avLst/>
          </a:prstGeom>
          <a:noFill/>
          <a:ln>
            <a:noFill/>
          </a:ln>
          <a:effec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000">
                <a:latin typeface="Arial" panose="020B0604020202020204" pitchFamily="34" charset="0"/>
              </a:rPr>
              <a:t>Η εταιρεία έχει πληρώσει όλα τα μερίσματα στις προνομιούχες μετοχές για το </a:t>
            </a:r>
            <a:r>
              <a:rPr lang="en-US" altLang="el-GR" sz="2000">
                <a:latin typeface="Arial" panose="020B0604020202020204" pitchFamily="34" charset="0"/>
              </a:rPr>
              <a:t>2011.</a:t>
            </a:r>
          </a:p>
          <a:p>
            <a:pPr>
              <a:lnSpc>
                <a:spcPct val="125000"/>
              </a:lnSpc>
              <a:spcBef>
                <a:spcPts val="1200"/>
              </a:spcBef>
            </a:pPr>
            <a:r>
              <a:rPr lang="el-GR" altLang="el-GR" sz="2000" b="1">
                <a:solidFill>
                  <a:srgbClr val="002060"/>
                </a:solidFill>
                <a:latin typeface="Arial" panose="020B0604020202020204" pitchFamily="34" charset="0"/>
              </a:rPr>
              <a:t>Ζητείται</a:t>
            </a:r>
            <a:endParaRPr lang="en-US" altLang="el-GR" sz="2000" b="1">
              <a:solidFill>
                <a:srgbClr val="002060"/>
              </a:solidFill>
              <a:latin typeface="Arial" panose="020B0604020202020204" pitchFamily="34" charset="0"/>
            </a:endParaRPr>
          </a:p>
          <a:p>
            <a:pPr>
              <a:lnSpc>
                <a:spcPct val="125000"/>
              </a:lnSpc>
              <a:spcBef>
                <a:spcPts val="1200"/>
              </a:spcBef>
            </a:pPr>
            <a:r>
              <a:rPr lang="el-GR" altLang="el-GR" sz="2000">
                <a:latin typeface="Arial" panose="020B0604020202020204" pitchFamily="34" charset="0"/>
              </a:rPr>
              <a:t>Να υπολογιστούν τα συνολικά ποσά των μερισμάτων για τις κοινές και τις προνομιούχες μετοχές για το </a:t>
            </a:r>
            <a:r>
              <a:rPr lang="en-US" altLang="el-GR" sz="2000">
                <a:latin typeface="Arial" panose="020B0604020202020204" pitchFamily="34" charset="0"/>
              </a:rPr>
              <a:t>2014</a:t>
            </a:r>
            <a:r>
              <a:rPr lang="el-GR" altLang="el-GR" sz="2000">
                <a:latin typeface="Arial" panose="020B0604020202020204" pitchFamily="34" charset="0"/>
              </a:rPr>
              <a:t> και</a:t>
            </a:r>
            <a:r>
              <a:rPr lang="en-US" altLang="el-GR" sz="2000">
                <a:latin typeface="Arial" panose="020B0604020202020204" pitchFamily="34" charset="0"/>
              </a:rPr>
              <a:t> 2015 </a:t>
            </a:r>
            <a:r>
              <a:rPr lang="el-GR" altLang="el-GR" sz="2000">
                <a:latin typeface="Arial" panose="020B0604020202020204" pitchFamily="34" charset="0"/>
              </a:rPr>
              <a:t>αν τα συνολικά μερίσματα είναι </a:t>
            </a:r>
            <a:r>
              <a:rPr lang="en-US" altLang="el-GR" sz="2000">
                <a:latin typeface="Arial" panose="020B0604020202020204" pitchFamily="34" charset="0"/>
              </a:rPr>
              <a:t>$90</a:t>
            </a:r>
            <a:r>
              <a:rPr lang="el-GR" altLang="el-GR" sz="2000">
                <a:latin typeface="Arial" panose="020B0604020202020204" pitchFamily="34" charset="0"/>
              </a:rPr>
              <a:t>.</a:t>
            </a:r>
            <a:r>
              <a:rPr lang="en-US" altLang="el-GR" sz="2000">
                <a:latin typeface="Arial" panose="020B0604020202020204" pitchFamily="34" charset="0"/>
              </a:rPr>
              <a:t>000 </a:t>
            </a:r>
            <a:r>
              <a:rPr lang="el-GR" altLang="el-GR" sz="2000">
                <a:latin typeface="Arial" panose="020B0604020202020204" pitchFamily="34" charset="0"/>
              </a:rPr>
              <a:t>για το </a:t>
            </a:r>
            <a:r>
              <a:rPr lang="en-US" altLang="el-GR" sz="2000">
                <a:latin typeface="Arial" panose="020B0604020202020204" pitchFamily="34" charset="0"/>
              </a:rPr>
              <a:t>2014 </a:t>
            </a:r>
            <a:r>
              <a:rPr lang="el-GR" altLang="el-GR" sz="2000">
                <a:latin typeface="Arial" panose="020B0604020202020204" pitchFamily="34" charset="0"/>
              </a:rPr>
              <a:t>και </a:t>
            </a:r>
            <a:r>
              <a:rPr lang="en-US" altLang="el-GR" sz="2000">
                <a:latin typeface="Arial" panose="020B0604020202020204" pitchFamily="34" charset="0"/>
              </a:rPr>
              <a:t>$270</a:t>
            </a:r>
            <a:r>
              <a:rPr lang="el-GR" altLang="el-GR" sz="2000">
                <a:latin typeface="Arial" panose="020B0604020202020204" pitchFamily="34" charset="0"/>
              </a:rPr>
              <a:t>.</a:t>
            </a:r>
            <a:r>
              <a:rPr lang="en-US" altLang="el-GR" sz="2000">
                <a:latin typeface="Arial" panose="020B0604020202020204" pitchFamily="34" charset="0"/>
              </a:rPr>
              <a:t>000 </a:t>
            </a:r>
            <a:r>
              <a:rPr lang="el-GR" altLang="el-GR" sz="2000">
                <a:latin typeface="Arial" panose="020B0604020202020204" pitchFamily="34" charset="0"/>
              </a:rPr>
              <a:t>για το</a:t>
            </a:r>
            <a:r>
              <a:rPr lang="en-US" altLang="el-GR" sz="2000">
                <a:latin typeface="Arial" panose="020B0604020202020204" pitchFamily="34" charset="0"/>
              </a:rPr>
              <a:t> 2015.</a:t>
            </a:r>
            <a:endParaRPr lang="en-US" altLang="en-US" sz="2000">
              <a:latin typeface="Arial" panose="020B0604020202020204" pitchFamily="34" charset="0"/>
            </a:endParaRPr>
          </a:p>
        </p:txBody>
      </p:sp>
      <p:sp>
        <p:nvSpPr>
          <p:cNvPr id="9" name="Footer Placeholder 8">
            <a:extLst>
              <a:ext uri="{FF2B5EF4-FFF2-40B4-BE49-F238E27FC236}">
                <a16:creationId xmlns:a16="http://schemas.microsoft.com/office/drawing/2014/main" id="{6FDDE12E-6497-9951-4D78-2245A0D5691B}"/>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724" name="Group 76">
            <a:extLst>
              <a:ext uri="{FF2B5EF4-FFF2-40B4-BE49-F238E27FC236}">
                <a16:creationId xmlns:a16="http://schemas.microsoft.com/office/drawing/2014/main" id="{CCC03E9B-52EC-4F0F-D269-00B773B67215}"/>
              </a:ext>
            </a:extLst>
          </p:cNvPr>
          <p:cNvGraphicFramePr>
            <a:graphicFrameLocks noGrp="1"/>
          </p:cNvGraphicFramePr>
          <p:nvPr/>
        </p:nvGraphicFramePr>
        <p:xfrm>
          <a:off x="2286000" y="2514600"/>
          <a:ext cx="7543800" cy="3657600"/>
        </p:xfrm>
        <a:graphic>
          <a:graphicData uri="http://schemas.openxmlformats.org/drawingml/2006/table">
            <a:tbl>
              <a:tblPr/>
              <a:tblGrid>
                <a:gridCol w="4624388">
                  <a:extLst>
                    <a:ext uri="{9D8B030D-6E8A-4147-A177-3AD203B41FA5}">
                      <a16:colId xmlns:a16="http://schemas.microsoft.com/office/drawing/2014/main" val="3518900719"/>
                    </a:ext>
                  </a:extLst>
                </a:gridCol>
                <a:gridCol w="1458912">
                  <a:extLst>
                    <a:ext uri="{9D8B030D-6E8A-4147-A177-3AD203B41FA5}">
                      <a16:colId xmlns:a16="http://schemas.microsoft.com/office/drawing/2014/main" val="2782886033"/>
                    </a:ext>
                  </a:extLst>
                </a:gridCol>
                <a:gridCol w="1460500">
                  <a:extLst>
                    <a:ext uri="{9D8B030D-6E8A-4147-A177-3AD203B41FA5}">
                      <a16:colId xmlns:a16="http://schemas.microsoft.com/office/drawing/2014/main" val="2646739429"/>
                    </a:ext>
                  </a:extLst>
                </a:gridCol>
              </a:tblGrid>
              <a:tr h="3397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Προνομ/χες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Κοινές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08006933"/>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2014 </a:t>
                      </a:r>
                      <a:r>
                        <a:rPr kumimoji="0" lang="el-GR" altLang="el-GR" sz="1800" b="1" i="0" u="none" strike="noStrike" cap="none" normalizeH="0" baseline="0">
                          <a:ln>
                            <a:noFill/>
                          </a:ln>
                          <a:solidFill>
                            <a:schemeClr val="tx1"/>
                          </a:solidFill>
                          <a:effectLst/>
                          <a:latin typeface="Arial" panose="020B0604020202020204" pitchFamily="34" charset="0"/>
                        </a:rPr>
                        <a:t>Μερίσματα </a:t>
                      </a:r>
                      <a:r>
                        <a:rPr kumimoji="0" lang="en-US" altLang="el-GR" sz="1800" b="1" i="0" u="none" strike="noStrike" cap="none" normalizeH="0" baseline="0">
                          <a:ln>
                            <a:noFill/>
                          </a:ln>
                          <a:solidFill>
                            <a:schemeClr val="tx1"/>
                          </a:solidFill>
                          <a:effectLst/>
                          <a:latin typeface="Arial" panose="020B0604020202020204" pitchFamily="34" charset="0"/>
                        </a:rPr>
                        <a:t>= $90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08487177"/>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panose="020B0604020202020204" pitchFamily="34" charset="0"/>
                        </a:rPr>
                        <a:t>Μερίσματα σε καθυστέρηση </a:t>
                      </a:r>
                      <a:r>
                        <a:rPr kumimoji="0" lang="en-US" altLang="el-GR" sz="1800" b="0" i="0" u="none" strike="noStrike" cap="none" normalizeH="0" baseline="0">
                          <a:ln>
                            <a:noFill/>
                          </a:ln>
                          <a:solidFill>
                            <a:schemeClr val="tx1"/>
                          </a:solidFill>
                          <a:effectLst/>
                          <a:latin typeface="Arial" panose="020B0604020202020204" pitchFamily="34" charset="0"/>
                        </a:rPr>
                        <a:t>(2 </a:t>
                      </a:r>
                      <a:r>
                        <a:rPr kumimoji="0" lang="el-GR" altLang="el-GR" sz="1800" b="0" i="0" u="none" strike="noStrike" cap="none" normalizeH="0" baseline="0">
                          <a:ln>
                            <a:noFill/>
                          </a:ln>
                          <a:solidFill>
                            <a:schemeClr val="tx1"/>
                          </a:solidFill>
                          <a:effectLst/>
                          <a:latin typeface="Arial" panose="020B0604020202020204" pitchFamily="34" charset="0"/>
                        </a:rPr>
                        <a:t>έτη </a:t>
                      </a:r>
                      <a:r>
                        <a:rPr kumimoji="0" lang="en-US" altLang="el-GR" sz="1800" b="0" i="0" u="none" strike="noStrike" cap="none" normalizeH="0" baseline="0">
                          <a:ln>
                            <a:noFill/>
                          </a:ln>
                          <a:solidFill>
                            <a:schemeClr val="tx1"/>
                          </a:solidFill>
                          <a:effectLst/>
                          <a:latin typeface="Arial" panose="020B0604020202020204" pitchFamily="34" charset="0"/>
                        </a:rPr>
                        <a:t>x5</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400)</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panose="020B0604020202020204" pitchFamily="34" charset="0"/>
                        </a:rPr>
                        <a:t>$10</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800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04697179"/>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panose="020B0604020202020204" pitchFamily="34" charset="0"/>
                        </a:rPr>
                        <a:t>Τρέχουσα χρήση</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panose="020B0604020202020204" pitchFamily="34" charset="0"/>
                        </a:rPr>
                        <a:t>5</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400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992176730"/>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panose="020B0604020202020204" pitchFamily="34" charset="0"/>
                        </a:rPr>
                        <a:t>16</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200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10426478"/>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panose="020B0604020202020204" pitchFamily="34" charset="0"/>
                        </a:rPr>
                        <a:t>Υπόλοιπο κοινών</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panose="020B0604020202020204" pitchFamily="34" charset="0"/>
                        </a:rPr>
                        <a:t>$73</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800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15486810"/>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24609424"/>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2015 </a:t>
                      </a:r>
                      <a:r>
                        <a:rPr kumimoji="0" lang="el-GR" altLang="el-GR" sz="1800" b="1" i="0" u="none" strike="noStrike" cap="none" normalizeH="0" baseline="0">
                          <a:ln>
                            <a:noFill/>
                          </a:ln>
                          <a:solidFill>
                            <a:schemeClr val="tx1"/>
                          </a:solidFill>
                          <a:effectLst/>
                          <a:latin typeface="Arial" panose="020B0604020202020204" pitchFamily="34" charset="0"/>
                        </a:rPr>
                        <a:t>Μερίσματα </a:t>
                      </a:r>
                      <a:r>
                        <a:rPr kumimoji="0" lang="en-US" altLang="el-GR" sz="1800" b="1" i="0" u="none" strike="noStrike" cap="none" normalizeH="0" baseline="0">
                          <a:ln>
                            <a:noFill/>
                          </a:ln>
                          <a:solidFill>
                            <a:schemeClr val="tx1"/>
                          </a:solidFill>
                          <a:effectLst/>
                          <a:latin typeface="Arial" panose="020B0604020202020204" pitchFamily="34" charset="0"/>
                        </a:rPr>
                        <a:t>= $270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02704802"/>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panose="020B0604020202020204" pitchFamily="34" charset="0"/>
                        </a:rPr>
                        <a:t>Τρέχουσα χρήση</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panose="020B0604020202020204" pitchFamily="34" charset="0"/>
                        </a:rPr>
                        <a:t>5</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400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19028797"/>
                  </a:ext>
                </a:extLst>
              </a:tr>
              <a:tr h="3397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panose="020B0604020202020204" pitchFamily="34" charset="0"/>
                        </a:rPr>
                        <a:t>Υπόλοιπο κοινών</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marL="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Arial" panose="020B0604020202020204" pitchFamily="34" charset="0"/>
                        </a:rPr>
                        <a:t>264</a:t>
                      </a:r>
                      <a:r>
                        <a:rPr kumimoji="0" lang="el-GR" altLang="el-GR" sz="1800" b="0" i="0" u="none" strike="noStrike" cap="none" normalizeH="0" baseline="0">
                          <a:ln>
                            <a:noFill/>
                          </a:ln>
                          <a:solidFill>
                            <a:schemeClr val="tx1"/>
                          </a:solidFill>
                          <a:effectLst/>
                          <a:latin typeface="Arial" panose="020B0604020202020204" pitchFamily="34" charset="0"/>
                        </a:rPr>
                        <a:t>.</a:t>
                      </a:r>
                      <a:r>
                        <a:rPr kumimoji="0" lang="en-US" altLang="el-GR" sz="1800" b="0" i="0" u="none" strike="noStrike" cap="none" normalizeH="0" baseline="0">
                          <a:ln>
                            <a:noFill/>
                          </a:ln>
                          <a:solidFill>
                            <a:schemeClr val="tx1"/>
                          </a:solidFill>
                          <a:effectLst/>
                          <a:latin typeface="Arial" panose="020B0604020202020204" pitchFamily="34" charset="0"/>
                        </a:rPr>
                        <a:t>600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80829696"/>
                  </a:ext>
                </a:extLst>
              </a:tr>
            </a:tbl>
          </a:graphicData>
        </a:graphic>
      </p:graphicFrame>
      <p:sp>
        <p:nvSpPr>
          <p:cNvPr id="155696" name="Text Box 13">
            <a:extLst>
              <a:ext uri="{FF2B5EF4-FFF2-40B4-BE49-F238E27FC236}">
                <a16:creationId xmlns:a16="http://schemas.microsoft.com/office/drawing/2014/main" id="{E029899B-EA2C-A883-6F12-42FBD1ACC3BD}"/>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155697" name="Rectangle 6">
            <a:extLst>
              <a:ext uri="{FF2B5EF4-FFF2-40B4-BE49-F238E27FC236}">
                <a16:creationId xmlns:a16="http://schemas.microsoft.com/office/drawing/2014/main" id="{7587F8F3-9C39-D80F-B4FB-9DF624F17466}"/>
              </a:ext>
            </a:extLst>
          </p:cNvPr>
          <p:cNvSpPr>
            <a:spLocks noChangeArrowheads="1"/>
          </p:cNvSpPr>
          <p:nvPr/>
        </p:nvSpPr>
        <p:spPr bwMode="auto">
          <a:xfrm>
            <a:off x="2057400" y="1095375"/>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000" b="1">
                <a:latin typeface="Arial" panose="020B0604020202020204" pitchFamily="34" charset="0"/>
              </a:rPr>
              <a:t>Παράδειγμα</a:t>
            </a:r>
            <a:r>
              <a:rPr lang="en-US" altLang="el-GR" sz="2000" b="1">
                <a:latin typeface="Arial" panose="020B0604020202020204" pitchFamily="34" charset="0"/>
              </a:rPr>
              <a:t>: </a:t>
            </a:r>
            <a:r>
              <a:rPr lang="el-GR" altLang="el-GR" sz="2000">
                <a:latin typeface="Arial" panose="020B0604020202020204" pitchFamily="34" charset="0"/>
              </a:rPr>
              <a:t>Συνολικά μερίσματα</a:t>
            </a:r>
            <a:r>
              <a:rPr lang="el-GR" altLang="el-GR" sz="2000" b="1">
                <a:latin typeface="Arial" panose="020B0604020202020204" pitchFamily="34" charset="0"/>
              </a:rPr>
              <a:t> </a:t>
            </a:r>
            <a:r>
              <a:rPr lang="en-US" altLang="el-GR" sz="2000">
                <a:latin typeface="Arial" panose="020B0604020202020204" pitchFamily="34" charset="0"/>
              </a:rPr>
              <a:t>$90</a:t>
            </a:r>
            <a:r>
              <a:rPr lang="el-GR" altLang="el-GR" sz="2000">
                <a:latin typeface="Arial" panose="020B0604020202020204" pitchFamily="34" charset="0"/>
              </a:rPr>
              <a:t>.</a:t>
            </a:r>
            <a:r>
              <a:rPr lang="en-US" altLang="el-GR" sz="2000">
                <a:latin typeface="Arial" panose="020B0604020202020204" pitchFamily="34" charset="0"/>
              </a:rPr>
              <a:t>000 </a:t>
            </a:r>
            <a:r>
              <a:rPr lang="el-GR" altLang="el-GR" sz="2000">
                <a:latin typeface="Arial" panose="020B0604020202020204" pitchFamily="34" charset="0"/>
              </a:rPr>
              <a:t>για το </a:t>
            </a:r>
            <a:r>
              <a:rPr lang="en-US" altLang="el-GR" sz="2000">
                <a:latin typeface="Arial" panose="020B0604020202020204" pitchFamily="34" charset="0"/>
              </a:rPr>
              <a:t>2014 </a:t>
            </a:r>
            <a:r>
              <a:rPr lang="el-GR" altLang="el-GR" sz="2000">
                <a:latin typeface="Arial" panose="020B0604020202020204" pitchFamily="34" charset="0"/>
              </a:rPr>
              <a:t>και </a:t>
            </a:r>
            <a:r>
              <a:rPr lang="en-US" altLang="el-GR" sz="2000">
                <a:latin typeface="Arial" panose="020B0604020202020204" pitchFamily="34" charset="0"/>
              </a:rPr>
              <a:t>$270</a:t>
            </a:r>
            <a:r>
              <a:rPr lang="el-GR" altLang="el-GR" sz="2000">
                <a:latin typeface="Arial" panose="020B0604020202020204" pitchFamily="34" charset="0"/>
              </a:rPr>
              <a:t>.</a:t>
            </a:r>
            <a:r>
              <a:rPr lang="en-US" altLang="el-GR" sz="2000">
                <a:latin typeface="Arial" panose="020B0604020202020204" pitchFamily="34" charset="0"/>
              </a:rPr>
              <a:t>000</a:t>
            </a:r>
            <a:r>
              <a:rPr lang="el-GR" altLang="el-GR" sz="2000">
                <a:latin typeface="Arial" panose="020B0604020202020204" pitchFamily="34" charset="0"/>
              </a:rPr>
              <a:t> για το</a:t>
            </a:r>
            <a:r>
              <a:rPr lang="en-US" altLang="el-GR" sz="2000">
                <a:latin typeface="Arial" panose="020B0604020202020204" pitchFamily="34" charset="0"/>
              </a:rPr>
              <a:t> 2015.</a:t>
            </a:r>
            <a:endParaRPr lang="en-US" altLang="en-US" sz="2000">
              <a:latin typeface="Arial" panose="020B0604020202020204" pitchFamily="34" charset="0"/>
            </a:endParaRPr>
          </a:p>
        </p:txBody>
      </p:sp>
      <p:sp>
        <p:nvSpPr>
          <p:cNvPr id="155698" name="Rectangle 1031">
            <a:extLst>
              <a:ext uri="{FF2B5EF4-FFF2-40B4-BE49-F238E27FC236}">
                <a16:creationId xmlns:a16="http://schemas.microsoft.com/office/drawing/2014/main" id="{4D3DDD96-EFDD-DA68-A44E-F327EC06CEF3}"/>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Παράδειγμα</a:t>
            </a:r>
            <a:endParaRPr lang="en-US" altLang="el-GR" sz="3200" b="1">
              <a:latin typeface="Arial" panose="020B0604020202020204" pitchFamily="34" charset="0"/>
            </a:endParaRPr>
          </a:p>
        </p:txBody>
      </p:sp>
      <p:cxnSp>
        <p:nvCxnSpPr>
          <p:cNvPr id="10" name="Straight Connector 9">
            <a:extLst>
              <a:ext uri="{FF2B5EF4-FFF2-40B4-BE49-F238E27FC236}">
                <a16:creationId xmlns:a16="http://schemas.microsoft.com/office/drawing/2014/main" id="{FA616267-B882-9A12-F10F-C879BC981FC2}"/>
              </a:ext>
            </a:extLst>
          </p:cNvPr>
          <p:cNvCxnSpPr/>
          <p:nvPr/>
        </p:nvCxnSpPr>
        <p:spPr>
          <a:xfrm>
            <a:off x="6904039" y="3978275"/>
            <a:ext cx="14620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5700" name="TextBox 6">
            <a:extLst>
              <a:ext uri="{FF2B5EF4-FFF2-40B4-BE49-F238E27FC236}">
                <a16:creationId xmlns:a16="http://schemas.microsoft.com/office/drawing/2014/main" id="{5399C8B4-D577-BE01-BE04-A4B435A477F5}"/>
              </a:ext>
            </a:extLst>
          </p:cNvPr>
          <p:cNvSpPr txBox="1">
            <a:spLocks noChangeArrowheads="1"/>
          </p:cNvSpPr>
          <p:nvPr/>
        </p:nvSpPr>
        <p:spPr bwMode="auto">
          <a:xfrm>
            <a:off x="1981200" y="18859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n-US" sz="2000" b="1">
                <a:latin typeface="Arial" panose="020B0604020202020204" pitchFamily="34" charset="0"/>
              </a:rPr>
              <a:t>Μ</a:t>
            </a:r>
            <a:r>
              <a:rPr lang="en-US" altLang="en-US" sz="2000" b="1">
                <a:latin typeface="Arial" panose="020B0604020202020204" pitchFamily="34" charset="0"/>
              </a:rPr>
              <a:t>έ</a:t>
            </a:r>
            <a:r>
              <a:rPr lang="el-GR" altLang="en-US" sz="2000" b="1">
                <a:latin typeface="Arial" panose="020B0604020202020204" pitchFamily="34" charset="0"/>
              </a:rPr>
              <a:t>ρισμα προνομιούχων</a:t>
            </a:r>
            <a:r>
              <a:rPr lang="en-US" altLang="en-US" sz="2000">
                <a:latin typeface="Arial" panose="020B0604020202020204" pitchFamily="34" charset="0"/>
              </a:rPr>
              <a:t>= $1.00 x 6% x 90</a:t>
            </a:r>
            <a:r>
              <a:rPr lang="el-GR" altLang="en-US" sz="2000">
                <a:latin typeface="Arial" panose="020B0604020202020204" pitchFamily="34" charset="0"/>
              </a:rPr>
              <a:t>.</a:t>
            </a:r>
            <a:r>
              <a:rPr lang="en-US" altLang="en-US" sz="2000">
                <a:latin typeface="Arial" panose="020B0604020202020204" pitchFamily="34" charset="0"/>
              </a:rPr>
              <a:t>000 </a:t>
            </a:r>
            <a:r>
              <a:rPr lang="el-GR" altLang="en-US" sz="2000">
                <a:latin typeface="Arial" panose="020B0604020202020204" pitchFamily="34" charset="0"/>
              </a:rPr>
              <a:t>μετοχές</a:t>
            </a:r>
            <a:r>
              <a:rPr lang="en-US" altLang="en-US" sz="2000">
                <a:latin typeface="Arial" panose="020B0604020202020204" pitchFamily="34" charset="0"/>
              </a:rPr>
              <a:t>= </a:t>
            </a:r>
            <a:r>
              <a:rPr lang="en-US" altLang="en-US" sz="2000" b="1">
                <a:latin typeface="Arial" panose="020B0604020202020204" pitchFamily="34" charset="0"/>
              </a:rPr>
              <a:t>$5</a:t>
            </a:r>
            <a:r>
              <a:rPr lang="el-GR" altLang="en-US" sz="2000" b="1">
                <a:latin typeface="Arial" panose="020B0604020202020204" pitchFamily="34" charset="0"/>
              </a:rPr>
              <a:t>.</a:t>
            </a:r>
            <a:r>
              <a:rPr lang="en-US" altLang="en-US" sz="2000" b="1">
                <a:latin typeface="Arial" panose="020B0604020202020204" pitchFamily="34" charset="0"/>
              </a:rPr>
              <a:t>400</a:t>
            </a:r>
          </a:p>
        </p:txBody>
      </p:sp>
      <p:cxnSp>
        <p:nvCxnSpPr>
          <p:cNvPr id="17" name="Straight Connector 16">
            <a:extLst>
              <a:ext uri="{FF2B5EF4-FFF2-40B4-BE49-F238E27FC236}">
                <a16:creationId xmlns:a16="http://schemas.microsoft.com/office/drawing/2014/main" id="{BB79358D-B747-C5BE-059B-253E2BD4353C}"/>
              </a:ext>
            </a:extLst>
          </p:cNvPr>
          <p:cNvCxnSpPr/>
          <p:nvPr/>
        </p:nvCxnSpPr>
        <p:spPr>
          <a:xfrm>
            <a:off x="8366126" y="4727575"/>
            <a:ext cx="14636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3F6E01-B7B7-A318-BD88-0F14347BA458}"/>
              </a:ext>
            </a:extLst>
          </p:cNvPr>
          <p:cNvCxnSpPr/>
          <p:nvPr/>
        </p:nvCxnSpPr>
        <p:spPr>
          <a:xfrm>
            <a:off x="8366126" y="6172200"/>
            <a:ext cx="14636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495B40-DC8D-ADB2-9AB0-1B6D9B13FC86}"/>
              </a:ext>
            </a:extLst>
          </p:cNvPr>
          <p:cNvCxnSpPr/>
          <p:nvPr/>
        </p:nvCxnSpPr>
        <p:spPr>
          <a:xfrm>
            <a:off x="6918326" y="5797550"/>
            <a:ext cx="14636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FCDCC1A-CEB8-5ECB-04F0-1CBCD37EB533}"/>
              </a:ext>
            </a:extLst>
          </p:cNvPr>
          <p:cNvCxnSpPr/>
          <p:nvPr/>
        </p:nvCxnSpPr>
        <p:spPr>
          <a:xfrm>
            <a:off x="6918326" y="4359275"/>
            <a:ext cx="14636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ooter Placeholder 8">
            <a:extLst>
              <a:ext uri="{FF2B5EF4-FFF2-40B4-BE49-F238E27FC236}">
                <a16:creationId xmlns:a16="http://schemas.microsoft.com/office/drawing/2014/main" id="{CF7F73C2-4F5A-3738-4BC9-E40B03CF37E7}"/>
              </a:ext>
            </a:extLst>
          </p:cNvPr>
          <p:cNvSpPr txBox="1">
            <a:spLocks/>
          </p:cNvSpPr>
          <p:nvPr/>
        </p:nvSpPr>
        <p:spPr>
          <a:xfrm>
            <a:off x="3962400" y="67056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31">
            <a:extLst>
              <a:ext uri="{FF2B5EF4-FFF2-40B4-BE49-F238E27FC236}">
                <a16:creationId xmlns:a16="http://schemas.microsoft.com/office/drawing/2014/main" id="{3606B6B2-2269-022E-A5AF-50A2A784B26C}"/>
              </a:ext>
            </a:extLst>
          </p:cNvPr>
          <p:cNvSpPr txBox="1">
            <a:spLocks noChangeArrowheads="1"/>
          </p:cNvSpPr>
          <p:nvPr/>
        </p:nvSpPr>
        <p:spPr bwMode="auto">
          <a:xfrm>
            <a:off x="2057400" y="457200"/>
            <a:ext cx="8305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0000BF"/>
                </a:solidFill>
                <a:latin typeface="Arial" panose="020B0604020202020204" pitchFamily="34" charset="0"/>
              </a:rPr>
              <a:t>Πώς επηρεάζεται</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η εταιρεία από την επαναγορά δικών της μετοχών</a:t>
            </a:r>
            <a:endParaRPr lang="en-US" altLang="el-GR" sz="3000" b="1">
              <a:solidFill>
                <a:srgbClr val="0000BF"/>
              </a:solidFill>
              <a:latin typeface="Arial" panose="020B0604020202020204" pitchFamily="34" charset="0"/>
            </a:endParaRPr>
          </a:p>
        </p:txBody>
      </p:sp>
      <p:sp>
        <p:nvSpPr>
          <p:cNvPr id="65538" name="Text Box 13">
            <a:extLst>
              <a:ext uri="{FF2B5EF4-FFF2-40B4-BE49-F238E27FC236}">
                <a16:creationId xmlns:a16="http://schemas.microsoft.com/office/drawing/2014/main" id="{D9C6629F-1403-EEA0-366A-5FBC024353D1}"/>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5539" name="Rectangle 6">
            <a:extLst>
              <a:ext uri="{FF2B5EF4-FFF2-40B4-BE49-F238E27FC236}">
                <a16:creationId xmlns:a16="http://schemas.microsoft.com/office/drawing/2014/main" id="{234F6B1B-EFCF-D150-C36B-DF1EB2AD5181}"/>
              </a:ext>
            </a:extLst>
          </p:cNvPr>
          <p:cNvSpPr>
            <a:spLocks noChangeArrowheads="1"/>
          </p:cNvSpPr>
          <p:nvPr/>
        </p:nvSpPr>
        <p:spPr bwMode="auto">
          <a:xfrm>
            <a:off x="2057400" y="1524000"/>
            <a:ext cx="78486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39825"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n-US" sz="2300" b="1">
                <a:latin typeface="Arial" panose="020B0604020202020204" pitchFamily="34" charset="0"/>
              </a:rPr>
              <a:t>Εκδοθείσες μετοχές αγοράστη</a:t>
            </a:r>
            <a:r>
              <a:rPr lang="en-US" altLang="en-US" sz="2300" b="1">
                <a:latin typeface="Arial" panose="020B0604020202020204" pitchFamily="34" charset="0"/>
              </a:rPr>
              <a:t>κ</a:t>
            </a:r>
            <a:r>
              <a:rPr lang="el-GR" altLang="en-US" sz="2300" b="1">
                <a:latin typeface="Arial" panose="020B0604020202020204" pitchFamily="34" charset="0"/>
              </a:rPr>
              <a:t>αν </a:t>
            </a:r>
            <a:r>
              <a:rPr lang="el-GR" altLang="en-US" sz="2300">
                <a:latin typeface="Arial" panose="020B0604020202020204" pitchFamily="34" charset="0"/>
              </a:rPr>
              <a:t>αργότερα από την εταιρεία</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b="1">
                <a:latin typeface="Arial" panose="020B0604020202020204" pitchFamily="34" charset="0"/>
              </a:rPr>
              <a:t>Λόγοι επαναγοράς</a:t>
            </a:r>
            <a:r>
              <a:rPr lang="en-US" altLang="en-US" sz="2300" b="1">
                <a:latin typeface="Arial" panose="020B0604020202020204" pitchFamily="34" charset="0"/>
              </a:rPr>
              <a:t>:</a:t>
            </a: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Χρε</a:t>
            </a:r>
            <a:r>
              <a:rPr lang="en-US" altLang="en-US" sz="2200">
                <a:latin typeface="Arial" panose="020B0604020202020204" pitchFamily="34" charset="0"/>
              </a:rPr>
              <a:t>ι</a:t>
            </a:r>
            <a:r>
              <a:rPr lang="el-GR" altLang="en-US" sz="2200">
                <a:latin typeface="Arial" panose="020B0604020202020204" pitchFamily="34" charset="0"/>
              </a:rPr>
              <a:t>άζ</a:t>
            </a:r>
            <a:r>
              <a:rPr lang="en-US" altLang="en-US" sz="2200">
                <a:latin typeface="Arial" panose="020B0604020202020204" pitchFamily="34" charset="0"/>
              </a:rPr>
              <a:t>ο</a:t>
            </a:r>
            <a:r>
              <a:rPr lang="el-GR" altLang="en-US" sz="2200">
                <a:latin typeface="Arial" panose="020B0604020202020204" pitchFamily="34" charset="0"/>
              </a:rPr>
              <a:t>νται μετοχές για διανομή στους υπαλλήλους σύμφωνα με προγράμματα αμοι</a:t>
            </a:r>
            <a:r>
              <a:rPr lang="en-US" altLang="en-US" sz="2200">
                <a:latin typeface="Arial" panose="020B0604020202020204" pitchFamily="34" charset="0"/>
              </a:rPr>
              <a:t>β</a:t>
            </a:r>
            <a:r>
              <a:rPr lang="el-GR" altLang="en-US" sz="2200">
                <a:latin typeface="Arial" panose="020B0604020202020204" pitchFamily="34" charset="0"/>
              </a:rPr>
              <a:t>ών</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n-US" altLang="en-US" sz="2200">
                <a:latin typeface="Arial" panose="020B0604020202020204" pitchFamily="34" charset="0"/>
              </a:rPr>
              <a:t>Α</a:t>
            </a:r>
            <a:r>
              <a:rPr lang="el-GR" altLang="en-US" sz="2200">
                <a:latin typeface="Arial" panose="020B0604020202020204" pitchFamily="34" charset="0"/>
              </a:rPr>
              <a:t>γορά σε χαμηλή τιμή και επαναπώληση σε υψηλή</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Αποφυγή εξαγοράς</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Αύξηση κερδών ανά μετοχή</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Επιστροφή πλεονασμάτων χρημ</a:t>
            </a:r>
            <a:r>
              <a:rPr lang="en-US" altLang="en-US" sz="2200">
                <a:latin typeface="Arial" panose="020B0604020202020204" pitchFamily="34" charset="0"/>
              </a:rPr>
              <a:t>ά</a:t>
            </a:r>
            <a:r>
              <a:rPr lang="el-GR" altLang="en-US" sz="2200">
                <a:latin typeface="Arial" panose="020B0604020202020204" pitchFamily="34" charset="0"/>
              </a:rPr>
              <a:t>των στους μετόχους</a:t>
            </a:r>
            <a:endParaRPr lang="en-US" altLang="en-US" sz="2200">
              <a:latin typeface="Arial" panose="020B0604020202020204" pitchFamily="34" charset="0"/>
            </a:endParaRPr>
          </a:p>
        </p:txBody>
      </p:sp>
      <p:sp>
        <p:nvSpPr>
          <p:cNvPr id="6" name="Footer Placeholder 8">
            <a:extLst>
              <a:ext uri="{FF2B5EF4-FFF2-40B4-BE49-F238E27FC236}">
                <a16:creationId xmlns:a16="http://schemas.microsoft.com/office/drawing/2014/main" id="{882C7399-94A0-E2DE-038B-55B97B287E5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31">
            <a:extLst>
              <a:ext uri="{FF2B5EF4-FFF2-40B4-BE49-F238E27FC236}">
                <a16:creationId xmlns:a16="http://schemas.microsoft.com/office/drawing/2014/main" id="{3606B6B2-2269-022E-A5AF-50A2A784B26C}"/>
              </a:ext>
            </a:extLst>
          </p:cNvPr>
          <p:cNvSpPr txBox="1">
            <a:spLocks noChangeArrowheads="1"/>
          </p:cNvSpPr>
          <p:nvPr/>
        </p:nvSpPr>
        <p:spPr bwMode="auto">
          <a:xfrm>
            <a:off x="2057400" y="457200"/>
            <a:ext cx="8305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0000BF"/>
                </a:solidFill>
                <a:latin typeface="Arial" panose="020B0604020202020204" pitchFamily="34" charset="0"/>
              </a:rPr>
              <a:t>Πώς επηρεάζεται</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η εταιρεία από την επαναγορά δικών της μετοχών</a:t>
            </a:r>
            <a:endParaRPr lang="en-US" altLang="el-GR" sz="3000" b="1">
              <a:solidFill>
                <a:srgbClr val="0000BF"/>
              </a:solidFill>
              <a:latin typeface="Arial" panose="020B0604020202020204" pitchFamily="34" charset="0"/>
            </a:endParaRPr>
          </a:p>
        </p:txBody>
      </p:sp>
      <p:sp>
        <p:nvSpPr>
          <p:cNvPr id="65538" name="Text Box 13">
            <a:extLst>
              <a:ext uri="{FF2B5EF4-FFF2-40B4-BE49-F238E27FC236}">
                <a16:creationId xmlns:a16="http://schemas.microsoft.com/office/drawing/2014/main" id="{D9C6629F-1403-EEA0-366A-5FBC024353D1}"/>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5539" name="Rectangle 6">
            <a:extLst>
              <a:ext uri="{FF2B5EF4-FFF2-40B4-BE49-F238E27FC236}">
                <a16:creationId xmlns:a16="http://schemas.microsoft.com/office/drawing/2014/main" id="{234F6B1B-EFCF-D150-C36B-DF1EB2AD5181}"/>
              </a:ext>
            </a:extLst>
          </p:cNvPr>
          <p:cNvSpPr>
            <a:spLocks noChangeArrowheads="1"/>
          </p:cNvSpPr>
          <p:nvPr/>
        </p:nvSpPr>
        <p:spPr bwMode="auto">
          <a:xfrm>
            <a:off x="2057400" y="1524000"/>
            <a:ext cx="78486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39825"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a:r>
              <a:rPr lang="en-US" sz="2400" b="0" i="0" dirty="0">
                <a:solidFill>
                  <a:srgbClr val="365257"/>
                </a:solidFill>
                <a:effectLst/>
                <a:latin typeface="Georgia" panose="02040502050405020303" pitchFamily="18" charset="0"/>
              </a:rPr>
              <a:t>2 things that distinguish share repurchases from dividends:</a:t>
            </a:r>
          </a:p>
          <a:p>
            <a:pPr algn="l"/>
            <a:endParaRPr lang="en-US" sz="2400" b="0" i="0" dirty="0">
              <a:solidFill>
                <a:srgbClr val="365257"/>
              </a:solidFill>
              <a:effectLst/>
              <a:latin typeface="Georgia" panose="02040502050405020303" pitchFamily="18" charset="0"/>
            </a:endParaRPr>
          </a:p>
          <a:p>
            <a:pPr algn="l">
              <a:buFont typeface="+mj-lt"/>
              <a:buAutoNum type="arabicPeriod"/>
            </a:pPr>
            <a:r>
              <a:rPr lang="en-US" sz="2400" b="1" i="0" dirty="0">
                <a:solidFill>
                  <a:srgbClr val="365257"/>
                </a:solidFill>
                <a:effectLst/>
                <a:latin typeface="Titillium Web Bold"/>
              </a:rPr>
              <a:t>Unlike dividend payments, share repurchases are not obligatory.</a:t>
            </a:r>
            <a:r>
              <a:rPr lang="en-US" sz="2400" b="1" i="0" dirty="0">
                <a:solidFill>
                  <a:srgbClr val="365257"/>
                </a:solidFill>
                <a:effectLst/>
                <a:latin typeface="Georgia" panose="02040502050405020303" pitchFamily="18" charset="0"/>
              </a:rPr>
              <a:t> </a:t>
            </a:r>
            <a:r>
              <a:rPr lang="en-US" sz="2400" b="0" i="0" dirty="0">
                <a:solidFill>
                  <a:srgbClr val="365257"/>
                </a:solidFill>
                <a:effectLst/>
                <a:latin typeface="Georgia" panose="02040502050405020303" pitchFamily="18" charset="0"/>
              </a:rPr>
              <a:t>Therefore, a share repurchase allows a company to react to the current developments within the company itself, in its environment, and on the stock exchange. For example, a company may decide against continuing repurchase.</a:t>
            </a:r>
          </a:p>
        </p:txBody>
      </p:sp>
      <p:sp>
        <p:nvSpPr>
          <p:cNvPr id="6" name="Footer Placeholder 8">
            <a:extLst>
              <a:ext uri="{FF2B5EF4-FFF2-40B4-BE49-F238E27FC236}">
                <a16:creationId xmlns:a16="http://schemas.microsoft.com/office/drawing/2014/main" id="{882C7399-94A0-E2DE-038B-55B97B287E5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1890406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31">
            <a:extLst>
              <a:ext uri="{FF2B5EF4-FFF2-40B4-BE49-F238E27FC236}">
                <a16:creationId xmlns:a16="http://schemas.microsoft.com/office/drawing/2014/main" id="{3606B6B2-2269-022E-A5AF-50A2A784B26C}"/>
              </a:ext>
            </a:extLst>
          </p:cNvPr>
          <p:cNvSpPr txBox="1">
            <a:spLocks noChangeArrowheads="1"/>
          </p:cNvSpPr>
          <p:nvPr/>
        </p:nvSpPr>
        <p:spPr bwMode="auto">
          <a:xfrm>
            <a:off x="2057400" y="457200"/>
            <a:ext cx="8305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0000BF"/>
                </a:solidFill>
                <a:latin typeface="Arial" panose="020B0604020202020204" pitchFamily="34" charset="0"/>
              </a:rPr>
              <a:t>Πώς επηρεάζεται</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η εταιρεία από την επαναγορά δικών της μετοχών</a:t>
            </a:r>
            <a:endParaRPr lang="en-US" altLang="el-GR" sz="3000" b="1">
              <a:solidFill>
                <a:srgbClr val="0000BF"/>
              </a:solidFill>
              <a:latin typeface="Arial" panose="020B0604020202020204" pitchFamily="34" charset="0"/>
            </a:endParaRPr>
          </a:p>
        </p:txBody>
      </p:sp>
      <p:sp>
        <p:nvSpPr>
          <p:cNvPr id="65538" name="Text Box 13">
            <a:extLst>
              <a:ext uri="{FF2B5EF4-FFF2-40B4-BE49-F238E27FC236}">
                <a16:creationId xmlns:a16="http://schemas.microsoft.com/office/drawing/2014/main" id="{D9C6629F-1403-EEA0-366A-5FBC024353D1}"/>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5539" name="Rectangle 6">
            <a:extLst>
              <a:ext uri="{FF2B5EF4-FFF2-40B4-BE49-F238E27FC236}">
                <a16:creationId xmlns:a16="http://schemas.microsoft.com/office/drawing/2014/main" id="{234F6B1B-EFCF-D150-C36B-DF1EB2AD5181}"/>
              </a:ext>
            </a:extLst>
          </p:cNvPr>
          <p:cNvSpPr>
            <a:spLocks noChangeArrowheads="1"/>
          </p:cNvSpPr>
          <p:nvPr/>
        </p:nvSpPr>
        <p:spPr bwMode="auto">
          <a:xfrm>
            <a:off x="1870788" y="1831910"/>
            <a:ext cx="7848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39825"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a:buFont typeface="+mj-lt"/>
              <a:buAutoNum type="arabicPeriod"/>
            </a:pPr>
            <a:r>
              <a:rPr lang="en-US" sz="2400" b="0" i="0" dirty="0">
                <a:solidFill>
                  <a:srgbClr val="365257"/>
                </a:solidFill>
                <a:effectLst/>
                <a:latin typeface="Georgia" panose="02040502050405020303" pitchFamily="18" charset="0"/>
              </a:rPr>
              <a:t>Dividends are always paid out proportionally to the number of shares held, whereas, in the case of a shares repurchase, a company can buy back shares owned only by those shareholders who are willing to sell them. </a:t>
            </a:r>
            <a:r>
              <a:rPr lang="en-US" sz="2400" b="0" i="0" dirty="0">
                <a:solidFill>
                  <a:srgbClr val="365257"/>
                </a:solidFill>
                <a:effectLst/>
                <a:latin typeface="Titillium Web Bold"/>
              </a:rPr>
              <a:t>So it is the shareholders who decide whether or not to participate in a share repurchase.</a:t>
            </a:r>
            <a:endParaRPr lang="en-US" sz="2400" b="0" i="0" dirty="0">
              <a:solidFill>
                <a:srgbClr val="365257"/>
              </a:solidFill>
              <a:effectLst/>
              <a:latin typeface="Georgia" panose="02040502050405020303" pitchFamily="18" charset="0"/>
            </a:endParaRPr>
          </a:p>
        </p:txBody>
      </p:sp>
      <p:sp>
        <p:nvSpPr>
          <p:cNvPr id="6" name="Footer Placeholder 8">
            <a:extLst>
              <a:ext uri="{FF2B5EF4-FFF2-40B4-BE49-F238E27FC236}">
                <a16:creationId xmlns:a16="http://schemas.microsoft.com/office/drawing/2014/main" id="{882C7399-94A0-E2DE-038B-55B97B287E5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2334473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31">
            <a:extLst>
              <a:ext uri="{FF2B5EF4-FFF2-40B4-BE49-F238E27FC236}">
                <a16:creationId xmlns:a16="http://schemas.microsoft.com/office/drawing/2014/main" id="{97DA5E3F-4DDA-661B-6B40-38A0608CB084}"/>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Πως καταχωρείται η επαναγορά μετοχών</a:t>
            </a:r>
            <a:endParaRPr lang="en-US" altLang="el-GR" sz="3200" b="1">
              <a:solidFill>
                <a:srgbClr val="740000"/>
              </a:solidFill>
              <a:latin typeface="Arial" panose="020B0604020202020204" pitchFamily="34" charset="0"/>
            </a:endParaRPr>
          </a:p>
        </p:txBody>
      </p:sp>
      <p:sp>
        <p:nvSpPr>
          <p:cNvPr id="67586" name="Text Box 13">
            <a:extLst>
              <a:ext uri="{FF2B5EF4-FFF2-40B4-BE49-F238E27FC236}">
                <a16:creationId xmlns:a16="http://schemas.microsoft.com/office/drawing/2014/main" id="{4814D70D-44BE-40DB-3369-76BDAA3D1650}"/>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7587" name="Rectangle 6">
            <a:extLst>
              <a:ext uri="{FF2B5EF4-FFF2-40B4-BE49-F238E27FC236}">
                <a16:creationId xmlns:a16="http://schemas.microsoft.com/office/drawing/2014/main" id="{FDC6455B-7740-FF25-3467-AB1E07002EE1}"/>
              </a:ext>
            </a:extLst>
          </p:cNvPr>
          <p:cNvSpPr>
            <a:spLocks noChangeArrowheads="1"/>
          </p:cNvSpPr>
          <p:nvPr/>
        </p:nvSpPr>
        <p:spPr bwMode="auto">
          <a:xfrm>
            <a:off x="2057400" y="1066800"/>
            <a:ext cx="78486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39825"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Καταχωρείται σ</a:t>
            </a:r>
            <a:r>
              <a:rPr lang="en-US" altLang="en-US" sz="2300">
                <a:latin typeface="Arial" panose="020B0604020202020204" pitchFamily="34" charset="0"/>
              </a:rPr>
              <a:t>τ</a:t>
            </a:r>
            <a:r>
              <a:rPr lang="el-GR" altLang="en-US" sz="2300">
                <a:latin typeface="Arial" panose="020B0604020202020204" pitchFamily="34" charset="0"/>
              </a:rPr>
              <a:t>ο κόστο</a:t>
            </a:r>
            <a:r>
              <a:rPr lang="en-US" altLang="en-US" sz="2300">
                <a:latin typeface="Arial" panose="020B0604020202020204" pitchFamily="34" charset="0"/>
              </a:rPr>
              <a:t>ς</a:t>
            </a: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Όχι στην ονομαστική αξία</a:t>
            </a:r>
            <a:endParaRPr lang="en-US" altLang="en-US"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Είναι αντίθετος λογαριασμός των ιδί</a:t>
            </a:r>
            <a:r>
              <a:rPr lang="en-US" altLang="en-US" sz="2300">
                <a:latin typeface="Arial" panose="020B0604020202020204" pitchFamily="34" charset="0"/>
              </a:rPr>
              <a:t>ω</a:t>
            </a:r>
            <a:r>
              <a:rPr lang="el-GR" altLang="en-US" sz="2300">
                <a:latin typeface="Arial" panose="020B0604020202020204" pitchFamily="34" charset="0"/>
              </a:rPr>
              <a:t>ν κεφαλαίων</a:t>
            </a:r>
            <a:endParaRPr lang="en-US" altLang="en-US" sz="23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Χρεωστικό υπ</a:t>
            </a:r>
            <a:r>
              <a:rPr lang="en-US" altLang="en-US" sz="2200">
                <a:latin typeface="Arial" panose="020B0604020202020204" pitchFamily="34" charset="0"/>
              </a:rPr>
              <a:t>ό</a:t>
            </a:r>
            <a:r>
              <a:rPr lang="el-GR" altLang="en-US" sz="2200">
                <a:latin typeface="Arial" panose="020B0604020202020204" pitchFamily="34" charset="0"/>
              </a:rPr>
              <a:t>λοιπο</a:t>
            </a:r>
            <a:endParaRPr lang="en-US" altLang="en-US" sz="2200">
              <a:latin typeface="Arial" panose="020B0604020202020204" pitchFamily="34" charset="0"/>
            </a:endParaRPr>
          </a:p>
        </p:txBody>
      </p:sp>
      <p:sp>
        <p:nvSpPr>
          <p:cNvPr id="67588" name="Rectangle 5">
            <a:extLst>
              <a:ext uri="{FF2B5EF4-FFF2-40B4-BE49-F238E27FC236}">
                <a16:creationId xmlns:a16="http://schemas.microsoft.com/office/drawing/2014/main" id="{053CF5DB-AA14-9694-513B-D61712C03C14}"/>
              </a:ext>
            </a:extLst>
          </p:cNvPr>
          <p:cNvSpPr>
            <a:spLocks noChangeArrowheads="1"/>
          </p:cNvSpPr>
          <p:nvPr/>
        </p:nvSpPr>
        <p:spPr bwMode="auto">
          <a:xfrm>
            <a:off x="2057400" y="3619501"/>
            <a:ext cx="8153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Παράδειγμα</a:t>
            </a:r>
            <a:r>
              <a:rPr lang="en-US" altLang="el-GR" sz="2100" b="1">
                <a:latin typeface="Arial" panose="020B0604020202020204" pitchFamily="34" charset="0"/>
              </a:rPr>
              <a:t>: </a:t>
            </a:r>
            <a:r>
              <a:rPr lang="el-GR" altLang="el-GR" sz="2100">
                <a:latin typeface="Arial" panose="020B0604020202020204" pitchFamily="34" charset="0"/>
              </a:rPr>
              <a:t>Η ακόλουθη εγγραφή καταχωρεί την επαναγορά</a:t>
            </a:r>
            <a:r>
              <a:rPr lang="en-US" altLang="el-GR" sz="2100">
                <a:latin typeface="Arial" panose="020B0604020202020204" pitchFamily="34" charset="0"/>
              </a:rPr>
              <a:t> 74 </a:t>
            </a:r>
            <a:r>
              <a:rPr lang="el-GR" altLang="el-GR" sz="2100">
                <a:latin typeface="Arial" panose="020B0604020202020204" pitchFamily="34" charset="0"/>
              </a:rPr>
              <a:t>εκατ. μετοχών έναντι</a:t>
            </a:r>
            <a:r>
              <a:rPr lang="en-US" altLang="el-GR" sz="2100">
                <a:latin typeface="Arial" panose="020B0604020202020204" pitchFamily="34" charset="0"/>
              </a:rPr>
              <a:t> $4</a:t>
            </a:r>
            <a:r>
              <a:rPr lang="el-GR" altLang="el-GR" sz="2100">
                <a:latin typeface="Arial" panose="020B0604020202020204" pitchFamily="34" charset="0"/>
              </a:rPr>
              <a:t> δισ.</a:t>
            </a:r>
            <a:endParaRPr lang="en-US" altLang="en-US" sz="2100">
              <a:latin typeface="Arial" panose="020B0604020202020204" pitchFamily="34" charset="0"/>
            </a:endParaRPr>
          </a:p>
        </p:txBody>
      </p:sp>
      <p:sp>
        <p:nvSpPr>
          <p:cNvPr id="8" name="Rectangle 7">
            <a:extLst>
              <a:ext uri="{FF2B5EF4-FFF2-40B4-BE49-F238E27FC236}">
                <a16:creationId xmlns:a16="http://schemas.microsoft.com/office/drawing/2014/main" id="{C85337C2-4FA5-925F-E9A7-326CB1285485}"/>
              </a:ext>
            </a:extLst>
          </p:cNvPr>
          <p:cNvSpPr/>
          <p:nvPr/>
        </p:nvSpPr>
        <p:spPr bwMode="auto">
          <a:xfrm>
            <a:off x="1981200" y="4745736"/>
            <a:ext cx="8229600" cy="150266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67620" name="Group 36">
            <a:extLst>
              <a:ext uri="{FF2B5EF4-FFF2-40B4-BE49-F238E27FC236}">
                <a16:creationId xmlns:a16="http://schemas.microsoft.com/office/drawing/2014/main" id="{EAFCE004-59F5-AE5D-395B-730B138DB6C6}"/>
              </a:ext>
            </a:extLst>
          </p:cNvPr>
          <p:cNvGraphicFramePr>
            <a:graphicFrameLocks noGrp="1"/>
          </p:cNvGraphicFramePr>
          <p:nvPr/>
        </p:nvGraphicFramePr>
        <p:xfrm>
          <a:off x="2133600" y="4900613"/>
          <a:ext cx="7924800" cy="1209040"/>
        </p:xfrm>
        <a:graphic>
          <a:graphicData uri="http://schemas.openxmlformats.org/drawingml/2006/table">
            <a:tbl>
              <a:tblPr/>
              <a:tblGrid>
                <a:gridCol w="990600">
                  <a:extLst>
                    <a:ext uri="{9D8B030D-6E8A-4147-A177-3AD203B41FA5}">
                      <a16:colId xmlns:a16="http://schemas.microsoft.com/office/drawing/2014/main" val="2191569437"/>
                    </a:ext>
                  </a:extLst>
                </a:gridCol>
                <a:gridCol w="3581400">
                  <a:extLst>
                    <a:ext uri="{9D8B030D-6E8A-4147-A177-3AD203B41FA5}">
                      <a16:colId xmlns:a16="http://schemas.microsoft.com/office/drawing/2014/main" val="1709596564"/>
                    </a:ext>
                  </a:extLst>
                </a:gridCol>
                <a:gridCol w="1676400">
                  <a:extLst>
                    <a:ext uri="{9D8B030D-6E8A-4147-A177-3AD203B41FA5}">
                      <a16:colId xmlns:a16="http://schemas.microsoft.com/office/drawing/2014/main" val="338689382"/>
                    </a:ext>
                  </a:extLst>
                </a:gridCol>
                <a:gridCol w="1676400">
                  <a:extLst>
                    <a:ext uri="{9D8B030D-6E8A-4147-A177-3AD203B41FA5}">
                      <a16:colId xmlns:a16="http://schemas.microsoft.com/office/drawing/2014/main" val="3324559279"/>
                    </a:ext>
                  </a:extLst>
                </a:gridCol>
              </a:tblGrid>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Λογαριασμός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Πίστωση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814327089"/>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2012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Ίδιες μετοχές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40363284"/>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254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254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Ταμείο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665363145"/>
                  </a:ext>
                </a:extLst>
              </a:tr>
            </a:tbl>
          </a:graphicData>
        </a:graphic>
      </p:graphicFrame>
      <p:sp>
        <p:nvSpPr>
          <p:cNvPr id="10" name="Footer Placeholder 8">
            <a:extLst>
              <a:ext uri="{FF2B5EF4-FFF2-40B4-BE49-F238E27FC236}">
                <a16:creationId xmlns:a16="http://schemas.microsoft.com/office/drawing/2014/main" id="{73CACD7E-D7CA-C410-C4F8-80E8E8BB896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3">
            <a:extLst>
              <a:ext uri="{FF2B5EF4-FFF2-40B4-BE49-F238E27FC236}">
                <a16:creationId xmlns:a16="http://schemas.microsoft.com/office/drawing/2014/main" id="{9DA8C74A-8A17-CFDC-7390-19D018252C95}"/>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8" name="Rectangle 7">
            <a:extLst>
              <a:ext uri="{FF2B5EF4-FFF2-40B4-BE49-F238E27FC236}">
                <a16:creationId xmlns:a16="http://schemas.microsoft.com/office/drawing/2014/main" id="{0D0A448C-1F1C-BB1C-7C7C-66EC5A9DDF58}"/>
              </a:ext>
            </a:extLst>
          </p:cNvPr>
          <p:cNvSpPr/>
          <p:nvPr/>
        </p:nvSpPr>
        <p:spPr bwMode="auto">
          <a:xfrm>
            <a:off x="1981200" y="1295400"/>
            <a:ext cx="8229600" cy="4495800"/>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69676" name="Group 44">
            <a:extLst>
              <a:ext uri="{FF2B5EF4-FFF2-40B4-BE49-F238E27FC236}">
                <a16:creationId xmlns:a16="http://schemas.microsoft.com/office/drawing/2014/main" id="{9BC73123-1934-F50B-6A91-D3C64F8A0413}"/>
              </a:ext>
            </a:extLst>
          </p:cNvPr>
          <p:cNvGraphicFramePr>
            <a:graphicFrameLocks noGrp="1"/>
          </p:cNvGraphicFramePr>
          <p:nvPr/>
        </p:nvGraphicFramePr>
        <p:xfrm>
          <a:off x="2133600" y="1450975"/>
          <a:ext cx="7924800" cy="4165600"/>
        </p:xfrm>
        <a:graphic>
          <a:graphicData uri="http://schemas.openxmlformats.org/drawingml/2006/table">
            <a:tbl>
              <a:tblPr/>
              <a:tblGrid>
                <a:gridCol w="6248400">
                  <a:extLst>
                    <a:ext uri="{9D8B030D-6E8A-4147-A177-3AD203B41FA5}">
                      <a16:colId xmlns:a16="http://schemas.microsoft.com/office/drawing/2014/main" val="162173321"/>
                    </a:ext>
                  </a:extLst>
                </a:gridCol>
                <a:gridCol w="1676400">
                  <a:extLst>
                    <a:ext uri="{9D8B030D-6E8A-4147-A177-3AD203B41FA5}">
                      <a16:colId xmlns:a16="http://schemas.microsoft.com/office/drawing/2014/main" val="3954304246"/>
                    </a:ext>
                  </a:extLst>
                </a:gridCol>
              </a:tblGrid>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The Home Depot, Inc.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Ίδια κεφάλαια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29</a:t>
                      </a:r>
                      <a:r>
                        <a:rPr kumimoji="0" lang="el-GR" altLang="el-GR" sz="1800" b="1" i="0" u="none" strike="noStrike" cap="none" normalizeH="0" baseline="0">
                          <a:ln>
                            <a:noFill/>
                          </a:ln>
                          <a:solidFill>
                            <a:schemeClr val="tx1"/>
                          </a:solidFill>
                          <a:effectLst/>
                          <a:latin typeface="Arial" panose="020B0604020202020204" pitchFamily="34" charset="0"/>
                        </a:rPr>
                        <a:t> Ιανουαρίου</a:t>
                      </a:r>
                      <a:r>
                        <a:rPr kumimoji="0" lang="en-US" altLang="el-GR" sz="1800" b="1" i="0" u="none" strike="noStrike" cap="none" normalizeH="0" baseline="0">
                          <a:ln>
                            <a:noFill/>
                          </a:ln>
                          <a:solidFill>
                            <a:schemeClr val="tx1"/>
                          </a:solidFill>
                          <a:effectLst/>
                          <a:latin typeface="Arial" panose="020B0604020202020204" pitchFamily="34" charset="0"/>
                        </a:rPr>
                        <a:t> 2012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585393810"/>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a:t>
                      </a:r>
                      <a:r>
                        <a:rPr kumimoji="0" lang="el-GR" altLang="el-GR" sz="1800" b="1" i="0" u="none" strike="noStrike" cap="none" normalizeH="0" baseline="0">
                          <a:ln>
                            <a:noFill/>
                          </a:ln>
                          <a:solidFill>
                            <a:schemeClr val="tx1"/>
                          </a:solidFill>
                          <a:effectLst/>
                          <a:latin typeface="Arial" panose="020B0604020202020204" pitchFamily="34" charset="0"/>
                        </a:rPr>
                        <a:t>σε εκατ.</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35684946"/>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Μετοχικό κεφάλαιο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87</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29822848"/>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Καταβλημένο κεφάλαιο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6</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966</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16943269"/>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Αποτελέσματα σε νέο</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17</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246</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18657144"/>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Συσσωρευμένο πρόσθετο συνολικό εισόδημα</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293</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26536029"/>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Ίδιες μετοχές </a:t>
                      </a:r>
                      <a:r>
                        <a:rPr kumimoji="0" lang="en-US" altLang="el-GR" sz="1800" b="1" i="0" u="none" strike="noStrike" cap="none" normalizeH="0" baseline="0">
                          <a:ln>
                            <a:noFill/>
                          </a:ln>
                          <a:solidFill>
                            <a:schemeClr val="tx1"/>
                          </a:solidFill>
                          <a:effectLst/>
                          <a:latin typeface="Arial" panose="020B0604020202020204" pitchFamily="34" charset="0"/>
                        </a:rPr>
                        <a:t>(196</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 </a:t>
                      </a:r>
                      <a:r>
                        <a:rPr kumimoji="0" lang="el-GR" altLang="el-GR" sz="1800" b="1" i="0" u="none" strike="noStrike" cap="none" normalizeH="0" baseline="0">
                          <a:ln>
                            <a:noFill/>
                          </a:ln>
                          <a:solidFill>
                            <a:schemeClr val="tx1"/>
                          </a:solidFill>
                          <a:effectLst/>
                          <a:latin typeface="Arial" panose="020B0604020202020204" pitchFamily="34" charset="0"/>
                        </a:rPr>
                        <a:t>μετοχές</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 (6</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694)</a:t>
                      </a:r>
                    </a:p>
                  </a:txBody>
                  <a:tcPr marR="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20551804"/>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Σύνολο ιδίων κεφαλαίων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$ 17</a:t>
                      </a:r>
                      <a:r>
                        <a:rPr kumimoji="0" lang="el-GR" altLang="el-GR" sz="1900" b="1" i="0" u="none" strike="noStrike" cap="none" normalizeH="0" baseline="0">
                          <a:ln>
                            <a:noFill/>
                          </a:ln>
                          <a:solidFill>
                            <a:schemeClr val="tx1"/>
                          </a:solidFill>
                          <a:effectLst/>
                          <a:latin typeface="Arial" panose="020B0604020202020204" pitchFamily="34" charset="0"/>
                        </a:rPr>
                        <a:t>.</a:t>
                      </a:r>
                      <a:r>
                        <a:rPr kumimoji="0" lang="en-US" altLang="el-GR" sz="1900" b="1" i="0" u="none" strike="noStrike" cap="none" normalizeH="0" baseline="0">
                          <a:ln>
                            <a:noFill/>
                          </a:ln>
                          <a:solidFill>
                            <a:schemeClr val="tx1"/>
                          </a:solidFill>
                          <a:effectLst/>
                          <a:latin typeface="Arial" panose="020B0604020202020204" pitchFamily="34" charset="0"/>
                        </a:rPr>
                        <a:t>898</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49072196"/>
                  </a:ext>
                </a:extLst>
              </a:tr>
              <a:tr h="40640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4859844"/>
                  </a:ext>
                </a:extLst>
              </a:tr>
            </a:tbl>
          </a:graphicData>
        </a:graphic>
      </p:graphicFrame>
      <p:cxnSp>
        <p:nvCxnSpPr>
          <p:cNvPr id="11" name="Straight Connector 10">
            <a:extLst>
              <a:ext uri="{FF2B5EF4-FFF2-40B4-BE49-F238E27FC236}">
                <a16:creationId xmlns:a16="http://schemas.microsoft.com/office/drawing/2014/main" id="{3D63AC41-ED33-26FE-F590-41665C9FE019}"/>
              </a:ext>
            </a:extLst>
          </p:cNvPr>
          <p:cNvCxnSpPr/>
          <p:nvPr/>
        </p:nvCxnSpPr>
        <p:spPr>
          <a:xfrm>
            <a:off x="8382000" y="51816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9D4A16-012B-9D7B-32C5-8397C6BDACB6}"/>
              </a:ext>
            </a:extLst>
          </p:cNvPr>
          <p:cNvCxnSpPr/>
          <p:nvPr/>
        </p:nvCxnSpPr>
        <p:spPr>
          <a:xfrm>
            <a:off x="8382000" y="523875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671" name="Rectangle 1031">
            <a:extLst>
              <a:ext uri="{FF2B5EF4-FFF2-40B4-BE49-F238E27FC236}">
                <a16:creationId xmlns:a16="http://schemas.microsoft.com/office/drawing/2014/main" id="{303F6260-681D-2813-79E9-88F9F6C60E84}"/>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Πως καταχωρείται η επαναγορά μετοχών</a:t>
            </a:r>
            <a:endParaRPr lang="en-US" altLang="el-GR" sz="3200" b="1">
              <a:solidFill>
                <a:srgbClr val="740000"/>
              </a:solidFill>
              <a:latin typeface="Arial" panose="020B0604020202020204" pitchFamily="34" charset="0"/>
            </a:endParaRPr>
          </a:p>
        </p:txBody>
      </p:sp>
      <p:cxnSp>
        <p:nvCxnSpPr>
          <p:cNvPr id="13" name="Straight Connector 12">
            <a:extLst>
              <a:ext uri="{FF2B5EF4-FFF2-40B4-BE49-F238E27FC236}">
                <a16:creationId xmlns:a16="http://schemas.microsoft.com/office/drawing/2014/main" id="{BB0CB868-8FA0-2794-F771-6F5B73ABFDA9}"/>
              </a:ext>
            </a:extLst>
          </p:cNvPr>
          <p:cNvCxnSpPr/>
          <p:nvPr/>
        </p:nvCxnSpPr>
        <p:spPr>
          <a:xfrm>
            <a:off x="8382000" y="48006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8">
            <a:extLst>
              <a:ext uri="{FF2B5EF4-FFF2-40B4-BE49-F238E27FC236}">
                <a16:creationId xmlns:a16="http://schemas.microsoft.com/office/drawing/2014/main" id="{D8FE0D75-508E-0067-920F-61BE6646737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3">
            <a:extLst>
              <a:ext uri="{FF2B5EF4-FFF2-40B4-BE49-F238E27FC236}">
                <a16:creationId xmlns:a16="http://schemas.microsoft.com/office/drawing/2014/main" id="{F57262F6-ECA5-6E53-A412-CC10A40A6045}"/>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118786" name="Rectangle 1031">
            <a:extLst>
              <a:ext uri="{FF2B5EF4-FFF2-40B4-BE49-F238E27FC236}">
                <a16:creationId xmlns:a16="http://schemas.microsoft.com/office/drawing/2014/main" id="{D9B54ED5-044C-0365-E15B-C140D5C0F3FD}"/>
              </a:ext>
            </a:extLst>
          </p:cNvPr>
          <p:cNvSpPr txBox="1">
            <a:spLocks noChangeArrowheads="1"/>
          </p:cNvSpPr>
          <p:nvPr/>
        </p:nvSpPr>
        <p:spPr bwMode="auto">
          <a:xfrm>
            <a:off x="2057400" y="457201"/>
            <a:ext cx="81534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Μετοχές αντί μερίσματος</a:t>
            </a:r>
            <a:endParaRPr lang="en-US" altLang="el-GR" sz="3200" b="1">
              <a:solidFill>
                <a:srgbClr val="740000"/>
              </a:solidFill>
              <a:latin typeface="Arial" panose="020B0604020202020204" pitchFamily="34" charset="0"/>
            </a:endParaRPr>
          </a:p>
        </p:txBody>
      </p:sp>
      <p:sp>
        <p:nvSpPr>
          <p:cNvPr id="118787" name="Rectangle 10">
            <a:extLst>
              <a:ext uri="{FF2B5EF4-FFF2-40B4-BE49-F238E27FC236}">
                <a16:creationId xmlns:a16="http://schemas.microsoft.com/office/drawing/2014/main" id="{29505C8D-0079-5E78-CC3D-B2271F0D81D9}"/>
              </a:ext>
            </a:extLst>
          </p:cNvPr>
          <p:cNvSpPr>
            <a:spLocks noChangeArrowheads="1"/>
          </p:cNvSpPr>
          <p:nvPr/>
        </p:nvSpPr>
        <p:spPr bwMode="auto">
          <a:xfrm>
            <a:off x="2057400" y="914400"/>
            <a:ext cx="8153400"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39825"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0000"/>
              </a:lnSpc>
              <a:spcBef>
                <a:spcPts val="900"/>
              </a:spcBef>
              <a:buClr>
                <a:srgbClr val="740000"/>
              </a:buClr>
              <a:buSzPct val="80000"/>
              <a:buFont typeface="Wingdings" panose="05000000000000000000" pitchFamily="2" charset="2"/>
              <a:buChar char="u"/>
            </a:pPr>
            <a:r>
              <a:rPr lang="el-GR" altLang="en-US" sz="2300">
                <a:latin typeface="Arial" panose="020B0604020202020204" pitchFamily="34" charset="0"/>
              </a:rPr>
              <a:t>Η αναλογική δια</a:t>
            </a:r>
            <a:r>
              <a:rPr lang="en-US" altLang="en-US" sz="2300">
                <a:latin typeface="Arial" panose="020B0604020202020204" pitchFamily="34" charset="0"/>
              </a:rPr>
              <a:t>ν</a:t>
            </a:r>
            <a:r>
              <a:rPr lang="el-GR" altLang="en-US" sz="2300">
                <a:latin typeface="Arial" panose="020B0604020202020204" pitchFamily="34" charset="0"/>
              </a:rPr>
              <a:t>ομ</a:t>
            </a:r>
            <a:r>
              <a:rPr lang="en-US" altLang="en-US" sz="2300">
                <a:latin typeface="Arial" panose="020B0604020202020204" pitchFamily="34" charset="0"/>
              </a:rPr>
              <a:t>ή</a:t>
            </a:r>
            <a:r>
              <a:rPr lang="el-GR" altLang="en-US" sz="2300">
                <a:latin typeface="Arial" panose="020B0604020202020204" pitchFamily="34" charset="0"/>
              </a:rPr>
              <a:t> κοινών μετοχών αντί μερίσματος στους μετόχους</a:t>
            </a:r>
            <a:endParaRPr lang="en-US" altLang="en-US" sz="2300">
              <a:latin typeface="Arial" panose="020B0604020202020204" pitchFamily="34" charset="0"/>
            </a:endParaRPr>
          </a:p>
          <a:p>
            <a:pPr lvl="1">
              <a:lnSpc>
                <a:spcPct val="120000"/>
              </a:lnSpc>
              <a:spcBef>
                <a:spcPts val="900"/>
              </a:spcBef>
              <a:buClr>
                <a:srgbClr val="740000"/>
              </a:buClr>
              <a:buSzPct val="80000"/>
              <a:buFont typeface="Wingdings" panose="05000000000000000000" pitchFamily="2" charset="2"/>
              <a:buChar char="u"/>
            </a:pPr>
            <a:r>
              <a:rPr lang="el-GR" altLang="en-US" sz="2300">
                <a:latin typeface="Arial" panose="020B0604020202020204" pitchFamily="34" charset="0"/>
              </a:rPr>
              <a:t>Αυξάνει το λογ/μό Μετοχικό κεφάλαιο και μειώνε</a:t>
            </a:r>
            <a:r>
              <a:rPr lang="en-US" altLang="en-US" sz="2300">
                <a:latin typeface="Arial" panose="020B0604020202020204" pitchFamily="34" charset="0"/>
              </a:rPr>
              <a:t>ι</a:t>
            </a:r>
            <a:r>
              <a:rPr lang="el-GR" altLang="en-US" sz="2300">
                <a:latin typeface="Arial" panose="020B0604020202020204" pitchFamily="34" charset="0"/>
              </a:rPr>
              <a:t> τα  Αποτελέσματα σε νέο</a:t>
            </a:r>
            <a:endParaRPr lang="en-US" altLang="en-US" sz="2300">
              <a:latin typeface="Arial" panose="020B0604020202020204" pitchFamily="34" charset="0"/>
            </a:endParaRPr>
          </a:p>
          <a:p>
            <a:pPr lvl="2">
              <a:lnSpc>
                <a:spcPct val="120000"/>
              </a:lnSpc>
              <a:spcBef>
                <a:spcPts val="900"/>
              </a:spcBef>
              <a:buClr>
                <a:srgbClr val="740000"/>
              </a:buClr>
              <a:buSzPct val="80000"/>
              <a:buFont typeface="Wingdings" panose="05000000000000000000" pitchFamily="2" charset="2"/>
              <a:buChar char="Ø"/>
            </a:pPr>
            <a:r>
              <a:rPr lang="el-GR" altLang="en-US" sz="2200">
                <a:latin typeface="Arial" panose="020B0604020202020204" pitchFamily="34" charset="0"/>
              </a:rPr>
              <a:t>Το σύνολο των ιδίων κεφαλαίων δεν μεταβάλλεται</a:t>
            </a:r>
            <a:endParaRPr lang="en-US" altLang="en-US" sz="2200">
              <a:latin typeface="Arial" panose="020B0604020202020204" pitchFamily="34" charset="0"/>
            </a:endParaRPr>
          </a:p>
          <a:p>
            <a:pPr lvl="1">
              <a:lnSpc>
                <a:spcPct val="120000"/>
              </a:lnSpc>
              <a:spcBef>
                <a:spcPts val="900"/>
              </a:spcBef>
              <a:buClr>
                <a:srgbClr val="740000"/>
              </a:buClr>
              <a:buSzPct val="80000"/>
              <a:buFont typeface="Wingdings" panose="05000000000000000000" pitchFamily="2" charset="2"/>
              <a:buChar char="u"/>
            </a:pPr>
            <a:r>
              <a:rPr lang="el-GR" altLang="en-US" sz="2300">
                <a:latin typeface="Arial" panose="020B0604020202020204" pitchFamily="34" charset="0"/>
              </a:rPr>
              <a:t>Λόγοι για τους οποίους επιλέγεται</a:t>
            </a:r>
            <a:endParaRPr lang="en-US" altLang="en-US" sz="2300">
              <a:latin typeface="Arial" panose="020B0604020202020204" pitchFamily="34" charset="0"/>
            </a:endParaRPr>
          </a:p>
          <a:p>
            <a:pPr lvl="2">
              <a:lnSpc>
                <a:spcPct val="120000"/>
              </a:lnSpc>
              <a:spcBef>
                <a:spcPts val="900"/>
              </a:spcBef>
              <a:buClr>
                <a:srgbClr val="740000"/>
              </a:buClr>
              <a:buSzPct val="80000"/>
              <a:buFont typeface="Wingdings" panose="05000000000000000000" pitchFamily="2" charset="2"/>
              <a:buChar char="Ø"/>
            </a:pPr>
            <a:r>
              <a:rPr lang="el-GR" altLang="en-US" sz="2100">
                <a:latin typeface="Arial" panose="020B0604020202020204" pitchFamily="34" charset="0"/>
              </a:rPr>
              <a:t>Συνεχίζει η διανομή μερίσματος, αλλά διατηρεί τα διαθέσιμα</a:t>
            </a:r>
            <a:endParaRPr lang="en-US" altLang="en-US" sz="2100">
              <a:latin typeface="Arial" panose="020B0604020202020204" pitchFamily="34" charset="0"/>
            </a:endParaRPr>
          </a:p>
          <a:p>
            <a:pPr lvl="2">
              <a:lnSpc>
                <a:spcPct val="120000"/>
              </a:lnSpc>
              <a:spcBef>
                <a:spcPts val="900"/>
              </a:spcBef>
              <a:buClr>
                <a:srgbClr val="740000"/>
              </a:buClr>
              <a:buSzPct val="80000"/>
              <a:buFont typeface="Wingdings" panose="05000000000000000000" pitchFamily="2" charset="2"/>
              <a:buChar char="Ø"/>
            </a:pPr>
            <a:r>
              <a:rPr lang="el-GR" altLang="en-US" sz="2100">
                <a:latin typeface="Arial" panose="020B0604020202020204" pitchFamily="34" charset="0"/>
              </a:rPr>
              <a:t>Μειώνει την τρέχουσα αξία ανα μετοχή</a:t>
            </a:r>
            <a:endParaRPr lang="en-US" altLang="en-US" sz="2100">
              <a:latin typeface="Arial" panose="020B0604020202020204" pitchFamily="34" charset="0"/>
            </a:endParaRPr>
          </a:p>
          <a:p>
            <a:pPr lvl="1">
              <a:lnSpc>
                <a:spcPct val="120000"/>
              </a:lnSpc>
              <a:spcBef>
                <a:spcPts val="900"/>
              </a:spcBef>
              <a:buClr>
                <a:srgbClr val="740000"/>
              </a:buClr>
              <a:buSzPct val="80000"/>
              <a:buFont typeface="Wingdings" panose="05000000000000000000" pitchFamily="2" charset="2"/>
              <a:buChar char="u"/>
            </a:pPr>
            <a:r>
              <a:rPr lang="el-GR" altLang="en-US" sz="2200">
                <a:latin typeface="Arial" panose="020B0604020202020204" pitchFamily="34" charset="0"/>
              </a:rPr>
              <a:t>Ποσοστό μετοχών αντί μερίσματος</a:t>
            </a:r>
            <a:endParaRPr lang="en-US" altLang="en-US" sz="2200">
              <a:latin typeface="Arial" panose="020B0604020202020204" pitchFamily="34" charset="0"/>
            </a:endParaRPr>
          </a:p>
          <a:p>
            <a:pPr lvl="2">
              <a:lnSpc>
                <a:spcPct val="120000"/>
              </a:lnSpc>
              <a:spcBef>
                <a:spcPts val="900"/>
              </a:spcBef>
              <a:buClr>
                <a:srgbClr val="740000"/>
              </a:buClr>
              <a:buSzPct val="80000"/>
              <a:buFont typeface="Wingdings" panose="05000000000000000000" pitchFamily="2" charset="2"/>
              <a:buChar char="Ø"/>
            </a:pPr>
            <a:r>
              <a:rPr lang="en-US" altLang="en-US" sz="2100">
                <a:latin typeface="Arial" panose="020B0604020202020204" pitchFamily="34" charset="0"/>
              </a:rPr>
              <a:t>25% </a:t>
            </a:r>
            <a:r>
              <a:rPr lang="el-GR" altLang="en-US" sz="2100">
                <a:latin typeface="Arial" panose="020B0604020202020204" pitchFamily="34" charset="0"/>
              </a:rPr>
              <a:t>ή λιγότερο</a:t>
            </a:r>
            <a:r>
              <a:rPr lang="en-US" altLang="en-US" sz="2100">
                <a:latin typeface="Arial" panose="020B0604020202020204" pitchFamily="34" charset="0"/>
              </a:rPr>
              <a:t>, </a:t>
            </a:r>
            <a:r>
              <a:rPr lang="el-GR" altLang="en-US" sz="2100">
                <a:latin typeface="Arial" panose="020B0604020202020204" pitchFamily="34" charset="0"/>
              </a:rPr>
              <a:t>καταχώριση στ</a:t>
            </a:r>
            <a:r>
              <a:rPr lang="en-US" altLang="en-US" sz="2100">
                <a:latin typeface="Arial" panose="020B0604020202020204" pitchFamily="34" charset="0"/>
              </a:rPr>
              <a:t>η</a:t>
            </a:r>
            <a:r>
              <a:rPr lang="el-GR" altLang="en-US" sz="2100">
                <a:latin typeface="Arial" panose="020B0604020202020204" pitchFamily="34" charset="0"/>
              </a:rPr>
              <a:t>ν αγοραία τιμή</a:t>
            </a:r>
            <a:endParaRPr lang="en-US" altLang="en-US" sz="2100">
              <a:latin typeface="Arial" panose="020B0604020202020204" pitchFamily="34" charset="0"/>
            </a:endParaRPr>
          </a:p>
          <a:p>
            <a:pPr lvl="2">
              <a:lnSpc>
                <a:spcPct val="120000"/>
              </a:lnSpc>
              <a:spcBef>
                <a:spcPts val="900"/>
              </a:spcBef>
              <a:buClr>
                <a:srgbClr val="740000"/>
              </a:buClr>
              <a:buSzPct val="80000"/>
              <a:buFont typeface="Wingdings" panose="05000000000000000000" pitchFamily="2" charset="2"/>
              <a:buChar char="Ø"/>
            </a:pPr>
            <a:r>
              <a:rPr lang="el-GR" altLang="en-US" sz="2100">
                <a:latin typeface="Arial" panose="020B0604020202020204" pitchFamily="34" charset="0"/>
              </a:rPr>
              <a:t>Άνω του</a:t>
            </a:r>
            <a:r>
              <a:rPr lang="en-US" altLang="en-US" sz="2100">
                <a:latin typeface="Arial" panose="020B0604020202020204" pitchFamily="34" charset="0"/>
              </a:rPr>
              <a:t> 25%, </a:t>
            </a:r>
            <a:r>
              <a:rPr lang="el-GR" altLang="en-US" sz="2100">
                <a:latin typeface="Arial" panose="020B0604020202020204" pitchFamily="34" charset="0"/>
              </a:rPr>
              <a:t>καταχώριση στην ονομαστική αξία</a:t>
            </a:r>
            <a:endParaRPr lang="en-US" altLang="en-US" sz="2100">
              <a:latin typeface="Arial" panose="020B0604020202020204" pitchFamily="34" charset="0"/>
            </a:endParaRPr>
          </a:p>
        </p:txBody>
      </p:sp>
      <p:sp>
        <p:nvSpPr>
          <p:cNvPr id="6" name="Footer Placeholder 8">
            <a:extLst>
              <a:ext uri="{FF2B5EF4-FFF2-40B4-BE49-F238E27FC236}">
                <a16:creationId xmlns:a16="http://schemas.microsoft.com/office/drawing/2014/main" id="{D197D660-33C1-91B8-4006-FCE562331DCE}"/>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pic>
        <p:nvPicPr>
          <p:cNvPr id="1026" name="Picture 2" descr="Λογιστική οδηγία ΕΛΤΕ: Λογιστική οδηγία εφαρμογής του νόμου 4308/2014 |  Forin.gr">
            <a:extLst>
              <a:ext uri="{FF2B5EF4-FFF2-40B4-BE49-F238E27FC236}">
                <a16:creationId xmlns:a16="http://schemas.microsoft.com/office/drawing/2014/main" id="{4CD77464-4BBF-E75D-C2F4-61CB7C004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79" y="1007705"/>
            <a:ext cx="11084767" cy="468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45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3">
            <a:extLst>
              <a:ext uri="{FF2B5EF4-FFF2-40B4-BE49-F238E27FC236}">
                <a16:creationId xmlns:a16="http://schemas.microsoft.com/office/drawing/2014/main" id="{3C7F48E1-8B5D-D729-A73D-8742A8D92780}"/>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120834" name="Rectangle 1031">
            <a:extLst>
              <a:ext uri="{FF2B5EF4-FFF2-40B4-BE49-F238E27FC236}">
                <a16:creationId xmlns:a16="http://schemas.microsoft.com/office/drawing/2014/main" id="{193654E9-9431-8EEB-B199-517F26151684}"/>
              </a:ext>
            </a:extLst>
          </p:cNvPr>
          <p:cNvSpPr txBox="1">
            <a:spLocks noChangeArrowheads="1"/>
          </p:cNvSpPr>
          <p:nvPr/>
        </p:nvSpPr>
        <p:spPr bwMode="auto">
          <a:xfrm>
            <a:off x="2057400" y="457201"/>
            <a:ext cx="81534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Διάσπαση μετοχών</a:t>
            </a:r>
            <a:endParaRPr lang="en-US" altLang="el-GR" sz="3200" b="1">
              <a:solidFill>
                <a:srgbClr val="740000"/>
              </a:solidFill>
              <a:latin typeface="Arial" panose="020B0604020202020204" pitchFamily="34" charset="0"/>
            </a:endParaRPr>
          </a:p>
        </p:txBody>
      </p:sp>
      <p:sp>
        <p:nvSpPr>
          <p:cNvPr id="120835" name="Rectangle 10">
            <a:extLst>
              <a:ext uri="{FF2B5EF4-FFF2-40B4-BE49-F238E27FC236}">
                <a16:creationId xmlns:a16="http://schemas.microsoft.com/office/drawing/2014/main" id="{7F1ACCFC-18D6-1E2E-7053-0F409B8ED25D}"/>
              </a:ext>
            </a:extLst>
          </p:cNvPr>
          <p:cNvSpPr>
            <a:spLocks noChangeArrowheads="1"/>
          </p:cNvSpPr>
          <p:nvPr/>
        </p:nvSpPr>
        <p:spPr bwMode="auto">
          <a:xfrm>
            <a:off x="2057400" y="1128713"/>
            <a:ext cx="81534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0000"/>
              </a:lnSpc>
              <a:spcBef>
                <a:spcPts val="900"/>
              </a:spcBef>
              <a:buClr>
                <a:srgbClr val="740000"/>
              </a:buClr>
              <a:buSzPct val="80000"/>
              <a:buFont typeface="Wingdings" panose="05000000000000000000" pitchFamily="2" charset="2"/>
              <a:buChar char="u"/>
            </a:pPr>
            <a:r>
              <a:rPr lang="el-GR" altLang="en-US" sz="2300">
                <a:latin typeface="Arial" panose="020B0604020202020204" pitchFamily="34" charset="0"/>
              </a:rPr>
              <a:t>Αύξηση των μετοχών με αναλογική μείωση της ονομαστικής τους αξίας</a:t>
            </a:r>
            <a:endParaRPr lang="en-US" altLang="en-US" sz="2300">
              <a:latin typeface="Arial" panose="020B0604020202020204" pitchFamily="34" charset="0"/>
            </a:endParaRPr>
          </a:p>
          <a:p>
            <a:pPr lvl="1">
              <a:lnSpc>
                <a:spcPct val="120000"/>
              </a:lnSpc>
              <a:spcBef>
                <a:spcPts val="900"/>
              </a:spcBef>
              <a:buClr>
                <a:srgbClr val="740000"/>
              </a:buClr>
              <a:buSzPct val="80000"/>
              <a:buFont typeface="Wingdings" panose="05000000000000000000" pitchFamily="2" charset="2"/>
              <a:buChar char="u"/>
            </a:pPr>
            <a:r>
              <a:rPr lang="el-GR" altLang="en-US" sz="2300">
                <a:latin typeface="Arial" panose="020B0604020202020204" pitchFamily="34" charset="0"/>
              </a:rPr>
              <a:t>Μειώνει την αγοραία τιμ</a:t>
            </a:r>
            <a:r>
              <a:rPr lang="en-US" altLang="en-US" sz="2300">
                <a:latin typeface="Arial" panose="020B0604020202020204" pitchFamily="34" charset="0"/>
              </a:rPr>
              <a:t>ή</a:t>
            </a:r>
            <a:r>
              <a:rPr lang="el-GR" altLang="en-US" sz="2300">
                <a:latin typeface="Arial" panose="020B0604020202020204" pitchFamily="34" charset="0"/>
              </a:rPr>
              <a:t> των μετοχών</a:t>
            </a:r>
            <a:endParaRPr lang="en-US" altLang="en-US" sz="2300">
              <a:latin typeface="Arial" panose="020B0604020202020204" pitchFamily="34" charset="0"/>
            </a:endParaRPr>
          </a:p>
          <a:p>
            <a:pPr lvl="1">
              <a:lnSpc>
                <a:spcPct val="120000"/>
              </a:lnSpc>
              <a:spcBef>
                <a:spcPts val="900"/>
              </a:spcBef>
              <a:buClr>
                <a:srgbClr val="740000"/>
              </a:buClr>
              <a:buSzPct val="80000"/>
              <a:buFont typeface="Wingdings" panose="05000000000000000000" pitchFamily="2" charset="2"/>
              <a:buChar char="u"/>
            </a:pPr>
            <a:r>
              <a:rPr lang="el-GR" altLang="en-US" sz="2300">
                <a:latin typeface="Arial" panose="020B0604020202020204" pitchFamily="34" charset="0"/>
              </a:rPr>
              <a:t>Δεν επηρεάζονται λογαριασμοί</a:t>
            </a:r>
            <a:endParaRPr lang="en-US" altLang="en-US" sz="2300">
              <a:latin typeface="Arial" panose="020B0604020202020204" pitchFamily="34" charset="0"/>
            </a:endParaRPr>
          </a:p>
        </p:txBody>
      </p:sp>
      <p:sp>
        <p:nvSpPr>
          <p:cNvPr id="6" name="Footer Placeholder 8">
            <a:extLst>
              <a:ext uri="{FF2B5EF4-FFF2-40B4-BE49-F238E27FC236}">
                <a16:creationId xmlns:a16="http://schemas.microsoft.com/office/drawing/2014/main" id="{AC20CCE1-3CF6-164F-BBB8-B1B6A22A6665}"/>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3">
            <a:extLst>
              <a:ext uri="{FF2B5EF4-FFF2-40B4-BE49-F238E27FC236}">
                <a16:creationId xmlns:a16="http://schemas.microsoft.com/office/drawing/2014/main" id="{4BD61F08-F086-CFD0-E718-78AC22CD667A}"/>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122882" name="Rectangle 1031">
            <a:extLst>
              <a:ext uri="{FF2B5EF4-FFF2-40B4-BE49-F238E27FC236}">
                <a16:creationId xmlns:a16="http://schemas.microsoft.com/office/drawing/2014/main" id="{36FF849F-D36D-4D74-4FA6-31CBAD65EA3B}"/>
              </a:ext>
            </a:extLst>
          </p:cNvPr>
          <p:cNvSpPr txBox="1">
            <a:spLocks noChangeArrowheads="1"/>
          </p:cNvSpPr>
          <p:nvPr/>
        </p:nvSpPr>
        <p:spPr bwMode="auto">
          <a:xfrm>
            <a:off x="1905000" y="152400"/>
            <a:ext cx="8305800"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Συνοπτική παρουσίαση των επιπτώσεων στο Ενεργητικό, τις Υποχρεώσεις και τα Ίδια Κεφάλαια</a:t>
            </a:r>
            <a:endParaRPr lang="en-US" altLang="el-GR" sz="3200" b="1">
              <a:solidFill>
                <a:srgbClr val="740000"/>
              </a:solidFill>
              <a:latin typeface="Arial" panose="020B0604020202020204" pitchFamily="34" charset="0"/>
            </a:endParaRPr>
          </a:p>
        </p:txBody>
      </p:sp>
      <p:sp>
        <p:nvSpPr>
          <p:cNvPr id="122884" name="Rectangle 1">
            <a:extLst>
              <a:ext uri="{FF2B5EF4-FFF2-40B4-BE49-F238E27FC236}">
                <a16:creationId xmlns:a16="http://schemas.microsoft.com/office/drawing/2014/main" id="{D7318E0F-6B66-12A1-3DB0-BD4C4427A82D}"/>
              </a:ext>
            </a:extLst>
          </p:cNvPr>
          <p:cNvSpPr>
            <a:spLocks noChangeArrowheads="1"/>
          </p:cNvSpPr>
          <p:nvPr/>
        </p:nvSpPr>
        <p:spPr bwMode="auto">
          <a:xfrm>
            <a:off x="1676400" y="1754188"/>
            <a:ext cx="5278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600" b="1">
                <a:latin typeface="Arial" panose="020B0604020202020204" pitchFamily="34" charset="0"/>
              </a:rPr>
              <a:t>Πίνακας </a:t>
            </a:r>
            <a:r>
              <a:rPr lang="en-US" altLang="el-GR" sz="1600" b="1">
                <a:latin typeface="Arial" panose="020B0604020202020204" pitchFamily="34" charset="0"/>
              </a:rPr>
              <a:t>10-</a:t>
            </a:r>
            <a:r>
              <a:rPr lang="el-GR" altLang="el-GR" sz="1600" b="1">
                <a:latin typeface="Arial" panose="020B0604020202020204" pitchFamily="34" charset="0"/>
              </a:rPr>
              <a:t>6</a:t>
            </a:r>
            <a:r>
              <a:rPr lang="en-US" altLang="el-GR" sz="1600" b="1">
                <a:latin typeface="Arial" panose="020B0604020202020204" pitchFamily="34" charset="0"/>
              </a:rPr>
              <a:t> </a:t>
            </a:r>
            <a:r>
              <a:rPr lang="en-US" altLang="el-GR" sz="1600">
                <a:latin typeface="Arial" panose="020B0604020202020204" pitchFamily="34" charset="0"/>
              </a:rPr>
              <a:t>| </a:t>
            </a:r>
            <a:r>
              <a:rPr lang="el-GR" altLang="el-GR" sz="1600">
                <a:latin typeface="Arial" panose="020B0604020202020204" pitchFamily="34" charset="0"/>
              </a:rPr>
              <a:t>Επιπτώσεις των συναλλαγών σε μετοχές</a:t>
            </a:r>
            <a:endParaRPr lang="en-US" altLang="el-GR" sz="1600">
              <a:latin typeface="Arial" panose="020B0604020202020204" pitchFamily="34" charset="0"/>
            </a:endParaRPr>
          </a:p>
        </p:txBody>
      </p:sp>
      <p:sp>
        <p:nvSpPr>
          <p:cNvPr id="7" name="Footer Placeholder 8">
            <a:extLst>
              <a:ext uri="{FF2B5EF4-FFF2-40B4-BE49-F238E27FC236}">
                <a16:creationId xmlns:a16="http://schemas.microsoft.com/office/drawing/2014/main" id="{4D5A4CB5-BBD7-0853-202A-2CEAA97560F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pic>
        <p:nvPicPr>
          <p:cNvPr id="122888" name="Picture 8">
            <a:extLst>
              <a:ext uri="{FF2B5EF4-FFF2-40B4-BE49-F238E27FC236}">
                <a16:creationId xmlns:a16="http://schemas.microsoft.com/office/drawing/2014/main" id="{51F12BF2-6DE4-E0DB-2209-89D20B6E7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14588"/>
            <a:ext cx="8458200" cy="314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3EC453-BF30-C7BE-5194-42322FED2883}"/>
              </a:ext>
            </a:extLst>
          </p:cNvPr>
          <p:cNvSpPr>
            <a:spLocks noGrp="1"/>
          </p:cNvSpPr>
          <p:nvPr>
            <p:ph type="title"/>
          </p:nvPr>
        </p:nvSpPr>
        <p:spPr>
          <a:xfrm>
            <a:off x="1294362" y="179368"/>
            <a:ext cx="9603275" cy="445783"/>
          </a:xfrm>
        </p:spPr>
        <p:txBody>
          <a:bodyPr>
            <a:normAutofit fontScale="90000"/>
          </a:bodyPr>
          <a:lstStyle/>
          <a:p>
            <a:pPr algn="ctr"/>
            <a:r>
              <a:rPr lang="el-GR" b="1" dirty="0"/>
              <a:t>ΜΕΡΟΣ ΤΩΝ ΔΙΑΦΑΝΕΙΩΝ ΠΡΟΕΡΧΕΤΑΙ ΑΠΟ</a:t>
            </a:r>
          </a:p>
        </p:txBody>
      </p:sp>
    </p:spTree>
    <p:extLst>
      <p:ext uri="{BB962C8B-B14F-4D97-AF65-F5344CB8AC3E}">
        <p14:creationId xmlns:p14="http://schemas.microsoft.com/office/powerpoint/2010/main" val="2418349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1">
            <a:extLst>
              <a:ext uri="{FF2B5EF4-FFF2-40B4-BE49-F238E27FC236}">
                <a16:creationId xmlns:a16="http://schemas.microsoft.com/office/drawing/2014/main" id="{52681301-0DE6-349A-732A-6B6CEBAC3C7B}"/>
              </a:ext>
            </a:extLst>
          </p:cNvPr>
          <p:cNvSpPr txBox="1">
            <a:spLocks noChangeArrowheads="1"/>
          </p:cNvSpPr>
          <p:nvPr/>
        </p:nvSpPr>
        <p:spPr bwMode="auto">
          <a:xfrm>
            <a:off x="8305800" y="4711540"/>
            <a:ext cx="35814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
              </a:spcBef>
            </a:pPr>
            <a:r>
              <a:rPr lang="en-US" altLang="en-US" sz="1200" b="1" dirty="0">
                <a:latin typeface="Arial" panose="020B0604020202020204" pitchFamily="34" charset="0"/>
              </a:rPr>
              <a:t>Prepared by</a:t>
            </a:r>
          </a:p>
          <a:p>
            <a:pPr algn="ctr">
              <a:spcBef>
                <a:spcPct val="5000"/>
              </a:spcBef>
            </a:pPr>
            <a:r>
              <a:rPr lang="en-US" altLang="en-US" sz="1200" b="1" dirty="0">
                <a:latin typeface="Arial" panose="020B0604020202020204" pitchFamily="34" charset="0"/>
              </a:rPr>
              <a:t>Coby Harmon</a:t>
            </a:r>
          </a:p>
          <a:p>
            <a:pPr algn="ctr">
              <a:spcBef>
                <a:spcPct val="5000"/>
              </a:spcBef>
            </a:pPr>
            <a:r>
              <a:rPr lang="en-US" altLang="en-US" sz="1200" b="1" dirty="0">
                <a:latin typeface="Arial" panose="020B0604020202020204" pitchFamily="34" charset="0"/>
              </a:rPr>
              <a:t>University of California, Santa Barbara</a:t>
            </a:r>
          </a:p>
          <a:p>
            <a:pPr algn="ctr">
              <a:spcBef>
                <a:spcPct val="5000"/>
              </a:spcBef>
            </a:pPr>
            <a:r>
              <a:rPr lang="en-US" altLang="en-US" sz="1200" b="1" dirty="0">
                <a:latin typeface="Arial" panose="020B0604020202020204" pitchFamily="34" charset="0"/>
              </a:rPr>
              <a:t>Westmont College</a:t>
            </a:r>
          </a:p>
        </p:txBody>
      </p:sp>
      <p:sp>
        <p:nvSpPr>
          <p:cNvPr id="22" name="Footer Placeholder 8">
            <a:extLst>
              <a:ext uri="{FF2B5EF4-FFF2-40B4-BE49-F238E27FC236}">
                <a16:creationId xmlns:a16="http://schemas.microsoft.com/office/drawing/2014/main" id="{C7F17215-2944-63D4-8241-10375E4F1506}"/>
              </a:ext>
            </a:extLst>
          </p:cNvPr>
          <p:cNvSpPr txBox="1">
            <a:spLocks/>
          </p:cNvSpPr>
          <p:nvPr/>
        </p:nvSpPr>
        <p:spPr>
          <a:xfrm>
            <a:off x="-422987" y="4323184"/>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pic>
        <p:nvPicPr>
          <p:cNvPr id="15363" name="Picture 1">
            <a:extLst>
              <a:ext uri="{FF2B5EF4-FFF2-40B4-BE49-F238E27FC236}">
                <a16:creationId xmlns:a16="http://schemas.microsoft.com/office/drawing/2014/main" id="{FE7DB3EA-F114-F23A-0E4C-A5CE251B5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4889500"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fontScale="925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ΟΙΚΟΝΟΜΙΚΕΣ ΚΑΤΑΣΤΑΣΕΙΣ ΑΝΑ ΚΑΤΗΓΟΡΙΑ ΟΝΤΟΤΗΤΩΝ:</a:t>
            </a:r>
          </a:p>
          <a:p>
            <a:pPr marL="0" algn="just">
              <a:buNone/>
            </a:pPr>
            <a:endParaRPr lang="el-GR" sz="2400" kern="0" dirty="0">
              <a:latin typeface="Cambria" panose="02040503050406030204" pitchFamily="18" charset="0"/>
              <a:ea typeface="Cambria" panose="02040503050406030204" pitchFamily="18" charset="0"/>
            </a:endParaRPr>
          </a:p>
          <a:p>
            <a:pPr marL="114300" indent="-457200" algn="just">
              <a:buAutoNum type="arabicPeriod"/>
            </a:pPr>
            <a:r>
              <a:rPr lang="el-GR" sz="2400" kern="0" dirty="0">
                <a:latin typeface="Cambria" panose="02040503050406030204" pitchFamily="18" charset="0"/>
                <a:ea typeface="Cambria" panose="02040503050406030204" pitchFamily="18" charset="0"/>
              </a:rPr>
              <a:t>ΠΟΛΥ ΜΙΚΡΕΣ (ΑΠΛΟΓΡΑΦΙΚΑ): ΚΑΤΑΣΤΑΣΤΑΣΗ ΑΠΟΤΕΛΕΣΜΑΤΩΝ ΚΑΙ ΠΡΟΣΜΑΡΤΗΜΑ</a:t>
            </a:r>
          </a:p>
          <a:p>
            <a:pPr marL="114300" indent="-457200" algn="just">
              <a:buAutoNum type="arabicPeriod"/>
            </a:pPr>
            <a:r>
              <a:rPr lang="el-GR" sz="2400" kern="0" dirty="0">
                <a:latin typeface="Cambria" panose="02040503050406030204" pitchFamily="18" charset="0"/>
                <a:ea typeface="Cambria" panose="02040503050406030204" pitchFamily="18" charset="0"/>
              </a:rPr>
              <a:t>ΜΙΚΡΕΣ (ΔΙΠΛΟΓΡΑΦΙΚΑ):ΙΣΟΛΟΓΙΣΜΟ, ΚΑΤΑΣΤΑΣΗ ΑΠΟΤΕΛΕΣΜΑΤΩΝ ΚΑΙ ΠΡΟΣΑΡΤΗΜΑ</a:t>
            </a:r>
          </a:p>
          <a:p>
            <a:pPr marL="114300" indent="-457200" algn="just">
              <a:buAutoNum type="arabicPeriod"/>
            </a:pPr>
            <a:r>
              <a:rPr lang="el-GR" sz="2400" kern="0" dirty="0">
                <a:latin typeface="Cambria" panose="02040503050406030204" pitchFamily="18" charset="0"/>
                <a:ea typeface="Cambria" panose="02040503050406030204" pitchFamily="18" charset="0"/>
              </a:rPr>
              <a:t>ΜΕΣΑΙΕΣ (ΔΙΠΛΟΓΡΑΦΙΚΑ): ΙΣΟΛΟΓΙΣΜΟ, ΚΑΤΑΣΤΑΣΗ ΑΠΟΤΕΛΕΣΜΑΤΩΝ, ΚΑΤΑΣΤΑΣΗ ΜΕΤΑΒΟΛΩΝ ΚΑΘΑΡΗΣ ΘΕΣΗΣ ΚΑΙ ΠΡΟΣΑΡΤΗΜΑ</a:t>
            </a:r>
          </a:p>
          <a:p>
            <a:pPr marL="114300" indent="-457200" algn="just">
              <a:buAutoNum type="arabicPeriod"/>
            </a:pPr>
            <a:r>
              <a:rPr lang="el-GR" sz="2400" kern="0" dirty="0">
                <a:latin typeface="Cambria" panose="02040503050406030204" pitchFamily="18" charset="0"/>
                <a:ea typeface="Cambria" panose="02040503050406030204" pitchFamily="18" charset="0"/>
              </a:rPr>
              <a:t>ΜΕΓΑΛΕΣ (ΔΙΠΛΟΓΡΑΦΙΚΑ): ΙΣΟΛΟΓΙΣΜΟ, ΚΑΤΑΣΤΑΣΗ ΑΠΟΤΕΛΕΣΜΑΤΩΝ, ΚΑΤΑΣΤΑΣΗ ΜΕΤΑΒΟΛΗ ΚΑΘΑΡΗΣ ΘΕΣΗΣ, ΚΑΤΑΣΤΑΣΗ ΤΑΜΕΙΑΚΩΝ ΡΟΩΝ ΚΑΙ ΠΡΟΣΑΡΤΗΜΑ</a:t>
            </a:r>
          </a:p>
          <a:p>
            <a:pPr marL="114300" indent="-457200" algn="just">
              <a:buAutoNum type="arabicPeriod"/>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821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ΟΛΕΣ ΟΙ ΟΝΤΟΤΗΤΕΣ ΕΚΤΟΣ ΑΠΌ ΤΙΣ ΑΤΟΜΙΚΕΣ ΕΠΙΧΕΙΡΗΣΕΙΣ (ΓΙΑΤΙ Η ΠΕΡΙΟΥΣΙΑ ΤΟΥ ΦΥΣΙΚΟΥ ΠΡΟΣΩΠΟΥ ΔΕΝ ΜΠΟΡΕΙ ΝΑ ΔΙΑΧΩΡΙΣΤΕΙ ΕΥΚΟΛΑ ΑΠΌ ΤΗΝ ΠΕΡΙΟΥΣΙΑ ΤΟΥ ΕΠΙΤΗΔΕΥΜΑΤΟΣ) ΕΧΟΥΝ ΥΠΟΧΡΕΩΣΗ:</a:t>
            </a:r>
          </a:p>
          <a:p>
            <a:pPr marL="0" algn="just">
              <a:buNone/>
            </a:pPr>
            <a:r>
              <a:rPr lang="el-GR" sz="2400" kern="0" dirty="0">
                <a:latin typeface="Cambria" panose="02040503050406030204" pitchFamily="18" charset="0"/>
                <a:ea typeface="Cambria" panose="02040503050406030204" pitchFamily="18" charset="0"/>
              </a:rPr>
              <a:t>1. ΠΙΣΤΟΠΟΙΗΣΗΣ ΚΑΤΑΒΟΛΗΣ ΑΡΧΙΚΟΥ ΚΕΦΑΛΑΙΟΥ</a:t>
            </a:r>
          </a:p>
          <a:p>
            <a:pPr marL="0" algn="just">
              <a:buNone/>
            </a:pPr>
            <a:r>
              <a:rPr lang="el-GR" sz="2400" kern="0" dirty="0">
                <a:latin typeface="Cambria" panose="02040503050406030204" pitchFamily="18" charset="0"/>
                <a:ea typeface="Cambria" panose="02040503050406030204" pitchFamily="18" charset="0"/>
              </a:rPr>
              <a:t>2. ΤΡΟΠΟΠΟΙΗΣΗ ΚΑΙ ΔΗΜΟΣΙΕΥΣΗ ΚΑΤΑΣΤΑΤΙΚΟΥ ΣΤΟ ΓΕΜΗ ΓΙΑ ΜΕΤΑΒΟΛΗ ΤΩΝ Ι.Κ.</a:t>
            </a:r>
          </a:p>
          <a:p>
            <a:pPr marL="0" algn="just">
              <a:buNone/>
            </a:pPr>
            <a:r>
              <a:rPr lang="el-GR" sz="2400" kern="0" dirty="0">
                <a:latin typeface="Cambria" panose="02040503050406030204" pitchFamily="18" charset="0"/>
                <a:ea typeface="Cambria" panose="02040503050406030204" pitchFamily="18" charset="0"/>
              </a:rPr>
              <a:t>3. Φ.Σ.Κ ΣΤΗΝ ΑΥΞΗΣΗ ΜΕΤΟΧΙΚΟΥ ΚΕΦΑΛΑΙΟΥ</a:t>
            </a:r>
          </a:p>
          <a:p>
            <a:pPr marL="114300" indent="-457200" algn="just">
              <a:buAutoNum type="arabicPeriod"/>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311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fontScale="92500" lnSpcReduction="2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n-US" sz="2400" kern="0" dirty="0">
                <a:latin typeface="Cambria" panose="02040503050406030204" pitchFamily="18" charset="0"/>
                <a:ea typeface="Cambria" panose="02040503050406030204" pitchFamily="18" charset="0"/>
                <a:hlinkClick r:id="rId2"/>
              </a:rPr>
              <a:t>https://www.taxheaven.gr/circulars/29581/arora-epilogh-nomikhs-morfhs-epixeirhshs-12-sygkritikoi-pinakes-me-58-shmeia-sygkrishs</a:t>
            </a:r>
            <a:endParaRPr lang="el-GR" sz="2400" kern="0" dirty="0">
              <a:latin typeface="Cambria" panose="02040503050406030204" pitchFamily="18" charset="0"/>
              <a:ea typeface="Cambria" panose="02040503050406030204" pitchFamily="18" charset="0"/>
            </a:endParaRP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Το «Επιχειρείν» στην Ελλάδα μπορεί να διεξαχθεί κυρίως με τις εξής κατηγορίες επιχειρήσεων: α) Ατομική Επιχείρηση, β) Προσωπικές εταιρείες ( Ο.Ε ή Ε.Ε ) και γ) Κεφαλαιουχικές εταιρείες ( Α.Ε. , Ε.Π.Ε, Ι.Κ.Ε. )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Στις «κεφαλαιουχικές εταιρείες», κυρίαρχο ρόλο παίζει το «κεφάλαιο», [οι εταίροι/μέτοχοι δεν κινδυνεύουν με την προσωπική τους περιουσία, στις περιπτώσεις που η εταιρεία δεν μπορεί να εξοφλήσει τις υποχρεώσεις της – εκτός της περίπτωσης των χρεών σε Δημόσιο και Ασφαλιστικά Ταμεία και εφόσον συμμετέχουν στην Διοίκηση ]. Αντιθέτως, στις «προσωπικές εταιρείες», οι ομόρρυθμοι εταίροι, έχουν προσωπική, απεριόριστη και αλληλέγγυα ευθύνη για τα χρέη της εταιρείας.</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929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Ι.Κ Η’ ΚΑΘΑΡΑ ΘΕΣΗ</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n-US" sz="2400" kern="0" dirty="0">
                <a:latin typeface="Cambria" panose="02040503050406030204" pitchFamily="18" charset="0"/>
                <a:ea typeface="Cambria" panose="02040503050406030204" pitchFamily="18" charset="0"/>
                <a:hlinkClick r:id="rId2"/>
              </a:rPr>
              <a:t>https://www.taxheaven.gr/circulars/29581/arora-epilogh-nomikhs-morfhs-epixeirhshs-12-sygkritikoi-pinakes-me-58-shmeia-sygkrishs</a:t>
            </a:r>
            <a:endParaRPr lang="el-GR" sz="2400" kern="0" dirty="0">
              <a:latin typeface="Cambria" panose="02040503050406030204" pitchFamily="18" charset="0"/>
              <a:ea typeface="Cambria" panose="02040503050406030204" pitchFamily="18" charset="0"/>
            </a:endParaRP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Σημειώνουμε ότι :</a:t>
            </a:r>
          </a:p>
          <a:p>
            <a:pPr marL="0" algn="just">
              <a:buNone/>
            </a:pPr>
            <a:r>
              <a:rPr lang="el-GR" sz="2400" kern="0" dirty="0">
                <a:latin typeface="Cambria" panose="02040503050406030204" pitchFamily="18" charset="0"/>
                <a:ea typeface="Cambria" panose="02040503050406030204" pitchFamily="18" charset="0"/>
              </a:rPr>
              <a:t>α) Ανεξαρτήτως μεγέθους της επιχείρησης, μπορεί να επιλεγεί οποιαδήποτε μορφή επιχείρησης και</a:t>
            </a:r>
          </a:p>
          <a:p>
            <a:pPr marL="0" algn="just">
              <a:buNone/>
            </a:pPr>
            <a:r>
              <a:rPr lang="el-GR" sz="2400" kern="0" dirty="0">
                <a:latin typeface="Cambria" panose="02040503050406030204" pitchFamily="18" charset="0"/>
                <a:ea typeface="Cambria" panose="02040503050406030204" pitchFamily="18" charset="0"/>
              </a:rPr>
              <a:t>β) Οποιαδήποτε μορφή επιχείρησης, φυσικά υπό προϋποθέσεις, μπορεί να «μετατραπεί», σε οποιαδήποτε στιγμή σε άλλης μορφής επιχείρηση.</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9646426"/>
      </p:ext>
    </p:extLst>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TM10001114[[fn=Συλλογη]]</Template>
  <TotalTime>990</TotalTime>
  <Words>5109</Words>
  <Application>Microsoft Office PowerPoint</Application>
  <PresentationFormat>Ευρεία οθόνη</PresentationFormat>
  <Paragraphs>472</Paragraphs>
  <Slides>53</Slides>
  <Notes>37</Notes>
  <HiddenSlides>0</HiddenSlides>
  <MMClips>0</MMClips>
  <ScaleCrop>false</ScaleCrop>
  <HeadingPairs>
    <vt:vector size="8" baseType="variant">
      <vt:variant>
        <vt:lpstr>Γραμματοσειρές που χρησιμοποιούνται</vt:lpstr>
      </vt:variant>
      <vt:variant>
        <vt:i4>12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53</vt:i4>
      </vt:variant>
    </vt:vector>
  </HeadingPairs>
  <TitlesOfParts>
    <vt:vector size="67" baseType="lpstr">
      <vt:lpstr>Arial</vt:lpstr>
      <vt:lpstr>Calibri</vt:lpstr>
      <vt:lpstr>Cambria</vt:lpstr>
      <vt:lpstr>Georgia</vt:lpstr>
      <vt:lpstr>Gill Sans MT</vt:lpstr>
      <vt:lpstr>open sans</vt:lpstr>
      <vt:lpstr>Roboto</vt:lpstr>
      <vt:lpstr>roboto condensed</vt:lpstr>
      <vt:lpstr>Times</vt:lpstr>
      <vt:lpstr>Times New Roman</vt:lpstr>
      <vt:lpstr>Titillium Web Bold</vt:lpstr>
      <vt:lpstr>Wingdings</vt:lpstr>
      <vt:lpstr>Συλλογη</vt:lpstr>
      <vt:lpstr>Slide</vt:lpstr>
      <vt:lpstr>ΧΡΗΜΑΤΟΟΚΟΙΝΟΜΙΚΗ ΛΟΓΙΣΤΙΚΗ (ΜΑΘΗΜΑ ΚΟΡΜΟΥ)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ΜΕΡΟΣ ΤΩΝ ΔΙΑΦΑΝΕΙΩΝ ΠΡΟΕΡΧΕΤΑΙ ΑΠΟ</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ΧΡΗΜΑΤΟΟΚΟΙΝΟΜΙΚΗ ΛΟΓΙΣΤΙΚΗ (ΜΑΘΗΜΑ ΚΟΡΜΟΥ)</dc:title>
  <dc:creator>LYDIA DIAMANTOPOULOU</dc:creator>
  <cp:lastModifiedBy>LYDIA DIAMANTOPOULOU</cp:lastModifiedBy>
  <cp:revision>44</cp:revision>
  <dcterms:created xsi:type="dcterms:W3CDTF">2023-08-24T16:12:28Z</dcterms:created>
  <dcterms:modified xsi:type="dcterms:W3CDTF">2023-09-07T05:52:56Z</dcterms:modified>
</cp:coreProperties>
</file>