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2"/>
    <p:sldId id="681" r:id="rId3"/>
    <p:sldId id="761" r:id="rId4"/>
    <p:sldId id="762" r:id="rId5"/>
    <p:sldId id="682" r:id="rId6"/>
    <p:sldId id="763" r:id="rId7"/>
    <p:sldId id="764" r:id="rId8"/>
    <p:sldId id="765" r:id="rId9"/>
    <p:sldId id="766" r:id="rId10"/>
    <p:sldId id="650" r:id="rId11"/>
    <p:sldId id="654" r:id="rId12"/>
    <p:sldId id="683" r:id="rId13"/>
    <p:sldId id="655" r:id="rId14"/>
    <p:sldId id="767" r:id="rId15"/>
    <p:sldId id="768" r:id="rId16"/>
    <p:sldId id="774" r:id="rId17"/>
    <p:sldId id="775" r:id="rId18"/>
    <p:sldId id="776" r:id="rId19"/>
    <p:sldId id="652" r:id="rId20"/>
    <p:sldId id="653" r:id="rId21"/>
    <p:sldId id="658" r:id="rId22"/>
    <p:sldId id="659" r:id="rId23"/>
    <p:sldId id="660" r:id="rId24"/>
    <p:sldId id="661" r:id="rId25"/>
    <p:sldId id="662" r:id="rId26"/>
    <p:sldId id="663" r:id="rId27"/>
    <p:sldId id="664" r:id="rId28"/>
    <p:sldId id="665" r:id="rId29"/>
    <p:sldId id="668" r:id="rId30"/>
    <p:sldId id="667" r:id="rId31"/>
    <p:sldId id="666" r:id="rId32"/>
    <p:sldId id="669" r:id="rId33"/>
    <p:sldId id="679" r:id="rId34"/>
    <p:sldId id="696" r:id="rId35"/>
    <p:sldId id="698" r:id="rId36"/>
    <p:sldId id="699" r:id="rId37"/>
    <p:sldId id="701" r:id="rId38"/>
    <p:sldId id="702" r:id="rId39"/>
    <p:sldId id="704" r:id="rId40"/>
    <p:sldId id="705" r:id="rId41"/>
    <p:sldId id="706" r:id="rId42"/>
    <p:sldId id="708" r:id="rId43"/>
    <p:sldId id="709" r:id="rId44"/>
    <p:sldId id="710" r:id="rId45"/>
    <p:sldId id="711" r:id="rId46"/>
    <p:sldId id="691" r:id="rId47"/>
    <p:sldId id="729" r:id="rId48"/>
    <p:sldId id="777" r:id="rId49"/>
    <p:sldId id="43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15" autoAdjust="0"/>
    <p:restoredTop sz="94660"/>
  </p:normalViewPr>
  <p:slideViewPr>
    <p:cSldViewPr snapToGrid="0">
      <p:cViewPr varScale="1">
        <p:scale>
          <a:sx n="82" d="100"/>
          <a:sy n="82"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50A97-7063-4A5D-B211-1FDBDEC3CDF3}" type="datetimeFigureOut">
              <a:rPr lang="el-GR" smtClean="0"/>
              <a:t>5/9/2023</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7B0C9-1440-4FED-A2D7-F6160E41C7CC}" type="slidenum">
              <a:rPr lang="el-GR" smtClean="0"/>
              <a:t>‹#›</a:t>
            </a:fld>
            <a:endParaRPr lang="el-GR" dirty="0"/>
          </a:p>
        </p:txBody>
      </p:sp>
    </p:spTree>
    <p:extLst>
      <p:ext uri="{BB962C8B-B14F-4D97-AF65-F5344CB8AC3E}">
        <p14:creationId xmlns:p14="http://schemas.microsoft.com/office/powerpoint/2010/main" val="3048970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image" Target="../media/image17.png"/></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image" Target="../media/image17.png"/></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image" Target="../media/image17.png"/></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image" Target="../media/image17.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1A29E808-1DD2-4A94-2A5C-D1B61C8E5E5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F0E9DB07-2A30-86C4-9A6B-8B7A512374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5180C2C6-E367-B9EF-B8F9-78C951D74B3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938A0C73-3FFD-CF68-7DCF-384B59D247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737D3421-899C-78C4-8350-BA44075B78C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2FAF67B9-A0BF-E865-29AE-7D812C64C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74755" name="Picture 2">
            <a:extLst>
              <a:ext uri="{FF2B5EF4-FFF2-40B4-BE49-F238E27FC236}">
                <a16:creationId xmlns:a16="http://schemas.microsoft.com/office/drawing/2014/main" id="{CDB7E008-346F-7FCE-36B2-88F86F449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4295775"/>
            <a:ext cx="5924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3">
            <a:extLst>
              <a:ext uri="{FF2B5EF4-FFF2-40B4-BE49-F238E27FC236}">
                <a16:creationId xmlns:a16="http://schemas.microsoft.com/office/drawing/2014/main" id="{D73AF5E3-DEC9-15AA-978D-1B8C51E16E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162800"/>
            <a:ext cx="594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766B35DD-CD85-5D1B-95D0-ECE133CA8BF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9327BD55-D19D-DA4E-DBAC-3749369C4C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B771D414-EC6B-77F6-5E08-420FD1822DC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C0A6C209-113E-B409-45C5-5F3EAEC56C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78851" name="Picture 2">
            <a:extLst>
              <a:ext uri="{FF2B5EF4-FFF2-40B4-BE49-F238E27FC236}">
                <a16:creationId xmlns:a16="http://schemas.microsoft.com/office/drawing/2014/main" id="{87E8754D-1A52-A4DF-DDA0-E7E60061A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4295775"/>
            <a:ext cx="5924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3">
            <a:extLst>
              <a:ext uri="{FF2B5EF4-FFF2-40B4-BE49-F238E27FC236}">
                <a16:creationId xmlns:a16="http://schemas.microsoft.com/office/drawing/2014/main" id="{B47595C3-C499-D8D0-0317-49E999634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162800"/>
            <a:ext cx="594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33790AC8-8DB2-D447-27A3-E7FF5991324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790FBA6E-DFEA-AA99-E793-7B01CEFA0A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5F40093A-B022-6E94-E790-A40707A59F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Rectangle 3">
            <a:extLst>
              <a:ext uri="{FF2B5EF4-FFF2-40B4-BE49-F238E27FC236}">
                <a16:creationId xmlns:a16="http://schemas.microsoft.com/office/drawing/2014/main" id="{3546BC6B-375F-451D-1B5B-0A2329E03B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FABE4DE9-35BA-9BFA-E209-771B3EA3B0B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a:extLst>
              <a:ext uri="{FF2B5EF4-FFF2-40B4-BE49-F238E27FC236}">
                <a16:creationId xmlns:a16="http://schemas.microsoft.com/office/drawing/2014/main" id="{AFE97E10-F187-4C7A-94C2-581C4DE4B6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EF8804B8-E7E5-3AA2-B096-56DE5AA83E8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a:extLst>
              <a:ext uri="{FF2B5EF4-FFF2-40B4-BE49-F238E27FC236}">
                <a16:creationId xmlns:a16="http://schemas.microsoft.com/office/drawing/2014/main" id="{B73E4EB2-231E-6A92-EEB3-A4585A8359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id="{FDCDD588-6C3D-1CC5-B087-0647BEA420B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a:extLst>
              <a:ext uri="{FF2B5EF4-FFF2-40B4-BE49-F238E27FC236}">
                <a16:creationId xmlns:a16="http://schemas.microsoft.com/office/drawing/2014/main" id="{4F9A3D34-3C2A-F9DE-5226-1A234D2CBD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CF7FD660-44C5-CA71-1249-5CC17CD55BA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Notes Placeholder 2">
            <a:extLst>
              <a:ext uri="{FF2B5EF4-FFF2-40B4-BE49-F238E27FC236}">
                <a16:creationId xmlns:a16="http://schemas.microsoft.com/office/drawing/2014/main" id="{DC6382D5-FD6D-01F7-9479-1FB4374D2C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11619" name="Picture 2">
            <a:extLst>
              <a:ext uri="{FF2B5EF4-FFF2-40B4-BE49-F238E27FC236}">
                <a16:creationId xmlns:a16="http://schemas.microsoft.com/office/drawing/2014/main" id="{30FD9909-E4E0-74B6-68D2-EBA1B2B83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4448175"/>
            <a:ext cx="57340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E8E4ABD8-2B3F-9E2A-FB3D-DE46115D05B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E740B572-68F1-B455-0179-B584C2FB70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66627609-0E80-082B-5162-84E36A04BF6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a:extLst>
              <a:ext uri="{FF2B5EF4-FFF2-40B4-BE49-F238E27FC236}">
                <a16:creationId xmlns:a16="http://schemas.microsoft.com/office/drawing/2014/main" id="{5422D6D1-FD57-2366-E41E-E0AE16ADA3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13667" name="Picture 2">
            <a:extLst>
              <a:ext uri="{FF2B5EF4-FFF2-40B4-BE49-F238E27FC236}">
                <a16:creationId xmlns:a16="http://schemas.microsoft.com/office/drawing/2014/main" id="{290E9FD6-E1D9-50DB-DEA5-223CC571D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4448175"/>
            <a:ext cx="57340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74A92EF2-72D0-56A4-B466-9DDF0F29A1E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4710FFDD-B321-B407-756C-FA93112CE7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15715" name="Picture 2">
            <a:extLst>
              <a:ext uri="{FF2B5EF4-FFF2-40B4-BE49-F238E27FC236}">
                <a16:creationId xmlns:a16="http://schemas.microsoft.com/office/drawing/2014/main" id="{C0F37FA3-0A43-CB63-C54D-E6E1A1457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4448175"/>
            <a:ext cx="57340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a:extLst>
              <a:ext uri="{FF2B5EF4-FFF2-40B4-BE49-F238E27FC236}">
                <a16:creationId xmlns:a16="http://schemas.microsoft.com/office/drawing/2014/main" id="{5C957023-B4C5-06D7-34F1-25FC5A60C63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a:extLst>
              <a:ext uri="{FF2B5EF4-FFF2-40B4-BE49-F238E27FC236}">
                <a16:creationId xmlns:a16="http://schemas.microsoft.com/office/drawing/2014/main" id="{E15AE244-7B3E-6AAA-209E-EC4D5FA610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17763" name="Picture 2">
            <a:extLst>
              <a:ext uri="{FF2B5EF4-FFF2-40B4-BE49-F238E27FC236}">
                <a16:creationId xmlns:a16="http://schemas.microsoft.com/office/drawing/2014/main" id="{BD7712FD-8C36-0179-B97A-9E0ECDBA9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4429125"/>
            <a:ext cx="57245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9C2DB682-5DE0-A9DA-4A6A-87981DE9FEB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a:extLst>
              <a:ext uri="{FF2B5EF4-FFF2-40B4-BE49-F238E27FC236}">
                <a16:creationId xmlns:a16="http://schemas.microsoft.com/office/drawing/2014/main" id="{7EA5E6FB-36DB-0112-DF68-91019AD27C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19811" name="Picture 2">
            <a:extLst>
              <a:ext uri="{FF2B5EF4-FFF2-40B4-BE49-F238E27FC236}">
                <a16:creationId xmlns:a16="http://schemas.microsoft.com/office/drawing/2014/main" id="{F0E2076A-D7F1-E354-8669-2C123FD8F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4429125"/>
            <a:ext cx="57245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60D538D7-A666-716C-1DB5-284C46E8C05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a:extLst>
              <a:ext uri="{FF2B5EF4-FFF2-40B4-BE49-F238E27FC236}">
                <a16:creationId xmlns:a16="http://schemas.microsoft.com/office/drawing/2014/main" id="{746F0514-8901-0E5E-7821-300B9C8946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21859" name="Picture 2">
            <a:extLst>
              <a:ext uri="{FF2B5EF4-FFF2-40B4-BE49-F238E27FC236}">
                <a16:creationId xmlns:a16="http://schemas.microsoft.com/office/drawing/2014/main" id="{A1DB2D29-38AB-A273-65BD-FC39CA257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4429125"/>
            <a:ext cx="57245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a:extLst>
              <a:ext uri="{FF2B5EF4-FFF2-40B4-BE49-F238E27FC236}">
                <a16:creationId xmlns:a16="http://schemas.microsoft.com/office/drawing/2014/main" id="{482ECBC8-7884-B0FB-D271-7F10C2FC5DE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a:extLst>
              <a:ext uri="{FF2B5EF4-FFF2-40B4-BE49-F238E27FC236}">
                <a16:creationId xmlns:a16="http://schemas.microsoft.com/office/drawing/2014/main" id="{40483B9C-FE0C-BC02-E704-0AA8EFB628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23907" name="Picture 2">
            <a:extLst>
              <a:ext uri="{FF2B5EF4-FFF2-40B4-BE49-F238E27FC236}">
                <a16:creationId xmlns:a16="http://schemas.microsoft.com/office/drawing/2014/main" id="{7A2E3359-C020-8513-BF94-7419D8DE5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4429125"/>
            <a:ext cx="57245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id="{2240A87D-CD3F-FC8E-569B-8E2B610CD0F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a:extLst>
              <a:ext uri="{FF2B5EF4-FFF2-40B4-BE49-F238E27FC236}">
                <a16:creationId xmlns:a16="http://schemas.microsoft.com/office/drawing/2014/main" id="{F5345A73-9CF4-FF39-6E90-D389196042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25955" name="Picture 2">
            <a:extLst>
              <a:ext uri="{FF2B5EF4-FFF2-40B4-BE49-F238E27FC236}">
                <a16:creationId xmlns:a16="http://schemas.microsoft.com/office/drawing/2014/main" id="{5EC80540-A318-A0DB-C031-9DCAEF0CE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4429125"/>
            <a:ext cx="57245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78E54DDE-179F-E578-CB61-5EFA5E5B85E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a:extLst>
              <a:ext uri="{FF2B5EF4-FFF2-40B4-BE49-F238E27FC236}">
                <a16:creationId xmlns:a16="http://schemas.microsoft.com/office/drawing/2014/main" id="{15DC0D93-D2D7-CF04-6799-C8581C191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id="{83B520EF-32B9-AFC3-D397-F422D925CED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a:extLst>
              <a:ext uri="{FF2B5EF4-FFF2-40B4-BE49-F238E27FC236}">
                <a16:creationId xmlns:a16="http://schemas.microsoft.com/office/drawing/2014/main" id="{462F7030-FA84-5B5B-C7B4-DDBE61A535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52579" name="Picture 2">
            <a:extLst>
              <a:ext uri="{FF2B5EF4-FFF2-40B4-BE49-F238E27FC236}">
                <a16:creationId xmlns:a16="http://schemas.microsoft.com/office/drawing/2014/main" id="{4185D491-201A-363B-2CED-F5C6EBB8A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4419600"/>
            <a:ext cx="58674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8355CF75-7401-E8C2-7E5F-799695AD540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3">
            <a:extLst>
              <a:ext uri="{FF2B5EF4-FFF2-40B4-BE49-F238E27FC236}">
                <a16:creationId xmlns:a16="http://schemas.microsoft.com/office/drawing/2014/main" id="{A186CC22-DF08-52D0-8FBF-F1374BFCDB13}"/>
              </a:ext>
            </a:extLst>
          </p:cNvPr>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019FD963-0B0E-4648-7869-4DA4C52DBE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F24C0807-94A4-F6A6-5FA4-66C469CB68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58371" name="Picture 2">
            <a:extLst>
              <a:ext uri="{FF2B5EF4-FFF2-40B4-BE49-F238E27FC236}">
                <a16:creationId xmlns:a16="http://schemas.microsoft.com/office/drawing/2014/main" id="{CD733FAA-E9CF-E141-5BCB-4AE4BB226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4419600"/>
            <a:ext cx="5934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A6B174F6-7BC9-8018-D3DA-66B43D93B4A3}"/>
              </a:ext>
            </a:extLst>
          </p:cNvPr>
          <p:cNvSpPr>
            <a:spLocks noGrp="1" noRot="1" noChangeAspect="1" noChangeArrowheads="1" noTextEdit="1"/>
          </p:cNvSpPr>
          <p:nvPr>
            <p:ph type="sldImg"/>
          </p:nvPr>
        </p:nvSpPr>
        <p:spPr bwMode="auto">
          <a:xfrm>
            <a:off x="395288" y="692150"/>
            <a:ext cx="607060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Rectangle 3">
            <a:extLst>
              <a:ext uri="{FF2B5EF4-FFF2-40B4-BE49-F238E27FC236}">
                <a16:creationId xmlns:a16="http://schemas.microsoft.com/office/drawing/2014/main" id="{A31E8ED2-8374-B25A-F419-65C4EA33BC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0BAFD283-F163-23C1-901F-CF5ECA40564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69852ADA-82A3-FD87-082A-24947C645B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B88D0190-EC91-EFDD-E130-CFCA6F444A3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8E938DC7-6D1F-F9F4-C0F0-CFEC62BD6B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62467" name="Picture 2">
            <a:extLst>
              <a:ext uri="{FF2B5EF4-FFF2-40B4-BE49-F238E27FC236}">
                <a16:creationId xmlns:a16="http://schemas.microsoft.com/office/drawing/2014/main" id="{64470F41-FFC4-E46D-15BA-F5AB3B158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419600"/>
            <a:ext cx="5991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0A6A7316-FB44-1E42-112F-0A412491C45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2E705D8F-672F-46FC-EB14-BB3C0586A6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B866C5FF-B62F-74F5-6DD4-2D204C97C14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663AC923-7172-A896-02DA-C80BD6D44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66563" name="Picture 2">
            <a:extLst>
              <a:ext uri="{FF2B5EF4-FFF2-40B4-BE49-F238E27FC236}">
                <a16:creationId xmlns:a16="http://schemas.microsoft.com/office/drawing/2014/main" id="{249313B0-DF9C-C22F-1F5C-78CE261A2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4295775"/>
            <a:ext cx="5924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3">
            <a:extLst>
              <a:ext uri="{FF2B5EF4-FFF2-40B4-BE49-F238E27FC236}">
                <a16:creationId xmlns:a16="http://schemas.microsoft.com/office/drawing/2014/main" id="{E98A3E43-E0C5-CB9B-4D03-0D13F2609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162800"/>
            <a:ext cx="594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7B485265-DE02-2CB6-6225-BA268EDE15E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71557635-DC71-8578-EC85-BE70D0BCB1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97335E88-0AA2-934D-9BAA-8E2984A7714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392A6F25-F890-7FFD-4B0A-6878E512AF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70659" name="Picture 2">
            <a:extLst>
              <a:ext uri="{FF2B5EF4-FFF2-40B4-BE49-F238E27FC236}">
                <a16:creationId xmlns:a16="http://schemas.microsoft.com/office/drawing/2014/main" id="{05A1924D-667E-7BEC-EBBE-F224A0075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4295775"/>
            <a:ext cx="5924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3">
            <a:extLst>
              <a:ext uri="{FF2B5EF4-FFF2-40B4-BE49-F238E27FC236}">
                <a16:creationId xmlns:a16="http://schemas.microsoft.com/office/drawing/2014/main" id="{543D4DD1-6AE7-73D5-416F-F0BC1FE9F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162800"/>
            <a:ext cx="594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33304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9/5/2023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9/5/2023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tif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4C494F-B739-6302-FE5A-BC5140DFFABF}"/>
              </a:ext>
            </a:extLst>
          </p:cNvPr>
          <p:cNvSpPr>
            <a:spLocks noGrp="1"/>
          </p:cNvSpPr>
          <p:nvPr>
            <p:ph type="ctrTitle"/>
          </p:nvPr>
        </p:nvSpPr>
        <p:spPr>
          <a:xfrm>
            <a:off x="298581" y="802298"/>
            <a:ext cx="11579288" cy="2541431"/>
          </a:xfrm>
        </p:spPr>
        <p:txBody>
          <a:bodyPr>
            <a:normAutofit fontScale="90000"/>
          </a:bodyPr>
          <a:lstStyle/>
          <a:p>
            <a:r>
              <a:rPr lang="el-GR" dirty="0"/>
              <a:t>ΧΡΗΜΑΤΟΟΚΟΙΝΟΜΙΚΗ ΛΟΓΙΣΤΙΚΗ</a:t>
            </a:r>
            <a:br>
              <a:rPr lang="el-GR" dirty="0"/>
            </a:br>
            <a:r>
              <a:rPr lang="el-GR" dirty="0"/>
              <a:t>(ΜΑΘΗΜΑ ΚΟΡΜΟΥ)</a:t>
            </a:r>
          </a:p>
        </p:txBody>
      </p:sp>
      <p:sp>
        <p:nvSpPr>
          <p:cNvPr id="3" name="Υπότιτλος 2">
            <a:extLst>
              <a:ext uri="{FF2B5EF4-FFF2-40B4-BE49-F238E27FC236}">
                <a16:creationId xmlns:a16="http://schemas.microsoft.com/office/drawing/2014/main" id="{A6B90949-375C-7305-9F58-05F869B918B1}"/>
              </a:ext>
            </a:extLst>
          </p:cNvPr>
          <p:cNvSpPr>
            <a:spLocks noGrp="1"/>
          </p:cNvSpPr>
          <p:nvPr>
            <p:ph type="subTitle" idx="1"/>
          </p:nvPr>
        </p:nvSpPr>
        <p:spPr/>
        <p:txBody>
          <a:bodyPr/>
          <a:lstStyle/>
          <a:p>
            <a:pPr algn="just"/>
            <a:r>
              <a:rPr lang="el-GR" dirty="0" err="1"/>
              <a:t>ΔιδΑσκοντες</a:t>
            </a:r>
            <a:r>
              <a:rPr lang="el-GR" dirty="0"/>
              <a:t>: </a:t>
            </a:r>
            <a:r>
              <a:rPr lang="el-GR" dirty="0" err="1"/>
              <a:t>Επικ</a:t>
            </a:r>
            <a:r>
              <a:rPr lang="el-GR" dirty="0"/>
              <a:t>. </a:t>
            </a:r>
            <a:r>
              <a:rPr lang="el-GR" dirty="0" err="1"/>
              <a:t>ΚαθηγητΗς</a:t>
            </a:r>
            <a:r>
              <a:rPr lang="el-GR" dirty="0"/>
              <a:t> κος. </a:t>
            </a:r>
            <a:r>
              <a:rPr lang="el-GR" dirty="0" err="1"/>
              <a:t>ΤοΥντας</a:t>
            </a:r>
            <a:r>
              <a:rPr lang="el-GR" dirty="0"/>
              <a:t> </a:t>
            </a:r>
            <a:r>
              <a:rPr lang="el-GR" dirty="0" err="1"/>
              <a:t>ΚανΕλλος</a:t>
            </a:r>
            <a:endParaRPr lang="el-GR" dirty="0"/>
          </a:p>
          <a:p>
            <a:pPr algn="just"/>
            <a:r>
              <a:rPr lang="en-US" dirty="0"/>
              <a:t>Dr. </a:t>
            </a:r>
            <a:r>
              <a:rPr lang="el-GR" dirty="0" err="1"/>
              <a:t>ΔιαμαντοποΥλου</a:t>
            </a:r>
            <a:r>
              <a:rPr lang="el-GR" dirty="0"/>
              <a:t> </a:t>
            </a:r>
            <a:r>
              <a:rPr lang="el-GR" dirty="0" err="1"/>
              <a:t>ΛυδΙα</a:t>
            </a:r>
            <a:endParaRPr lang="el-GR" dirty="0"/>
          </a:p>
          <a:p>
            <a:endParaRPr lang="el-GR" dirty="0"/>
          </a:p>
        </p:txBody>
      </p:sp>
    </p:spTree>
    <p:extLst>
      <p:ext uri="{BB962C8B-B14F-4D97-AF65-F5344CB8AC3E}">
        <p14:creationId xmlns:p14="http://schemas.microsoft.com/office/powerpoint/2010/main" val="138796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n-US" sz="4400" dirty="0"/>
              <a:t>Cash Flow Statement</a:t>
            </a:r>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10</a:t>
            </a:fld>
            <a:endParaRPr lang="en-CA"/>
          </a:p>
        </p:txBody>
      </p:sp>
      <p:sp>
        <p:nvSpPr>
          <p:cNvPr id="7" name="2 - Θέση περιεχομένου">
            <a:extLst>
              <a:ext uri="{FF2B5EF4-FFF2-40B4-BE49-F238E27FC236}">
                <a16:creationId xmlns:a16="http://schemas.microsoft.com/office/drawing/2014/main" id="{6D38F054-FED7-3A43-A6E5-C2A1E4B766D2}"/>
              </a:ext>
            </a:extLst>
          </p:cNvPr>
          <p:cNvSpPr txBox="1">
            <a:spLocks/>
          </p:cNvSpPr>
          <p:nvPr/>
        </p:nvSpPr>
        <p:spPr>
          <a:xfrm>
            <a:off x="2335088" y="1268760"/>
            <a:ext cx="8153400" cy="5257800"/>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a:buFont typeface="Times" pitchFamily="18" charset="0"/>
              <a:buNone/>
            </a:pPr>
            <a:endParaRPr lang="el-GR" sz="2000" b="1" kern="0">
              <a:latin typeface="Cambria" panose="02040503050406030204" pitchFamily="18" charset="0"/>
              <a:ea typeface="Cambria" panose="02040503050406030204" pitchFamily="18" charset="0"/>
            </a:endParaRPr>
          </a:p>
          <a:p>
            <a:pPr algn="just"/>
            <a:r>
              <a:rPr lang="el-GR" sz="2000" b="1" kern="0">
                <a:latin typeface="Cambria" panose="02040503050406030204" pitchFamily="18" charset="0"/>
                <a:ea typeface="Cambria" panose="02040503050406030204" pitchFamily="18" charset="0"/>
              </a:rPr>
              <a:t>Άμεσος</a:t>
            </a:r>
            <a:r>
              <a:rPr lang="el-GR" sz="2000" kern="0">
                <a:latin typeface="Cambria" panose="02040503050406030204" pitchFamily="18" charset="0"/>
                <a:ea typeface="Cambria" panose="02040503050406030204" pitchFamily="18" charset="0"/>
              </a:rPr>
              <a:t>. Παρουσιάζει τη ροή των εισπράξεων και των πληρωμών ξεχωριστά για κάθε κατηγορία των λειτουργικών δραστηριοτήτων, όπως: πωλήσεις, αγορές, εργατικό δυναμικό κλπ. </a:t>
            </a:r>
          </a:p>
          <a:p>
            <a:pPr algn="just"/>
            <a:endParaRPr lang="el-GR" sz="2000" kern="0">
              <a:latin typeface="Cambria" panose="02040503050406030204" pitchFamily="18" charset="0"/>
              <a:ea typeface="Cambria" panose="02040503050406030204" pitchFamily="18" charset="0"/>
            </a:endParaRPr>
          </a:p>
          <a:p>
            <a:pPr algn="just"/>
            <a:r>
              <a:rPr lang="el-GR" sz="2000" b="1" kern="0">
                <a:latin typeface="Cambria" panose="02040503050406030204" pitchFamily="18" charset="0"/>
                <a:ea typeface="Cambria" panose="02040503050406030204" pitchFamily="18" charset="0"/>
              </a:rPr>
              <a:t>Έμμεσος. </a:t>
            </a:r>
            <a:r>
              <a:rPr lang="el-GR" sz="2000" kern="0">
                <a:latin typeface="Cambria" panose="02040503050406030204" pitchFamily="18" charset="0"/>
                <a:ea typeface="Cambria" panose="02040503050406030204" pitchFamily="18" charset="0"/>
              </a:rPr>
              <a:t>Υπολογίζει την καθαρή ταμειακή ροή από τις λειτουργικές δραστηριότητες, προσαρμόζοντας τα καθαρά κέρδη ή ζημίες ως αποτέλεσμα των: </a:t>
            </a:r>
          </a:p>
          <a:p>
            <a:pPr lvl="1" algn="just"/>
            <a:r>
              <a:rPr lang="el-GR" sz="2000" kern="0">
                <a:latin typeface="Cambria" panose="02040503050406030204" pitchFamily="18" charset="0"/>
                <a:ea typeface="Cambria" panose="02040503050406030204" pitchFamily="18" charset="0"/>
              </a:rPr>
              <a:t>Μεταβολών στα αποθέματα και λειτουργικά έσοδα και έξοδα </a:t>
            </a:r>
          </a:p>
          <a:p>
            <a:pPr lvl="1" algn="just"/>
            <a:r>
              <a:rPr lang="el-GR" sz="2000" kern="0">
                <a:latin typeface="Cambria" panose="02040503050406030204" pitchFamily="18" charset="0"/>
                <a:ea typeface="Cambria" panose="02040503050406030204" pitchFamily="18" charset="0"/>
              </a:rPr>
              <a:t>Πρόσθεσης των μη-χρηματικών (άυλων) στοιχείων όπως: αποσβέσεις, προβλέψεις, μεταφορά φόρων κλπ. </a:t>
            </a:r>
          </a:p>
          <a:p>
            <a:pPr lvl="1" algn="just"/>
            <a:r>
              <a:rPr lang="el-GR" sz="2000" kern="0">
                <a:latin typeface="Cambria" panose="02040503050406030204" pitchFamily="18" charset="0"/>
                <a:ea typeface="Cambria" panose="02040503050406030204" pitchFamily="18" charset="0"/>
              </a:rPr>
              <a:t>Όλων των υπολοίπων στοιχείων για τα οποία η επίδραση των μετρητών αφορούν τις επενδυτικές ή χρηματοοικονομικές ταμειακές ροές.</a:t>
            </a:r>
            <a:endParaRPr lang="el-GR" sz="20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5040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n-US" sz="4400" dirty="0"/>
              <a:t>Cash Flow Statement</a:t>
            </a:r>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11</a:t>
            </a:fld>
            <a:endParaRPr lang="en-CA"/>
          </a:p>
        </p:txBody>
      </p:sp>
      <p:sp>
        <p:nvSpPr>
          <p:cNvPr id="7" name="Rectangle 3">
            <a:extLst>
              <a:ext uri="{FF2B5EF4-FFF2-40B4-BE49-F238E27FC236}">
                <a16:creationId xmlns:a16="http://schemas.microsoft.com/office/drawing/2014/main" id="{C8EE2278-0670-FA4C-A1CC-8A1121A5803F}"/>
              </a:ext>
            </a:extLst>
          </p:cNvPr>
          <p:cNvSpPr>
            <a:spLocks noChangeArrowheads="1"/>
          </p:cNvSpPr>
          <p:nvPr/>
        </p:nvSpPr>
        <p:spPr bwMode="auto">
          <a:xfrm>
            <a:off x="2423592" y="1484784"/>
            <a:ext cx="8077200" cy="4724400"/>
          </a:xfrm>
          <a:prstGeom prst="rect">
            <a:avLst/>
          </a:prstGeom>
          <a:noFill/>
          <a:ln w="38100" cmpd="dbl">
            <a:noFill/>
            <a:miter lim="800000"/>
            <a:headEnd/>
            <a:tailEnd/>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a:spcBef>
                <a:spcPct val="20000"/>
              </a:spcBef>
              <a:buFont typeface="Arial" panose="020B0604020202020204" pitchFamily="34" charset="0"/>
              <a:buChar char="•"/>
            </a:pPr>
            <a:r>
              <a:rPr lang="en-GB" altLang="en-US" sz="2600" dirty="0"/>
              <a:t>Adjustments for changes in balance sheet accounts can be summarized as follows:</a:t>
            </a:r>
          </a:p>
          <a:p>
            <a:pPr>
              <a:spcBef>
                <a:spcPct val="20000"/>
              </a:spcBef>
              <a:buFontTx/>
              <a:buChar char="•"/>
            </a:pPr>
            <a:endParaRPr lang="en-GB" altLang="en-US" sz="2400" dirty="0"/>
          </a:p>
        </p:txBody>
      </p:sp>
      <p:pic>
        <p:nvPicPr>
          <p:cNvPr id="8" name="Picture 9">
            <a:extLst>
              <a:ext uri="{FF2B5EF4-FFF2-40B4-BE49-F238E27FC236}">
                <a16:creationId xmlns:a16="http://schemas.microsoft.com/office/drawing/2014/main" id="{A4D3E3BD-D41D-F74C-BF98-23085CB22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35202" y="3140968"/>
            <a:ext cx="5845175" cy="1695450"/>
          </a:xfrm>
          <a:prstGeom prst="rect">
            <a:avLst/>
          </a:prstGeom>
          <a:noFill/>
          <a:ln w="12700">
            <a:solidFill>
              <a:srgbClr val="3A619A"/>
            </a:solidFill>
            <a:miter lim="800000"/>
            <a:headEnd/>
            <a:tailEnd/>
          </a:ln>
        </p:spPr>
      </p:pic>
    </p:spTree>
    <p:extLst>
      <p:ext uri="{BB962C8B-B14F-4D97-AF65-F5344CB8AC3E}">
        <p14:creationId xmlns:p14="http://schemas.microsoft.com/office/powerpoint/2010/main" val="2053341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n-US" sz="4400" dirty="0"/>
              <a:t>Cash Flow Statement</a:t>
            </a:r>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12</a:t>
            </a:fld>
            <a:endParaRPr lang="en-CA"/>
          </a:p>
        </p:txBody>
      </p:sp>
      <p:sp>
        <p:nvSpPr>
          <p:cNvPr id="7" name="Rectangle 3">
            <a:extLst>
              <a:ext uri="{FF2B5EF4-FFF2-40B4-BE49-F238E27FC236}">
                <a16:creationId xmlns:a16="http://schemas.microsoft.com/office/drawing/2014/main" id="{C8EE2278-0670-FA4C-A1CC-8A1121A5803F}"/>
              </a:ext>
            </a:extLst>
          </p:cNvPr>
          <p:cNvSpPr>
            <a:spLocks noChangeArrowheads="1"/>
          </p:cNvSpPr>
          <p:nvPr/>
        </p:nvSpPr>
        <p:spPr bwMode="auto">
          <a:xfrm>
            <a:off x="2423592" y="1484784"/>
            <a:ext cx="8077200" cy="4724400"/>
          </a:xfrm>
          <a:prstGeom prst="rect">
            <a:avLst/>
          </a:prstGeom>
          <a:noFill/>
          <a:ln w="38100" cmpd="dbl">
            <a:noFill/>
            <a:miter lim="800000"/>
            <a:headEnd/>
            <a:tailEnd/>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a:spcBef>
                <a:spcPct val="20000"/>
              </a:spcBef>
              <a:buFont typeface="Arial" panose="020B0604020202020204" pitchFamily="34" charset="0"/>
              <a:buChar char="•"/>
            </a:pPr>
            <a:r>
              <a:rPr lang="en-GB" altLang="en-US" sz="2600" dirty="0"/>
              <a:t>Adjustments for changes in balance sheet accounts can be summarized as follows:</a:t>
            </a:r>
          </a:p>
          <a:p>
            <a:pPr>
              <a:spcBef>
                <a:spcPct val="20000"/>
              </a:spcBef>
              <a:buFontTx/>
              <a:buChar char="•"/>
            </a:pPr>
            <a:endParaRPr lang="en-GB" altLang="en-US" sz="2400" dirty="0"/>
          </a:p>
        </p:txBody>
      </p:sp>
      <p:pic>
        <p:nvPicPr>
          <p:cNvPr id="9" name="Content Placeholder 3">
            <a:extLst>
              <a:ext uri="{FF2B5EF4-FFF2-40B4-BE49-F238E27FC236}">
                <a16:creationId xmlns:a16="http://schemas.microsoft.com/office/drawing/2014/main" id="{93DFD82C-5050-BB41-8A35-040AFE98EC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55702" y="2420888"/>
            <a:ext cx="5708650" cy="4008934"/>
          </a:xfrm>
          <a:prstGeom prst="rect">
            <a:avLst/>
          </a:prstGeom>
        </p:spPr>
      </p:pic>
    </p:spTree>
    <p:extLst>
      <p:ext uri="{BB962C8B-B14F-4D97-AF65-F5344CB8AC3E}">
        <p14:creationId xmlns:p14="http://schemas.microsoft.com/office/powerpoint/2010/main" val="134127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n-US" sz="4400" dirty="0"/>
              <a:t>Cash Flow Statement</a:t>
            </a:r>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13</a:t>
            </a:fld>
            <a:endParaRPr lang="en-CA"/>
          </a:p>
        </p:txBody>
      </p:sp>
      <p:graphicFrame>
        <p:nvGraphicFramePr>
          <p:cNvPr id="6" name="12 - Πίνακας">
            <a:extLst>
              <a:ext uri="{FF2B5EF4-FFF2-40B4-BE49-F238E27FC236}">
                <a16:creationId xmlns:a16="http://schemas.microsoft.com/office/drawing/2014/main" id="{C73D8F8C-B411-E946-86F5-5FA5B0B49BF6}"/>
              </a:ext>
            </a:extLst>
          </p:cNvPr>
          <p:cNvGraphicFramePr>
            <a:graphicFrameLocks noGrp="1"/>
          </p:cNvGraphicFramePr>
          <p:nvPr/>
        </p:nvGraphicFramePr>
        <p:xfrm>
          <a:off x="2330896" y="2276872"/>
          <a:ext cx="8229600" cy="3096338"/>
        </p:xfrm>
        <a:graphic>
          <a:graphicData uri="http://schemas.openxmlformats.org/drawingml/2006/table">
            <a:tbl>
              <a:tblPr/>
              <a:tblGrid>
                <a:gridCol w="6707088">
                  <a:extLst>
                    <a:ext uri="{9D8B030D-6E8A-4147-A177-3AD203B41FA5}">
                      <a16:colId xmlns:a16="http://schemas.microsoft.com/office/drawing/2014/main" val="20000"/>
                    </a:ext>
                  </a:extLst>
                </a:gridCol>
                <a:gridCol w="1522512">
                  <a:extLst>
                    <a:ext uri="{9D8B030D-6E8A-4147-A177-3AD203B41FA5}">
                      <a16:colId xmlns:a16="http://schemas.microsoft.com/office/drawing/2014/main" val="3925931605"/>
                    </a:ext>
                  </a:extLst>
                </a:gridCol>
              </a:tblGrid>
              <a:tr h="442334">
                <a:tc>
                  <a:txBody>
                    <a:bodyPr/>
                    <a:lstStyle/>
                    <a:p>
                      <a:pPr>
                        <a:lnSpc>
                          <a:spcPct val="115000"/>
                        </a:lnSpc>
                        <a:spcAft>
                          <a:spcPts val="0"/>
                        </a:spcAft>
                      </a:pPr>
                      <a:r>
                        <a:rPr lang="el-GR" sz="1800" dirty="0">
                          <a:solidFill>
                            <a:schemeClr val="tx1"/>
                          </a:solidFill>
                          <a:latin typeface="Cambria" panose="02040503050406030204" pitchFamily="18" charset="0"/>
                          <a:ea typeface="Cambria" panose="02040503050406030204" pitchFamily="18" charset="0"/>
                          <a:cs typeface="Times New Roman"/>
                        </a:rPr>
                        <a:t>Καθαρό ποσό από/για </a:t>
                      </a:r>
                      <a:r>
                        <a:rPr lang="el-GR" sz="1800" b="1" dirty="0">
                          <a:solidFill>
                            <a:schemeClr val="tx1"/>
                          </a:solidFill>
                          <a:latin typeface="Cambria" panose="02040503050406030204" pitchFamily="18" charset="0"/>
                          <a:ea typeface="Cambria" panose="02040503050406030204" pitchFamily="18" charset="0"/>
                          <a:cs typeface="Times New Roman"/>
                        </a:rPr>
                        <a:t>λειτουργικές</a:t>
                      </a:r>
                      <a:r>
                        <a:rPr lang="el-GR" sz="1800" dirty="0">
                          <a:solidFill>
                            <a:schemeClr val="tx1"/>
                          </a:solidFill>
                          <a:latin typeface="Cambria" panose="02040503050406030204" pitchFamily="18" charset="0"/>
                          <a:ea typeface="Cambria" panose="02040503050406030204" pitchFamily="18" charset="0"/>
                          <a:cs typeface="Times New Roman"/>
                        </a:rPr>
                        <a:t> δραστηριότητες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solidFill>
                            <a:schemeClr val="tx1"/>
                          </a:solidFill>
                          <a:latin typeface="Cambria" panose="02040503050406030204" pitchFamily="18" charset="0"/>
                          <a:ea typeface="Cambria" panose="02040503050406030204" pitchFamily="18" charset="0"/>
                          <a:cs typeface="Times New Roman"/>
                        </a:rPr>
                        <a:t>Α</a:t>
                      </a:r>
                      <a:endParaRPr lang="el-GR" sz="1800" dirty="0">
                        <a:solidFill>
                          <a:schemeClr val="tx1"/>
                        </a:solidFill>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2334">
                <a:tc>
                  <a:txBody>
                    <a:bodyPr/>
                    <a:lstStyle/>
                    <a:p>
                      <a:pPr>
                        <a:lnSpc>
                          <a:spcPct val="115000"/>
                        </a:lnSpc>
                        <a:spcAft>
                          <a:spcPts val="0"/>
                        </a:spcAft>
                      </a:pPr>
                      <a:r>
                        <a:rPr lang="el-GR" sz="1800" dirty="0">
                          <a:solidFill>
                            <a:schemeClr val="tx1"/>
                          </a:solidFill>
                          <a:latin typeface="Cambria" panose="02040503050406030204" pitchFamily="18" charset="0"/>
                          <a:ea typeface="Cambria" panose="02040503050406030204" pitchFamily="18" charset="0"/>
                          <a:cs typeface="Times New Roman"/>
                        </a:rPr>
                        <a:t>Καθαρό ποσό από/για </a:t>
                      </a:r>
                      <a:r>
                        <a:rPr lang="el-GR" sz="1800" b="1" dirty="0">
                          <a:solidFill>
                            <a:schemeClr val="tx1"/>
                          </a:solidFill>
                          <a:latin typeface="Cambria" panose="02040503050406030204" pitchFamily="18" charset="0"/>
                          <a:ea typeface="Cambria" panose="02040503050406030204" pitchFamily="18" charset="0"/>
                          <a:cs typeface="Times New Roman"/>
                        </a:rPr>
                        <a:t>επενδυτικές</a:t>
                      </a:r>
                      <a:r>
                        <a:rPr lang="el-GR" sz="1800" dirty="0">
                          <a:solidFill>
                            <a:schemeClr val="tx1"/>
                          </a:solidFill>
                          <a:latin typeface="Cambria" panose="02040503050406030204" pitchFamily="18" charset="0"/>
                          <a:ea typeface="Cambria" panose="02040503050406030204" pitchFamily="18" charset="0"/>
                          <a:cs typeface="Times New Roman"/>
                        </a:rPr>
                        <a:t> δραστηριότητες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solidFill>
                            <a:schemeClr val="tx1"/>
                          </a:solidFill>
                          <a:latin typeface="Cambria" panose="02040503050406030204" pitchFamily="18" charset="0"/>
                          <a:ea typeface="Cambria" panose="02040503050406030204" pitchFamily="18" charset="0"/>
                          <a:cs typeface="Times New Roman"/>
                        </a:rPr>
                        <a:t>Β</a:t>
                      </a:r>
                      <a:endParaRPr lang="el-GR" sz="1800" dirty="0">
                        <a:solidFill>
                          <a:schemeClr val="tx1"/>
                        </a:solidFill>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2334">
                <a:tc>
                  <a:txBody>
                    <a:bodyPr/>
                    <a:lstStyle/>
                    <a:p>
                      <a:pPr>
                        <a:lnSpc>
                          <a:spcPct val="115000"/>
                        </a:lnSpc>
                        <a:spcAft>
                          <a:spcPts val="0"/>
                        </a:spcAft>
                      </a:pPr>
                      <a:r>
                        <a:rPr lang="el-GR" sz="1800" dirty="0">
                          <a:solidFill>
                            <a:schemeClr val="tx1"/>
                          </a:solidFill>
                          <a:latin typeface="Cambria" panose="02040503050406030204" pitchFamily="18" charset="0"/>
                          <a:ea typeface="Cambria" panose="02040503050406030204" pitchFamily="18" charset="0"/>
                          <a:cs typeface="Times New Roman"/>
                        </a:rPr>
                        <a:t>Καθαρό ποσό από/για </a:t>
                      </a:r>
                      <a:r>
                        <a:rPr lang="el-GR" sz="1800" b="1" dirty="0">
                          <a:solidFill>
                            <a:schemeClr val="tx1"/>
                          </a:solidFill>
                          <a:latin typeface="Cambria" panose="02040503050406030204" pitchFamily="18" charset="0"/>
                          <a:ea typeface="Cambria" panose="02040503050406030204" pitchFamily="18" charset="0"/>
                          <a:cs typeface="Times New Roman"/>
                        </a:rPr>
                        <a:t>χρηματοοικονομικές</a:t>
                      </a:r>
                      <a:r>
                        <a:rPr lang="el-GR" sz="1800" dirty="0">
                          <a:solidFill>
                            <a:schemeClr val="tx1"/>
                          </a:solidFill>
                          <a:latin typeface="Cambria" panose="02040503050406030204" pitchFamily="18" charset="0"/>
                          <a:ea typeface="Cambria" panose="02040503050406030204" pitchFamily="18" charset="0"/>
                          <a:cs typeface="Times New Roman"/>
                        </a:rPr>
                        <a:t> δραστηριότητες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solidFill>
                            <a:schemeClr val="tx1"/>
                          </a:solidFill>
                          <a:latin typeface="Cambria" panose="02040503050406030204" pitchFamily="18" charset="0"/>
                          <a:ea typeface="Cambria" panose="02040503050406030204" pitchFamily="18" charset="0"/>
                          <a:cs typeface="Times New Roman"/>
                        </a:rPr>
                        <a:t>Γ</a:t>
                      </a:r>
                      <a:endParaRPr lang="el-GR" sz="1800" dirty="0">
                        <a:solidFill>
                          <a:schemeClr val="tx1"/>
                        </a:solidFill>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2334">
                <a:tc>
                  <a:txBody>
                    <a:bodyPr/>
                    <a:lstStyle/>
                    <a:p>
                      <a:pPr>
                        <a:lnSpc>
                          <a:spcPct val="115000"/>
                        </a:lnSpc>
                        <a:spcAft>
                          <a:spcPts val="0"/>
                        </a:spcAft>
                      </a:pPr>
                      <a:r>
                        <a:rPr lang="el-GR" sz="1800" b="1" dirty="0">
                          <a:solidFill>
                            <a:schemeClr val="tx1"/>
                          </a:solidFill>
                          <a:latin typeface="Cambria" panose="02040503050406030204" pitchFamily="18" charset="0"/>
                          <a:ea typeface="Cambria" panose="02040503050406030204" pitchFamily="18" charset="0"/>
                          <a:cs typeface="Times New Roman"/>
                        </a:rPr>
                        <a:t>Καθαρή αύξηση (μείωση) στα ταμειακά αποθέματα</a:t>
                      </a:r>
                      <a:endParaRPr lang="el-GR" sz="1800" dirty="0">
                        <a:solidFill>
                          <a:schemeClr val="tx1"/>
                        </a:solidFill>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solidFill>
                            <a:schemeClr val="tx1"/>
                          </a:solidFill>
                          <a:latin typeface="Cambria" panose="02040503050406030204" pitchFamily="18" charset="0"/>
                          <a:ea typeface="Cambria" panose="02040503050406030204" pitchFamily="18" charset="0"/>
                          <a:cs typeface="Times New Roman"/>
                        </a:rPr>
                        <a:t>Δ=Α+Β+Γ</a:t>
                      </a:r>
                      <a:endParaRPr lang="el-GR" sz="1800" dirty="0">
                        <a:solidFill>
                          <a:schemeClr val="tx1"/>
                        </a:solidFill>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2334">
                <a:tc gridSpan="2">
                  <a:txBody>
                    <a:bodyPr/>
                    <a:lstStyle/>
                    <a:p>
                      <a:pPr algn="ctr">
                        <a:lnSpc>
                          <a:spcPct val="115000"/>
                        </a:lnSpc>
                        <a:spcAft>
                          <a:spcPts val="0"/>
                        </a:spcAft>
                      </a:pPr>
                      <a:endParaRPr lang="el-GR" sz="1800" dirty="0">
                        <a:solidFill>
                          <a:schemeClr val="tx1"/>
                        </a:solidFill>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extLst>
                  <a:ext uri="{0D108BD9-81ED-4DB2-BD59-A6C34878D82A}">
                    <a16:rowId xmlns:a16="http://schemas.microsoft.com/office/drawing/2014/main" val="10004"/>
                  </a:ext>
                </a:extLst>
              </a:tr>
              <a:tr h="442334">
                <a:tc>
                  <a:txBody>
                    <a:bodyPr/>
                    <a:lstStyle/>
                    <a:p>
                      <a:pPr>
                        <a:lnSpc>
                          <a:spcPct val="115000"/>
                        </a:lnSpc>
                        <a:spcAft>
                          <a:spcPts val="0"/>
                        </a:spcAft>
                      </a:pPr>
                      <a:r>
                        <a:rPr lang="el-GR" sz="1800" b="1">
                          <a:solidFill>
                            <a:schemeClr val="tx1"/>
                          </a:solidFill>
                          <a:latin typeface="Cambria" panose="02040503050406030204" pitchFamily="18" charset="0"/>
                          <a:ea typeface="Cambria" panose="02040503050406030204" pitchFamily="18" charset="0"/>
                          <a:cs typeface="Times New Roman"/>
                        </a:rPr>
                        <a:t>Ταμειακά αποθέματα στην αρχή της χρήσης</a:t>
                      </a:r>
                      <a:endParaRPr lang="el-GR" sz="1800">
                        <a:solidFill>
                          <a:schemeClr val="tx1"/>
                        </a:solidFill>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solidFill>
                            <a:schemeClr val="tx1"/>
                          </a:solidFill>
                          <a:latin typeface="Cambria" panose="02040503050406030204" pitchFamily="18" charset="0"/>
                          <a:ea typeface="Cambria" panose="02040503050406030204" pitchFamily="18" charset="0"/>
                          <a:cs typeface="Times New Roman"/>
                        </a:rPr>
                        <a:t>Ε</a:t>
                      </a:r>
                      <a:endParaRPr lang="el-GR" sz="1800" dirty="0">
                        <a:solidFill>
                          <a:schemeClr val="tx1"/>
                        </a:solidFill>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2334">
                <a:tc>
                  <a:txBody>
                    <a:bodyPr/>
                    <a:lstStyle/>
                    <a:p>
                      <a:pPr>
                        <a:lnSpc>
                          <a:spcPct val="115000"/>
                        </a:lnSpc>
                        <a:spcAft>
                          <a:spcPts val="0"/>
                        </a:spcAft>
                      </a:pPr>
                      <a:r>
                        <a:rPr lang="el-GR" sz="1800" b="1">
                          <a:solidFill>
                            <a:schemeClr val="tx1"/>
                          </a:solidFill>
                          <a:latin typeface="Cambria" panose="02040503050406030204" pitchFamily="18" charset="0"/>
                          <a:ea typeface="Cambria" panose="02040503050406030204" pitchFamily="18" charset="0"/>
                          <a:cs typeface="Times New Roman"/>
                        </a:rPr>
                        <a:t>Ταμειακά αποθέματα στο τέλος της χρήσης</a:t>
                      </a:r>
                      <a:endParaRPr lang="el-GR" sz="1800">
                        <a:solidFill>
                          <a:schemeClr val="tx1"/>
                        </a:solidFill>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solidFill>
                            <a:schemeClr val="tx1"/>
                          </a:solidFill>
                          <a:latin typeface="Cambria" panose="02040503050406030204" pitchFamily="18" charset="0"/>
                          <a:ea typeface="Cambria" panose="02040503050406030204" pitchFamily="18" charset="0"/>
                          <a:cs typeface="Times New Roman"/>
                        </a:rPr>
                        <a:t>ΣΤ=Ε+Δ</a:t>
                      </a:r>
                      <a:endParaRPr lang="el-GR" sz="1800" dirty="0">
                        <a:solidFill>
                          <a:schemeClr val="tx1"/>
                        </a:solidFill>
                        <a:latin typeface="Cambria" panose="02040503050406030204" pitchFamily="18" charset="0"/>
                        <a:ea typeface="Cambria" panose="020405030504060302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8145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14</a:t>
            </a:fld>
            <a:endParaRPr lang="en-CA"/>
          </a:p>
        </p:txBody>
      </p:sp>
      <p:pic>
        <p:nvPicPr>
          <p:cNvPr id="4" name="Picture 3">
            <a:extLst>
              <a:ext uri="{FF2B5EF4-FFF2-40B4-BE49-F238E27FC236}">
                <a16:creationId xmlns:a16="http://schemas.microsoft.com/office/drawing/2014/main" id="{026AFD00-8F7C-9849-B48A-7E91194DB651}"/>
              </a:ext>
            </a:extLst>
          </p:cNvPr>
          <p:cNvPicPr>
            <a:picLocks noChangeAspect="1"/>
          </p:cNvPicPr>
          <p:nvPr/>
        </p:nvPicPr>
        <p:blipFill>
          <a:blip r:embed="rId2"/>
          <a:stretch>
            <a:fillRect/>
          </a:stretch>
        </p:blipFill>
        <p:spPr>
          <a:xfrm>
            <a:off x="2258888" y="260648"/>
            <a:ext cx="8229600" cy="6286500"/>
          </a:xfrm>
          <a:prstGeom prst="rect">
            <a:avLst/>
          </a:prstGeom>
        </p:spPr>
      </p:pic>
    </p:spTree>
    <p:extLst>
      <p:ext uri="{BB962C8B-B14F-4D97-AF65-F5344CB8AC3E}">
        <p14:creationId xmlns:p14="http://schemas.microsoft.com/office/powerpoint/2010/main" val="79549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15</a:t>
            </a:fld>
            <a:endParaRPr lang="en-CA"/>
          </a:p>
        </p:txBody>
      </p:sp>
      <p:pic>
        <p:nvPicPr>
          <p:cNvPr id="5" name="Picture 4">
            <a:extLst>
              <a:ext uri="{FF2B5EF4-FFF2-40B4-BE49-F238E27FC236}">
                <a16:creationId xmlns:a16="http://schemas.microsoft.com/office/drawing/2014/main" id="{856CC98A-C1E1-AE4A-80E9-9393D32CE161}"/>
              </a:ext>
            </a:extLst>
          </p:cNvPr>
          <p:cNvPicPr>
            <a:picLocks noChangeAspect="1"/>
          </p:cNvPicPr>
          <p:nvPr/>
        </p:nvPicPr>
        <p:blipFill>
          <a:blip r:embed="rId2"/>
          <a:stretch>
            <a:fillRect/>
          </a:stretch>
        </p:blipFill>
        <p:spPr>
          <a:xfrm>
            <a:off x="2063552" y="260176"/>
            <a:ext cx="9029700" cy="6193160"/>
          </a:xfrm>
          <a:prstGeom prst="rect">
            <a:avLst/>
          </a:prstGeom>
        </p:spPr>
      </p:pic>
    </p:spTree>
    <p:extLst>
      <p:ext uri="{BB962C8B-B14F-4D97-AF65-F5344CB8AC3E}">
        <p14:creationId xmlns:p14="http://schemas.microsoft.com/office/powerpoint/2010/main" val="106936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n-US" sz="4400" dirty="0"/>
              <a:t>Cash Flow Statement</a:t>
            </a:r>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16</a:t>
            </a:fld>
            <a:endParaRPr lang="en-CA"/>
          </a:p>
        </p:txBody>
      </p:sp>
      <p:sp>
        <p:nvSpPr>
          <p:cNvPr id="7" name="2 - Θέση περιεχομένου">
            <a:extLst>
              <a:ext uri="{FF2B5EF4-FFF2-40B4-BE49-F238E27FC236}">
                <a16:creationId xmlns:a16="http://schemas.microsoft.com/office/drawing/2014/main" id="{6D38F054-FED7-3A43-A6E5-C2A1E4B766D2}"/>
              </a:ext>
            </a:extLst>
          </p:cNvPr>
          <p:cNvSpPr txBox="1">
            <a:spLocks/>
          </p:cNvSpPr>
          <p:nvPr/>
        </p:nvSpPr>
        <p:spPr>
          <a:xfrm>
            <a:off x="2335088" y="1268760"/>
            <a:ext cx="8153400" cy="5257800"/>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a:buFont typeface="Times" pitchFamily="18" charset="0"/>
              <a:buNone/>
            </a:pPr>
            <a:endParaRPr lang="el-GR" sz="2000" b="1" kern="0" dirty="0">
              <a:latin typeface="Cambria" panose="02040503050406030204" pitchFamily="18" charset="0"/>
              <a:ea typeface="Cambria" panose="02040503050406030204" pitchFamily="18" charset="0"/>
            </a:endParaRPr>
          </a:p>
        </p:txBody>
      </p:sp>
      <p:pic>
        <p:nvPicPr>
          <p:cNvPr id="4" name="Εικόνα 3">
            <a:extLst>
              <a:ext uri="{FF2B5EF4-FFF2-40B4-BE49-F238E27FC236}">
                <a16:creationId xmlns:a16="http://schemas.microsoft.com/office/drawing/2014/main" id="{1F46DDC0-822D-44BF-9E47-228D6151B347}"/>
              </a:ext>
            </a:extLst>
          </p:cNvPr>
          <p:cNvPicPr>
            <a:picLocks noChangeAspect="1"/>
          </p:cNvPicPr>
          <p:nvPr/>
        </p:nvPicPr>
        <p:blipFill>
          <a:blip r:embed="rId2"/>
          <a:stretch>
            <a:fillRect/>
          </a:stretch>
        </p:blipFill>
        <p:spPr>
          <a:xfrm>
            <a:off x="2452812" y="1331912"/>
            <a:ext cx="7819652" cy="5024438"/>
          </a:xfrm>
          <a:prstGeom prst="rect">
            <a:avLst/>
          </a:prstGeom>
        </p:spPr>
      </p:pic>
    </p:spTree>
    <p:extLst>
      <p:ext uri="{BB962C8B-B14F-4D97-AF65-F5344CB8AC3E}">
        <p14:creationId xmlns:p14="http://schemas.microsoft.com/office/powerpoint/2010/main" val="373289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n-US" sz="4400" dirty="0"/>
              <a:t>Cash Flow Statement</a:t>
            </a:r>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17</a:t>
            </a:fld>
            <a:endParaRPr lang="en-CA"/>
          </a:p>
        </p:txBody>
      </p:sp>
      <p:sp>
        <p:nvSpPr>
          <p:cNvPr id="7" name="2 - Θέση περιεχομένου">
            <a:extLst>
              <a:ext uri="{FF2B5EF4-FFF2-40B4-BE49-F238E27FC236}">
                <a16:creationId xmlns:a16="http://schemas.microsoft.com/office/drawing/2014/main" id="{6D38F054-FED7-3A43-A6E5-C2A1E4B766D2}"/>
              </a:ext>
            </a:extLst>
          </p:cNvPr>
          <p:cNvSpPr txBox="1">
            <a:spLocks/>
          </p:cNvSpPr>
          <p:nvPr/>
        </p:nvSpPr>
        <p:spPr>
          <a:xfrm>
            <a:off x="2335088" y="1268760"/>
            <a:ext cx="8153400" cy="5257800"/>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a:buFont typeface="Times" pitchFamily="18" charset="0"/>
              <a:buNone/>
            </a:pPr>
            <a:endParaRPr lang="el-GR" sz="2000" b="1" kern="0" dirty="0">
              <a:latin typeface="Cambria" panose="02040503050406030204" pitchFamily="18" charset="0"/>
              <a:ea typeface="Cambria" panose="02040503050406030204" pitchFamily="18" charset="0"/>
            </a:endParaRPr>
          </a:p>
        </p:txBody>
      </p:sp>
      <p:pic>
        <p:nvPicPr>
          <p:cNvPr id="6" name="Εικόνα 5">
            <a:extLst>
              <a:ext uri="{FF2B5EF4-FFF2-40B4-BE49-F238E27FC236}">
                <a16:creationId xmlns:a16="http://schemas.microsoft.com/office/drawing/2014/main" id="{9DAF2C6D-4A9F-4EC1-8709-A092D18B5821}"/>
              </a:ext>
            </a:extLst>
          </p:cNvPr>
          <p:cNvPicPr>
            <a:picLocks noChangeAspect="1"/>
          </p:cNvPicPr>
          <p:nvPr/>
        </p:nvPicPr>
        <p:blipFill>
          <a:blip r:embed="rId2"/>
          <a:stretch>
            <a:fillRect/>
          </a:stretch>
        </p:blipFill>
        <p:spPr>
          <a:xfrm>
            <a:off x="2514600" y="1412776"/>
            <a:ext cx="7685856" cy="4943574"/>
          </a:xfrm>
          <a:prstGeom prst="rect">
            <a:avLst/>
          </a:prstGeom>
        </p:spPr>
      </p:pic>
    </p:spTree>
    <p:extLst>
      <p:ext uri="{BB962C8B-B14F-4D97-AF65-F5344CB8AC3E}">
        <p14:creationId xmlns:p14="http://schemas.microsoft.com/office/powerpoint/2010/main" val="4274305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n-US" sz="4400" dirty="0"/>
              <a:t>Cash Flow Statement</a:t>
            </a:r>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18</a:t>
            </a:fld>
            <a:endParaRPr lang="en-CA"/>
          </a:p>
        </p:txBody>
      </p:sp>
      <p:sp>
        <p:nvSpPr>
          <p:cNvPr id="7" name="2 - Θέση περιεχομένου">
            <a:extLst>
              <a:ext uri="{FF2B5EF4-FFF2-40B4-BE49-F238E27FC236}">
                <a16:creationId xmlns:a16="http://schemas.microsoft.com/office/drawing/2014/main" id="{6D38F054-FED7-3A43-A6E5-C2A1E4B766D2}"/>
              </a:ext>
            </a:extLst>
          </p:cNvPr>
          <p:cNvSpPr txBox="1">
            <a:spLocks/>
          </p:cNvSpPr>
          <p:nvPr/>
        </p:nvSpPr>
        <p:spPr>
          <a:xfrm>
            <a:off x="2335088" y="1268760"/>
            <a:ext cx="8153400" cy="5257800"/>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a:buFont typeface="Times" pitchFamily="18" charset="0"/>
              <a:buNone/>
            </a:pPr>
            <a:endParaRPr lang="el-GR" sz="2000" b="1" kern="0" dirty="0">
              <a:latin typeface="Cambria" panose="02040503050406030204" pitchFamily="18" charset="0"/>
              <a:ea typeface="Cambria" panose="02040503050406030204" pitchFamily="18" charset="0"/>
            </a:endParaRPr>
          </a:p>
        </p:txBody>
      </p:sp>
      <p:pic>
        <p:nvPicPr>
          <p:cNvPr id="4" name="Εικόνα 3">
            <a:extLst>
              <a:ext uri="{FF2B5EF4-FFF2-40B4-BE49-F238E27FC236}">
                <a16:creationId xmlns:a16="http://schemas.microsoft.com/office/drawing/2014/main" id="{1E56C39B-3F48-400C-AAEA-E470E839BABB}"/>
              </a:ext>
            </a:extLst>
          </p:cNvPr>
          <p:cNvPicPr>
            <a:picLocks noChangeAspect="1"/>
          </p:cNvPicPr>
          <p:nvPr/>
        </p:nvPicPr>
        <p:blipFill>
          <a:blip r:embed="rId2"/>
          <a:stretch>
            <a:fillRect/>
          </a:stretch>
        </p:blipFill>
        <p:spPr>
          <a:xfrm>
            <a:off x="2488907" y="1407238"/>
            <a:ext cx="7950493" cy="1417922"/>
          </a:xfrm>
          <a:prstGeom prst="rect">
            <a:avLst/>
          </a:prstGeom>
        </p:spPr>
      </p:pic>
      <p:pic>
        <p:nvPicPr>
          <p:cNvPr id="9" name="Εικόνα 8">
            <a:extLst>
              <a:ext uri="{FF2B5EF4-FFF2-40B4-BE49-F238E27FC236}">
                <a16:creationId xmlns:a16="http://schemas.microsoft.com/office/drawing/2014/main" id="{B87D37EE-AA7D-4587-938B-EB26DB5687A4}"/>
              </a:ext>
            </a:extLst>
          </p:cNvPr>
          <p:cNvPicPr>
            <a:picLocks noChangeAspect="1"/>
          </p:cNvPicPr>
          <p:nvPr/>
        </p:nvPicPr>
        <p:blipFill>
          <a:blip r:embed="rId3"/>
          <a:stretch>
            <a:fillRect/>
          </a:stretch>
        </p:blipFill>
        <p:spPr>
          <a:xfrm>
            <a:off x="2468305" y="2927756"/>
            <a:ext cx="7886966" cy="501245"/>
          </a:xfrm>
          <a:prstGeom prst="rect">
            <a:avLst/>
          </a:prstGeom>
        </p:spPr>
      </p:pic>
      <p:pic>
        <p:nvPicPr>
          <p:cNvPr id="13" name="Εικόνα 12">
            <a:extLst>
              <a:ext uri="{FF2B5EF4-FFF2-40B4-BE49-F238E27FC236}">
                <a16:creationId xmlns:a16="http://schemas.microsoft.com/office/drawing/2014/main" id="{BB18998F-AE8A-4D88-B49B-D2C5EF11FA27}"/>
              </a:ext>
            </a:extLst>
          </p:cNvPr>
          <p:cNvPicPr>
            <a:picLocks noChangeAspect="1"/>
          </p:cNvPicPr>
          <p:nvPr/>
        </p:nvPicPr>
        <p:blipFill>
          <a:blip r:embed="rId4"/>
          <a:stretch>
            <a:fillRect/>
          </a:stretch>
        </p:blipFill>
        <p:spPr>
          <a:xfrm>
            <a:off x="2639617" y="3531595"/>
            <a:ext cx="7787084" cy="373413"/>
          </a:xfrm>
          <a:prstGeom prst="rect">
            <a:avLst/>
          </a:prstGeom>
        </p:spPr>
      </p:pic>
      <p:pic>
        <p:nvPicPr>
          <p:cNvPr id="15" name="Εικόνα 14">
            <a:extLst>
              <a:ext uri="{FF2B5EF4-FFF2-40B4-BE49-F238E27FC236}">
                <a16:creationId xmlns:a16="http://schemas.microsoft.com/office/drawing/2014/main" id="{B57A17A1-FDCB-40AE-B757-377658FE7F9D}"/>
              </a:ext>
            </a:extLst>
          </p:cNvPr>
          <p:cNvPicPr>
            <a:picLocks noChangeAspect="1"/>
          </p:cNvPicPr>
          <p:nvPr/>
        </p:nvPicPr>
        <p:blipFill>
          <a:blip r:embed="rId5"/>
          <a:stretch>
            <a:fillRect/>
          </a:stretch>
        </p:blipFill>
        <p:spPr>
          <a:xfrm>
            <a:off x="2639617" y="4102666"/>
            <a:ext cx="7715654" cy="1486574"/>
          </a:xfrm>
          <a:prstGeom prst="rect">
            <a:avLst/>
          </a:prstGeom>
        </p:spPr>
      </p:pic>
    </p:spTree>
    <p:extLst>
      <p:ext uri="{BB962C8B-B14F-4D97-AF65-F5344CB8AC3E}">
        <p14:creationId xmlns:p14="http://schemas.microsoft.com/office/powerpoint/2010/main" val="2951983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3">
            <a:extLst>
              <a:ext uri="{FF2B5EF4-FFF2-40B4-BE49-F238E27FC236}">
                <a16:creationId xmlns:a16="http://schemas.microsoft.com/office/drawing/2014/main" id="{4024FBD5-7CD6-95B0-8DFA-A159AFFD8EE8}"/>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7" name="Rectangle 6">
            <a:extLst>
              <a:ext uri="{FF2B5EF4-FFF2-40B4-BE49-F238E27FC236}">
                <a16:creationId xmlns:a16="http://schemas.microsoft.com/office/drawing/2014/main" id="{5BB01419-AD0A-92F3-D7FB-F799F3F75682}"/>
              </a:ext>
            </a:extLst>
          </p:cNvPr>
          <p:cNvSpPr/>
          <p:nvPr/>
        </p:nvSpPr>
        <p:spPr bwMode="auto">
          <a:xfrm>
            <a:off x="1981200" y="1295443"/>
            <a:ext cx="8229600" cy="5095707"/>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53302" name="Group 54">
            <a:extLst>
              <a:ext uri="{FF2B5EF4-FFF2-40B4-BE49-F238E27FC236}">
                <a16:creationId xmlns:a16="http://schemas.microsoft.com/office/drawing/2014/main" id="{7A3F41E5-A442-8876-B5EE-2A6B465BC775}"/>
              </a:ext>
            </a:extLst>
          </p:cNvPr>
          <p:cNvGraphicFramePr>
            <a:graphicFrameLocks noGrp="1"/>
          </p:cNvGraphicFramePr>
          <p:nvPr/>
        </p:nvGraphicFramePr>
        <p:xfrm>
          <a:off x="2133600" y="1357313"/>
          <a:ext cx="7924800" cy="4973320"/>
        </p:xfrm>
        <a:graphic>
          <a:graphicData uri="http://schemas.openxmlformats.org/drawingml/2006/table">
            <a:tbl>
              <a:tblPr/>
              <a:tblGrid>
                <a:gridCol w="609600">
                  <a:extLst>
                    <a:ext uri="{9D8B030D-6E8A-4147-A177-3AD203B41FA5}">
                      <a16:colId xmlns:a16="http://schemas.microsoft.com/office/drawing/2014/main" val="3103797590"/>
                    </a:ext>
                  </a:extLst>
                </a:gridCol>
                <a:gridCol w="7315200">
                  <a:extLst>
                    <a:ext uri="{9D8B030D-6E8A-4147-A177-3AD203B41FA5}">
                      <a16:colId xmlns:a16="http://schemas.microsoft.com/office/drawing/2014/main" val="1464612159"/>
                    </a:ext>
                  </a:extLst>
                </a:gridCol>
              </a:tblGrid>
              <a:tr h="288925">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900" b="1" i="0" u="none" strike="noStrike" cap="none" normalizeH="0" baseline="0">
                          <a:ln>
                            <a:noFill/>
                          </a:ln>
                          <a:solidFill>
                            <a:schemeClr val="tx1"/>
                          </a:solidFill>
                          <a:effectLst/>
                          <a:latin typeface="Arial" panose="020B0604020202020204" pitchFamily="34" charset="0"/>
                        </a:rPr>
                        <a:t>Ταμειακές ροές από λειτουργικές δραστηριότητες</a:t>
                      </a:r>
                      <a:endParaRPr kumimoji="0" lang="en-US" altLang="el-GR" sz="19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el-GR"/>
                    </a:p>
                  </a:txBody>
                  <a:tcPr/>
                </a:tc>
                <a:extLst>
                  <a:ext uri="{0D108BD9-81ED-4DB2-BD59-A6C34878D82A}">
                    <a16:rowId xmlns:a16="http://schemas.microsoft.com/office/drawing/2014/main" val="1536530603"/>
                  </a:ext>
                </a:extLst>
              </a:tr>
              <a:tr h="406400">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cap="none" normalizeH="0" baseline="0">
                          <a:ln>
                            <a:noFill/>
                          </a:ln>
                          <a:solidFill>
                            <a:schemeClr val="tx1"/>
                          </a:solidFill>
                          <a:effectLst/>
                          <a:latin typeface="Arial" panose="020B0604020202020204" pitchFamily="34" charset="0"/>
                        </a:rPr>
                        <a:t>Καθαρά κέρδη</a:t>
                      </a:r>
                      <a:endParaRPr kumimoji="0" lang="en-US" altLang="el-GR" sz="19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el-GR"/>
                    </a:p>
                  </a:txBody>
                  <a:tcPr/>
                </a:tc>
                <a:extLst>
                  <a:ext uri="{0D108BD9-81ED-4DB2-BD59-A6C34878D82A}">
                    <a16:rowId xmlns:a16="http://schemas.microsoft.com/office/drawing/2014/main" val="152195974"/>
                  </a:ext>
                </a:extLst>
              </a:tr>
              <a:tr h="406400">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cap="none" normalizeH="0" baseline="0">
                          <a:ln>
                            <a:noFill/>
                          </a:ln>
                          <a:solidFill>
                            <a:schemeClr val="tx1"/>
                          </a:solidFill>
                          <a:effectLst/>
                          <a:latin typeface="Arial" panose="020B0604020202020204" pitchFamily="34" charset="0"/>
                        </a:rPr>
                        <a:t>Προσραμογές για</a:t>
                      </a:r>
                      <a:r>
                        <a:rPr kumimoji="0" lang="en-US" altLang="el-GR" sz="1900" b="0"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el-GR"/>
                    </a:p>
                  </a:txBody>
                  <a:tcPr/>
                </a:tc>
                <a:extLst>
                  <a:ext uri="{0D108BD9-81ED-4DB2-BD59-A6C34878D82A}">
                    <a16:rowId xmlns:a16="http://schemas.microsoft.com/office/drawing/2014/main" val="1119852014"/>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900" b="0"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cap="none" normalizeH="0" baseline="0">
                          <a:ln>
                            <a:noFill/>
                          </a:ln>
                          <a:solidFill>
                            <a:schemeClr val="tx1"/>
                          </a:solidFill>
                          <a:effectLst/>
                          <a:latin typeface="Arial" panose="020B0604020202020204" pitchFamily="34" charset="0"/>
                        </a:rPr>
                        <a:t>Αποσβέσεις</a:t>
                      </a:r>
                      <a:endParaRPr kumimoji="0" lang="en-US" altLang="el-GR" sz="19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564924559"/>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900" b="0"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cap="none" normalizeH="0" baseline="0">
                          <a:ln>
                            <a:noFill/>
                          </a:ln>
                          <a:solidFill>
                            <a:schemeClr val="tx1"/>
                          </a:solidFill>
                          <a:effectLst/>
                          <a:latin typeface="Arial" panose="020B0604020202020204" pitchFamily="34" charset="0"/>
                        </a:rPr>
                        <a:t>Ζημία από πώληση παγίων</a:t>
                      </a:r>
                      <a:endParaRPr kumimoji="0" lang="en-US" altLang="el-GR" sz="19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20988851"/>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900" b="0"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cap="none" normalizeH="0" baseline="0">
                          <a:ln>
                            <a:noFill/>
                          </a:ln>
                          <a:solidFill>
                            <a:schemeClr val="tx1"/>
                          </a:solidFill>
                          <a:effectLst/>
                          <a:latin typeface="Arial" panose="020B0604020202020204" pitchFamily="34" charset="0"/>
                        </a:rPr>
                        <a:t>Κέρδη από πώληση παγίων</a:t>
                      </a:r>
                      <a:endParaRPr kumimoji="0" lang="en-US" altLang="el-GR" sz="19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65533377"/>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900" b="0"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cap="none" normalizeH="0" baseline="0">
                          <a:ln>
                            <a:noFill/>
                          </a:ln>
                          <a:solidFill>
                            <a:schemeClr val="tx1"/>
                          </a:solidFill>
                          <a:effectLst/>
                          <a:latin typeface="Arial" panose="020B0604020202020204" pitchFamily="34" charset="0"/>
                        </a:rPr>
                        <a:t>Αυξήσεις στοιχείων κυκλοφορούντος ενεργητικού εκτός από διαθέσιμα</a:t>
                      </a:r>
                      <a:endParaRPr kumimoji="0" lang="en-US" altLang="el-GR" sz="19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92871666"/>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900" b="0"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cap="none" normalizeH="0" baseline="0">
                          <a:ln>
                            <a:noFill/>
                          </a:ln>
                          <a:solidFill>
                            <a:schemeClr val="tx1"/>
                          </a:solidFill>
                          <a:effectLst/>
                          <a:latin typeface="Arial" panose="020B0604020202020204" pitchFamily="34" charset="0"/>
                        </a:rPr>
                        <a:t>Μειώσεις στοιχείων κυκλοφορούντος ενεργητικού εκτός από διαθέσιμα</a:t>
                      </a:r>
                      <a:endParaRPr kumimoji="0" lang="en-US" altLang="el-GR" sz="19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228066516"/>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900" b="0"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cap="none" normalizeH="0" baseline="0">
                          <a:ln>
                            <a:noFill/>
                          </a:ln>
                          <a:solidFill>
                            <a:schemeClr val="tx1"/>
                          </a:solidFill>
                          <a:effectLst/>
                          <a:latin typeface="Arial" panose="020B0604020202020204" pitchFamily="34" charset="0"/>
                        </a:rPr>
                        <a:t>Αυξήσεις βραχυπρόθεσμων υποχρεώσεων</a:t>
                      </a:r>
                      <a:endParaRPr kumimoji="0" lang="en-US" altLang="el-GR" sz="19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114104418"/>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900" b="0"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cap="none" normalizeH="0" baseline="0">
                          <a:ln>
                            <a:noFill/>
                          </a:ln>
                          <a:solidFill>
                            <a:schemeClr val="tx1"/>
                          </a:solidFill>
                          <a:effectLst/>
                          <a:latin typeface="Arial" panose="020B0604020202020204" pitchFamily="34" charset="0"/>
                        </a:rPr>
                        <a:t>Μειώσεις βραχυπρόθεσμων υποχρεώσεων</a:t>
                      </a:r>
                      <a:endParaRPr kumimoji="0" lang="en-US" altLang="el-GR" sz="19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42276739"/>
                  </a:ext>
                </a:extLst>
              </a:tr>
              <a:tr h="406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9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900" b="1" i="0" u="none" strike="noStrike" cap="none" normalizeH="0" baseline="0">
                          <a:ln>
                            <a:noFill/>
                          </a:ln>
                          <a:solidFill>
                            <a:schemeClr val="tx1"/>
                          </a:solidFill>
                          <a:effectLst/>
                          <a:latin typeface="Arial" panose="020B0604020202020204" pitchFamily="34" charset="0"/>
                        </a:rPr>
                        <a:t>Καθαρές ταμειακές ροές από λειτουργικές δραστηριότητες</a:t>
                      </a:r>
                      <a:endParaRPr kumimoji="0" lang="en-US" altLang="el-GR" sz="19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29653209"/>
                  </a:ext>
                </a:extLst>
              </a:tr>
            </a:tbl>
          </a:graphicData>
        </a:graphic>
      </p:graphicFrame>
      <p:sp>
        <p:nvSpPr>
          <p:cNvPr id="53288" name="Rectangle 1031">
            <a:extLst>
              <a:ext uri="{FF2B5EF4-FFF2-40B4-BE49-F238E27FC236}">
                <a16:creationId xmlns:a16="http://schemas.microsoft.com/office/drawing/2014/main" id="{8133D99E-31EB-C010-F0C2-448F1C3463FE}"/>
              </a:ext>
            </a:extLst>
          </p:cNvPr>
          <p:cNvSpPr txBox="1">
            <a:spLocks noChangeArrowheads="1"/>
          </p:cNvSpPr>
          <p:nvPr/>
        </p:nvSpPr>
        <p:spPr bwMode="auto">
          <a:xfrm>
            <a:off x="1676400" y="457201"/>
            <a:ext cx="89916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Παρουσίαση Ταμειακών ροών</a:t>
            </a:r>
            <a:r>
              <a:rPr lang="en-US" altLang="el-GR" sz="3200" b="1">
                <a:solidFill>
                  <a:srgbClr val="740000"/>
                </a:solidFill>
                <a:latin typeface="Arial" panose="020B0604020202020204" pitchFamily="34" charset="0"/>
              </a:rPr>
              <a:t>: </a:t>
            </a:r>
            <a:r>
              <a:rPr lang="el-GR" altLang="el-GR" sz="3200" b="1">
                <a:solidFill>
                  <a:srgbClr val="740000"/>
                </a:solidFill>
                <a:latin typeface="Arial" panose="020B0604020202020204" pitchFamily="34" charset="0"/>
              </a:rPr>
              <a:t>Λειτουργικές</a:t>
            </a:r>
            <a:endParaRPr lang="en-US" altLang="el-GR" sz="3200" b="1">
              <a:solidFill>
                <a:srgbClr val="740000"/>
              </a:solidFill>
              <a:latin typeface="Arial" panose="020B0604020202020204" pitchFamily="34" charset="0"/>
            </a:endParaRPr>
          </a:p>
        </p:txBody>
      </p:sp>
      <p:sp>
        <p:nvSpPr>
          <p:cNvPr id="6" name="Footer Placeholder 8">
            <a:extLst>
              <a:ext uri="{FF2B5EF4-FFF2-40B4-BE49-F238E27FC236}">
                <a16:creationId xmlns:a16="http://schemas.microsoft.com/office/drawing/2014/main" id="{CCAEA8F3-4BC4-BF66-6961-956BFC2A9E99}"/>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n-US" sz="4400" dirty="0"/>
              <a:t>Cash Flow Statement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2</a:t>
            </a:fld>
            <a:endParaRPr lang="en-CA"/>
          </a:p>
        </p:txBody>
      </p:sp>
      <p:pic>
        <p:nvPicPr>
          <p:cNvPr id="7" name="Picture 134">
            <a:extLst>
              <a:ext uri="{FF2B5EF4-FFF2-40B4-BE49-F238E27FC236}">
                <a16:creationId xmlns:a16="http://schemas.microsoft.com/office/drawing/2014/main" id="{716DF594-48BF-F64C-9B3F-B85E2D116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158" y="1556792"/>
            <a:ext cx="8161338"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82488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3">
            <a:extLst>
              <a:ext uri="{FF2B5EF4-FFF2-40B4-BE49-F238E27FC236}">
                <a16:creationId xmlns:a16="http://schemas.microsoft.com/office/drawing/2014/main" id="{AC21E5FE-5CA6-CC0B-9A64-0A35BC9ED883}"/>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7" name="Rectangle 6">
            <a:extLst>
              <a:ext uri="{FF2B5EF4-FFF2-40B4-BE49-F238E27FC236}">
                <a16:creationId xmlns:a16="http://schemas.microsoft.com/office/drawing/2014/main" id="{11EDEB7C-2C0B-0BD0-14AB-AEE7FEBA8C98}"/>
              </a:ext>
            </a:extLst>
          </p:cNvPr>
          <p:cNvSpPr/>
          <p:nvPr/>
        </p:nvSpPr>
        <p:spPr bwMode="auto">
          <a:xfrm>
            <a:off x="2057400" y="320041"/>
            <a:ext cx="8001000" cy="613011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55362" name="Group 66">
            <a:extLst>
              <a:ext uri="{FF2B5EF4-FFF2-40B4-BE49-F238E27FC236}">
                <a16:creationId xmlns:a16="http://schemas.microsoft.com/office/drawing/2014/main" id="{4DC4DE20-E7D9-4D7A-F236-C8FCE49BD0D6}"/>
              </a:ext>
            </a:extLst>
          </p:cNvPr>
          <p:cNvGraphicFramePr>
            <a:graphicFrameLocks noGrp="1"/>
          </p:cNvGraphicFramePr>
          <p:nvPr/>
        </p:nvGraphicFramePr>
        <p:xfrm>
          <a:off x="2219326" y="457200"/>
          <a:ext cx="7915275" cy="5845366"/>
        </p:xfrm>
        <a:graphic>
          <a:graphicData uri="http://schemas.openxmlformats.org/drawingml/2006/table">
            <a:tbl>
              <a:tblPr/>
              <a:tblGrid>
                <a:gridCol w="6534150">
                  <a:extLst>
                    <a:ext uri="{9D8B030D-6E8A-4147-A177-3AD203B41FA5}">
                      <a16:colId xmlns:a16="http://schemas.microsoft.com/office/drawing/2014/main" val="2621865175"/>
                    </a:ext>
                  </a:extLst>
                </a:gridCol>
                <a:gridCol w="1381125">
                  <a:extLst>
                    <a:ext uri="{9D8B030D-6E8A-4147-A177-3AD203B41FA5}">
                      <a16:colId xmlns:a16="http://schemas.microsoft.com/office/drawing/2014/main" val="2291685009"/>
                    </a:ext>
                  </a:extLst>
                </a:gridCol>
              </a:tblGrid>
              <a:tr h="9159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Roadster Factory, Inc.</a:t>
                      </a:r>
                    </a:p>
                    <a:p>
                      <a:pPr marL="0" marR="0" lvl="0" indent="0" algn="ctr" defTabSz="914400" rtl="0" eaLnBrk="1" fontAlgn="base" latinLnBrk="0" hangingPunct="1">
                        <a:lnSpc>
                          <a:spcPct val="11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Μερική Κατάσταση Ταμειακών Ροών</a:t>
                      </a: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Έμμεση μέθοδος</a:t>
                      </a:r>
                      <a:r>
                        <a:rPr kumimoji="0" lang="en-US" altLang="el-GR" sz="1800" b="1" i="0" u="none" strike="noStrike" cap="none" normalizeH="0" baseline="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31</a:t>
                      </a:r>
                      <a:r>
                        <a:rPr kumimoji="0" lang="el-GR" altLang="el-GR" sz="1800" b="1" i="0" u="none" strike="noStrike" cap="none" normalizeH="0" baseline="0">
                          <a:ln>
                            <a:noFill/>
                          </a:ln>
                          <a:solidFill>
                            <a:schemeClr val="tx1"/>
                          </a:solidFill>
                          <a:effectLst/>
                          <a:latin typeface="Arial" panose="020B0604020202020204" pitchFamily="34" charset="0"/>
                        </a:rPr>
                        <a:t> Δεκεμβρίου</a:t>
                      </a:r>
                      <a:r>
                        <a:rPr kumimoji="0" lang="en-US" altLang="el-GR" sz="1800" b="1" i="0" u="none" strike="noStrike" cap="none" normalizeH="0" baseline="0">
                          <a:ln>
                            <a:noFill/>
                          </a:ln>
                          <a:solidFill>
                            <a:schemeClr val="tx1"/>
                          </a:solidFill>
                          <a:effectLst/>
                          <a:latin typeface="Arial" panose="020B0604020202020204" pitchFamily="34" charset="0"/>
                        </a:rPr>
                        <a:t> 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473725870"/>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625275121"/>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Καθαρά κέρδη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666854430"/>
                  </a:ext>
                </a:extLst>
              </a:tr>
              <a:tr h="6111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Προσαρμογές για</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724288650"/>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20676505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077414238"/>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7208447"/>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79582587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48790367"/>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6339549"/>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9423540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244115370"/>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13951191"/>
                  </a:ext>
                </a:extLst>
              </a:tr>
            </a:tbl>
          </a:graphicData>
        </a:graphic>
      </p:graphicFrame>
      <p:sp>
        <p:nvSpPr>
          <p:cNvPr id="55345" name="TextBox 2">
            <a:extLst>
              <a:ext uri="{FF2B5EF4-FFF2-40B4-BE49-F238E27FC236}">
                <a16:creationId xmlns:a16="http://schemas.microsoft.com/office/drawing/2014/main" id="{D9BFC77E-0E8C-7E83-383F-28EA5A46F41E}"/>
              </a:ext>
            </a:extLst>
          </p:cNvPr>
          <p:cNvSpPr txBox="1">
            <a:spLocks noChangeArrowheads="1"/>
          </p:cNvSpPr>
          <p:nvPr/>
        </p:nvSpPr>
        <p:spPr bwMode="auto">
          <a:xfrm>
            <a:off x="3581400" y="3429000"/>
            <a:ext cx="3962400" cy="400110"/>
          </a:xfrm>
          <a:prstGeom prst="rect">
            <a:avLst/>
          </a:prstGeom>
          <a:solidFill>
            <a:schemeClr val="bg1"/>
          </a:solidFill>
          <a:ln w="2857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sz="2000">
                <a:latin typeface="Arial" panose="020B0604020202020204" pitchFamily="34" charset="0"/>
              </a:rPr>
              <a:t>Από Κατάσταση Αποτελεσμάτων</a:t>
            </a:r>
            <a:endParaRPr lang="en-US" altLang="el-GR" sz="2000">
              <a:latin typeface="Arial" panose="020B0604020202020204" pitchFamily="34" charset="0"/>
            </a:endParaRPr>
          </a:p>
        </p:txBody>
      </p:sp>
      <p:cxnSp>
        <p:nvCxnSpPr>
          <p:cNvPr id="6" name="Straight Arrow Connector 5">
            <a:extLst>
              <a:ext uri="{FF2B5EF4-FFF2-40B4-BE49-F238E27FC236}">
                <a16:creationId xmlns:a16="http://schemas.microsoft.com/office/drawing/2014/main" id="{5A7220B4-51E3-F27D-4D0C-BFE41AD45210}"/>
              </a:ext>
            </a:extLst>
          </p:cNvPr>
          <p:cNvCxnSpPr/>
          <p:nvPr/>
        </p:nvCxnSpPr>
        <p:spPr>
          <a:xfrm flipV="1">
            <a:off x="7543800" y="2286000"/>
            <a:ext cx="1295400" cy="11430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173590D-98BB-AEFA-E0DF-6E181999AB02}"/>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31">
            <a:extLst>
              <a:ext uri="{FF2B5EF4-FFF2-40B4-BE49-F238E27FC236}">
                <a16:creationId xmlns:a16="http://schemas.microsoft.com/office/drawing/2014/main" id="{6682D466-CF6F-7074-4308-166D900F7EEE}"/>
              </a:ext>
            </a:extLst>
          </p:cNvPr>
          <p:cNvSpPr txBox="1">
            <a:spLocks noChangeArrowheads="1"/>
          </p:cNvSpPr>
          <p:nvPr/>
        </p:nvSpPr>
        <p:spPr bwMode="auto">
          <a:xfrm>
            <a:off x="2057400" y="457201"/>
            <a:ext cx="830580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n-US" sz="3200" b="1">
                <a:latin typeface="Arial" panose="020B0604020202020204" pitchFamily="34" charset="0"/>
              </a:rPr>
              <a:t>Αποσβέσε</a:t>
            </a:r>
            <a:r>
              <a:rPr lang="en-US" altLang="en-US" sz="3200" b="1">
                <a:latin typeface="Arial" panose="020B0604020202020204" pitchFamily="34" charset="0"/>
              </a:rPr>
              <a:t>ι</a:t>
            </a:r>
            <a:r>
              <a:rPr lang="el-GR" altLang="en-US" sz="3200" b="1">
                <a:latin typeface="Arial" panose="020B0604020202020204" pitchFamily="34" charset="0"/>
              </a:rPr>
              <a:t>ς υλικ</a:t>
            </a:r>
            <a:r>
              <a:rPr lang="en-US" altLang="en-US" sz="3200" b="1">
                <a:latin typeface="Arial" panose="020B0604020202020204" pitchFamily="34" charset="0"/>
              </a:rPr>
              <a:t>ώ</a:t>
            </a:r>
            <a:r>
              <a:rPr lang="el-GR" altLang="en-US" sz="3200" b="1">
                <a:latin typeface="Arial" panose="020B0604020202020204" pitchFamily="34" charset="0"/>
              </a:rPr>
              <a:t>ν και άυλων παγίων, εξάντληση</a:t>
            </a:r>
            <a:endParaRPr lang="en-US" altLang="el-GR" sz="3200" b="1">
              <a:latin typeface="Arial" panose="020B0604020202020204" pitchFamily="34" charset="0"/>
            </a:endParaRPr>
          </a:p>
        </p:txBody>
      </p:sp>
      <p:sp>
        <p:nvSpPr>
          <p:cNvPr id="57346" name="Text Box 13">
            <a:extLst>
              <a:ext uri="{FF2B5EF4-FFF2-40B4-BE49-F238E27FC236}">
                <a16:creationId xmlns:a16="http://schemas.microsoft.com/office/drawing/2014/main" id="{D8184564-6172-B45B-1159-F1F18334BDCE}"/>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6" name="Rectangle 5">
            <a:extLst>
              <a:ext uri="{FF2B5EF4-FFF2-40B4-BE49-F238E27FC236}">
                <a16:creationId xmlns:a16="http://schemas.microsoft.com/office/drawing/2014/main" id="{EEC2CC38-4ED3-E41F-206C-F571BFFFB7F8}"/>
              </a:ext>
            </a:extLst>
          </p:cNvPr>
          <p:cNvSpPr/>
          <p:nvPr/>
        </p:nvSpPr>
        <p:spPr>
          <a:xfrm>
            <a:off x="2057400" y="1416050"/>
            <a:ext cx="7848600" cy="3994150"/>
          </a:xfrm>
          <a:prstGeom prst="rect">
            <a:avLst/>
          </a:prstGeom>
          <a:noFill/>
          <a:ln>
            <a:noFill/>
          </a:ln>
          <a:effec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Προστίθενται στα καθαρά κέρδη για την μετατροπή τους σε ταμειακές ροές</a:t>
            </a:r>
            <a:endParaRPr lang="en-US" altLang="el-GR" sz="22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Καμία επίδραση στα ταμειακά διαθέσιμα, μειώνουν τα καθαρά κέρδη</a:t>
            </a:r>
            <a:endParaRPr lang="en-US" altLang="el-GR" sz="22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Η πρόσθεση αυτή ακυρώνει την προηγούμενη μείωση</a:t>
            </a:r>
            <a:endParaRPr lang="en-US" altLang="el-GR" sz="2200">
              <a:latin typeface="Arial" panose="020B0604020202020204" pitchFamily="34" charset="0"/>
            </a:endParaRPr>
          </a:p>
          <a:p>
            <a:pPr lvl="1">
              <a:lnSpc>
                <a:spcPct val="125000"/>
              </a:lnSpc>
              <a:spcBef>
                <a:spcPts val="1200"/>
              </a:spcBef>
              <a:buClr>
                <a:srgbClr val="740000"/>
              </a:buClr>
              <a:buSzPct val="80000"/>
            </a:pPr>
            <a:r>
              <a:rPr lang="el-GR" altLang="el-GR" sz="2200">
                <a:latin typeface="Arial" panose="020B0604020202020204" pitchFamily="34" charset="0"/>
              </a:rPr>
              <a:t>Η </a:t>
            </a:r>
            <a:r>
              <a:rPr lang="en-US" altLang="el-GR" sz="2200">
                <a:latin typeface="Arial" panose="020B0604020202020204" pitchFamily="34" charset="0"/>
              </a:rPr>
              <a:t>Roadster Factory, Inc. </a:t>
            </a:r>
            <a:r>
              <a:rPr lang="el-GR" altLang="el-GR" sz="2200">
                <a:latin typeface="Arial" panose="020B0604020202020204" pitchFamily="34" charset="0"/>
              </a:rPr>
              <a:t>αναφέρει </a:t>
            </a:r>
            <a:r>
              <a:rPr lang="en-US" altLang="el-GR" sz="2200">
                <a:latin typeface="Arial" panose="020B0604020202020204" pitchFamily="34" charset="0"/>
              </a:rPr>
              <a:t>reports </a:t>
            </a:r>
            <a:r>
              <a:rPr lang="el-GR" altLang="el-GR" sz="2200">
                <a:latin typeface="Arial" panose="020B0604020202020204" pitchFamily="34" charset="0"/>
              </a:rPr>
              <a:t>έξοδα αποσβέσεων</a:t>
            </a:r>
            <a:r>
              <a:rPr lang="en-US" altLang="el-GR" sz="2200">
                <a:latin typeface="Arial" panose="020B0604020202020204" pitchFamily="34" charset="0"/>
              </a:rPr>
              <a:t> </a:t>
            </a:r>
            <a:r>
              <a:rPr lang="en-US" altLang="el-GR" sz="2200" b="1">
                <a:solidFill>
                  <a:srgbClr val="800000"/>
                </a:solidFill>
                <a:latin typeface="Arial" panose="020B0604020202020204" pitchFamily="34" charset="0"/>
              </a:rPr>
              <a:t>$18</a:t>
            </a:r>
            <a:r>
              <a:rPr lang="el-GR" altLang="el-GR" sz="2200" b="1">
                <a:solidFill>
                  <a:srgbClr val="800000"/>
                </a:solidFill>
                <a:latin typeface="Arial" panose="020B0604020202020204" pitchFamily="34" charset="0"/>
              </a:rPr>
              <a:t>.</a:t>
            </a:r>
            <a:r>
              <a:rPr lang="en-US" altLang="el-GR" sz="2200" b="1">
                <a:solidFill>
                  <a:srgbClr val="800000"/>
                </a:solidFill>
                <a:latin typeface="Arial" panose="020B0604020202020204" pitchFamily="34" charset="0"/>
              </a:rPr>
              <a:t>000 </a:t>
            </a:r>
            <a:r>
              <a:rPr lang="el-GR" altLang="el-GR" sz="2200">
                <a:latin typeface="Arial" panose="020B0604020202020204" pitchFamily="34" charset="0"/>
              </a:rPr>
              <a:t>στην Κατάσταση Αποτελεσμάτων του </a:t>
            </a:r>
            <a:r>
              <a:rPr lang="en-US" altLang="el-GR" sz="2200">
                <a:latin typeface="Arial" panose="020B0604020202020204" pitchFamily="34" charset="0"/>
              </a:rPr>
              <a:t>2014 (</a:t>
            </a:r>
            <a:r>
              <a:rPr lang="el-GR" altLang="el-GR" sz="2200">
                <a:latin typeface="Arial" panose="020B0604020202020204" pitchFamily="34" charset="0"/>
              </a:rPr>
              <a:t>Πίνακας</a:t>
            </a:r>
            <a:r>
              <a:rPr lang="en-US" altLang="el-GR" sz="2200">
                <a:latin typeface="Arial" panose="020B0604020202020204" pitchFamily="34" charset="0"/>
              </a:rPr>
              <a:t> 12-5)</a:t>
            </a:r>
            <a:endParaRPr lang="en-US" altLang="en-US" sz="2200">
              <a:latin typeface="Arial" panose="020B0604020202020204" pitchFamily="34" charset="0"/>
            </a:endParaRPr>
          </a:p>
        </p:txBody>
      </p:sp>
      <p:sp>
        <p:nvSpPr>
          <p:cNvPr id="7" name="Footer Placeholder 8">
            <a:extLst>
              <a:ext uri="{FF2B5EF4-FFF2-40B4-BE49-F238E27FC236}">
                <a16:creationId xmlns:a16="http://schemas.microsoft.com/office/drawing/2014/main" id="{B13772C3-8306-EE51-81AF-9E67E82F903B}"/>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3">
            <a:extLst>
              <a:ext uri="{FF2B5EF4-FFF2-40B4-BE49-F238E27FC236}">
                <a16:creationId xmlns:a16="http://schemas.microsoft.com/office/drawing/2014/main" id="{D0642C69-EDE7-5D64-1FE5-0AE5870EBD85}"/>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7" name="Rectangle 6">
            <a:extLst>
              <a:ext uri="{FF2B5EF4-FFF2-40B4-BE49-F238E27FC236}">
                <a16:creationId xmlns:a16="http://schemas.microsoft.com/office/drawing/2014/main" id="{B8B26C9E-0235-A21D-35AA-9D99D8DDA972}"/>
              </a:ext>
            </a:extLst>
          </p:cNvPr>
          <p:cNvSpPr/>
          <p:nvPr/>
        </p:nvSpPr>
        <p:spPr bwMode="auto">
          <a:xfrm>
            <a:off x="2057400" y="320041"/>
            <a:ext cx="8001000" cy="613011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59452" name="Group 60">
            <a:extLst>
              <a:ext uri="{FF2B5EF4-FFF2-40B4-BE49-F238E27FC236}">
                <a16:creationId xmlns:a16="http://schemas.microsoft.com/office/drawing/2014/main" id="{46E3FBE9-C806-D7E3-7201-90B75F0E69C9}"/>
              </a:ext>
            </a:extLst>
          </p:cNvPr>
          <p:cNvGraphicFramePr>
            <a:graphicFrameLocks noGrp="1"/>
          </p:cNvGraphicFramePr>
          <p:nvPr/>
        </p:nvGraphicFramePr>
        <p:xfrm>
          <a:off x="2219325" y="457200"/>
          <a:ext cx="7696200" cy="5845366"/>
        </p:xfrm>
        <a:graphic>
          <a:graphicData uri="http://schemas.openxmlformats.org/drawingml/2006/table">
            <a:tbl>
              <a:tblPr/>
              <a:tblGrid>
                <a:gridCol w="6543675">
                  <a:extLst>
                    <a:ext uri="{9D8B030D-6E8A-4147-A177-3AD203B41FA5}">
                      <a16:colId xmlns:a16="http://schemas.microsoft.com/office/drawing/2014/main" val="1245919738"/>
                    </a:ext>
                  </a:extLst>
                </a:gridCol>
                <a:gridCol w="1152525">
                  <a:extLst>
                    <a:ext uri="{9D8B030D-6E8A-4147-A177-3AD203B41FA5}">
                      <a16:colId xmlns:a16="http://schemas.microsoft.com/office/drawing/2014/main" val="2830314015"/>
                    </a:ext>
                  </a:extLst>
                </a:gridCol>
              </a:tblGrid>
              <a:tr h="9159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Roadster Factory, Inc.</a:t>
                      </a:r>
                    </a:p>
                    <a:p>
                      <a:pPr marL="0" marR="0" lvl="0" indent="0" algn="ctr" defTabSz="914400" rtl="0" eaLnBrk="1" fontAlgn="base" latinLnBrk="0" hangingPunct="1">
                        <a:lnSpc>
                          <a:spcPct val="11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Μερική Κατάσταση Ταμειακών Ροών</a:t>
                      </a: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Έμμεση μέθοδος</a:t>
                      </a:r>
                      <a:r>
                        <a:rPr kumimoji="0" lang="en-US" altLang="el-GR" sz="1800" b="1" i="0" u="none" strike="noStrike" cap="none" normalizeH="0" baseline="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31</a:t>
                      </a:r>
                      <a:r>
                        <a:rPr kumimoji="0" lang="el-GR" altLang="el-GR" sz="1800" b="1" i="0" u="none" strike="noStrike" cap="none" normalizeH="0" baseline="0">
                          <a:ln>
                            <a:noFill/>
                          </a:ln>
                          <a:solidFill>
                            <a:schemeClr val="tx1"/>
                          </a:solidFill>
                          <a:effectLst/>
                          <a:latin typeface="Arial" panose="020B0604020202020204" pitchFamily="34" charset="0"/>
                        </a:rPr>
                        <a:t> Δεκεμβρίου</a:t>
                      </a:r>
                      <a:r>
                        <a:rPr kumimoji="0" lang="en-US" altLang="el-GR" sz="1800" b="1" i="0" u="none" strike="noStrike" cap="none" normalizeH="0" baseline="0">
                          <a:ln>
                            <a:noFill/>
                          </a:ln>
                          <a:solidFill>
                            <a:schemeClr val="tx1"/>
                          </a:solidFill>
                          <a:effectLst/>
                          <a:latin typeface="Arial" panose="020B0604020202020204" pitchFamily="34" charset="0"/>
                        </a:rPr>
                        <a:t> 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806138052"/>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259521783"/>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Καθαρά κέρδη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307881343"/>
                  </a:ext>
                </a:extLst>
              </a:tr>
              <a:tr h="6111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Προσαρμογές για</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45807046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    </a:t>
                      </a:r>
                      <a:r>
                        <a:rPr kumimoji="0" lang="el-GR" altLang="el-GR" sz="1800" b="1" i="0" u="none" strike="noStrike" cap="none" normalizeH="0" baseline="0">
                          <a:ln>
                            <a:noFill/>
                          </a:ln>
                          <a:solidFill>
                            <a:srgbClr val="800000"/>
                          </a:solidFill>
                          <a:effectLst/>
                          <a:latin typeface="Arial" panose="020B0604020202020204" pitchFamily="34" charset="0"/>
                        </a:rPr>
                        <a:t>Αποσβέσεις</a:t>
                      </a:r>
                      <a:endParaRPr kumimoji="0" lang="en-US" altLang="el-GR" sz="1800" b="1" i="0" u="none" strike="noStrike" cap="none" normalizeH="0" baseline="0">
                        <a:ln>
                          <a:noFill/>
                        </a:ln>
                        <a:solidFill>
                          <a:srgbClr val="80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18</a:t>
                      </a:r>
                      <a:r>
                        <a:rPr kumimoji="0" lang="el-GR" altLang="el-GR" sz="1800" b="1" i="0" u="none" strike="noStrike" cap="none" normalizeH="0" baseline="0">
                          <a:ln>
                            <a:noFill/>
                          </a:ln>
                          <a:solidFill>
                            <a:srgbClr val="800000"/>
                          </a:solidFill>
                          <a:effectLst/>
                          <a:latin typeface="Arial" panose="020B0604020202020204" pitchFamily="34" charset="0"/>
                        </a:rPr>
                        <a:t>.</a:t>
                      </a:r>
                      <a:r>
                        <a:rPr kumimoji="0" lang="en-US" altLang="el-GR" sz="1800" b="1" i="0" u="none" strike="noStrike" cap="none" normalizeH="0" baseline="0">
                          <a:ln>
                            <a:noFill/>
                          </a:ln>
                          <a:solidFill>
                            <a:srgbClr val="800000"/>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98078631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7075030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7359905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44791070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4308924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27061376"/>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716706388"/>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8565864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27518275"/>
                  </a:ext>
                </a:extLst>
              </a:tr>
            </a:tbl>
          </a:graphicData>
        </a:graphic>
      </p:graphicFrame>
      <p:sp>
        <p:nvSpPr>
          <p:cNvPr id="59441" name="TextBox 2">
            <a:extLst>
              <a:ext uri="{FF2B5EF4-FFF2-40B4-BE49-F238E27FC236}">
                <a16:creationId xmlns:a16="http://schemas.microsoft.com/office/drawing/2014/main" id="{CC84BFFF-A4EC-D3B4-2C3E-41C56E4BD6BF}"/>
              </a:ext>
            </a:extLst>
          </p:cNvPr>
          <p:cNvSpPr txBox="1">
            <a:spLocks noChangeArrowheads="1"/>
          </p:cNvSpPr>
          <p:nvPr/>
        </p:nvSpPr>
        <p:spPr bwMode="auto">
          <a:xfrm>
            <a:off x="3581400" y="4248150"/>
            <a:ext cx="3962400" cy="400110"/>
          </a:xfrm>
          <a:prstGeom prst="rect">
            <a:avLst/>
          </a:prstGeom>
          <a:solidFill>
            <a:schemeClr val="bg1"/>
          </a:solidFill>
          <a:ln w="2857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sz="2000">
                <a:latin typeface="Arial" panose="020B0604020202020204" pitchFamily="34" charset="0"/>
              </a:rPr>
              <a:t>Από Κατάσταση Αποτελεσμάτων</a:t>
            </a:r>
            <a:endParaRPr lang="en-US" altLang="el-GR" sz="2000">
              <a:latin typeface="Arial" panose="020B0604020202020204" pitchFamily="34" charset="0"/>
            </a:endParaRPr>
          </a:p>
        </p:txBody>
      </p:sp>
      <p:cxnSp>
        <p:nvCxnSpPr>
          <p:cNvPr id="6" name="Straight Arrow Connector 5">
            <a:extLst>
              <a:ext uri="{FF2B5EF4-FFF2-40B4-BE49-F238E27FC236}">
                <a16:creationId xmlns:a16="http://schemas.microsoft.com/office/drawing/2014/main" id="{27BAFB5E-62E3-D2AE-923F-BC66393B8AC7}"/>
              </a:ext>
            </a:extLst>
          </p:cNvPr>
          <p:cNvCxnSpPr/>
          <p:nvPr/>
        </p:nvCxnSpPr>
        <p:spPr>
          <a:xfrm flipV="1">
            <a:off x="7543800" y="3200400"/>
            <a:ext cx="1524000" cy="104775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050F2213-EA30-F009-00C0-F77FE36F74A2}"/>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31">
            <a:extLst>
              <a:ext uri="{FF2B5EF4-FFF2-40B4-BE49-F238E27FC236}">
                <a16:creationId xmlns:a16="http://schemas.microsoft.com/office/drawing/2014/main" id="{E17E7F67-7A7E-05BB-4E3E-1572BA414FC3}"/>
              </a:ext>
            </a:extLst>
          </p:cNvPr>
          <p:cNvSpPr txBox="1">
            <a:spLocks noChangeArrowheads="1"/>
          </p:cNvSpPr>
          <p:nvPr/>
        </p:nvSpPr>
        <p:spPr bwMode="auto">
          <a:xfrm>
            <a:off x="2057400" y="457201"/>
            <a:ext cx="86106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Κέρδη και ζημιές από την πώληση παγίων</a:t>
            </a:r>
            <a:endParaRPr lang="en-US" altLang="el-GR" sz="3200" b="1">
              <a:latin typeface="Arial" panose="020B0604020202020204" pitchFamily="34" charset="0"/>
            </a:endParaRPr>
          </a:p>
        </p:txBody>
      </p:sp>
      <p:sp>
        <p:nvSpPr>
          <p:cNvPr id="61442" name="Text Box 13">
            <a:extLst>
              <a:ext uri="{FF2B5EF4-FFF2-40B4-BE49-F238E27FC236}">
                <a16:creationId xmlns:a16="http://schemas.microsoft.com/office/drawing/2014/main" id="{7F973FCC-EDCC-8931-54AB-E6659D99C7C5}"/>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61443" name="Rectangle 5">
            <a:extLst>
              <a:ext uri="{FF2B5EF4-FFF2-40B4-BE49-F238E27FC236}">
                <a16:creationId xmlns:a16="http://schemas.microsoft.com/office/drawing/2014/main" id="{A7F943B8-3648-9434-3D56-6B8BC4154150}"/>
              </a:ext>
            </a:extLst>
          </p:cNvPr>
          <p:cNvSpPr>
            <a:spLocks noChangeArrowheads="1"/>
          </p:cNvSpPr>
          <p:nvPr/>
        </p:nvSpPr>
        <p:spPr bwMode="auto">
          <a:xfrm>
            <a:off x="2057400" y="1530350"/>
            <a:ext cx="784860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682625" indent="-450850">
              <a:defRPr>
                <a:solidFill>
                  <a:schemeClr val="tx1"/>
                </a:solidFill>
                <a:latin typeface="Calibri" panose="020F0502020204030204" pitchFamily="34" charset="0"/>
              </a:defRPr>
            </a:lvl2pPr>
            <a:lvl3pPr marL="1146175" indent="-4572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Τα κέρδη ή ζημιές αποτελούν προσραμογή των καθαρών κερδών</a:t>
            </a:r>
            <a:endParaRPr lang="en-US" altLang="el-GR" sz="22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Η </a:t>
            </a:r>
            <a:r>
              <a:rPr lang="en-US" altLang="el-GR" sz="2200">
                <a:latin typeface="Arial" panose="020B0604020202020204" pitchFamily="34" charset="0"/>
              </a:rPr>
              <a:t>Roadster Factory </a:t>
            </a:r>
            <a:r>
              <a:rPr lang="el-GR" altLang="el-GR" sz="2200">
                <a:latin typeface="Arial" panose="020B0604020202020204" pitchFamily="34" charset="0"/>
              </a:rPr>
              <a:t>πώλησε εξοπλισμό αντί</a:t>
            </a:r>
            <a:r>
              <a:rPr lang="en-US" altLang="el-GR" sz="2200">
                <a:latin typeface="Arial" panose="020B0604020202020204" pitchFamily="34" charset="0"/>
              </a:rPr>
              <a:t> $62</a:t>
            </a:r>
            <a:r>
              <a:rPr lang="el-GR" altLang="el-GR" sz="2200">
                <a:latin typeface="Arial" panose="020B0604020202020204" pitchFamily="34" charset="0"/>
              </a:rPr>
              <a:t>.</a:t>
            </a:r>
            <a:r>
              <a:rPr lang="en-US" altLang="el-GR" sz="2200">
                <a:latin typeface="Arial" panose="020B0604020202020204" pitchFamily="34" charset="0"/>
              </a:rPr>
              <a:t>000. </a:t>
            </a:r>
            <a:r>
              <a:rPr lang="el-GR" altLang="el-GR" sz="2200">
                <a:latin typeface="Arial" panose="020B0604020202020204" pitchFamily="34" charset="0"/>
              </a:rPr>
              <a:t>Η λογιστική αξία του ήταν </a:t>
            </a:r>
            <a:r>
              <a:rPr lang="en-US" altLang="el-GR" sz="2200">
                <a:latin typeface="Arial" panose="020B0604020202020204" pitchFamily="34" charset="0"/>
              </a:rPr>
              <a:t>$54</a:t>
            </a:r>
            <a:r>
              <a:rPr lang="el-GR" altLang="el-GR" sz="2200">
                <a:latin typeface="Arial" panose="020B0604020202020204" pitchFamily="34" charset="0"/>
              </a:rPr>
              <a:t>.</a:t>
            </a:r>
            <a:r>
              <a:rPr lang="en-US" altLang="el-GR" sz="2200">
                <a:latin typeface="Arial" panose="020B0604020202020204" pitchFamily="34" charset="0"/>
              </a:rPr>
              <a:t>000, </a:t>
            </a:r>
            <a:r>
              <a:rPr lang="el-GR" altLang="el-GR" sz="2200">
                <a:latin typeface="Arial" panose="020B0604020202020204" pitchFamily="34" charset="0"/>
              </a:rPr>
              <a:t>επομένως υπήρξε κέρδος </a:t>
            </a:r>
            <a:r>
              <a:rPr lang="en-US" altLang="el-GR" sz="2200" b="1">
                <a:solidFill>
                  <a:srgbClr val="800000"/>
                </a:solidFill>
                <a:latin typeface="Arial" panose="020B0604020202020204" pitchFamily="34" charset="0"/>
              </a:rPr>
              <a:t>$8</a:t>
            </a:r>
            <a:r>
              <a:rPr lang="el-GR" altLang="el-GR" sz="2200" b="1">
                <a:solidFill>
                  <a:srgbClr val="800000"/>
                </a:solidFill>
                <a:latin typeface="Arial" panose="020B0604020202020204" pitchFamily="34" charset="0"/>
              </a:rPr>
              <a:t>.</a:t>
            </a:r>
            <a:r>
              <a:rPr lang="en-US" altLang="el-GR" sz="2200" b="1">
                <a:solidFill>
                  <a:srgbClr val="800000"/>
                </a:solidFill>
                <a:latin typeface="Arial" panose="020B0604020202020204" pitchFamily="34" charset="0"/>
              </a:rPr>
              <a:t>000</a:t>
            </a:r>
            <a:r>
              <a:rPr lang="en-US" altLang="el-GR" sz="2200">
                <a:latin typeface="Arial" panose="020B0604020202020204" pitchFamily="34" charset="0"/>
              </a:rPr>
              <a:t>.</a:t>
            </a:r>
          </a:p>
          <a:p>
            <a:pPr lvl="2">
              <a:lnSpc>
                <a:spcPct val="125000"/>
              </a:lnSpc>
              <a:spcBef>
                <a:spcPts val="1200"/>
              </a:spcBef>
              <a:buClr>
                <a:srgbClr val="740000"/>
              </a:buClr>
              <a:buSzPct val="80000"/>
              <a:buFont typeface="Wingdings" panose="05000000000000000000" pitchFamily="2" charset="2"/>
              <a:buChar char="Ø"/>
            </a:pPr>
            <a:r>
              <a:rPr lang="el-GR" altLang="el-GR" sz="2100">
                <a:latin typeface="Arial" panose="020B0604020202020204" pitchFamily="34" charset="0"/>
              </a:rPr>
              <a:t>Τα καθαρά κέρδη περιλαμβάνουν το κέρδος αυτό</a:t>
            </a:r>
            <a:endParaRPr lang="en-US" altLang="el-GR" sz="21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l-GR" sz="2100">
                <a:latin typeface="Arial" panose="020B0604020202020204" pitchFamily="34" charset="0"/>
              </a:rPr>
              <a:t>Πρέπει να αφαιρεθεί το κέρδος από τις λειτουργικές δραστηριότητες καθώς περιλαμβάνεται στις </a:t>
            </a:r>
            <a:r>
              <a:rPr lang="en-US" altLang="el-GR" sz="2100">
                <a:latin typeface="Arial" panose="020B0604020202020204" pitchFamily="34" charset="0"/>
              </a:rPr>
              <a:t>$62</a:t>
            </a:r>
            <a:r>
              <a:rPr lang="el-GR" altLang="el-GR" sz="2100">
                <a:latin typeface="Arial" panose="020B0604020202020204" pitchFamily="34" charset="0"/>
              </a:rPr>
              <a:t>.</a:t>
            </a:r>
            <a:r>
              <a:rPr lang="en-US" altLang="el-GR" sz="2100">
                <a:latin typeface="Arial" panose="020B0604020202020204" pitchFamily="34" charset="0"/>
              </a:rPr>
              <a:t>000</a:t>
            </a:r>
            <a:r>
              <a:rPr lang="el-GR" altLang="el-GR" sz="2100">
                <a:latin typeface="Arial" panose="020B0604020202020204" pitchFamily="34" charset="0"/>
              </a:rPr>
              <a:t> που αναφέρονται στις επενδυτικές δραστηριότητες</a:t>
            </a:r>
            <a:r>
              <a:rPr lang="en-US" altLang="el-GR" sz="2100">
                <a:latin typeface="Arial" panose="020B0604020202020204" pitchFamily="34" charset="0"/>
              </a:rPr>
              <a:t> ($54</a:t>
            </a:r>
            <a:r>
              <a:rPr lang="el-GR" altLang="el-GR" sz="2100">
                <a:latin typeface="Arial" panose="020B0604020202020204" pitchFamily="34" charset="0"/>
              </a:rPr>
              <a:t>.</a:t>
            </a:r>
            <a:r>
              <a:rPr lang="en-US" altLang="el-GR" sz="2100">
                <a:latin typeface="Arial" panose="020B0604020202020204" pitchFamily="34" charset="0"/>
              </a:rPr>
              <a:t>000 + $8</a:t>
            </a:r>
            <a:r>
              <a:rPr lang="el-GR" altLang="el-GR" sz="2100">
                <a:latin typeface="Arial" panose="020B0604020202020204" pitchFamily="34" charset="0"/>
              </a:rPr>
              <a:t>.</a:t>
            </a:r>
            <a:r>
              <a:rPr lang="en-US" altLang="el-GR" sz="2100">
                <a:latin typeface="Arial" panose="020B0604020202020204" pitchFamily="34" charset="0"/>
              </a:rPr>
              <a:t>000 = $62</a:t>
            </a:r>
            <a:r>
              <a:rPr lang="el-GR" altLang="el-GR" sz="2100">
                <a:latin typeface="Arial" panose="020B0604020202020204" pitchFamily="34" charset="0"/>
              </a:rPr>
              <a:t>.</a:t>
            </a:r>
            <a:r>
              <a:rPr lang="en-US" altLang="el-GR" sz="2100">
                <a:latin typeface="Arial" panose="020B0604020202020204" pitchFamily="34" charset="0"/>
              </a:rPr>
              <a:t>000)</a:t>
            </a:r>
            <a:endParaRPr lang="en-US" altLang="en-US" sz="2100">
              <a:latin typeface="Arial" panose="020B0604020202020204" pitchFamily="34" charset="0"/>
            </a:endParaRPr>
          </a:p>
        </p:txBody>
      </p:sp>
      <p:sp>
        <p:nvSpPr>
          <p:cNvPr id="7" name="Footer Placeholder 8">
            <a:extLst>
              <a:ext uri="{FF2B5EF4-FFF2-40B4-BE49-F238E27FC236}">
                <a16:creationId xmlns:a16="http://schemas.microsoft.com/office/drawing/2014/main" id="{D49BD6B1-82AE-C824-9276-70E79FA866C5}"/>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3">
            <a:extLst>
              <a:ext uri="{FF2B5EF4-FFF2-40B4-BE49-F238E27FC236}">
                <a16:creationId xmlns:a16="http://schemas.microsoft.com/office/drawing/2014/main" id="{3E0CFF32-DBCE-85E1-B849-3A3FECE343D7}"/>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7" name="Rectangle 6">
            <a:extLst>
              <a:ext uri="{FF2B5EF4-FFF2-40B4-BE49-F238E27FC236}">
                <a16:creationId xmlns:a16="http://schemas.microsoft.com/office/drawing/2014/main" id="{EA5DA180-464E-4514-69C4-77C6280295A2}"/>
              </a:ext>
            </a:extLst>
          </p:cNvPr>
          <p:cNvSpPr/>
          <p:nvPr/>
        </p:nvSpPr>
        <p:spPr bwMode="auto">
          <a:xfrm>
            <a:off x="2057400" y="320041"/>
            <a:ext cx="8001000" cy="613011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63550" name="Group 62">
            <a:extLst>
              <a:ext uri="{FF2B5EF4-FFF2-40B4-BE49-F238E27FC236}">
                <a16:creationId xmlns:a16="http://schemas.microsoft.com/office/drawing/2014/main" id="{798587C6-15B5-7482-740D-9B9C1A883B05}"/>
              </a:ext>
            </a:extLst>
          </p:cNvPr>
          <p:cNvGraphicFramePr>
            <a:graphicFrameLocks noGrp="1"/>
          </p:cNvGraphicFramePr>
          <p:nvPr/>
        </p:nvGraphicFramePr>
        <p:xfrm>
          <a:off x="2219325" y="457200"/>
          <a:ext cx="7696200" cy="5845366"/>
        </p:xfrm>
        <a:graphic>
          <a:graphicData uri="http://schemas.openxmlformats.org/drawingml/2006/table">
            <a:tbl>
              <a:tblPr/>
              <a:tblGrid>
                <a:gridCol w="6543675">
                  <a:extLst>
                    <a:ext uri="{9D8B030D-6E8A-4147-A177-3AD203B41FA5}">
                      <a16:colId xmlns:a16="http://schemas.microsoft.com/office/drawing/2014/main" val="1325718766"/>
                    </a:ext>
                  </a:extLst>
                </a:gridCol>
                <a:gridCol w="1152525">
                  <a:extLst>
                    <a:ext uri="{9D8B030D-6E8A-4147-A177-3AD203B41FA5}">
                      <a16:colId xmlns:a16="http://schemas.microsoft.com/office/drawing/2014/main" val="1665778732"/>
                    </a:ext>
                  </a:extLst>
                </a:gridCol>
              </a:tblGrid>
              <a:tr h="9159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Roadster Factory, Inc.</a:t>
                      </a:r>
                    </a:p>
                    <a:p>
                      <a:pPr marL="0" marR="0" lvl="0" indent="0" algn="ctr" defTabSz="914400" rtl="0" eaLnBrk="1" fontAlgn="base" latinLnBrk="0" hangingPunct="1">
                        <a:lnSpc>
                          <a:spcPct val="11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Μερική Κατάσταση Ταμειακών Ροών</a:t>
                      </a: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Έμμεση μέθοδος</a:t>
                      </a:r>
                      <a:r>
                        <a:rPr kumimoji="0" lang="en-US" altLang="el-GR" sz="1800" b="1" i="0" u="none" strike="noStrike" cap="none" normalizeH="0" baseline="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31</a:t>
                      </a:r>
                      <a:r>
                        <a:rPr kumimoji="0" lang="el-GR" altLang="el-GR" sz="1800" b="1" i="0" u="none" strike="noStrike" cap="none" normalizeH="0" baseline="0">
                          <a:ln>
                            <a:noFill/>
                          </a:ln>
                          <a:solidFill>
                            <a:schemeClr val="tx1"/>
                          </a:solidFill>
                          <a:effectLst/>
                          <a:latin typeface="Arial" panose="020B0604020202020204" pitchFamily="34" charset="0"/>
                        </a:rPr>
                        <a:t> Δεκεμβρίου</a:t>
                      </a:r>
                      <a:r>
                        <a:rPr kumimoji="0" lang="en-US" altLang="el-GR" sz="1800" b="1" i="0" u="none" strike="noStrike" cap="none" normalizeH="0" baseline="0">
                          <a:ln>
                            <a:noFill/>
                          </a:ln>
                          <a:solidFill>
                            <a:schemeClr val="tx1"/>
                          </a:solidFill>
                          <a:effectLst/>
                          <a:latin typeface="Arial" panose="020B0604020202020204" pitchFamily="34" charset="0"/>
                        </a:rPr>
                        <a:t> 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4254943153"/>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07132256"/>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Καθαρά κέρδη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33120525"/>
                  </a:ext>
                </a:extLst>
              </a:tr>
              <a:tr h="6111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Προσαρμογές για</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3680209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Αποσβέσεις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91232440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    </a:t>
                      </a:r>
                      <a:r>
                        <a:rPr kumimoji="0" lang="el-GR" altLang="el-GR" sz="1800" b="1" i="0" u="none" strike="noStrike" cap="none" normalizeH="0" baseline="0">
                          <a:ln>
                            <a:noFill/>
                          </a:ln>
                          <a:solidFill>
                            <a:srgbClr val="800000"/>
                          </a:solidFill>
                          <a:effectLst/>
                          <a:latin typeface="Arial" panose="020B0604020202020204" pitchFamily="34" charset="0"/>
                        </a:rPr>
                        <a:t>Κέρδη από πώληση παγίων</a:t>
                      </a:r>
                      <a:endParaRPr kumimoji="0" lang="en-US" altLang="el-GR" sz="1800" b="1" i="0" u="none" strike="noStrike" cap="none" normalizeH="0" baseline="0">
                        <a:ln>
                          <a:noFill/>
                        </a:ln>
                        <a:solidFill>
                          <a:srgbClr val="80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(8</a:t>
                      </a:r>
                      <a:r>
                        <a:rPr kumimoji="0" lang="el-GR" altLang="el-GR" sz="1800" b="1" i="0" u="none" strike="noStrike" cap="none" normalizeH="0" baseline="0">
                          <a:ln>
                            <a:noFill/>
                          </a:ln>
                          <a:solidFill>
                            <a:srgbClr val="800000"/>
                          </a:solidFill>
                          <a:effectLst/>
                          <a:latin typeface="Arial" panose="020B0604020202020204" pitchFamily="34" charset="0"/>
                        </a:rPr>
                        <a:t>.</a:t>
                      </a:r>
                      <a:r>
                        <a:rPr kumimoji="0" lang="en-US" altLang="el-GR" sz="1800" b="1" i="0" u="none" strike="noStrike" cap="none" normalizeH="0" baseline="0">
                          <a:ln>
                            <a:noFill/>
                          </a:ln>
                          <a:solidFill>
                            <a:srgbClr val="800000"/>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7996104"/>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279952744"/>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37602299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227046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952373233"/>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1910908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69251990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27243663"/>
                  </a:ext>
                </a:extLst>
              </a:tr>
            </a:tbl>
          </a:graphicData>
        </a:graphic>
      </p:graphicFrame>
      <p:cxnSp>
        <p:nvCxnSpPr>
          <p:cNvPr id="6" name="Straight Arrow Connector 5">
            <a:extLst>
              <a:ext uri="{FF2B5EF4-FFF2-40B4-BE49-F238E27FC236}">
                <a16:creationId xmlns:a16="http://schemas.microsoft.com/office/drawing/2014/main" id="{8D7E2BA8-1801-A0B3-3059-7F059C4F1538}"/>
              </a:ext>
            </a:extLst>
          </p:cNvPr>
          <p:cNvCxnSpPr/>
          <p:nvPr/>
        </p:nvCxnSpPr>
        <p:spPr>
          <a:xfrm flipV="1">
            <a:off x="7543800" y="3581400"/>
            <a:ext cx="1447800" cy="66675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4281846-9E50-C9EF-C0EA-31590885DD1D}"/>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
        <p:nvSpPr>
          <p:cNvPr id="63547" name="TextBox 2">
            <a:extLst>
              <a:ext uri="{FF2B5EF4-FFF2-40B4-BE49-F238E27FC236}">
                <a16:creationId xmlns:a16="http://schemas.microsoft.com/office/drawing/2014/main" id="{3026C006-5882-659A-CC41-C1350A59E958}"/>
              </a:ext>
            </a:extLst>
          </p:cNvPr>
          <p:cNvSpPr txBox="1">
            <a:spLocks noChangeArrowheads="1"/>
          </p:cNvSpPr>
          <p:nvPr/>
        </p:nvSpPr>
        <p:spPr bwMode="auto">
          <a:xfrm>
            <a:off x="3581400" y="4248150"/>
            <a:ext cx="3962400" cy="400110"/>
          </a:xfrm>
          <a:prstGeom prst="rect">
            <a:avLst/>
          </a:prstGeom>
          <a:solidFill>
            <a:schemeClr val="bg1"/>
          </a:solidFill>
          <a:ln w="2857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sz="2000">
                <a:latin typeface="Arial" panose="020B0604020202020204" pitchFamily="34" charset="0"/>
              </a:rPr>
              <a:t>Από Κατάσταση Αποτελεσμάτων</a:t>
            </a:r>
            <a:endParaRPr lang="en-US" altLang="el-GR" sz="200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31">
            <a:extLst>
              <a:ext uri="{FF2B5EF4-FFF2-40B4-BE49-F238E27FC236}">
                <a16:creationId xmlns:a16="http://schemas.microsoft.com/office/drawing/2014/main" id="{D8A42A15-1E95-B6B4-66F7-EEE31EDC0429}"/>
              </a:ext>
            </a:extLst>
          </p:cNvPr>
          <p:cNvSpPr txBox="1">
            <a:spLocks noChangeArrowheads="1"/>
          </p:cNvSpPr>
          <p:nvPr/>
        </p:nvSpPr>
        <p:spPr bwMode="auto">
          <a:xfrm>
            <a:off x="1676400" y="228600"/>
            <a:ext cx="8991600" cy="15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Μεταβολές στα στοιχεία κυκλοφορούντος ενεργητικού και βραχυπρόθεσμων υποχρεώσεων, εκτός διαθεσίμων</a:t>
            </a:r>
            <a:endParaRPr lang="en-US" altLang="el-GR" sz="3200" b="1">
              <a:latin typeface="Arial" panose="020B0604020202020204" pitchFamily="34" charset="0"/>
            </a:endParaRPr>
          </a:p>
        </p:txBody>
      </p:sp>
      <p:sp>
        <p:nvSpPr>
          <p:cNvPr id="65538" name="Text Box 13">
            <a:extLst>
              <a:ext uri="{FF2B5EF4-FFF2-40B4-BE49-F238E27FC236}">
                <a16:creationId xmlns:a16="http://schemas.microsoft.com/office/drawing/2014/main" id="{2617C9FA-E093-AA96-C3D7-F876E1814012}"/>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6" name="Rectangle 5">
            <a:extLst>
              <a:ext uri="{FF2B5EF4-FFF2-40B4-BE49-F238E27FC236}">
                <a16:creationId xmlns:a16="http://schemas.microsoft.com/office/drawing/2014/main" id="{2E661A5D-17E3-FF88-2081-782F9A90121A}"/>
              </a:ext>
            </a:extLst>
          </p:cNvPr>
          <p:cNvSpPr/>
          <p:nvPr/>
        </p:nvSpPr>
        <p:spPr>
          <a:xfrm>
            <a:off x="1752600" y="1676400"/>
            <a:ext cx="8915400" cy="5365750"/>
          </a:xfrm>
          <a:prstGeom prst="rect">
            <a:avLst/>
          </a:prstGeom>
          <a:noFill/>
          <a:ln>
            <a:noFill/>
          </a:ln>
          <a:effectLst/>
        </p:spPr>
        <p:txBody>
          <a:bodyPr tIns="91440" bIns="91440">
            <a:spAutoFit/>
          </a:bodyPr>
          <a:lstStyle>
            <a:lvl1pPr marL="342900" indent="-342900">
              <a:defRPr>
                <a:solidFill>
                  <a:schemeClr val="tx1"/>
                </a:solidFill>
                <a:latin typeface="Calibri" panose="020F0502020204030204" pitchFamily="34" charset="0"/>
              </a:defRPr>
            </a:lvl1pPr>
            <a:lvl2pPr marL="463550" indent="-463550">
              <a:defRPr>
                <a:solidFill>
                  <a:schemeClr val="tx1"/>
                </a:solidFill>
                <a:latin typeface="Calibri" panose="020F0502020204030204" pitchFamily="34" charset="0"/>
              </a:defRPr>
            </a:lvl2pPr>
            <a:lvl3pPr marL="1371600" indent="-4508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SzPct val="100000"/>
              <a:buFont typeface="Calibri" panose="020F0502020204030204" pitchFamily="34" charset="0"/>
              <a:buAutoNum type="arabicPeriod"/>
            </a:pPr>
            <a:r>
              <a:rPr lang="el-GR" altLang="el-GR" sz="2200" b="1">
                <a:latin typeface="Arial" panose="020B0604020202020204" pitchFamily="34" charset="0"/>
              </a:rPr>
              <a:t>Η αύξηση ενός μη ταμειακού στοιχείου του κυκλοφορούντος ενεργητικού μειώνει τα ταμειακά διαθέσιμα</a:t>
            </a:r>
            <a:endParaRPr lang="en-US" altLang="el-GR" sz="2200" b="1">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Οι </a:t>
            </a:r>
            <a:r>
              <a:rPr lang="el-GR" altLang="el-GR" sz="2200" b="1">
                <a:latin typeface="Arial" panose="020B0604020202020204" pitchFamily="34" charset="0"/>
              </a:rPr>
              <a:t>Απαιτήσεις </a:t>
            </a:r>
            <a:r>
              <a:rPr lang="el-GR" altLang="el-GR" sz="2200">
                <a:latin typeface="Arial" panose="020B0604020202020204" pitchFamily="34" charset="0"/>
              </a:rPr>
              <a:t>αυξήθηκαν κατά </a:t>
            </a:r>
            <a:r>
              <a:rPr lang="en-US" altLang="el-GR" sz="2200" b="1">
                <a:solidFill>
                  <a:srgbClr val="800000"/>
                </a:solidFill>
                <a:latin typeface="Arial" panose="020B0604020202020204" pitchFamily="34" charset="0"/>
              </a:rPr>
              <a:t>$15</a:t>
            </a:r>
            <a:r>
              <a:rPr lang="el-GR" altLang="el-GR" sz="2200" b="1">
                <a:solidFill>
                  <a:srgbClr val="800000"/>
                </a:solidFill>
                <a:latin typeface="Arial" panose="020B0604020202020204" pitchFamily="34" charset="0"/>
              </a:rPr>
              <a:t>.</a:t>
            </a:r>
            <a:r>
              <a:rPr lang="en-US" altLang="el-GR" sz="2200" b="1">
                <a:solidFill>
                  <a:srgbClr val="800000"/>
                </a:solidFill>
                <a:latin typeface="Arial" panose="020B0604020202020204" pitchFamily="34" charset="0"/>
              </a:rPr>
              <a:t>00</a:t>
            </a:r>
            <a:r>
              <a:rPr lang="el-GR" altLang="el-GR" sz="2200" b="1">
                <a:solidFill>
                  <a:srgbClr val="800000"/>
                </a:solidFill>
                <a:latin typeface="Arial" panose="020B0604020202020204" pitchFamily="34" charset="0"/>
              </a:rPr>
              <a:t>0</a:t>
            </a:r>
            <a:endParaRPr lang="en-US" altLang="el-GR" sz="2200" b="1">
              <a:solidFill>
                <a:srgbClr val="800000"/>
              </a:solidFill>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Ø"/>
            </a:pPr>
            <a:r>
              <a:rPr lang="el-GR" altLang="el-GR" sz="1900">
                <a:latin typeface="Arial" panose="020B0604020202020204" pitchFamily="34" charset="0"/>
              </a:rPr>
              <a:t>Οι Πωλήσεις περιλαμβάνουν </a:t>
            </a:r>
            <a:r>
              <a:rPr lang="en-US" altLang="el-GR" sz="1900">
                <a:latin typeface="Arial" panose="020B0604020202020204" pitchFamily="34" charset="0"/>
              </a:rPr>
              <a:t>$15</a:t>
            </a:r>
            <a:r>
              <a:rPr lang="el-GR" altLang="el-GR" sz="1900">
                <a:latin typeface="Arial" panose="020B0604020202020204" pitchFamily="34" charset="0"/>
              </a:rPr>
              <a:t>.</a:t>
            </a:r>
            <a:r>
              <a:rPr lang="en-US" altLang="el-GR" sz="1900">
                <a:latin typeface="Arial" panose="020B0604020202020204" pitchFamily="34" charset="0"/>
              </a:rPr>
              <a:t>000 </a:t>
            </a:r>
            <a:r>
              <a:rPr lang="el-GR" altLang="el-GR" sz="1900">
                <a:latin typeface="Arial" panose="020B0604020202020204" pitchFamily="34" charset="0"/>
              </a:rPr>
              <a:t>που δεν έχουν εισπραχθεί</a:t>
            </a:r>
            <a:endParaRPr lang="en-US" altLang="el-GR" sz="19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Ø"/>
            </a:pPr>
            <a:r>
              <a:rPr lang="el-GR" altLang="el-GR" sz="1900">
                <a:latin typeface="Arial" panose="020B0604020202020204" pitchFamily="34" charset="0"/>
              </a:rPr>
              <a:t>Αφαιρούνται από τα καθαρά κέρδη στην ενότητα των λειτουργικών δραστηριοτήτων</a:t>
            </a:r>
            <a:endParaRPr lang="en-US" altLang="el-GR" sz="19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Τα </a:t>
            </a:r>
            <a:r>
              <a:rPr lang="el-GR" altLang="el-GR" sz="2200" b="1">
                <a:latin typeface="Arial" panose="020B0604020202020204" pitchFamily="34" charset="0"/>
              </a:rPr>
              <a:t>Προπληρωμένα έξοδα</a:t>
            </a:r>
            <a:r>
              <a:rPr lang="en-US" altLang="el-GR" sz="2200">
                <a:latin typeface="Arial" panose="020B0604020202020204" pitchFamily="34" charset="0"/>
              </a:rPr>
              <a:t> </a:t>
            </a:r>
            <a:r>
              <a:rPr lang="el-GR" altLang="el-GR" sz="2200">
                <a:latin typeface="Arial" panose="020B0604020202020204" pitchFamily="34" charset="0"/>
              </a:rPr>
              <a:t>αυξήθηκαν κατά </a:t>
            </a:r>
            <a:r>
              <a:rPr lang="en-US" altLang="el-GR" sz="2200" b="1">
                <a:solidFill>
                  <a:srgbClr val="800000"/>
                </a:solidFill>
                <a:latin typeface="Arial" panose="020B0604020202020204" pitchFamily="34" charset="0"/>
              </a:rPr>
              <a:t>$1</a:t>
            </a:r>
            <a:r>
              <a:rPr lang="el-GR" altLang="el-GR" sz="2200" b="1">
                <a:solidFill>
                  <a:srgbClr val="800000"/>
                </a:solidFill>
                <a:latin typeface="Arial" panose="020B0604020202020204" pitchFamily="34" charset="0"/>
              </a:rPr>
              <a:t>.</a:t>
            </a:r>
            <a:r>
              <a:rPr lang="en-US" altLang="el-GR" sz="2200" b="1">
                <a:solidFill>
                  <a:srgbClr val="800000"/>
                </a:solidFill>
                <a:latin typeface="Arial" panose="020B0604020202020204" pitchFamily="34" charset="0"/>
              </a:rPr>
              <a:t>000</a:t>
            </a:r>
            <a:r>
              <a:rPr lang="en-US" altLang="el-GR" sz="2200">
                <a:latin typeface="Arial" panose="020B0604020202020204" pitchFamily="34" charset="0"/>
              </a:rPr>
              <a:t>, </a:t>
            </a:r>
            <a:r>
              <a:rPr lang="el-GR" altLang="el-GR" sz="2200">
                <a:latin typeface="Arial" panose="020B0604020202020204" pitchFamily="34" charset="0"/>
              </a:rPr>
              <a:t>τα ταμειακά διαθέσιμα μειώθηκαν</a:t>
            </a:r>
            <a:endParaRPr lang="en-US" altLang="el-GR" sz="22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Ø"/>
            </a:pPr>
            <a:r>
              <a:rPr lang="el-GR" altLang="el-GR" sz="1900">
                <a:latin typeface="Arial" panose="020B0604020202020204" pitchFamily="34" charset="0"/>
              </a:rPr>
              <a:t>Πληρωμή </a:t>
            </a:r>
            <a:r>
              <a:rPr lang="en-US" altLang="el-GR" sz="1900">
                <a:latin typeface="Arial" panose="020B0604020202020204" pitchFamily="34" charset="0"/>
              </a:rPr>
              <a:t>$1</a:t>
            </a:r>
            <a:r>
              <a:rPr lang="el-GR" altLang="el-GR" sz="1900">
                <a:latin typeface="Arial" panose="020B0604020202020204" pitchFamily="34" charset="0"/>
              </a:rPr>
              <a:t>.</a:t>
            </a:r>
            <a:r>
              <a:rPr lang="en-US" altLang="el-GR" sz="1900">
                <a:latin typeface="Arial" panose="020B0604020202020204" pitchFamily="34" charset="0"/>
              </a:rPr>
              <a:t>000 </a:t>
            </a:r>
            <a:r>
              <a:rPr lang="el-GR" altLang="el-GR" sz="1900">
                <a:latin typeface="Arial" panose="020B0604020202020204" pitchFamily="34" charset="0"/>
              </a:rPr>
              <a:t>που δεν αφαιρέθηκαν από τα καθαρά κέρδη</a:t>
            </a:r>
            <a:endParaRPr lang="en-US" altLang="el-GR" sz="19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Ø"/>
            </a:pPr>
            <a:r>
              <a:rPr lang="el-GR" altLang="el-GR" sz="1900">
                <a:latin typeface="Arial" panose="020B0604020202020204" pitchFamily="34" charset="0"/>
              </a:rPr>
              <a:t>Αφαίρεση από τα καθαρά κέρδη στην ενότητα των λειτουργικών δραστηριοτήτων</a:t>
            </a:r>
            <a:endParaRPr lang="en-US" altLang="el-GR" sz="1900">
              <a:latin typeface="Arial" panose="020B0604020202020204" pitchFamily="34" charset="0"/>
            </a:endParaRPr>
          </a:p>
        </p:txBody>
      </p:sp>
      <p:sp>
        <p:nvSpPr>
          <p:cNvPr id="7" name="Footer Placeholder 8">
            <a:extLst>
              <a:ext uri="{FF2B5EF4-FFF2-40B4-BE49-F238E27FC236}">
                <a16:creationId xmlns:a16="http://schemas.microsoft.com/office/drawing/2014/main" id="{980D9C5B-522F-F389-7310-658715259850}"/>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3">
            <a:extLst>
              <a:ext uri="{FF2B5EF4-FFF2-40B4-BE49-F238E27FC236}">
                <a16:creationId xmlns:a16="http://schemas.microsoft.com/office/drawing/2014/main" id="{6916CA95-4CBB-9C50-BABA-6145B7C6677F}"/>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7" name="Rectangle 6">
            <a:extLst>
              <a:ext uri="{FF2B5EF4-FFF2-40B4-BE49-F238E27FC236}">
                <a16:creationId xmlns:a16="http://schemas.microsoft.com/office/drawing/2014/main" id="{1B339414-8881-95B2-23F8-6D61D8BAFDA8}"/>
              </a:ext>
            </a:extLst>
          </p:cNvPr>
          <p:cNvSpPr/>
          <p:nvPr/>
        </p:nvSpPr>
        <p:spPr bwMode="auto">
          <a:xfrm>
            <a:off x="2057519" y="320041"/>
            <a:ext cx="8299095" cy="613011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67644" name="Group 60">
            <a:extLst>
              <a:ext uri="{FF2B5EF4-FFF2-40B4-BE49-F238E27FC236}">
                <a16:creationId xmlns:a16="http://schemas.microsoft.com/office/drawing/2014/main" id="{C87E878E-374C-A689-C331-312DC3B66F8B}"/>
              </a:ext>
            </a:extLst>
          </p:cNvPr>
          <p:cNvGraphicFramePr>
            <a:graphicFrameLocks noGrp="1"/>
          </p:cNvGraphicFramePr>
          <p:nvPr/>
        </p:nvGraphicFramePr>
        <p:xfrm>
          <a:off x="2219326" y="457200"/>
          <a:ext cx="7915275" cy="5845366"/>
        </p:xfrm>
        <a:graphic>
          <a:graphicData uri="http://schemas.openxmlformats.org/drawingml/2006/table">
            <a:tbl>
              <a:tblPr/>
              <a:tblGrid>
                <a:gridCol w="6808788">
                  <a:extLst>
                    <a:ext uri="{9D8B030D-6E8A-4147-A177-3AD203B41FA5}">
                      <a16:colId xmlns:a16="http://schemas.microsoft.com/office/drawing/2014/main" val="244517296"/>
                    </a:ext>
                  </a:extLst>
                </a:gridCol>
                <a:gridCol w="1106487">
                  <a:extLst>
                    <a:ext uri="{9D8B030D-6E8A-4147-A177-3AD203B41FA5}">
                      <a16:colId xmlns:a16="http://schemas.microsoft.com/office/drawing/2014/main" val="4111897141"/>
                    </a:ext>
                  </a:extLst>
                </a:gridCol>
              </a:tblGrid>
              <a:tr h="9159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Roadster Factory, Inc.</a:t>
                      </a:r>
                    </a:p>
                    <a:p>
                      <a:pPr marL="0" marR="0" lvl="0" indent="0" algn="ctr" defTabSz="914400" rtl="0" eaLnBrk="1" fontAlgn="base" latinLnBrk="0" hangingPunct="1">
                        <a:lnSpc>
                          <a:spcPct val="11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Μερική Κατάσταση Ταμειακών Ροών</a:t>
                      </a: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Έμμεση μέθοδος</a:t>
                      </a:r>
                      <a:r>
                        <a:rPr kumimoji="0" lang="en-US" altLang="el-GR" sz="1800" b="1" i="0" u="none" strike="noStrike" cap="none" normalizeH="0" baseline="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31</a:t>
                      </a:r>
                      <a:r>
                        <a:rPr kumimoji="0" lang="el-GR" altLang="el-GR" sz="1800" b="1" i="0" u="none" strike="noStrike" cap="none" normalizeH="0" baseline="0">
                          <a:ln>
                            <a:noFill/>
                          </a:ln>
                          <a:solidFill>
                            <a:schemeClr val="tx1"/>
                          </a:solidFill>
                          <a:effectLst/>
                          <a:latin typeface="Arial" panose="020B0604020202020204" pitchFamily="34" charset="0"/>
                        </a:rPr>
                        <a:t> Δεκεμβρίου</a:t>
                      </a:r>
                      <a:r>
                        <a:rPr kumimoji="0" lang="en-US" altLang="el-GR" sz="1800" b="1" i="0" u="none" strike="noStrike" cap="none" normalizeH="0" baseline="0">
                          <a:ln>
                            <a:noFill/>
                          </a:ln>
                          <a:solidFill>
                            <a:schemeClr val="tx1"/>
                          </a:solidFill>
                          <a:effectLst/>
                          <a:latin typeface="Arial" panose="020B0604020202020204" pitchFamily="34" charset="0"/>
                        </a:rPr>
                        <a:t> 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919635341"/>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354448188"/>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Καθαρά κέρδη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538408265"/>
                  </a:ext>
                </a:extLst>
              </a:tr>
              <a:tr h="6111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Προσαρμογές για</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5280605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Αποσβέσεις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71610355"/>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Κέρδη από την πώληση παγίων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735132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rgbClr val="800000"/>
                          </a:solidFill>
                          <a:effectLst/>
                          <a:latin typeface="Arial" panose="020B0604020202020204" pitchFamily="34" charset="0"/>
                        </a:rPr>
                        <a:t>Αύξηση απαιτήσεων</a:t>
                      </a:r>
                      <a:endParaRPr kumimoji="0" lang="en-US" altLang="el-GR" sz="1800" b="1" i="0" u="none" strike="noStrike" cap="none" normalizeH="0" baseline="0">
                        <a:ln>
                          <a:noFill/>
                        </a:ln>
                        <a:solidFill>
                          <a:srgbClr val="80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(15</a:t>
                      </a:r>
                      <a:r>
                        <a:rPr kumimoji="0" lang="el-GR" altLang="el-GR" sz="1800" b="1" i="0" u="none" strike="noStrike" cap="none" normalizeH="0" baseline="0">
                          <a:ln>
                            <a:noFill/>
                          </a:ln>
                          <a:solidFill>
                            <a:srgbClr val="800000"/>
                          </a:solidFill>
                          <a:effectLst/>
                          <a:latin typeface="Arial" panose="020B0604020202020204" pitchFamily="34" charset="0"/>
                        </a:rPr>
                        <a:t>.</a:t>
                      </a:r>
                      <a:r>
                        <a:rPr kumimoji="0" lang="en-US" altLang="el-GR" sz="1800" b="1" i="0" u="none" strike="noStrike" cap="none" normalizeH="0" baseline="0">
                          <a:ln>
                            <a:noFill/>
                          </a:ln>
                          <a:solidFill>
                            <a:srgbClr val="800000"/>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4014128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    </a:t>
                      </a:r>
                      <a:r>
                        <a:rPr kumimoji="0" lang="el-GR" altLang="el-GR" sz="1800" b="1" i="0" u="none" strike="noStrike" cap="none" normalizeH="0" baseline="0">
                          <a:ln>
                            <a:noFill/>
                          </a:ln>
                          <a:solidFill>
                            <a:srgbClr val="800000"/>
                          </a:solidFill>
                          <a:effectLst/>
                          <a:latin typeface="Arial" panose="020B0604020202020204" pitchFamily="34" charset="0"/>
                        </a:rPr>
                        <a:t>Αύξηση προπληρωμένων εξόδων</a:t>
                      </a:r>
                      <a:endParaRPr kumimoji="0" lang="en-US" altLang="el-GR" sz="1800" b="1" i="0" u="none" strike="noStrike" cap="none" normalizeH="0" baseline="0">
                        <a:ln>
                          <a:noFill/>
                        </a:ln>
                        <a:solidFill>
                          <a:srgbClr val="80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(1</a:t>
                      </a:r>
                      <a:r>
                        <a:rPr kumimoji="0" lang="el-GR" altLang="el-GR" sz="1800" b="1" i="0" u="none" strike="noStrike" cap="none" normalizeH="0" baseline="0">
                          <a:ln>
                            <a:noFill/>
                          </a:ln>
                          <a:solidFill>
                            <a:srgbClr val="800000"/>
                          </a:solidFill>
                          <a:effectLst/>
                          <a:latin typeface="Arial" panose="020B0604020202020204" pitchFamily="34" charset="0"/>
                        </a:rPr>
                        <a:t>.</a:t>
                      </a:r>
                      <a:r>
                        <a:rPr kumimoji="0" lang="en-US" altLang="el-GR" sz="1800" b="1" i="0" u="none" strike="noStrike" cap="none" normalizeH="0" baseline="0">
                          <a:ln>
                            <a:noFill/>
                          </a:ln>
                          <a:solidFill>
                            <a:srgbClr val="800000"/>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203809465"/>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2049054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563923199"/>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77303897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48277770"/>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62765614"/>
                  </a:ext>
                </a:extLst>
              </a:tr>
            </a:tbl>
          </a:graphicData>
        </a:graphic>
      </p:graphicFrame>
      <p:sp>
        <p:nvSpPr>
          <p:cNvPr id="6" name="Footer Placeholder 8">
            <a:extLst>
              <a:ext uri="{FF2B5EF4-FFF2-40B4-BE49-F238E27FC236}">
                <a16:creationId xmlns:a16="http://schemas.microsoft.com/office/drawing/2014/main" id="{CCEEC73A-0D68-6991-DF17-76DC518C9902}"/>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3">
            <a:extLst>
              <a:ext uri="{FF2B5EF4-FFF2-40B4-BE49-F238E27FC236}">
                <a16:creationId xmlns:a16="http://schemas.microsoft.com/office/drawing/2014/main" id="{AA188C73-5509-9BD3-C752-8EFE12E718CD}"/>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6" name="Rectangle 5">
            <a:extLst>
              <a:ext uri="{FF2B5EF4-FFF2-40B4-BE49-F238E27FC236}">
                <a16:creationId xmlns:a16="http://schemas.microsoft.com/office/drawing/2014/main" id="{6C33341C-2513-52F9-ABF1-5FDD45DA6C2C}"/>
              </a:ext>
            </a:extLst>
          </p:cNvPr>
          <p:cNvSpPr/>
          <p:nvPr/>
        </p:nvSpPr>
        <p:spPr>
          <a:xfrm>
            <a:off x="2057400" y="1790700"/>
            <a:ext cx="8153400" cy="4325938"/>
          </a:xfrm>
          <a:prstGeom prst="rect">
            <a:avLst/>
          </a:prstGeom>
          <a:noFill/>
          <a:ln>
            <a:noFill/>
          </a:ln>
          <a:effectLst/>
        </p:spPr>
        <p:txBody>
          <a:bodyPr tIns="91440" bIns="91440">
            <a:spAutoFit/>
          </a:bodyPr>
          <a:lstStyle>
            <a:lvl1pPr marL="342900" indent="-342900">
              <a:defRPr>
                <a:solidFill>
                  <a:schemeClr val="tx1"/>
                </a:solidFill>
                <a:latin typeface="Calibri" panose="020F0502020204030204" pitchFamily="34" charset="0"/>
              </a:defRPr>
            </a:lvl1pPr>
            <a:lvl2pPr marL="463550" indent="-463550">
              <a:defRPr>
                <a:solidFill>
                  <a:schemeClr val="tx1"/>
                </a:solidFill>
                <a:latin typeface="Calibri" panose="020F0502020204030204" pitchFamily="34" charset="0"/>
              </a:defRPr>
            </a:lvl2pPr>
            <a:lvl3pPr marL="1371600" indent="-4508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SzPct val="100000"/>
              <a:buFont typeface="Calibri" panose="020F0502020204030204" pitchFamily="34" charset="0"/>
              <a:buAutoNum type="arabicPeriod" startAt="2"/>
            </a:pPr>
            <a:r>
              <a:rPr lang="el-GR" altLang="el-GR" sz="2200" b="1">
                <a:latin typeface="Arial" panose="020B0604020202020204" pitchFamily="34" charset="0"/>
              </a:rPr>
              <a:t>Η μείωση ενός μη ταμειακού στοιχείου του κυκλοφορούντος ενεργητικού αυξάνει τα ταμειακά διαθέσιμα</a:t>
            </a:r>
            <a:endParaRPr lang="en-US" altLang="el-GR" sz="2200" b="1">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Τα </a:t>
            </a:r>
            <a:r>
              <a:rPr lang="el-GR" altLang="el-GR" sz="2200" b="1">
                <a:latin typeface="Arial" panose="020B0604020202020204" pitchFamily="34" charset="0"/>
              </a:rPr>
              <a:t>αποθέματα</a:t>
            </a:r>
            <a:r>
              <a:rPr lang="en-US" altLang="el-GR" sz="2200" b="1">
                <a:latin typeface="Arial" panose="020B0604020202020204" pitchFamily="34" charset="0"/>
              </a:rPr>
              <a:t> </a:t>
            </a:r>
            <a:r>
              <a:rPr lang="el-GR" altLang="el-GR" sz="2200">
                <a:latin typeface="Arial" panose="020B0604020202020204" pitchFamily="34" charset="0"/>
              </a:rPr>
              <a:t>μειώθηκαν κατά</a:t>
            </a:r>
            <a:r>
              <a:rPr lang="en-US" altLang="el-GR" sz="2200">
                <a:latin typeface="Arial" panose="020B0604020202020204" pitchFamily="34" charset="0"/>
              </a:rPr>
              <a:t> </a:t>
            </a:r>
            <a:r>
              <a:rPr lang="en-US" altLang="el-GR" sz="2200" b="1">
                <a:solidFill>
                  <a:srgbClr val="800000"/>
                </a:solidFill>
                <a:latin typeface="Arial" panose="020B0604020202020204" pitchFamily="34" charset="0"/>
              </a:rPr>
              <a:t>$3</a:t>
            </a:r>
            <a:r>
              <a:rPr lang="el-GR" altLang="el-GR" sz="2200" b="1">
                <a:solidFill>
                  <a:srgbClr val="800000"/>
                </a:solidFill>
                <a:latin typeface="Arial" panose="020B0604020202020204" pitchFamily="34" charset="0"/>
              </a:rPr>
              <a:t>.</a:t>
            </a:r>
            <a:r>
              <a:rPr lang="en-US" altLang="el-GR" sz="2200" b="1">
                <a:solidFill>
                  <a:srgbClr val="800000"/>
                </a:solidFill>
                <a:latin typeface="Arial" panose="020B0604020202020204" pitchFamily="34" charset="0"/>
              </a:rPr>
              <a:t>000</a:t>
            </a:r>
          </a:p>
          <a:p>
            <a:pPr lvl="2">
              <a:lnSpc>
                <a:spcPct val="125000"/>
              </a:lnSpc>
              <a:spcBef>
                <a:spcPts val="1200"/>
              </a:spcBef>
              <a:buClr>
                <a:srgbClr val="740000"/>
              </a:buClr>
              <a:buSzPct val="80000"/>
              <a:buFont typeface="Wingdings" panose="05000000000000000000" pitchFamily="2" charset="2"/>
              <a:buChar char="Ø"/>
            </a:pPr>
            <a:r>
              <a:rPr lang="el-GR" altLang="el-GR" sz="2100">
                <a:latin typeface="Arial" panose="020B0604020202020204" pitchFamily="34" charset="0"/>
              </a:rPr>
              <a:t>Η μείωση προκαλεί αύξηση στο Κόστος πωληθέντων</a:t>
            </a:r>
            <a:r>
              <a:rPr lang="en-US" altLang="el-GR" sz="2100">
                <a:latin typeface="Arial" panose="020B0604020202020204" pitchFamily="34" charset="0"/>
              </a:rPr>
              <a:t>,</a:t>
            </a:r>
            <a:r>
              <a:rPr lang="el-GR" altLang="el-GR" sz="2100">
                <a:latin typeface="Arial" panose="020B0604020202020204" pitchFamily="34" charset="0"/>
              </a:rPr>
              <a:t> μείωση στα καθαρά κέρδη</a:t>
            </a:r>
            <a:r>
              <a:rPr lang="en-US" altLang="el-GR" sz="2100">
                <a:latin typeface="Arial" panose="020B0604020202020204" pitchFamily="34" charset="0"/>
              </a:rPr>
              <a:t>, </a:t>
            </a:r>
            <a:r>
              <a:rPr lang="el-GR" altLang="el-GR" sz="2100">
                <a:latin typeface="Arial" panose="020B0604020202020204" pitchFamily="34" charset="0"/>
              </a:rPr>
              <a:t>αλλά όχι μείωση στα ταμειακά διαθέσιμα</a:t>
            </a:r>
          </a:p>
          <a:p>
            <a:pPr lvl="2">
              <a:lnSpc>
                <a:spcPct val="125000"/>
              </a:lnSpc>
              <a:spcBef>
                <a:spcPts val="1200"/>
              </a:spcBef>
              <a:buClr>
                <a:srgbClr val="740000"/>
              </a:buClr>
              <a:buSzPct val="80000"/>
              <a:buFont typeface="Wingdings" panose="05000000000000000000" pitchFamily="2" charset="2"/>
              <a:buChar char="Ø"/>
            </a:pPr>
            <a:r>
              <a:rPr lang="el-GR" altLang="el-GR" sz="2100">
                <a:latin typeface="Arial" panose="020B0604020202020204" pitchFamily="34" charset="0"/>
              </a:rPr>
              <a:t>Προστίθεται στα καθαρά κέρδη στην ενότητα των λειτουργικών δραστηριοτήτων</a:t>
            </a:r>
            <a:endParaRPr lang="en-US" altLang="el-GR" sz="2100">
              <a:latin typeface="Arial" panose="020B0604020202020204" pitchFamily="34" charset="0"/>
            </a:endParaRPr>
          </a:p>
        </p:txBody>
      </p:sp>
      <p:sp>
        <p:nvSpPr>
          <p:cNvPr id="7" name="Footer Placeholder 8">
            <a:extLst>
              <a:ext uri="{FF2B5EF4-FFF2-40B4-BE49-F238E27FC236}">
                <a16:creationId xmlns:a16="http://schemas.microsoft.com/office/drawing/2014/main" id="{2DC53FA2-38D5-7AC7-67E7-5B4E871BD524}"/>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
        <p:nvSpPr>
          <p:cNvPr id="69638" name="Rectangle 1031">
            <a:extLst>
              <a:ext uri="{FF2B5EF4-FFF2-40B4-BE49-F238E27FC236}">
                <a16:creationId xmlns:a16="http://schemas.microsoft.com/office/drawing/2014/main" id="{E0FCEB8D-3BA8-5832-F2C1-86C36A10A78E}"/>
              </a:ext>
            </a:extLst>
          </p:cNvPr>
          <p:cNvSpPr txBox="1">
            <a:spLocks noChangeArrowheads="1"/>
          </p:cNvSpPr>
          <p:nvPr/>
        </p:nvSpPr>
        <p:spPr bwMode="auto">
          <a:xfrm>
            <a:off x="1676400" y="228600"/>
            <a:ext cx="8991600" cy="15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Μεταβολές στα στοιχεία κυκλοφορούντος ενεργητικού και βραχυπρόθεσμων υποχρεώσεων, εκτός διαθεσίμων</a:t>
            </a:r>
            <a:endParaRPr lang="en-US" altLang="el-GR" sz="3200" b="1">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3">
            <a:extLst>
              <a:ext uri="{FF2B5EF4-FFF2-40B4-BE49-F238E27FC236}">
                <a16:creationId xmlns:a16="http://schemas.microsoft.com/office/drawing/2014/main" id="{47A4BC57-7C76-268F-D6C6-973818322A3E}"/>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7" name="Rectangle 6">
            <a:extLst>
              <a:ext uri="{FF2B5EF4-FFF2-40B4-BE49-F238E27FC236}">
                <a16:creationId xmlns:a16="http://schemas.microsoft.com/office/drawing/2014/main" id="{79EE791A-58A3-FDD1-6D55-396BBE13CE16}"/>
              </a:ext>
            </a:extLst>
          </p:cNvPr>
          <p:cNvSpPr/>
          <p:nvPr/>
        </p:nvSpPr>
        <p:spPr bwMode="auto">
          <a:xfrm>
            <a:off x="2057488" y="320041"/>
            <a:ext cx="8222986" cy="613011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71738" name="Group 58">
            <a:extLst>
              <a:ext uri="{FF2B5EF4-FFF2-40B4-BE49-F238E27FC236}">
                <a16:creationId xmlns:a16="http://schemas.microsoft.com/office/drawing/2014/main" id="{3D348128-FF06-B5B8-25FB-33098697550A}"/>
              </a:ext>
            </a:extLst>
          </p:cNvPr>
          <p:cNvGraphicFramePr>
            <a:graphicFrameLocks noGrp="1"/>
          </p:cNvGraphicFramePr>
          <p:nvPr/>
        </p:nvGraphicFramePr>
        <p:xfrm>
          <a:off x="2219326" y="457200"/>
          <a:ext cx="7915275" cy="5845366"/>
        </p:xfrm>
        <a:graphic>
          <a:graphicData uri="http://schemas.openxmlformats.org/drawingml/2006/table">
            <a:tbl>
              <a:tblPr/>
              <a:tblGrid>
                <a:gridCol w="6772275">
                  <a:extLst>
                    <a:ext uri="{9D8B030D-6E8A-4147-A177-3AD203B41FA5}">
                      <a16:colId xmlns:a16="http://schemas.microsoft.com/office/drawing/2014/main" val="1523657614"/>
                    </a:ext>
                  </a:extLst>
                </a:gridCol>
                <a:gridCol w="1143000">
                  <a:extLst>
                    <a:ext uri="{9D8B030D-6E8A-4147-A177-3AD203B41FA5}">
                      <a16:colId xmlns:a16="http://schemas.microsoft.com/office/drawing/2014/main" val="685647683"/>
                    </a:ext>
                  </a:extLst>
                </a:gridCol>
              </a:tblGrid>
              <a:tr h="9159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Roadster Factory, Inc.</a:t>
                      </a:r>
                    </a:p>
                    <a:p>
                      <a:pPr marL="0" marR="0" lvl="0" indent="0" algn="ctr" defTabSz="914400" rtl="0" eaLnBrk="1" fontAlgn="base" latinLnBrk="0" hangingPunct="1">
                        <a:lnSpc>
                          <a:spcPct val="11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Μερική Κατάσταση Ταμειακών Ροών</a:t>
                      </a: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Έμμεση μέθοδος</a:t>
                      </a:r>
                      <a:r>
                        <a:rPr kumimoji="0" lang="en-US" altLang="el-GR" sz="1800" b="1" i="0" u="none" strike="noStrike" cap="none" normalizeH="0" baseline="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31</a:t>
                      </a:r>
                      <a:r>
                        <a:rPr kumimoji="0" lang="el-GR" altLang="el-GR" sz="1800" b="1" i="0" u="none" strike="noStrike" cap="none" normalizeH="0" baseline="0">
                          <a:ln>
                            <a:noFill/>
                          </a:ln>
                          <a:solidFill>
                            <a:schemeClr val="tx1"/>
                          </a:solidFill>
                          <a:effectLst/>
                          <a:latin typeface="Arial" panose="020B0604020202020204" pitchFamily="34" charset="0"/>
                        </a:rPr>
                        <a:t> Δεκεμβρίου</a:t>
                      </a:r>
                      <a:r>
                        <a:rPr kumimoji="0" lang="en-US" altLang="el-GR" sz="1800" b="1" i="0" u="none" strike="noStrike" cap="none" normalizeH="0" baseline="0">
                          <a:ln>
                            <a:noFill/>
                          </a:ln>
                          <a:solidFill>
                            <a:schemeClr val="tx1"/>
                          </a:solidFill>
                          <a:effectLst/>
                          <a:latin typeface="Arial" panose="020B0604020202020204" pitchFamily="34" charset="0"/>
                        </a:rPr>
                        <a:t> 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384906470"/>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4255316"/>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Καθαρά κέρδη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95915553"/>
                  </a:ext>
                </a:extLst>
              </a:tr>
              <a:tr h="6111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Προσαρμογές για</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41815210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Αποσβέσεις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504259324"/>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Κέρδη από την πώληση παγίων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93203630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Αύξηση απαιτήσεων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5946775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Αύξηση προπληρωμένων εξόδων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529041448"/>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    </a:t>
                      </a:r>
                      <a:r>
                        <a:rPr kumimoji="0" lang="el-GR" altLang="el-GR" sz="1800" b="1" i="0" u="none" strike="noStrike" cap="none" normalizeH="0" baseline="0">
                          <a:ln>
                            <a:noFill/>
                          </a:ln>
                          <a:solidFill>
                            <a:srgbClr val="800000"/>
                          </a:solidFill>
                          <a:effectLst/>
                          <a:latin typeface="Arial" panose="020B0604020202020204" pitchFamily="34" charset="0"/>
                        </a:rPr>
                        <a:t>Μείωση αποθεμάτων</a:t>
                      </a:r>
                      <a:endParaRPr kumimoji="0" lang="en-US" altLang="el-GR" sz="1800" b="1" i="0" u="none" strike="noStrike" cap="none" normalizeH="0" baseline="0">
                        <a:ln>
                          <a:noFill/>
                        </a:ln>
                        <a:solidFill>
                          <a:srgbClr val="80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3</a:t>
                      </a:r>
                      <a:r>
                        <a:rPr kumimoji="0" lang="el-GR" altLang="el-GR" sz="1800" b="1" i="0" u="none" strike="noStrike" cap="none" normalizeH="0" baseline="0">
                          <a:ln>
                            <a:noFill/>
                          </a:ln>
                          <a:solidFill>
                            <a:srgbClr val="800000"/>
                          </a:solidFill>
                          <a:effectLst/>
                          <a:latin typeface="Arial" panose="020B0604020202020204" pitchFamily="34" charset="0"/>
                        </a:rPr>
                        <a:t>.</a:t>
                      </a:r>
                      <a:r>
                        <a:rPr kumimoji="0" lang="en-US" altLang="el-GR" sz="1800" b="1" i="0" u="none" strike="noStrike" cap="none" normalizeH="0" baseline="0">
                          <a:ln>
                            <a:noFill/>
                          </a:ln>
                          <a:solidFill>
                            <a:srgbClr val="800000"/>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93592700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911795526"/>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31875195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1475413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618276707"/>
                  </a:ext>
                </a:extLst>
              </a:tr>
            </a:tbl>
          </a:graphicData>
        </a:graphic>
      </p:graphicFrame>
      <p:sp>
        <p:nvSpPr>
          <p:cNvPr id="6" name="Footer Placeholder 8">
            <a:extLst>
              <a:ext uri="{FF2B5EF4-FFF2-40B4-BE49-F238E27FC236}">
                <a16:creationId xmlns:a16="http://schemas.microsoft.com/office/drawing/2014/main" id="{CAD1A446-C419-5E69-D7FA-E9AF9FA8865B}"/>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3">
            <a:extLst>
              <a:ext uri="{FF2B5EF4-FFF2-40B4-BE49-F238E27FC236}">
                <a16:creationId xmlns:a16="http://schemas.microsoft.com/office/drawing/2014/main" id="{46E56AAB-76C2-E23C-E98F-AC9D2D1AC0E1}"/>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6" name="Rectangle 5">
            <a:extLst>
              <a:ext uri="{FF2B5EF4-FFF2-40B4-BE49-F238E27FC236}">
                <a16:creationId xmlns:a16="http://schemas.microsoft.com/office/drawing/2014/main" id="{30421F06-4770-DBB0-7D01-E7AAA3FA89C5}"/>
              </a:ext>
            </a:extLst>
          </p:cNvPr>
          <p:cNvSpPr/>
          <p:nvPr/>
        </p:nvSpPr>
        <p:spPr>
          <a:xfrm>
            <a:off x="2057400" y="1530351"/>
            <a:ext cx="8153400" cy="5014913"/>
          </a:xfrm>
          <a:prstGeom prst="rect">
            <a:avLst/>
          </a:prstGeom>
          <a:noFill/>
          <a:ln>
            <a:noFill/>
          </a:ln>
          <a:effectLst/>
        </p:spPr>
        <p:txBody>
          <a:bodyPr tIns="91440" bIns="91440">
            <a:spAutoFit/>
          </a:bodyPr>
          <a:lstStyle>
            <a:lvl1pPr marL="342900" indent="-342900">
              <a:defRPr>
                <a:solidFill>
                  <a:schemeClr val="tx1"/>
                </a:solidFill>
                <a:latin typeface="Calibri" panose="020F0502020204030204" pitchFamily="34" charset="0"/>
              </a:defRPr>
            </a:lvl1pPr>
            <a:lvl2pPr marL="463550" indent="-463550">
              <a:defRPr>
                <a:solidFill>
                  <a:schemeClr val="tx1"/>
                </a:solidFill>
                <a:latin typeface="Calibri" panose="020F0502020204030204" pitchFamily="34" charset="0"/>
              </a:defRPr>
            </a:lvl2pPr>
            <a:lvl3pPr marL="1371600" indent="-4508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SzPct val="100000"/>
              <a:buFont typeface="Calibri" panose="020F0502020204030204" pitchFamily="34" charset="0"/>
              <a:buAutoNum type="arabicPeriod" startAt="3"/>
            </a:pPr>
            <a:r>
              <a:rPr lang="el-GR" altLang="el-GR" sz="2200" b="1">
                <a:latin typeface="Arial" panose="020B0604020202020204" pitchFamily="34" charset="0"/>
              </a:rPr>
              <a:t>Η μείωση μιας βραχυπρόθεσμης υποχρέωσης αυξάνει τα ταμειακά διαθέσιμα</a:t>
            </a:r>
            <a:endParaRPr lang="en-US" altLang="el-GR" sz="2200" b="1">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Οι </a:t>
            </a:r>
            <a:r>
              <a:rPr lang="el-GR" altLang="el-GR" sz="2200" b="1">
                <a:latin typeface="Arial" panose="020B0604020202020204" pitchFamily="34" charset="0"/>
              </a:rPr>
              <a:t>λογαριασμοί πληρωτέοι</a:t>
            </a:r>
            <a:r>
              <a:rPr lang="en-US" altLang="el-GR" sz="2200" b="1">
                <a:latin typeface="Arial" panose="020B0604020202020204" pitchFamily="34" charset="0"/>
              </a:rPr>
              <a:t> </a:t>
            </a:r>
            <a:r>
              <a:rPr lang="el-GR" altLang="el-GR" sz="2200">
                <a:latin typeface="Arial" panose="020B0604020202020204" pitchFamily="34" charset="0"/>
              </a:rPr>
              <a:t>αυξήθηκαν κατά </a:t>
            </a:r>
            <a:r>
              <a:rPr lang="en-US" altLang="el-GR" sz="2200" b="1">
                <a:solidFill>
                  <a:srgbClr val="800000"/>
                </a:solidFill>
                <a:latin typeface="Arial" panose="020B0604020202020204" pitchFamily="34" charset="0"/>
              </a:rPr>
              <a:t>$34</a:t>
            </a:r>
            <a:r>
              <a:rPr lang="el-GR" altLang="el-GR" sz="2200" b="1">
                <a:solidFill>
                  <a:srgbClr val="800000"/>
                </a:solidFill>
                <a:latin typeface="Arial" panose="020B0604020202020204" pitchFamily="34" charset="0"/>
              </a:rPr>
              <a:t>.</a:t>
            </a:r>
            <a:r>
              <a:rPr lang="en-US" altLang="el-GR" sz="2200" b="1">
                <a:solidFill>
                  <a:srgbClr val="800000"/>
                </a:solidFill>
                <a:latin typeface="Arial" panose="020B0604020202020204" pitchFamily="34" charset="0"/>
              </a:rPr>
              <a:t>000</a:t>
            </a:r>
          </a:p>
          <a:p>
            <a:pPr lvl="2">
              <a:lnSpc>
                <a:spcPct val="125000"/>
              </a:lnSpc>
              <a:spcBef>
                <a:spcPts val="1200"/>
              </a:spcBef>
              <a:buClr>
                <a:srgbClr val="740000"/>
              </a:buClr>
              <a:buSzPct val="80000"/>
              <a:buFont typeface="Wingdings" panose="05000000000000000000" pitchFamily="2" charset="2"/>
              <a:buChar char="Ø"/>
            </a:pPr>
            <a:r>
              <a:rPr lang="el-GR" altLang="el-GR" sz="2100">
                <a:latin typeface="Arial" panose="020B0604020202020204" pitchFamily="34" charset="0"/>
              </a:rPr>
              <a:t>Δεν δόθηκαν χρήματα για την εξόληση της οφειλής</a:t>
            </a:r>
            <a:endParaRPr lang="en-US" altLang="el-GR" sz="21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l-GR" sz="2100">
                <a:latin typeface="Arial" panose="020B0604020202020204" pitchFamily="34" charset="0"/>
              </a:rPr>
              <a:t>Οι ταμειακές πληρωμές είναι επομένως λιγότερες από τα έξοδα</a:t>
            </a:r>
            <a:r>
              <a:rPr lang="en-US" altLang="el-GR" sz="2100">
                <a:latin typeface="Arial" panose="020B0604020202020204" pitchFamily="34" charset="0"/>
              </a:rPr>
              <a:t>, </a:t>
            </a:r>
            <a:r>
              <a:rPr lang="el-GR" altLang="el-GR" sz="2100">
                <a:latin typeface="Arial" panose="020B0604020202020204" pitchFamily="34" charset="0"/>
              </a:rPr>
              <a:t>και η εταιρεία έχει περισσότερα διαθέσιμα</a:t>
            </a:r>
            <a:endParaRPr lang="en-US" altLang="el-GR" sz="21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l-GR" sz="2100">
                <a:latin typeface="Arial" panose="020B0604020202020204" pitchFamily="34" charset="0"/>
              </a:rPr>
              <a:t>Οι αυξήσεις στις βραχυπρόθεσμες υποχρεώσεις αυξάνουν τα ταμειακά διαθέσιμα</a:t>
            </a:r>
            <a:endParaRPr lang="en-US" altLang="el-GR" sz="21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l-GR" sz="2100">
                <a:latin typeface="Arial" panose="020B0604020202020204" pitchFamily="34" charset="0"/>
              </a:rPr>
              <a:t>Προστίθεται στα καθαρά κέρδη στην ενότητα των λειτουργικών δραστηριοτήτων </a:t>
            </a:r>
            <a:endParaRPr lang="en-US" altLang="el-GR" sz="2100">
              <a:latin typeface="Arial" panose="020B0604020202020204" pitchFamily="34" charset="0"/>
            </a:endParaRPr>
          </a:p>
        </p:txBody>
      </p:sp>
      <p:sp>
        <p:nvSpPr>
          <p:cNvPr id="7" name="Footer Placeholder 8">
            <a:extLst>
              <a:ext uri="{FF2B5EF4-FFF2-40B4-BE49-F238E27FC236}">
                <a16:creationId xmlns:a16="http://schemas.microsoft.com/office/drawing/2014/main" id="{69292918-6580-5591-55BE-13ED6ECD6DE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
        <p:nvSpPr>
          <p:cNvPr id="73734" name="Rectangle 1031">
            <a:extLst>
              <a:ext uri="{FF2B5EF4-FFF2-40B4-BE49-F238E27FC236}">
                <a16:creationId xmlns:a16="http://schemas.microsoft.com/office/drawing/2014/main" id="{24C5C5F5-FC03-DB59-E744-D344AB5CEF4B}"/>
              </a:ext>
            </a:extLst>
          </p:cNvPr>
          <p:cNvSpPr txBox="1">
            <a:spLocks noChangeArrowheads="1"/>
          </p:cNvSpPr>
          <p:nvPr/>
        </p:nvSpPr>
        <p:spPr bwMode="auto">
          <a:xfrm>
            <a:off x="1676400" y="228600"/>
            <a:ext cx="8991600" cy="15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Μεταβολές στα στοιχεία κυκλοφορούντος ενεργητικού και βραχυπρόθεσμων υποχρεώσεων, εκτός διαθεσίμων</a:t>
            </a:r>
            <a:endParaRPr lang="en-US" altLang="el-GR" sz="3200" b="1">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l-GR" sz="4400" dirty="0"/>
              <a:t>Λειτουργικές </a:t>
            </a:r>
          </a:p>
          <a:p>
            <a:r>
              <a:rPr lang="el-GR" sz="4400" dirty="0"/>
              <a:t>Δραστηριότητες</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3</a:t>
            </a:fld>
            <a:endParaRPr lang="en-CA"/>
          </a:p>
        </p:txBody>
      </p:sp>
      <p:sp>
        <p:nvSpPr>
          <p:cNvPr id="6" name="Θέση περιεχομένου 2">
            <a:extLst>
              <a:ext uri="{FF2B5EF4-FFF2-40B4-BE49-F238E27FC236}">
                <a16:creationId xmlns:a16="http://schemas.microsoft.com/office/drawing/2014/main" id="{D9CB8BE6-138A-EE46-874E-B2F059F5C2A1}"/>
              </a:ext>
            </a:extLst>
          </p:cNvPr>
          <p:cNvSpPr txBox="1">
            <a:spLocks/>
          </p:cNvSpPr>
          <p:nvPr/>
        </p:nvSpPr>
        <p:spPr>
          <a:xfrm>
            <a:off x="2423592" y="1700808"/>
            <a:ext cx="8136904" cy="4325112"/>
          </a:xfrm>
          <a:prstGeom prst="rect">
            <a:avLst/>
          </a:prstGeom>
        </p:spPr>
        <p:txBody>
          <a:bodyPr>
            <a:no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109728" indent="0" algn="just">
              <a:buNone/>
            </a:pPr>
            <a:r>
              <a:rPr lang="el-GR" sz="2400" b="1" kern="0" dirty="0">
                <a:latin typeface="Cambria" panose="02040503050406030204" pitchFamily="18" charset="0"/>
                <a:ea typeface="Cambria" panose="02040503050406030204" pitchFamily="18" charset="0"/>
              </a:rPr>
              <a:t>Λειτουργικές δραστηριότητες</a:t>
            </a:r>
          </a:p>
          <a:p>
            <a:pPr algn="just"/>
            <a:r>
              <a:rPr lang="el-GR" sz="2400" kern="0" dirty="0">
                <a:latin typeface="Cambria" panose="02040503050406030204" pitchFamily="18" charset="0"/>
                <a:ea typeface="Cambria" panose="02040503050406030204" pitchFamily="18" charset="0"/>
              </a:rPr>
              <a:t>Είναι οι κύριες δραστηριότητες που δημιουργούν έσοδα σε μία οντότητα</a:t>
            </a:r>
            <a:endParaRPr lang="en-US" sz="2400" kern="0" dirty="0">
              <a:latin typeface="Cambria" panose="02040503050406030204" pitchFamily="18" charset="0"/>
              <a:ea typeface="Cambria" panose="02040503050406030204" pitchFamily="18" charset="0"/>
            </a:endParaRPr>
          </a:p>
          <a:p>
            <a:pPr marL="109728" indent="0" algn="just">
              <a:buNone/>
            </a:pPr>
            <a:endParaRPr lang="el-GR" sz="2400" kern="0" dirty="0">
              <a:latin typeface="Cambria" panose="02040503050406030204" pitchFamily="18" charset="0"/>
              <a:ea typeface="Cambria" panose="02040503050406030204" pitchFamily="18" charset="0"/>
            </a:endParaRPr>
          </a:p>
          <a:p>
            <a:pPr marL="109728" indent="0">
              <a:buNone/>
            </a:pPr>
            <a:r>
              <a:rPr lang="el-GR" sz="2400" b="1" kern="0" dirty="0">
                <a:latin typeface="Cambria" panose="02040503050406030204" pitchFamily="18" charset="0"/>
                <a:ea typeface="Cambria" panose="02040503050406030204" pitchFamily="18" charset="0"/>
              </a:rPr>
              <a:t>Οι Ταμειακές ροές από λειτουργικές δραστηριότητες </a:t>
            </a:r>
            <a:endParaRPr lang="en-US" sz="2400" b="1" kern="0" dirty="0">
              <a:latin typeface="Cambria" panose="02040503050406030204" pitchFamily="18" charset="0"/>
              <a:ea typeface="Cambria" panose="02040503050406030204" pitchFamily="18" charset="0"/>
            </a:endParaRPr>
          </a:p>
          <a:p>
            <a:pPr algn="just"/>
            <a:r>
              <a:rPr lang="el-GR" sz="2400" kern="0" dirty="0">
                <a:latin typeface="Cambria" panose="02040503050406030204" pitchFamily="18" charset="0"/>
                <a:ea typeface="Cambria" panose="02040503050406030204" pitchFamily="18" charset="0"/>
              </a:rPr>
              <a:t>Προέρχονται βασικά από τις κύριες δραστηριότητες δημιουργίας εσόδων και εξόδων της επιχειρηματικής οντότητας (συναλλαγές και γεγονότα που προσδιορίζουν το καθαρό κέρδος ή τη ζημιά). </a:t>
            </a:r>
          </a:p>
        </p:txBody>
      </p:sp>
    </p:spTree>
    <p:extLst>
      <p:ext uri="{BB962C8B-B14F-4D97-AF65-F5344CB8AC3E}">
        <p14:creationId xmlns:p14="http://schemas.microsoft.com/office/powerpoint/2010/main" val="1830998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3">
            <a:extLst>
              <a:ext uri="{FF2B5EF4-FFF2-40B4-BE49-F238E27FC236}">
                <a16:creationId xmlns:a16="http://schemas.microsoft.com/office/drawing/2014/main" id="{39C15539-AFFA-991C-C801-3B11F907D914}"/>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7" name="Rectangle 6">
            <a:extLst>
              <a:ext uri="{FF2B5EF4-FFF2-40B4-BE49-F238E27FC236}">
                <a16:creationId xmlns:a16="http://schemas.microsoft.com/office/drawing/2014/main" id="{6A03A5A4-264B-D494-4D5B-C9EB9D668293}"/>
              </a:ext>
            </a:extLst>
          </p:cNvPr>
          <p:cNvSpPr/>
          <p:nvPr/>
        </p:nvSpPr>
        <p:spPr bwMode="auto">
          <a:xfrm>
            <a:off x="2057488" y="320041"/>
            <a:ext cx="8222986" cy="613011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75836" name="Group 60">
            <a:extLst>
              <a:ext uri="{FF2B5EF4-FFF2-40B4-BE49-F238E27FC236}">
                <a16:creationId xmlns:a16="http://schemas.microsoft.com/office/drawing/2014/main" id="{D7312C5C-79D5-0465-7B07-9FD7540D7C6C}"/>
              </a:ext>
            </a:extLst>
          </p:cNvPr>
          <p:cNvGraphicFramePr>
            <a:graphicFrameLocks noGrp="1"/>
          </p:cNvGraphicFramePr>
          <p:nvPr/>
        </p:nvGraphicFramePr>
        <p:xfrm>
          <a:off x="2219326" y="457200"/>
          <a:ext cx="7915275" cy="5845366"/>
        </p:xfrm>
        <a:graphic>
          <a:graphicData uri="http://schemas.openxmlformats.org/drawingml/2006/table">
            <a:tbl>
              <a:tblPr/>
              <a:tblGrid>
                <a:gridCol w="6619875">
                  <a:extLst>
                    <a:ext uri="{9D8B030D-6E8A-4147-A177-3AD203B41FA5}">
                      <a16:colId xmlns:a16="http://schemas.microsoft.com/office/drawing/2014/main" val="3751815380"/>
                    </a:ext>
                  </a:extLst>
                </a:gridCol>
                <a:gridCol w="1295400">
                  <a:extLst>
                    <a:ext uri="{9D8B030D-6E8A-4147-A177-3AD203B41FA5}">
                      <a16:colId xmlns:a16="http://schemas.microsoft.com/office/drawing/2014/main" val="1748214243"/>
                    </a:ext>
                  </a:extLst>
                </a:gridCol>
              </a:tblGrid>
              <a:tr h="9159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Roadster Factory, Inc.</a:t>
                      </a:r>
                    </a:p>
                    <a:p>
                      <a:pPr marL="0" marR="0" lvl="0" indent="0" algn="ctr" defTabSz="914400" rtl="0" eaLnBrk="1" fontAlgn="base" latinLnBrk="0" hangingPunct="1">
                        <a:lnSpc>
                          <a:spcPct val="11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Μερική Κατάσταση Ταμειακών Ροών</a:t>
                      </a: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Έμμεση μέθοδος</a:t>
                      </a:r>
                      <a:r>
                        <a:rPr kumimoji="0" lang="en-US" altLang="el-GR" sz="1800" b="1" i="0" u="none" strike="noStrike" cap="none" normalizeH="0" baseline="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31</a:t>
                      </a:r>
                      <a:r>
                        <a:rPr kumimoji="0" lang="el-GR" altLang="el-GR" sz="1800" b="1" i="0" u="none" strike="noStrike" cap="none" normalizeH="0" baseline="0">
                          <a:ln>
                            <a:noFill/>
                          </a:ln>
                          <a:solidFill>
                            <a:schemeClr val="tx1"/>
                          </a:solidFill>
                          <a:effectLst/>
                          <a:latin typeface="Arial" panose="020B0604020202020204" pitchFamily="34" charset="0"/>
                        </a:rPr>
                        <a:t> Δεκεμβρίου</a:t>
                      </a:r>
                      <a:r>
                        <a:rPr kumimoji="0" lang="en-US" altLang="el-GR" sz="1800" b="1" i="0" u="none" strike="noStrike" cap="none" normalizeH="0" baseline="0">
                          <a:ln>
                            <a:noFill/>
                          </a:ln>
                          <a:solidFill>
                            <a:schemeClr val="tx1"/>
                          </a:solidFill>
                          <a:effectLst/>
                          <a:latin typeface="Arial" panose="020B0604020202020204" pitchFamily="34" charset="0"/>
                        </a:rPr>
                        <a:t> 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815540668"/>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004472281"/>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Καθαρά κέρδη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79658217"/>
                  </a:ext>
                </a:extLst>
              </a:tr>
              <a:tr h="6111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Προσαρμογές για</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21373707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Αποσβέσεις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290442274"/>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    Κέρδη από την πώληση παγίων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848181846"/>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   Αύξηση απαιτήσεων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452136198"/>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Αύξηση προπληρωμένων εξόδων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21657133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Μείωση αποθεμάτων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018490325"/>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    </a:t>
                      </a:r>
                      <a:r>
                        <a:rPr kumimoji="0" lang="el-GR" altLang="el-GR" sz="1800" b="1" i="0" u="none" strike="noStrike" cap="none" normalizeH="0" baseline="0">
                          <a:ln>
                            <a:noFill/>
                          </a:ln>
                          <a:solidFill>
                            <a:srgbClr val="800000"/>
                          </a:solidFill>
                          <a:effectLst/>
                          <a:latin typeface="Arial" panose="020B0604020202020204" pitchFamily="34" charset="0"/>
                        </a:rPr>
                        <a:t>Αύξηση λογαριασμών πληρωτέων</a:t>
                      </a:r>
                      <a:endParaRPr kumimoji="0" lang="en-US" altLang="el-GR" sz="1800" b="1" i="0" u="none" strike="noStrike" cap="none" normalizeH="0" baseline="0">
                        <a:ln>
                          <a:noFill/>
                        </a:ln>
                        <a:solidFill>
                          <a:srgbClr val="80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34</a:t>
                      </a:r>
                      <a:r>
                        <a:rPr kumimoji="0" lang="el-GR" altLang="el-GR" sz="1800" b="1" i="0" u="none" strike="noStrike" cap="none" normalizeH="0" baseline="0">
                          <a:ln>
                            <a:noFill/>
                          </a:ln>
                          <a:solidFill>
                            <a:srgbClr val="800000"/>
                          </a:solidFill>
                          <a:effectLst/>
                          <a:latin typeface="Arial" panose="020B0604020202020204" pitchFamily="34" charset="0"/>
                        </a:rPr>
                        <a:t>.</a:t>
                      </a:r>
                      <a:r>
                        <a:rPr kumimoji="0" lang="en-US" altLang="el-GR" sz="1800" b="1" i="0" u="none" strike="noStrike" cap="none" normalizeH="0" baseline="0">
                          <a:ln>
                            <a:noFill/>
                          </a:ln>
                          <a:solidFill>
                            <a:srgbClr val="800000"/>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01312200"/>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2083598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58634309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31897867"/>
                  </a:ext>
                </a:extLst>
              </a:tr>
            </a:tbl>
          </a:graphicData>
        </a:graphic>
      </p:graphicFrame>
      <p:sp>
        <p:nvSpPr>
          <p:cNvPr id="6" name="Footer Placeholder 8">
            <a:extLst>
              <a:ext uri="{FF2B5EF4-FFF2-40B4-BE49-F238E27FC236}">
                <a16:creationId xmlns:a16="http://schemas.microsoft.com/office/drawing/2014/main" id="{3CAF4912-7BE9-86FF-9FC1-EB438A8165CC}"/>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3">
            <a:extLst>
              <a:ext uri="{FF2B5EF4-FFF2-40B4-BE49-F238E27FC236}">
                <a16:creationId xmlns:a16="http://schemas.microsoft.com/office/drawing/2014/main" id="{A1F4882C-2773-90DD-C7B8-A0B483913322}"/>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6" name="Rectangle 5">
            <a:extLst>
              <a:ext uri="{FF2B5EF4-FFF2-40B4-BE49-F238E27FC236}">
                <a16:creationId xmlns:a16="http://schemas.microsoft.com/office/drawing/2014/main" id="{1A9A5A4E-96EF-3D63-0501-283B043AA9CF}"/>
              </a:ext>
            </a:extLst>
          </p:cNvPr>
          <p:cNvSpPr/>
          <p:nvPr/>
        </p:nvSpPr>
        <p:spPr>
          <a:xfrm>
            <a:off x="2057400" y="1773239"/>
            <a:ext cx="8153400" cy="4325937"/>
          </a:xfrm>
          <a:prstGeom prst="rect">
            <a:avLst/>
          </a:prstGeom>
          <a:noFill/>
          <a:ln>
            <a:noFill/>
          </a:ln>
          <a:effectLst/>
        </p:spPr>
        <p:txBody>
          <a:bodyPr tIns="91440" bIns="91440">
            <a:spAutoFit/>
          </a:bodyPr>
          <a:lstStyle>
            <a:lvl1pPr marL="342900" indent="-342900">
              <a:defRPr>
                <a:solidFill>
                  <a:schemeClr val="tx1"/>
                </a:solidFill>
                <a:latin typeface="Calibri" panose="020F0502020204030204" pitchFamily="34" charset="0"/>
              </a:defRPr>
            </a:lvl1pPr>
            <a:lvl2pPr marL="463550" indent="-463550">
              <a:defRPr>
                <a:solidFill>
                  <a:schemeClr val="tx1"/>
                </a:solidFill>
                <a:latin typeface="Calibri" panose="020F0502020204030204" pitchFamily="34" charset="0"/>
              </a:defRPr>
            </a:lvl2pPr>
            <a:lvl3pPr marL="1371600" indent="-4508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SzPct val="100000"/>
              <a:buFont typeface="Calibri" panose="020F0502020204030204" pitchFamily="34" charset="0"/>
              <a:buAutoNum type="arabicPeriod" startAt="4"/>
            </a:pPr>
            <a:r>
              <a:rPr lang="el-GR" altLang="el-GR" sz="2200" b="1">
                <a:latin typeface="Arial" panose="020B0604020202020204" pitchFamily="34" charset="0"/>
              </a:rPr>
              <a:t>Μια μείωση μιας βραχυπρόθεσμης υποχρέωσης μειώνει τα ταμειακά διαθέσιμα</a:t>
            </a:r>
            <a:endParaRPr lang="en-US" altLang="el-GR" sz="2200" b="1">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Οι </a:t>
            </a:r>
            <a:r>
              <a:rPr lang="el-GR" altLang="el-GR" sz="2200" b="1">
                <a:latin typeface="Arial" panose="020B0604020202020204" pitchFamily="34" charset="0"/>
              </a:rPr>
              <a:t>μισθοί πληρωτέοι</a:t>
            </a:r>
            <a:r>
              <a:rPr lang="en-US" altLang="el-GR" sz="2200" b="1">
                <a:latin typeface="Arial" panose="020B0604020202020204" pitchFamily="34" charset="0"/>
              </a:rPr>
              <a:t> </a:t>
            </a:r>
            <a:r>
              <a:rPr lang="el-GR" altLang="el-GR" sz="2200">
                <a:latin typeface="Arial" panose="020B0604020202020204" pitchFamily="34" charset="0"/>
              </a:rPr>
              <a:t>μειώθηκαν κατά </a:t>
            </a:r>
            <a:r>
              <a:rPr lang="en-US" altLang="el-GR" sz="2200" b="1">
                <a:solidFill>
                  <a:srgbClr val="800000"/>
                </a:solidFill>
                <a:latin typeface="Arial" panose="020B0604020202020204" pitchFamily="34" charset="0"/>
              </a:rPr>
              <a:t>$2</a:t>
            </a:r>
            <a:r>
              <a:rPr lang="el-GR" altLang="el-GR" sz="2200" b="1">
                <a:solidFill>
                  <a:srgbClr val="800000"/>
                </a:solidFill>
                <a:latin typeface="Arial" panose="020B0604020202020204" pitchFamily="34" charset="0"/>
              </a:rPr>
              <a:t>.</a:t>
            </a:r>
            <a:r>
              <a:rPr lang="en-US" altLang="el-GR" sz="2200" b="1">
                <a:solidFill>
                  <a:srgbClr val="800000"/>
                </a:solidFill>
                <a:latin typeface="Arial" panose="020B0604020202020204" pitchFamily="34" charset="0"/>
              </a:rPr>
              <a:t>000 </a:t>
            </a:r>
            <a:r>
              <a:rPr lang="el-GR" altLang="el-GR" sz="2200">
                <a:latin typeface="Arial" panose="020B0604020202020204" pitchFamily="34" charset="0"/>
              </a:rPr>
              <a:t>και οι</a:t>
            </a:r>
            <a:r>
              <a:rPr lang="en-US" altLang="el-GR" sz="2200">
                <a:latin typeface="Arial" panose="020B0604020202020204" pitchFamily="34" charset="0"/>
              </a:rPr>
              <a:t> </a:t>
            </a:r>
            <a:r>
              <a:rPr lang="el-GR" altLang="el-GR" sz="2200" b="1">
                <a:latin typeface="Arial" panose="020B0604020202020204" pitchFamily="34" charset="0"/>
              </a:rPr>
              <a:t>δεδουλευμένες υποχρεώεσεις </a:t>
            </a:r>
            <a:r>
              <a:rPr lang="el-GR" altLang="el-GR" sz="2200">
                <a:latin typeface="Arial" panose="020B0604020202020204" pitchFamily="34" charset="0"/>
              </a:rPr>
              <a:t>μειώθηκαν κατά</a:t>
            </a:r>
            <a:r>
              <a:rPr lang="en-US" altLang="el-GR" sz="2200">
                <a:latin typeface="Arial" panose="020B0604020202020204" pitchFamily="34" charset="0"/>
              </a:rPr>
              <a:t> </a:t>
            </a:r>
            <a:r>
              <a:rPr lang="en-US" altLang="el-GR" sz="2200" b="1">
                <a:solidFill>
                  <a:srgbClr val="800000"/>
                </a:solidFill>
                <a:latin typeface="Arial" panose="020B0604020202020204" pitchFamily="34" charset="0"/>
              </a:rPr>
              <a:t>$2</a:t>
            </a:r>
            <a:r>
              <a:rPr lang="el-GR" altLang="el-GR" sz="2200" b="1">
                <a:solidFill>
                  <a:srgbClr val="800000"/>
                </a:solidFill>
                <a:latin typeface="Arial" panose="020B0604020202020204" pitchFamily="34" charset="0"/>
              </a:rPr>
              <a:t>.</a:t>
            </a:r>
            <a:r>
              <a:rPr lang="en-US" altLang="el-GR" sz="2200" b="1">
                <a:solidFill>
                  <a:srgbClr val="800000"/>
                </a:solidFill>
                <a:latin typeface="Arial" panose="020B0604020202020204" pitchFamily="34" charset="0"/>
              </a:rPr>
              <a:t>000</a:t>
            </a:r>
          </a:p>
          <a:p>
            <a:pPr lvl="2">
              <a:lnSpc>
                <a:spcPct val="125000"/>
              </a:lnSpc>
              <a:spcBef>
                <a:spcPts val="1200"/>
              </a:spcBef>
              <a:buClr>
                <a:srgbClr val="740000"/>
              </a:buClr>
              <a:buSzPct val="80000"/>
              <a:buFont typeface="Wingdings" panose="05000000000000000000" pitchFamily="2" charset="2"/>
              <a:buChar char="Ø"/>
            </a:pPr>
            <a:r>
              <a:rPr lang="el-GR" altLang="el-GR" sz="2100">
                <a:latin typeface="Arial" panose="020B0604020202020204" pitchFamily="34" charset="0"/>
              </a:rPr>
              <a:t>Η πληρωμή μιας βραχυπρόθεσμης υποχρέωσης θα μειώσει τα ταμειακά διαθέσιμα, αλλά δεν θα επηρεάσει τα καθαρά κέρδη</a:t>
            </a:r>
            <a:endParaRPr lang="en-US" altLang="el-GR" sz="21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l-GR" sz="2100">
                <a:latin typeface="Arial" panose="020B0604020202020204" pitchFamily="34" charset="0"/>
              </a:rPr>
              <a:t>Αφαιρείται από τα καθαρά κέρδη στην ενότητα των λειτουργικών δραστηριοτήτων </a:t>
            </a:r>
            <a:endParaRPr lang="en-US" altLang="el-GR" sz="2100">
              <a:latin typeface="Arial" panose="020B0604020202020204" pitchFamily="34" charset="0"/>
            </a:endParaRPr>
          </a:p>
        </p:txBody>
      </p:sp>
      <p:sp>
        <p:nvSpPr>
          <p:cNvPr id="7" name="Footer Placeholder 8">
            <a:extLst>
              <a:ext uri="{FF2B5EF4-FFF2-40B4-BE49-F238E27FC236}">
                <a16:creationId xmlns:a16="http://schemas.microsoft.com/office/drawing/2014/main" id="{BC622671-DCFA-E80A-9756-B5BA407B3284}"/>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
        <p:nvSpPr>
          <p:cNvPr id="77830" name="Rectangle 1031">
            <a:extLst>
              <a:ext uri="{FF2B5EF4-FFF2-40B4-BE49-F238E27FC236}">
                <a16:creationId xmlns:a16="http://schemas.microsoft.com/office/drawing/2014/main" id="{F95D8FF4-7921-A3F5-8CF1-C540B106C06F}"/>
              </a:ext>
            </a:extLst>
          </p:cNvPr>
          <p:cNvSpPr txBox="1">
            <a:spLocks noChangeArrowheads="1"/>
          </p:cNvSpPr>
          <p:nvPr/>
        </p:nvSpPr>
        <p:spPr bwMode="auto">
          <a:xfrm>
            <a:off x="1676400" y="228600"/>
            <a:ext cx="8991600" cy="15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Μεταβολές στα στοιχεία κυκλοφορούντος ενεργητικού και βραχυπρόθεσμων υποχρεώσεων, εκτός διαθεσίμων</a:t>
            </a:r>
            <a:endParaRPr lang="en-US" altLang="el-GR" sz="3200" b="1">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3">
            <a:extLst>
              <a:ext uri="{FF2B5EF4-FFF2-40B4-BE49-F238E27FC236}">
                <a16:creationId xmlns:a16="http://schemas.microsoft.com/office/drawing/2014/main" id="{57706D22-AEC0-E52B-70DF-B098CE240B27}"/>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7" name="Rectangle 6">
            <a:extLst>
              <a:ext uri="{FF2B5EF4-FFF2-40B4-BE49-F238E27FC236}">
                <a16:creationId xmlns:a16="http://schemas.microsoft.com/office/drawing/2014/main" id="{864D7C88-7C53-4694-111B-C42B98F231F1}"/>
              </a:ext>
            </a:extLst>
          </p:cNvPr>
          <p:cNvSpPr/>
          <p:nvPr/>
        </p:nvSpPr>
        <p:spPr bwMode="auto">
          <a:xfrm>
            <a:off x="2057549" y="228491"/>
            <a:ext cx="8375205" cy="6093346"/>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79942" name="Group 70">
            <a:extLst>
              <a:ext uri="{FF2B5EF4-FFF2-40B4-BE49-F238E27FC236}">
                <a16:creationId xmlns:a16="http://schemas.microsoft.com/office/drawing/2014/main" id="{41360F8B-0045-FFE0-8E02-A798D79CD855}"/>
              </a:ext>
            </a:extLst>
          </p:cNvPr>
          <p:cNvGraphicFramePr>
            <a:graphicFrameLocks noGrp="1"/>
          </p:cNvGraphicFramePr>
          <p:nvPr/>
        </p:nvGraphicFramePr>
        <p:xfrm>
          <a:off x="2219326" y="365125"/>
          <a:ext cx="8067675" cy="5845366"/>
        </p:xfrm>
        <a:graphic>
          <a:graphicData uri="http://schemas.openxmlformats.org/drawingml/2006/table">
            <a:tbl>
              <a:tblPr/>
              <a:tblGrid>
                <a:gridCol w="6780213">
                  <a:extLst>
                    <a:ext uri="{9D8B030D-6E8A-4147-A177-3AD203B41FA5}">
                      <a16:colId xmlns:a16="http://schemas.microsoft.com/office/drawing/2014/main" val="2611348330"/>
                    </a:ext>
                  </a:extLst>
                </a:gridCol>
                <a:gridCol w="1287462">
                  <a:extLst>
                    <a:ext uri="{9D8B030D-6E8A-4147-A177-3AD203B41FA5}">
                      <a16:colId xmlns:a16="http://schemas.microsoft.com/office/drawing/2014/main" val="333663550"/>
                    </a:ext>
                  </a:extLst>
                </a:gridCol>
              </a:tblGrid>
              <a:tr h="9159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Roadster Factory, Inc.</a:t>
                      </a:r>
                      <a:endParaRPr kumimoji="0" lang="el-GR" altLang="el-GR" sz="1800" b="1" i="0" u="none" strike="noStrike"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1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Μερική Κατάσταση Ταμειακών Ροών</a:t>
                      </a: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Έμμεση μέθοδος</a:t>
                      </a:r>
                      <a:r>
                        <a:rPr kumimoji="0" lang="en-US" altLang="el-GR" sz="1800" b="1" i="0" u="none" strike="noStrike" cap="none" normalizeH="0" baseline="0">
                          <a:ln>
                            <a:noFill/>
                          </a:ln>
                          <a:solidFill>
                            <a:schemeClr val="tx1"/>
                          </a:solidFill>
                          <a:effectLst/>
                          <a:latin typeface="Arial" panose="020B0604020202020204" pitchFamily="34" charset="0"/>
                        </a:rPr>
                        <a:t>)</a:t>
                      </a:r>
                    </a:p>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31</a:t>
                      </a:r>
                      <a:r>
                        <a:rPr kumimoji="0" lang="el-GR" altLang="el-GR" sz="1800" b="1" i="0" u="none" strike="noStrike" cap="none" normalizeH="0" baseline="0">
                          <a:ln>
                            <a:noFill/>
                          </a:ln>
                          <a:solidFill>
                            <a:schemeClr val="tx1"/>
                          </a:solidFill>
                          <a:effectLst/>
                          <a:latin typeface="Arial" panose="020B0604020202020204" pitchFamily="34" charset="0"/>
                        </a:rPr>
                        <a:t> Δεκεμβρίου</a:t>
                      </a:r>
                      <a:r>
                        <a:rPr kumimoji="0" lang="en-US" altLang="el-GR" sz="1800" b="1" i="0" u="none" strike="noStrike" cap="none" normalizeH="0" baseline="0">
                          <a:ln>
                            <a:noFill/>
                          </a:ln>
                          <a:solidFill>
                            <a:schemeClr val="tx1"/>
                          </a:solidFill>
                          <a:effectLst/>
                          <a:latin typeface="Arial" panose="020B0604020202020204" pitchFamily="34" charset="0"/>
                        </a:rPr>
                        <a:t> 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9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884900083"/>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621915591"/>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Καθαρά κέρδη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273161811"/>
                  </a:ext>
                </a:extLst>
              </a:tr>
              <a:tr h="6111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Προσαρμογές για</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74141237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Αποσβέσεις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93064422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    Κέρδη από την πώληση παγίων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22103181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rgbClr val="800000"/>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Αύξηση απαιτήσεων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4851742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Αύξηση προπληρωμένων εξόδων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506709584"/>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Μείωση αποθεμάτων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78940017"/>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Αύξηση λογαριασμών πληρωτέων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34</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195210290"/>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    </a:t>
                      </a:r>
                      <a:r>
                        <a:rPr kumimoji="0" lang="el-GR" altLang="el-GR" sz="1800" b="1" i="0" u="none" strike="noStrike" cap="none" normalizeH="0" baseline="0">
                          <a:ln>
                            <a:noFill/>
                          </a:ln>
                          <a:solidFill>
                            <a:srgbClr val="800000"/>
                          </a:solidFill>
                          <a:effectLst/>
                          <a:latin typeface="Arial" panose="020B0604020202020204" pitchFamily="34" charset="0"/>
                        </a:rPr>
                        <a:t>Μείωση μισθών πληρωτέων</a:t>
                      </a:r>
                      <a:endParaRPr kumimoji="0" lang="en-US" altLang="el-GR" sz="1800" b="1" i="0" u="none" strike="noStrike" cap="none" normalizeH="0" baseline="0">
                        <a:ln>
                          <a:noFill/>
                        </a:ln>
                        <a:solidFill>
                          <a:srgbClr val="80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(2</a:t>
                      </a:r>
                      <a:r>
                        <a:rPr kumimoji="0" lang="el-GR" altLang="el-GR" sz="1800" b="1" i="0" u="none" strike="noStrike" cap="none" normalizeH="0" baseline="0">
                          <a:ln>
                            <a:noFill/>
                          </a:ln>
                          <a:solidFill>
                            <a:srgbClr val="800000"/>
                          </a:solidFill>
                          <a:effectLst/>
                          <a:latin typeface="Arial" panose="020B0604020202020204" pitchFamily="34" charset="0"/>
                        </a:rPr>
                        <a:t>.</a:t>
                      </a:r>
                      <a:r>
                        <a:rPr kumimoji="0" lang="en-US" altLang="el-GR" sz="1800" b="1" i="0" u="none" strike="noStrike" cap="none" normalizeH="0" baseline="0">
                          <a:ln>
                            <a:noFill/>
                          </a:ln>
                          <a:solidFill>
                            <a:srgbClr val="800000"/>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008788066"/>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    </a:t>
                      </a:r>
                      <a:r>
                        <a:rPr kumimoji="0" lang="el-GR" altLang="el-GR" sz="1800" b="1" i="0" u="none" strike="noStrike" cap="none" normalizeH="0" baseline="0">
                          <a:ln>
                            <a:noFill/>
                          </a:ln>
                          <a:solidFill>
                            <a:srgbClr val="800000"/>
                          </a:solidFill>
                          <a:effectLst/>
                          <a:latin typeface="Arial" panose="020B0604020202020204" pitchFamily="34" charset="0"/>
                        </a:rPr>
                        <a:t>Μείωση δεδουλευμένων υποχρεώσεων</a:t>
                      </a:r>
                      <a:endParaRPr kumimoji="0" lang="en-US" altLang="el-GR" sz="1800" b="1" i="0" u="none" strike="noStrike" cap="none" normalizeH="0" baseline="0">
                        <a:ln>
                          <a:noFill/>
                        </a:ln>
                        <a:solidFill>
                          <a:srgbClr val="80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rgbClr val="800000"/>
                          </a:solidFill>
                          <a:effectLst/>
                          <a:latin typeface="Arial" panose="020B0604020202020204" pitchFamily="34" charset="0"/>
                        </a:rPr>
                        <a:t>(2</a:t>
                      </a:r>
                      <a:r>
                        <a:rPr kumimoji="0" lang="el-GR" altLang="el-GR" sz="1800" b="1" i="0" u="none" strike="noStrike" cap="none" normalizeH="0" baseline="0">
                          <a:ln>
                            <a:noFill/>
                          </a:ln>
                          <a:solidFill>
                            <a:srgbClr val="800000"/>
                          </a:solidFill>
                          <a:effectLst/>
                          <a:latin typeface="Arial" panose="020B0604020202020204" pitchFamily="34" charset="0"/>
                        </a:rPr>
                        <a:t>.</a:t>
                      </a:r>
                      <a:r>
                        <a:rPr kumimoji="0" lang="en-US" altLang="el-GR" sz="1800" b="1" i="0" u="none" strike="noStrike" cap="none" normalizeH="0" baseline="0">
                          <a:ln>
                            <a:noFill/>
                          </a:ln>
                          <a:solidFill>
                            <a:srgbClr val="800000"/>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70672989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$77</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113484893"/>
                  </a:ext>
                </a:extLst>
              </a:tr>
            </a:tbl>
          </a:graphicData>
        </a:graphic>
      </p:graphicFrame>
      <p:cxnSp>
        <p:nvCxnSpPr>
          <p:cNvPr id="3" name="Straight Connector 2">
            <a:extLst>
              <a:ext uri="{FF2B5EF4-FFF2-40B4-BE49-F238E27FC236}">
                <a16:creationId xmlns:a16="http://schemas.microsoft.com/office/drawing/2014/main" id="{963C8FA2-5C16-8213-7A11-DA29C6842630}"/>
              </a:ext>
            </a:extLst>
          </p:cNvPr>
          <p:cNvCxnSpPr/>
          <p:nvPr/>
        </p:nvCxnSpPr>
        <p:spPr>
          <a:xfrm>
            <a:off x="8437563" y="5870575"/>
            <a:ext cx="14716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A165369-1217-617F-4EF3-BDB0EC86E812}"/>
              </a:ext>
            </a:extLst>
          </p:cNvPr>
          <p:cNvCxnSpPr/>
          <p:nvPr/>
        </p:nvCxnSpPr>
        <p:spPr>
          <a:xfrm>
            <a:off x="8437563" y="6248400"/>
            <a:ext cx="14716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3F8961BB-253F-17DC-2D18-8C95AD05B7BD}"/>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11E8AE-3221-38BC-C3EE-C2F1E7A95940}"/>
              </a:ext>
            </a:extLst>
          </p:cNvPr>
          <p:cNvPicPr>
            <a:picLocks noChangeAspect="1" noChangeArrowheads="1"/>
          </p:cNvPicPr>
          <p:nvPr/>
        </p:nvPicPr>
        <p:blipFill>
          <a:blip r:embed="rId3"/>
          <a:srcRect/>
          <a:stretch>
            <a:fillRect/>
          </a:stretch>
        </p:blipFill>
        <p:spPr bwMode="auto">
          <a:xfrm>
            <a:off x="1837900" y="844126"/>
            <a:ext cx="8525301" cy="5404698"/>
          </a:xfrm>
          <a:prstGeom prst="rect">
            <a:avLst/>
          </a:prstGeom>
          <a:noFill/>
          <a:ln>
            <a:noFill/>
          </a:ln>
          <a:effectLst>
            <a:innerShdw blurRad="114300">
              <a:prstClr val="black"/>
            </a:innerShdw>
          </a:effectLst>
        </p:spPr>
      </p:pic>
      <p:sp>
        <p:nvSpPr>
          <p:cNvPr id="100355" name="Rectangle 2">
            <a:extLst>
              <a:ext uri="{FF2B5EF4-FFF2-40B4-BE49-F238E27FC236}">
                <a16:creationId xmlns:a16="http://schemas.microsoft.com/office/drawing/2014/main" id="{1097B9AE-2B0E-074A-DB28-D19F5D9D6F87}"/>
              </a:ext>
            </a:extLst>
          </p:cNvPr>
          <p:cNvSpPr>
            <a:spLocks noChangeArrowheads="1"/>
          </p:cNvSpPr>
          <p:nvPr/>
        </p:nvSpPr>
        <p:spPr bwMode="auto">
          <a:xfrm>
            <a:off x="2057400" y="1371601"/>
            <a:ext cx="80010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1700">
                <a:latin typeface="Arial" panose="020B0604020202020204" pitchFamily="34" charset="0"/>
              </a:rPr>
              <a:t>Ταξινομείστε κάθε ένα από τα παρακάτω ως λειτουργική, επενδυτική ή χρηματοδοτική δραστηριότητα, όπως εμφανίζεται στην κατάσταση ταμειακών ροών με την έμμεση μέθοδο</a:t>
            </a:r>
            <a:r>
              <a:rPr lang="en-US" altLang="el-GR" sz="1700">
                <a:latin typeface="Arial" panose="020B0604020202020204" pitchFamily="34" charset="0"/>
              </a:rPr>
              <a:t>.</a:t>
            </a:r>
          </a:p>
        </p:txBody>
      </p:sp>
      <p:cxnSp>
        <p:nvCxnSpPr>
          <p:cNvPr id="100356" name="Straight Connector 4">
            <a:extLst>
              <a:ext uri="{FF2B5EF4-FFF2-40B4-BE49-F238E27FC236}">
                <a16:creationId xmlns:a16="http://schemas.microsoft.com/office/drawing/2014/main" id="{644A00D9-DDB4-704C-54F1-97FCC5DBAA12}"/>
              </a:ext>
            </a:extLst>
          </p:cNvPr>
          <p:cNvCxnSpPr>
            <a:cxnSpLocks noChangeShapeType="1"/>
          </p:cNvCxnSpPr>
          <p:nvPr/>
        </p:nvCxnSpPr>
        <p:spPr bwMode="auto">
          <a:xfrm>
            <a:off x="2133600" y="4038600"/>
            <a:ext cx="7924800" cy="0"/>
          </a:xfrm>
          <a:prstGeom prst="line">
            <a:avLst/>
          </a:prstGeom>
          <a:noFill/>
          <a:ln w="28575" cap="sq" algn="ctr">
            <a:solidFill>
              <a:schemeClr val="tx1"/>
            </a:solidFill>
            <a:prstDash val="sysDash"/>
            <a:round/>
            <a:headEnd type="none" w="sm" len="sm"/>
            <a:tailEnd type="none" w="sm" len="sm"/>
          </a:ln>
        </p:spPr>
      </p:cxnSp>
      <p:sp>
        <p:nvSpPr>
          <p:cNvPr id="100357" name="Rectangle 1">
            <a:extLst>
              <a:ext uri="{FF2B5EF4-FFF2-40B4-BE49-F238E27FC236}">
                <a16:creationId xmlns:a16="http://schemas.microsoft.com/office/drawing/2014/main" id="{5A24BCB8-DAB3-999F-C5B7-220CC6CFBA1E}"/>
              </a:ext>
            </a:extLst>
          </p:cNvPr>
          <p:cNvSpPr>
            <a:spLocks noChangeArrowheads="1"/>
          </p:cNvSpPr>
          <p:nvPr/>
        </p:nvSpPr>
        <p:spPr bwMode="auto">
          <a:xfrm>
            <a:off x="2133600" y="2286001"/>
            <a:ext cx="79248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87338" algn="l"/>
                <a:tab pos="3370263" algn="l"/>
                <a:tab pos="3657600" algn="l"/>
              </a:tabLst>
              <a:defRPr>
                <a:solidFill>
                  <a:schemeClr val="tx1"/>
                </a:solidFill>
                <a:latin typeface="Calibri" panose="020F0502020204030204" pitchFamily="34" charset="0"/>
              </a:defRPr>
            </a:lvl1pPr>
            <a:lvl2pPr marL="742950" indent="-285750">
              <a:tabLst>
                <a:tab pos="287338" algn="l"/>
                <a:tab pos="3370263" algn="l"/>
                <a:tab pos="3657600" algn="l"/>
              </a:tabLst>
              <a:defRPr>
                <a:solidFill>
                  <a:schemeClr val="tx1"/>
                </a:solidFill>
                <a:latin typeface="Calibri" panose="020F0502020204030204" pitchFamily="34" charset="0"/>
              </a:defRPr>
            </a:lvl2pPr>
            <a:lvl3pPr marL="1143000" indent="-228600">
              <a:tabLst>
                <a:tab pos="287338" algn="l"/>
                <a:tab pos="3370263" algn="l"/>
                <a:tab pos="3657600" algn="l"/>
              </a:tabLst>
              <a:defRPr>
                <a:solidFill>
                  <a:schemeClr val="tx1"/>
                </a:solidFill>
                <a:latin typeface="Calibri" panose="020F0502020204030204" pitchFamily="34" charset="0"/>
              </a:defRPr>
            </a:lvl3pPr>
            <a:lvl4pPr marL="1600200" indent="-228600">
              <a:tabLst>
                <a:tab pos="287338" algn="l"/>
                <a:tab pos="3370263" algn="l"/>
                <a:tab pos="3657600" algn="l"/>
              </a:tabLst>
              <a:defRPr>
                <a:solidFill>
                  <a:schemeClr val="tx1"/>
                </a:solidFill>
                <a:latin typeface="Calibri" panose="020F0502020204030204" pitchFamily="34" charset="0"/>
              </a:defRPr>
            </a:lvl4pPr>
            <a:lvl5pPr marL="2057400" indent="-228600">
              <a:tabLst>
                <a:tab pos="287338" algn="l"/>
                <a:tab pos="3370263" algn="l"/>
                <a:tab pos="3657600" algn="l"/>
              </a:tabLst>
              <a:defRPr>
                <a:solidFill>
                  <a:schemeClr val="tx1"/>
                </a:solidFill>
                <a:latin typeface="Calibri" panose="020F0502020204030204" pitchFamily="34" charset="0"/>
              </a:defRPr>
            </a:lvl5pPr>
            <a:lvl6pPr marL="2514600" indent="-228600" fontAlgn="base">
              <a:spcBef>
                <a:spcPct val="0"/>
              </a:spcBef>
              <a:spcAft>
                <a:spcPct val="0"/>
              </a:spcAft>
              <a:tabLst>
                <a:tab pos="287338" algn="l"/>
                <a:tab pos="3370263" algn="l"/>
                <a:tab pos="3657600" algn="l"/>
              </a:tabLst>
              <a:defRPr>
                <a:solidFill>
                  <a:schemeClr val="tx1"/>
                </a:solidFill>
                <a:latin typeface="Calibri" panose="020F0502020204030204" pitchFamily="34" charset="0"/>
              </a:defRPr>
            </a:lvl6pPr>
            <a:lvl7pPr marL="2971800" indent="-228600" fontAlgn="base">
              <a:spcBef>
                <a:spcPct val="0"/>
              </a:spcBef>
              <a:spcAft>
                <a:spcPct val="0"/>
              </a:spcAft>
              <a:tabLst>
                <a:tab pos="287338" algn="l"/>
                <a:tab pos="3370263" algn="l"/>
                <a:tab pos="3657600" algn="l"/>
              </a:tabLst>
              <a:defRPr>
                <a:solidFill>
                  <a:schemeClr val="tx1"/>
                </a:solidFill>
                <a:latin typeface="Calibri" panose="020F0502020204030204" pitchFamily="34" charset="0"/>
              </a:defRPr>
            </a:lvl7pPr>
            <a:lvl8pPr marL="3429000" indent="-228600" fontAlgn="base">
              <a:spcBef>
                <a:spcPct val="0"/>
              </a:spcBef>
              <a:spcAft>
                <a:spcPct val="0"/>
              </a:spcAft>
              <a:tabLst>
                <a:tab pos="287338" algn="l"/>
                <a:tab pos="3370263" algn="l"/>
                <a:tab pos="3657600" algn="l"/>
              </a:tabLst>
              <a:defRPr>
                <a:solidFill>
                  <a:schemeClr val="tx1"/>
                </a:solidFill>
                <a:latin typeface="Calibri" panose="020F0502020204030204" pitchFamily="34" charset="0"/>
              </a:defRPr>
            </a:lvl8pPr>
            <a:lvl9pPr marL="3886200" indent="-228600" fontAlgn="base">
              <a:spcBef>
                <a:spcPct val="0"/>
              </a:spcBef>
              <a:spcAft>
                <a:spcPct val="0"/>
              </a:spcAft>
              <a:tabLst>
                <a:tab pos="287338" algn="l"/>
                <a:tab pos="3370263" algn="l"/>
                <a:tab pos="3657600" algn="l"/>
              </a:tabLst>
              <a:defRPr>
                <a:solidFill>
                  <a:schemeClr val="tx1"/>
                </a:solidFill>
                <a:latin typeface="Calibri" panose="020F0502020204030204" pitchFamily="34" charset="0"/>
              </a:defRPr>
            </a:lvl9pPr>
          </a:lstStyle>
          <a:p>
            <a:r>
              <a:rPr lang="el-GR" altLang="el-GR" sz="1700">
                <a:latin typeface="Arial" panose="020B0604020202020204" pitchFamily="34" charset="0"/>
              </a:rPr>
              <a:t>α</a:t>
            </a:r>
            <a:r>
              <a:rPr lang="en-US" altLang="el-GR" sz="1700">
                <a:latin typeface="Arial" panose="020B0604020202020204" pitchFamily="34" charset="0"/>
              </a:rPr>
              <a:t>. </a:t>
            </a:r>
            <a:r>
              <a:rPr lang="el-GR" altLang="el-GR" sz="1700">
                <a:latin typeface="Arial" panose="020B0604020202020204" pitchFamily="34" charset="0"/>
              </a:rPr>
              <a:t>Έκδοση μετοχών</a:t>
            </a:r>
            <a:r>
              <a:rPr lang="en-US" altLang="el-GR" sz="1700">
                <a:latin typeface="Arial" panose="020B0604020202020204" pitchFamily="34" charset="0"/>
              </a:rPr>
              <a:t>	</a:t>
            </a:r>
            <a:r>
              <a:rPr lang="el-GR" altLang="el-GR" sz="1700">
                <a:latin typeface="Arial" panose="020B0604020202020204" pitchFamily="34" charset="0"/>
              </a:rPr>
              <a:t>ζ</a:t>
            </a:r>
            <a:r>
              <a:rPr lang="en-US" altLang="el-GR" sz="1700">
                <a:latin typeface="Arial" panose="020B0604020202020204" pitchFamily="34" charset="0"/>
              </a:rPr>
              <a:t>. 	</a:t>
            </a:r>
            <a:r>
              <a:rPr lang="el-GR" altLang="el-GR" sz="1700">
                <a:latin typeface="Arial" panose="020B0604020202020204" pitchFamily="34" charset="0"/>
              </a:rPr>
              <a:t>Εξόφληση ομολογιών πληρωτέων</a:t>
            </a:r>
            <a:endParaRPr lang="en-US" altLang="el-GR" sz="1700">
              <a:latin typeface="Arial" panose="020B0604020202020204" pitchFamily="34" charset="0"/>
            </a:endParaRPr>
          </a:p>
          <a:p>
            <a:r>
              <a:rPr lang="el-GR" altLang="el-GR" sz="1700">
                <a:latin typeface="Arial" panose="020B0604020202020204" pitchFamily="34" charset="0"/>
              </a:rPr>
              <a:t>β</a:t>
            </a:r>
            <a:r>
              <a:rPr lang="en-US" altLang="el-GR" sz="1700">
                <a:latin typeface="Arial" panose="020B0604020202020204" pitchFamily="34" charset="0"/>
              </a:rPr>
              <a:t>. 	</a:t>
            </a:r>
            <a:r>
              <a:rPr lang="el-GR" altLang="el-GR" sz="1700">
                <a:latin typeface="Arial" panose="020B0604020202020204" pitchFamily="34" charset="0"/>
              </a:rPr>
              <a:t>Μακροπρόθεσμος δανεισμός</a:t>
            </a:r>
            <a:r>
              <a:rPr lang="en-US" altLang="el-GR" sz="1700">
                <a:latin typeface="Arial" panose="020B0604020202020204" pitchFamily="34" charset="0"/>
              </a:rPr>
              <a:t> 	</a:t>
            </a:r>
            <a:r>
              <a:rPr lang="el-GR" altLang="el-GR" sz="1700">
                <a:latin typeface="Arial" panose="020B0604020202020204" pitchFamily="34" charset="0"/>
              </a:rPr>
              <a:t>η</a:t>
            </a:r>
            <a:r>
              <a:rPr lang="en-US" altLang="el-GR" sz="1700">
                <a:latin typeface="Arial" panose="020B0604020202020204" pitchFamily="34" charset="0"/>
              </a:rPr>
              <a:t>. 	</a:t>
            </a:r>
            <a:r>
              <a:rPr lang="el-GR" altLang="el-GR" sz="1700">
                <a:latin typeface="Arial" panose="020B0604020202020204" pitchFamily="34" charset="0"/>
              </a:rPr>
              <a:t>Πληρωμή τόκων</a:t>
            </a:r>
            <a:endParaRPr lang="en-US" altLang="el-GR" sz="1700">
              <a:latin typeface="Arial" panose="020B0604020202020204" pitchFamily="34" charset="0"/>
            </a:endParaRPr>
          </a:p>
          <a:p>
            <a:r>
              <a:rPr lang="el-GR" altLang="el-GR" sz="1700">
                <a:latin typeface="Arial" panose="020B0604020202020204" pitchFamily="34" charset="0"/>
              </a:rPr>
              <a:t>γ</a:t>
            </a:r>
            <a:r>
              <a:rPr lang="en-US" altLang="el-GR" sz="1700">
                <a:latin typeface="Arial" panose="020B0604020202020204" pitchFamily="34" charset="0"/>
              </a:rPr>
              <a:t>. 	</a:t>
            </a:r>
            <a:r>
              <a:rPr lang="el-GR" altLang="el-GR" sz="1700">
                <a:latin typeface="Arial" panose="020B0604020202020204" pitchFamily="34" charset="0"/>
              </a:rPr>
              <a:t>Έσοδα από πωλήσεις</a:t>
            </a:r>
            <a:r>
              <a:rPr lang="en-US" altLang="el-GR" sz="1700">
                <a:latin typeface="Arial" panose="020B0604020202020204" pitchFamily="34" charset="0"/>
              </a:rPr>
              <a:t> 	</a:t>
            </a:r>
            <a:r>
              <a:rPr lang="el-GR" altLang="el-GR" sz="1700">
                <a:latin typeface="Arial" panose="020B0604020202020204" pitchFamily="34" charset="0"/>
              </a:rPr>
              <a:t>θ</a:t>
            </a:r>
            <a:r>
              <a:rPr lang="en-US" altLang="el-GR" sz="1700">
                <a:latin typeface="Arial" panose="020B0604020202020204" pitchFamily="34" charset="0"/>
              </a:rPr>
              <a:t>. 	</a:t>
            </a:r>
            <a:r>
              <a:rPr lang="el-GR" altLang="el-GR" sz="1700">
                <a:latin typeface="Arial" panose="020B0604020202020204" pitchFamily="34" charset="0"/>
              </a:rPr>
              <a:t>Πώληση εξοπλισμού</a:t>
            </a:r>
            <a:endParaRPr lang="en-US" altLang="el-GR" sz="1700">
              <a:latin typeface="Arial" panose="020B0604020202020204" pitchFamily="34" charset="0"/>
            </a:endParaRPr>
          </a:p>
          <a:p>
            <a:r>
              <a:rPr lang="el-GR" altLang="el-GR" sz="1700">
                <a:latin typeface="Arial" panose="020B0604020202020204" pitchFamily="34" charset="0"/>
              </a:rPr>
              <a:t>δ</a:t>
            </a:r>
            <a:r>
              <a:rPr lang="en-US" altLang="el-GR" sz="1700">
                <a:latin typeface="Arial" panose="020B0604020202020204" pitchFamily="34" charset="0"/>
              </a:rPr>
              <a:t>. </a:t>
            </a:r>
            <a:r>
              <a:rPr lang="el-GR" altLang="el-GR" sz="1700">
                <a:latin typeface="Arial" panose="020B0604020202020204" pitchFamily="34" charset="0"/>
              </a:rPr>
              <a:t>Καταβολή μερισμάτων</a:t>
            </a:r>
            <a:r>
              <a:rPr lang="en-US" altLang="el-GR" sz="1700">
                <a:latin typeface="Arial" panose="020B0604020202020204" pitchFamily="34" charset="0"/>
              </a:rPr>
              <a:t> 	</a:t>
            </a:r>
            <a:r>
              <a:rPr lang="el-GR" altLang="el-GR" sz="1700">
                <a:latin typeface="Arial" panose="020B0604020202020204" pitchFamily="34" charset="0"/>
              </a:rPr>
              <a:t>ι</a:t>
            </a:r>
            <a:r>
              <a:rPr lang="en-US" altLang="el-GR" sz="1700">
                <a:latin typeface="Arial" panose="020B0604020202020204" pitchFamily="34" charset="0"/>
              </a:rPr>
              <a:t>. 	</a:t>
            </a:r>
            <a:r>
              <a:rPr lang="el-GR" altLang="el-GR" sz="1700">
                <a:latin typeface="Arial" panose="020B0604020202020204" pitchFamily="34" charset="0"/>
              </a:rPr>
              <a:t>Κόστος πωληθέντων</a:t>
            </a:r>
            <a:endParaRPr lang="en-US" altLang="el-GR" sz="1700">
              <a:latin typeface="Arial" panose="020B0604020202020204" pitchFamily="34" charset="0"/>
            </a:endParaRPr>
          </a:p>
          <a:p>
            <a:r>
              <a:rPr lang="el-GR" altLang="el-GR" sz="1700">
                <a:latin typeface="Arial" panose="020B0604020202020204" pitchFamily="34" charset="0"/>
              </a:rPr>
              <a:t>ε</a:t>
            </a:r>
            <a:r>
              <a:rPr lang="en-US" altLang="el-GR" sz="1700">
                <a:latin typeface="Arial" panose="020B0604020202020204" pitchFamily="34" charset="0"/>
              </a:rPr>
              <a:t>. 	</a:t>
            </a:r>
            <a:r>
              <a:rPr lang="el-GR" altLang="el-GR" sz="1700">
                <a:latin typeface="Arial" panose="020B0604020202020204" pitchFamily="34" charset="0"/>
              </a:rPr>
              <a:t>Αγορά γηπέδων μετρητοίς</a:t>
            </a:r>
            <a:r>
              <a:rPr lang="en-US" altLang="el-GR" sz="1700">
                <a:latin typeface="Arial" panose="020B0604020202020204" pitchFamily="34" charset="0"/>
              </a:rPr>
              <a:t>	</a:t>
            </a:r>
            <a:r>
              <a:rPr lang="el-GR" altLang="el-GR" sz="1700">
                <a:latin typeface="Arial" panose="020B0604020202020204" pitchFamily="34" charset="0"/>
              </a:rPr>
              <a:t>κ</a:t>
            </a:r>
            <a:r>
              <a:rPr lang="en-US" altLang="el-GR" sz="1700">
                <a:latin typeface="Arial" panose="020B0604020202020204" pitchFamily="34" charset="0"/>
              </a:rPr>
              <a:t>. 	</a:t>
            </a:r>
            <a:r>
              <a:rPr lang="el-GR" altLang="el-GR" sz="1700">
                <a:latin typeface="Arial" panose="020B0604020202020204" pitchFamily="34" charset="0"/>
              </a:rPr>
              <a:t>Απόκτηση άλλης εταιρείας με μετρητά</a:t>
            </a:r>
            <a:endParaRPr lang="en-US" altLang="el-GR" sz="1700">
              <a:latin typeface="Arial" panose="020B0604020202020204" pitchFamily="34" charset="0"/>
            </a:endParaRPr>
          </a:p>
          <a:p>
            <a:r>
              <a:rPr lang="el-GR" altLang="el-GR" sz="1700">
                <a:latin typeface="Arial" panose="020B0604020202020204" pitchFamily="34" charset="0"/>
              </a:rPr>
              <a:t>στ</a:t>
            </a:r>
            <a:r>
              <a:rPr lang="en-US" altLang="el-GR" sz="1700">
                <a:latin typeface="Arial" panose="020B0604020202020204" pitchFamily="34" charset="0"/>
              </a:rPr>
              <a:t>.	</a:t>
            </a:r>
            <a:r>
              <a:rPr lang="el-GR" altLang="el-GR" sz="1700">
                <a:latin typeface="Arial" panose="020B0604020202020204" pitchFamily="34" charset="0"/>
              </a:rPr>
              <a:t>Αγορά ιδίων μετοχών</a:t>
            </a:r>
            <a:r>
              <a:rPr lang="en-US" altLang="el-GR" sz="1700">
                <a:latin typeface="Arial" panose="020B0604020202020204" pitchFamily="34" charset="0"/>
              </a:rPr>
              <a:t> 	</a:t>
            </a:r>
            <a:r>
              <a:rPr lang="el-GR" altLang="el-GR" sz="1700">
                <a:latin typeface="Arial" panose="020B0604020202020204" pitchFamily="34" charset="0"/>
              </a:rPr>
              <a:t>λ</a:t>
            </a:r>
            <a:r>
              <a:rPr lang="en-US" altLang="el-GR" sz="1700">
                <a:latin typeface="Arial" panose="020B0604020202020204" pitchFamily="34" charset="0"/>
              </a:rPr>
              <a:t>. 	</a:t>
            </a:r>
            <a:r>
              <a:rPr lang="el-GR" altLang="el-GR" sz="1700">
                <a:latin typeface="Arial" panose="020B0604020202020204" pitchFamily="34" charset="0"/>
              </a:rPr>
              <a:t>Δάνειο σε τρίτους</a:t>
            </a:r>
            <a:endParaRPr lang="en-US" altLang="el-GR" sz="1700">
              <a:latin typeface="Arial" panose="020B0604020202020204" pitchFamily="34" charset="0"/>
            </a:endParaRPr>
          </a:p>
        </p:txBody>
      </p:sp>
      <p:sp>
        <p:nvSpPr>
          <p:cNvPr id="11" name="Rectangle 10">
            <a:extLst>
              <a:ext uri="{FF2B5EF4-FFF2-40B4-BE49-F238E27FC236}">
                <a16:creationId xmlns:a16="http://schemas.microsoft.com/office/drawing/2014/main" id="{117A7886-E7D2-C9A4-6A68-A73CCA965084}"/>
              </a:ext>
            </a:extLst>
          </p:cNvPr>
          <p:cNvSpPr>
            <a:spLocks noChangeArrowheads="1"/>
          </p:cNvSpPr>
          <p:nvPr/>
        </p:nvSpPr>
        <p:spPr bwMode="auto">
          <a:xfrm>
            <a:off x="2133600" y="4433889"/>
            <a:ext cx="35814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1700">
                <a:latin typeface="Arial" panose="020B0604020202020204" pitchFamily="34" charset="0"/>
              </a:rPr>
              <a:t>α. Χρηματοδοτική</a:t>
            </a:r>
            <a:endParaRPr lang="en-US" altLang="el-GR" sz="1700">
              <a:latin typeface="Arial" panose="020B0604020202020204" pitchFamily="34" charset="0"/>
            </a:endParaRPr>
          </a:p>
          <a:p>
            <a:r>
              <a:rPr lang="el-GR" altLang="el-GR" sz="1700">
                <a:latin typeface="Arial" panose="020B0604020202020204" pitchFamily="34" charset="0"/>
              </a:rPr>
              <a:t>β. Χρηματοδοτική</a:t>
            </a:r>
            <a:endParaRPr lang="en-US" altLang="el-GR" sz="1700">
              <a:latin typeface="Arial" panose="020B0604020202020204" pitchFamily="34" charset="0"/>
            </a:endParaRPr>
          </a:p>
          <a:p>
            <a:r>
              <a:rPr lang="el-GR" altLang="el-GR" sz="1700">
                <a:latin typeface="Arial" panose="020B0604020202020204" pitchFamily="34" charset="0"/>
              </a:rPr>
              <a:t>γ. Λειτουργική</a:t>
            </a:r>
          </a:p>
          <a:p>
            <a:r>
              <a:rPr lang="el-GR" altLang="el-GR" sz="1700">
                <a:latin typeface="Arial" panose="020B0604020202020204" pitchFamily="34" charset="0"/>
              </a:rPr>
              <a:t>δ. Χρηματοδοτική</a:t>
            </a:r>
            <a:endParaRPr lang="en-US" altLang="el-GR" sz="1700">
              <a:latin typeface="Arial" panose="020B0604020202020204" pitchFamily="34" charset="0"/>
            </a:endParaRPr>
          </a:p>
          <a:p>
            <a:r>
              <a:rPr lang="el-GR" altLang="el-GR" sz="1700">
                <a:latin typeface="Arial" panose="020B0604020202020204" pitchFamily="34" charset="0"/>
              </a:rPr>
              <a:t>ε. Επενδυτική</a:t>
            </a:r>
            <a:endParaRPr lang="en-US" altLang="el-GR" sz="1700">
              <a:latin typeface="Arial" panose="020B0604020202020204" pitchFamily="34" charset="0"/>
            </a:endParaRPr>
          </a:p>
          <a:p>
            <a:r>
              <a:rPr lang="el-GR" altLang="el-GR" sz="1700">
                <a:latin typeface="Arial" panose="020B0604020202020204" pitchFamily="34" charset="0"/>
              </a:rPr>
              <a:t>στ. Χρηματοδοτική</a:t>
            </a:r>
            <a:endParaRPr lang="en-US" altLang="el-GR" sz="1700">
              <a:latin typeface="Arial" panose="020B0604020202020204" pitchFamily="34" charset="0"/>
            </a:endParaRPr>
          </a:p>
        </p:txBody>
      </p:sp>
      <p:sp>
        <p:nvSpPr>
          <p:cNvPr id="100359" name="Rectangle 11">
            <a:extLst>
              <a:ext uri="{FF2B5EF4-FFF2-40B4-BE49-F238E27FC236}">
                <a16:creationId xmlns:a16="http://schemas.microsoft.com/office/drawing/2014/main" id="{68745576-F040-1E3C-7EAC-C27F20CAF93A}"/>
              </a:ext>
            </a:extLst>
          </p:cNvPr>
          <p:cNvSpPr>
            <a:spLocks noChangeArrowheads="1"/>
          </p:cNvSpPr>
          <p:nvPr/>
        </p:nvSpPr>
        <p:spPr bwMode="auto">
          <a:xfrm>
            <a:off x="2133600" y="4065589"/>
            <a:ext cx="7924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370263" algn="l"/>
              </a:tabLst>
              <a:defRPr>
                <a:solidFill>
                  <a:schemeClr val="tx1"/>
                </a:solidFill>
                <a:latin typeface="Calibri" panose="020F0502020204030204" pitchFamily="34" charset="0"/>
              </a:defRPr>
            </a:lvl1pPr>
            <a:lvl2pPr marL="742950" indent="-285750">
              <a:tabLst>
                <a:tab pos="3370263" algn="l"/>
              </a:tabLst>
              <a:defRPr>
                <a:solidFill>
                  <a:schemeClr val="tx1"/>
                </a:solidFill>
                <a:latin typeface="Calibri" panose="020F0502020204030204" pitchFamily="34" charset="0"/>
              </a:defRPr>
            </a:lvl2pPr>
            <a:lvl3pPr marL="1143000" indent="-228600">
              <a:tabLst>
                <a:tab pos="3370263" algn="l"/>
              </a:tabLst>
              <a:defRPr>
                <a:solidFill>
                  <a:schemeClr val="tx1"/>
                </a:solidFill>
                <a:latin typeface="Calibri" panose="020F0502020204030204" pitchFamily="34" charset="0"/>
              </a:defRPr>
            </a:lvl3pPr>
            <a:lvl4pPr marL="1600200" indent="-228600">
              <a:tabLst>
                <a:tab pos="3370263" algn="l"/>
              </a:tabLst>
              <a:defRPr>
                <a:solidFill>
                  <a:schemeClr val="tx1"/>
                </a:solidFill>
                <a:latin typeface="Calibri" panose="020F0502020204030204" pitchFamily="34" charset="0"/>
              </a:defRPr>
            </a:lvl4pPr>
            <a:lvl5pPr marL="2057400" indent="-228600">
              <a:tabLst>
                <a:tab pos="3370263" algn="l"/>
              </a:tabLst>
              <a:defRPr>
                <a:solidFill>
                  <a:schemeClr val="tx1"/>
                </a:solidFill>
                <a:latin typeface="Calibri" panose="020F0502020204030204" pitchFamily="34" charset="0"/>
              </a:defRPr>
            </a:lvl5pPr>
            <a:lvl6pPr marL="2514600" indent="-228600" fontAlgn="base">
              <a:spcBef>
                <a:spcPct val="0"/>
              </a:spcBef>
              <a:spcAft>
                <a:spcPct val="0"/>
              </a:spcAft>
              <a:tabLst>
                <a:tab pos="3370263" algn="l"/>
              </a:tabLst>
              <a:defRPr>
                <a:solidFill>
                  <a:schemeClr val="tx1"/>
                </a:solidFill>
                <a:latin typeface="Calibri" panose="020F0502020204030204" pitchFamily="34" charset="0"/>
              </a:defRPr>
            </a:lvl6pPr>
            <a:lvl7pPr marL="2971800" indent="-228600" fontAlgn="base">
              <a:spcBef>
                <a:spcPct val="0"/>
              </a:spcBef>
              <a:spcAft>
                <a:spcPct val="0"/>
              </a:spcAft>
              <a:tabLst>
                <a:tab pos="3370263" algn="l"/>
              </a:tabLst>
              <a:defRPr>
                <a:solidFill>
                  <a:schemeClr val="tx1"/>
                </a:solidFill>
                <a:latin typeface="Calibri" panose="020F0502020204030204" pitchFamily="34" charset="0"/>
              </a:defRPr>
            </a:lvl7pPr>
            <a:lvl8pPr marL="3429000" indent="-228600" fontAlgn="base">
              <a:spcBef>
                <a:spcPct val="0"/>
              </a:spcBef>
              <a:spcAft>
                <a:spcPct val="0"/>
              </a:spcAft>
              <a:tabLst>
                <a:tab pos="3370263" algn="l"/>
              </a:tabLst>
              <a:defRPr>
                <a:solidFill>
                  <a:schemeClr val="tx1"/>
                </a:solidFill>
                <a:latin typeface="Calibri" panose="020F0502020204030204" pitchFamily="34" charset="0"/>
              </a:defRPr>
            </a:lvl8pPr>
            <a:lvl9pPr marL="3886200" indent="-228600" fontAlgn="base">
              <a:spcBef>
                <a:spcPct val="0"/>
              </a:spcBef>
              <a:spcAft>
                <a:spcPct val="0"/>
              </a:spcAft>
              <a:tabLst>
                <a:tab pos="3370263" algn="l"/>
              </a:tabLst>
              <a:defRPr>
                <a:solidFill>
                  <a:schemeClr val="tx1"/>
                </a:solidFill>
                <a:latin typeface="Calibri" panose="020F0502020204030204" pitchFamily="34" charset="0"/>
              </a:defRPr>
            </a:lvl9pPr>
          </a:lstStyle>
          <a:p>
            <a:r>
              <a:rPr lang="el-GR" altLang="el-GR" sz="1700" b="1">
                <a:latin typeface="Arial" panose="020B0604020202020204" pitchFamily="34" charset="0"/>
              </a:rPr>
              <a:t>Απαντήσεις</a:t>
            </a:r>
            <a:endParaRPr lang="en-US" altLang="el-GR" sz="1700" b="1">
              <a:latin typeface="Arial" panose="020B0604020202020204" pitchFamily="34" charset="0"/>
            </a:endParaRPr>
          </a:p>
        </p:txBody>
      </p:sp>
      <p:sp>
        <p:nvSpPr>
          <p:cNvPr id="13" name="Rectangle 12">
            <a:extLst>
              <a:ext uri="{FF2B5EF4-FFF2-40B4-BE49-F238E27FC236}">
                <a16:creationId xmlns:a16="http://schemas.microsoft.com/office/drawing/2014/main" id="{49C2F2A9-C0D9-25F4-AFE1-EC6E70CAA96E}"/>
              </a:ext>
            </a:extLst>
          </p:cNvPr>
          <p:cNvSpPr>
            <a:spLocks noChangeArrowheads="1"/>
          </p:cNvSpPr>
          <p:nvPr/>
        </p:nvSpPr>
        <p:spPr bwMode="auto">
          <a:xfrm>
            <a:off x="5486400" y="4433889"/>
            <a:ext cx="47244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1700">
                <a:latin typeface="Arial" panose="020B0604020202020204" pitchFamily="34" charset="0"/>
              </a:rPr>
              <a:t>ζ. Χρηματοδοτική</a:t>
            </a:r>
            <a:endParaRPr lang="en-US" altLang="el-GR" sz="1700">
              <a:latin typeface="Arial" panose="020B0604020202020204" pitchFamily="34" charset="0"/>
            </a:endParaRPr>
          </a:p>
          <a:p>
            <a:r>
              <a:rPr lang="el-GR" altLang="el-GR" sz="1700">
                <a:latin typeface="Arial" panose="020B0604020202020204" pitchFamily="34" charset="0"/>
              </a:rPr>
              <a:t>η. Λειτουργική</a:t>
            </a:r>
            <a:endParaRPr lang="en-US" altLang="el-GR" sz="1700">
              <a:latin typeface="Arial" panose="020B0604020202020204" pitchFamily="34" charset="0"/>
            </a:endParaRPr>
          </a:p>
          <a:p>
            <a:r>
              <a:rPr lang="el-GR" altLang="el-GR" sz="1700">
                <a:latin typeface="Arial" panose="020B0604020202020204" pitchFamily="34" charset="0"/>
              </a:rPr>
              <a:t>θ. Επενδυτική</a:t>
            </a:r>
            <a:endParaRPr lang="en-US" altLang="el-GR" sz="1700">
              <a:latin typeface="Arial" panose="020B0604020202020204" pitchFamily="34" charset="0"/>
            </a:endParaRPr>
          </a:p>
          <a:p>
            <a:r>
              <a:rPr lang="el-GR" altLang="el-GR" sz="1700">
                <a:latin typeface="Arial" panose="020B0604020202020204" pitchFamily="34" charset="0"/>
              </a:rPr>
              <a:t>ι. Λειτουργική</a:t>
            </a:r>
            <a:endParaRPr lang="en-US" altLang="el-GR" sz="1700">
              <a:latin typeface="Arial" panose="020B0604020202020204" pitchFamily="34" charset="0"/>
            </a:endParaRPr>
          </a:p>
          <a:p>
            <a:r>
              <a:rPr lang="el-GR" altLang="el-GR" sz="1700">
                <a:latin typeface="Arial" panose="020B0604020202020204" pitchFamily="34" charset="0"/>
              </a:rPr>
              <a:t>κ. Επενδυτική</a:t>
            </a:r>
            <a:endParaRPr lang="en-US" altLang="el-GR" sz="1700">
              <a:latin typeface="Arial" panose="020B0604020202020204" pitchFamily="34" charset="0"/>
            </a:endParaRPr>
          </a:p>
          <a:p>
            <a:r>
              <a:rPr lang="el-GR" altLang="el-GR" sz="1700">
                <a:latin typeface="Arial" panose="020B0604020202020204" pitchFamily="34" charset="0"/>
              </a:rPr>
              <a:t>λ. Επενδυτική</a:t>
            </a:r>
            <a:endParaRPr lang="en-US" altLang="el-GR" sz="1700">
              <a:latin typeface="Arial" panose="020B0604020202020204" pitchFamily="34" charset="0"/>
            </a:endParaRPr>
          </a:p>
        </p:txBody>
      </p:sp>
      <p:sp>
        <p:nvSpPr>
          <p:cNvPr id="100361" name="Text Box 13">
            <a:extLst>
              <a:ext uri="{FF2B5EF4-FFF2-40B4-BE49-F238E27FC236}">
                <a16:creationId xmlns:a16="http://schemas.microsoft.com/office/drawing/2014/main" id="{805DF132-BBC6-8DA2-ACFE-557288F66FEB}"/>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14" name="Footer Placeholder 8">
            <a:extLst>
              <a:ext uri="{FF2B5EF4-FFF2-40B4-BE49-F238E27FC236}">
                <a16:creationId xmlns:a16="http://schemas.microsoft.com/office/drawing/2014/main" id="{4E8FD1E1-153B-08B2-34E1-39284764E4CB}"/>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
        <p:nvSpPr>
          <p:cNvPr id="100363" name="Text Box 13">
            <a:extLst>
              <a:ext uri="{FF2B5EF4-FFF2-40B4-BE49-F238E27FC236}">
                <a16:creationId xmlns:a16="http://schemas.microsoft.com/office/drawing/2014/main" id="{B0B90456-6167-F476-6F2F-42EF3DD173DC}"/>
              </a:ext>
            </a:extLst>
          </p:cNvPr>
          <p:cNvSpPr txBox="1">
            <a:spLocks noChangeArrowheads="1"/>
          </p:cNvSpPr>
          <p:nvPr/>
        </p:nvSpPr>
        <p:spPr bwMode="auto">
          <a:xfrm>
            <a:off x="1524000" y="6505576"/>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200" b="1">
                <a:latin typeface="Arial" panose="020B0604020202020204" pitchFamily="34" charset="0"/>
              </a:rPr>
              <a:t>12-42</a:t>
            </a:r>
          </a:p>
        </p:txBody>
      </p:sp>
      <p:pic>
        <p:nvPicPr>
          <p:cNvPr id="100366" name="Picture 14">
            <a:extLst>
              <a:ext uri="{FF2B5EF4-FFF2-40B4-BE49-F238E27FC236}">
                <a16:creationId xmlns:a16="http://schemas.microsoft.com/office/drawing/2014/main" id="{E42E3F5C-4099-1643-A68C-D1748F17B6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2401"/>
            <a:ext cx="3200400"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left)">
                                      <p:cBhvr>
                                        <p:cTn id="32" dur="500"/>
                                        <p:tgtEl>
                                          <p:spTgt spid="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wipe(left)">
                                      <p:cBhvr>
                                        <p:cTn id="42" dur="500"/>
                                        <p:tgtEl>
                                          <p:spTgt spid="13">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Effect transition="in" filter="wipe(left)">
                                      <p:cBhvr>
                                        <p:cTn id="47" dur="500"/>
                                        <p:tgtEl>
                                          <p:spTgt spid="13">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xEl>
                                              <p:pRg st="3" end="3"/>
                                            </p:txEl>
                                          </p:spTgt>
                                        </p:tgtEl>
                                        <p:attrNameLst>
                                          <p:attrName>style.visibility</p:attrName>
                                        </p:attrNameLst>
                                      </p:cBhvr>
                                      <p:to>
                                        <p:strVal val="visible"/>
                                      </p:to>
                                    </p:set>
                                    <p:animEffect transition="in" filter="wipe(left)">
                                      <p:cBhvr>
                                        <p:cTn id="52" dur="500"/>
                                        <p:tgtEl>
                                          <p:spTgt spid="13">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xEl>
                                              <p:pRg st="4" end="4"/>
                                            </p:txEl>
                                          </p:spTgt>
                                        </p:tgtEl>
                                        <p:attrNameLst>
                                          <p:attrName>style.visibility</p:attrName>
                                        </p:attrNameLst>
                                      </p:cBhvr>
                                      <p:to>
                                        <p:strVal val="visible"/>
                                      </p:to>
                                    </p:set>
                                    <p:animEffect transition="in" filter="wipe(left)">
                                      <p:cBhvr>
                                        <p:cTn id="57" dur="500"/>
                                        <p:tgtEl>
                                          <p:spTgt spid="13">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3">
                                            <p:txEl>
                                              <p:pRg st="5" end="5"/>
                                            </p:txEl>
                                          </p:spTgt>
                                        </p:tgtEl>
                                        <p:attrNameLst>
                                          <p:attrName>style.visibility</p:attrName>
                                        </p:attrNameLst>
                                      </p:cBhvr>
                                      <p:to>
                                        <p:strVal val="visible"/>
                                      </p:to>
                                    </p:set>
                                    <p:animEffect transition="in" filter="wipe(left)">
                                      <p:cBhvr>
                                        <p:cTn id="6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P spid="1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031">
            <a:extLst>
              <a:ext uri="{FF2B5EF4-FFF2-40B4-BE49-F238E27FC236}">
                <a16:creationId xmlns:a16="http://schemas.microsoft.com/office/drawing/2014/main" id="{7BCF7D6D-7AB3-17F7-4D10-067D30084073}"/>
              </a:ext>
            </a:extLst>
          </p:cNvPr>
          <p:cNvSpPr txBox="1">
            <a:spLocks noChangeArrowheads="1"/>
          </p:cNvSpPr>
          <p:nvPr/>
        </p:nvSpPr>
        <p:spPr bwMode="auto">
          <a:xfrm>
            <a:off x="2057400" y="457201"/>
            <a:ext cx="2590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Παράδειγμα</a:t>
            </a:r>
            <a:endParaRPr lang="en-US" altLang="el-GR" sz="3200" b="1">
              <a:latin typeface="Arial" panose="020B0604020202020204" pitchFamily="34" charset="0"/>
            </a:endParaRPr>
          </a:p>
        </p:txBody>
      </p:sp>
      <p:sp>
        <p:nvSpPr>
          <p:cNvPr id="104450" name="Text Box 13">
            <a:extLst>
              <a:ext uri="{FF2B5EF4-FFF2-40B4-BE49-F238E27FC236}">
                <a16:creationId xmlns:a16="http://schemas.microsoft.com/office/drawing/2014/main" id="{3050019B-0009-006B-C180-A2DEC9BF9C61}"/>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104451" name="Rectangle 5">
            <a:extLst>
              <a:ext uri="{FF2B5EF4-FFF2-40B4-BE49-F238E27FC236}">
                <a16:creationId xmlns:a16="http://schemas.microsoft.com/office/drawing/2014/main" id="{A9F0CA19-1B72-DA3E-FA87-37A0F1322CFC}"/>
              </a:ext>
            </a:extLst>
          </p:cNvPr>
          <p:cNvSpPr>
            <a:spLocks noChangeArrowheads="1"/>
          </p:cNvSpPr>
          <p:nvPr/>
        </p:nvSpPr>
        <p:spPr bwMode="auto">
          <a:xfrm>
            <a:off x="4648200" y="304801"/>
            <a:ext cx="5562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100">
                <a:latin typeface="Arial" panose="020B0604020202020204" pitchFamily="34" charset="0"/>
              </a:rPr>
              <a:t>Η Κατάσταση Αποτελεσμάτων της</a:t>
            </a:r>
            <a:r>
              <a:rPr lang="en-US" altLang="el-GR" sz="2100">
                <a:latin typeface="Arial" panose="020B0604020202020204" pitchFamily="34" charset="0"/>
              </a:rPr>
              <a:t> Travel Inc., </a:t>
            </a:r>
            <a:r>
              <a:rPr lang="el-GR" altLang="el-GR" sz="2100">
                <a:latin typeface="Arial" panose="020B0604020202020204" pitchFamily="34" charset="0"/>
              </a:rPr>
              <a:t>στις 3</a:t>
            </a:r>
            <a:r>
              <a:rPr lang="en-US" altLang="el-GR" sz="2100">
                <a:latin typeface="Arial" panose="020B0604020202020204" pitchFamily="34" charset="0"/>
              </a:rPr>
              <a:t>1</a:t>
            </a:r>
            <a:r>
              <a:rPr lang="el-GR" altLang="el-GR" sz="2100">
                <a:latin typeface="Arial" panose="020B0604020202020204" pitchFamily="34" charset="0"/>
              </a:rPr>
              <a:t> Δεκεμβρίου</a:t>
            </a:r>
            <a:r>
              <a:rPr lang="en-US" altLang="el-GR" sz="2100">
                <a:latin typeface="Arial" panose="020B0604020202020204" pitchFamily="34" charset="0"/>
              </a:rPr>
              <a:t> 2014</a:t>
            </a:r>
            <a:r>
              <a:rPr lang="el-GR" altLang="el-GR" sz="2100">
                <a:latin typeface="Arial" panose="020B0604020202020204" pitchFamily="34" charset="0"/>
              </a:rPr>
              <a:t> είχε ως εξής</a:t>
            </a:r>
            <a:r>
              <a:rPr lang="en-US" altLang="el-GR" sz="2100">
                <a:latin typeface="Arial" panose="020B0604020202020204" pitchFamily="34" charset="0"/>
              </a:rPr>
              <a:t>:</a:t>
            </a:r>
          </a:p>
        </p:txBody>
      </p:sp>
      <p:sp>
        <p:nvSpPr>
          <p:cNvPr id="7" name="Rectangle 6">
            <a:extLst>
              <a:ext uri="{FF2B5EF4-FFF2-40B4-BE49-F238E27FC236}">
                <a16:creationId xmlns:a16="http://schemas.microsoft.com/office/drawing/2014/main" id="{B358BB4F-BBEE-1A17-4E46-6D3AE70E24C4}"/>
              </a:ext>
            </a:extLst>
          </p:cNvPr>
          <p:cNvSpPr/>
          <p:nvPr/>
        </p:nvSpPr>
        <p:spPr bwMode="auto">
          <a:xfrm>
            <a:off x="2438400" y="1524000"/>
            <a:ext cx="7239000" cy="4681728"/>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04515" name="Group 67">
            <a:extLst>
              <a:ext uri="{FF2B5EF4-FFF2-40B4-BE49-F238E27FC236}">
                <a16:creationId xmlns:a16="http://schemas.microsoft.com/office/drawing/2014/main" id="{1A0653A7-909F-91F7-6B91-7729B62E782D}"/>
              </a:ext>
            </a:extLst>
          </p:cNvPr>
          <p:cNvGraphicFramePr>
            <a:graphicFrameLocks noGrp="1"/>
          </p:cNvGraphicFramePr>
          <p:nvPr/>
        </p:nvGraphicFramePr>
        <p:xfrm>
          <a:off x="2600326" y="1676400"/>
          <a:ext cx="6924675" cy="4419600"/>
        </p:xfrm>
        <a:graphic>
          <a:graphicData uri="http://schemas.openxmlformats.org/drawingml/2006/table">
            <a:tbl>
              <a:tblPr/>
              <a:tblGrid>
                <a:gridCol w="4257675">
                  <a:extLst>
                    <a:ext uri="{9D8B030D-6E8A-4147-A177-3AD203B41FA5}">
                      <a16:colId xmlns:a16="http://schemas.microsoft.com/office/drawing/2014/main" val="2869387587"/>
                    </a:ext>
                  </a:extLst>
                </a:gridCol>
                <a:gridCol w="1371600">
                  <a:extLst>
                    <a:ext uri="{9D8B030D-6E8A-4147-A177-3AD203B41FA5}">
                      <a16:colId xmlns:a16="http://schemas.microsoft.com/office/drawing/2014/main" val="1866751565"/>
                    </a:ext>
                  </a:extLst>
                </a:gridCol>
                <a:gridCol w="1295400">
                  <a:extLst>
                    <a:ext uri="{9D8B030D-6E8A-4147-A177-3AD203B41FA5}">
                      <a16:colId xmlns:a16="http://schemas.microsoft.com/office/drawing/2014/main" val="3120452565"/>
                    </a:ext>
                  </a:extLst>
                </a:gridCol>
              </a:tblGrid>
              <a:tr h="3206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a:ln>
                            <a:noFill/>
                          </a:ln>
                          <a:solidFill>
                            <a:schemeClr val="tx1"/>
                          </a:solidFill>
                          <a:effectLst/>
                          <a:latin typeface="Arial" panose="020B0604020202020204" pitchFamily="34" charset="0"/>
                        </a:rPr>
                        <a:t>Κατάσταση Αποτελεσμάτων</a:t>
                      </a:r>
                      <a:endParaRPr kumimoji="0" lang="en-US" altLang="el-GR" sz="20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346747969"/>
                  </a:ext>
                </a:extLst>
              </a:tr>
              <a:tr h="3365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Έσοδα</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98381422"/>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Έσοδα από παροχή υπηρεσιών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$237</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66006429"/>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Έσοδα από μερίσματα </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700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$245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700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07321385"/>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Έξοδα</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53453587"/>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Κόστος πωληθέντων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100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686217804"/>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Μισθοί</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59</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192519305"/>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Αποσβέσεις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30884470"/>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Έξοδα διαφήμισης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900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421184848"/>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177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Τόκοι έξοδα</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118993384"/>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Φόρος εισοδήματος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14</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206</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726844061"/>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4699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6990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Καθαρά κέρδη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$39</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700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77623360"/>
                  </a:ext>
                </a:extLst>
              </a:tr>
            </a:tbl>
          </a:graphicData>
        </a:graphic>
      </p:graphicFrame>
      <p:sp>
        <p:nvSpPr>
          <p:cNvPr id="9" name="Footer Placeholder 8">
            <a:extLst>
              <a:ext uri="{FF2B5EF4-FFF2-40B4-BE49-F238E27FC236}">
                <a16:creationId xmlns:a16="http://schemas.microsoft.com/office/drawing/2014/main" id="{A9AAF6C0-6AD5-4129-534B-3A54C308F391}"/>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31">
            <a:extLst>
              <a:ext uri="{FF2B5EF4-FFF2-40B4-BE49-F238E27FC236}">
                <a16:creationId xmlns:a16="http://schemas.microsoft.com/office/drawing/2014/main" id="{CB84FFDD-3CE6-387F-1DB9-9D930FCA1A6D}"/>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Παράδειγμα</a:t>
            </a:r>
            <a:endParaRPr lang="en-US" altLang="el-GR" sz="3200" b="1">
              <a:latin typeface="Arial" panose="020B0604020202020204" pitchFamily="34" charset="0"/>
            </a:endParaRPr>
          </a:p>
        </p:txBody>
      </p:sp>
      <p:sp>
        <p:nvSpPr>
          <p:cNvPr id="106498" name="Text Box 13">
            <a:extLst>
              <a:ext uri="{FF2B5EF4-FFF2-40B4-BE49-F238E27FC236}">
                <a16:creationId xmlns:a16="http://schemas.microsoft.com/office/drawing/2014/main" id="{50320070-90B0-88EA-9D51-7264D19EFDB8}"/>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106499" name="Rectangle 5">
            <a:extLst>
              <a:ext uri="{FF2B5EF4-FFF2-40B4-BE49-F238E27FC236}">
                <a16:creationId xmlns:a16="http://schemas.microsoft.com/office/drawing/2014/main" id="{F09056D2-690E-4068-7734-425EC7313338}"/>
              </a:ext>
            </a:extLst>
          </p:cNvPr>
          <p:cNvSpPr>
            <a:spLocks noChangeArrowheads="1"/>
          </p:cNvSpPr>
          <p:nvPr/>
        </p:nvSpPr>
        <p:spPr bwMode="auto">
          <a:xfrm>
            <a:off x="2057400" y="1066800"/>
            <a:ext cx="8305800"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682625" indent="-4508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100" b="1">
                <a:latin typeface="Arial" panose="020B0604020202020204" pitchFamily="34" charset="0"/>
              </a:rPr>
              <a:t>Επιπλεόν δεδομένα</a:t>
            </a:r>
            <a:r>
              <a:rPr lang="en-US" altLang="el-GR" sz="2100" b="1">
                <a:latin typeface="Arial" panose="020B0604020202020204" pitchFamily="34" charset="0"/>
              </a:rPr>
              <a:t>:</a:t>
            </a:r>
          </a:p>
          <a:p>
            <a:pPr lvl="2">
              <a:lnSpc>
                <a:spcPct val="125000"/>
              </a:lnSpc>
              <a:spcBef>
                <a:spcPts val="1200"/>
              </a:spcBef>
              <a:buFont typeface="Calibri" panose="020F0502020204030204" pitchFamily="34" charset="0"/>
              <a:buAutoNum type="alphaLcPeriod"/>
            </a:pPr>
            <a:r>
              <a:rPr lang="el-GR" altLang="el-GR" sz="2100">
                <a:latin typeface="Arial" panose="020B0604020202020204" pitchFamily="34" charset="0"/>
              </a:rPr>
              <a:t>Αγορά ενσώματων παγίων αξίας</a:t>
            </a:r>
            <a:r>
              <a:rPr lang="en-US" altLang="el-GR" sz="2100">
                <a:latin typeface="Arial" panose="020B0604020202020204" pitchFamily="34" charset="0"/>
              </a:rPr>
              <a:t> $130</a:t>
            </a:r>
            <a:r>
              <a:rPr lang="el-GR" altLang="el-GR" sz="2100">
                <a:latin typeface="Arial" panose="020B0604020202020204" pitchFamily="34" charset="0"/>
              </a:rPr>
              <a:t>.</a:t>
            </a:r>
            <a:r>
              <a:rPr lang="en-US" altLang="el-GR" sz="2100">
                <a:latin typeface="Arial" panose="020B0604020202020204" pitchFamily="34" charset="0"/>
              </a:rPr>
              <a:t>000. </a:t>
            </a:r>
            <a:r>
              <a:rPr lang="el-GR" altLang="el-GR" sz="2100">
                <a:latin typeface="Arial" panose="020B0604020202020204" pitchFamily="34" charset="0"/>
              </a:rPr>
              <a:t>Από το ποσό αυτό </a:t>
            </a:r>
            <a:r>
              <a:rPr lang="en-US" altLang="el-GR" sz="2100">
                <a:latin typeface="Arial" panose="020B0604020202020204" pitchFamily="34" charset="0"/>
              </a:rPr>
              <a:t>$75</a:t>
            </a:r>
            <a:r>
              <a:rPr lang="el-GR" altLang="el-GR" sz="2100">
                <a:latin typeface="Arial" panose="020B0604020202020204" pitchFamily="34" charset="0"/>
              </a:rPr>
              <a:t>.</a:t>
            </a:r>
            <a:r>
              <a:rPr lang="en-US" altLang="el-GR" sz="2100">
                <a:latin typeface="Arial" panose="020B0604020202020204" pitchFamily="34" charset="0"/>
              </a:rPr>
              <a:t>000 </a:t>
            </a:r>
            <a:r>
              <a:rPr lang="el-GR" altLang="el-GR" sz="2100">
                <a:latin typeface="Arial" panose="020B0604020202020204" pitchFamily="34" charset="0"/>
              </a:rPr>
              <a:t>καταβλήθηκαν σε μετρητά και για τα υπόλοιπα </a:t>
            </a:r>
            <a:r>
              <a:rPr lang="en-US" altLang="el-GR" sz="2100">
                <a:latin typeface="Arial" panose="020B0604020202020204" pitchFamily="34" charset="0"/>
              </a:rPr>
              <a:t>$55</a:t>
            </a:r>
            <a:r>
              <a:rPr lang="el-GR" altLang="el-GR" sz="2100">
                <a:latin typeface="Arial" panose="020B0604020202020204" pitchFamily="34" charset="0"/>
              </a:rPr>
              <a:t>.</a:t>
            </a:r>
            <a:r>
              <a:rPr lang="en-US" altLang="el-GR" sz="2100">
                <a:latin typeface="Arial" panose="020B0604020202020204" pitchFamily="34" charset="0"/>
              </a:rPr>
              <a:t>000 </a:t>
            </a:r>
            <a:r>
              <a:rPr lang="el-GR" altLang="el-GR" sz="2100">
                <a:latin typeface="Arial" panose="020B0604020202020204" pitchFamily="34" charset="0"/>
              </a:rPr>
              <a:t>υπογράφηκε γραμμάτιο πληρωτέο</a:t>
            </a:r>
            <a:r>
              <a:rPr lang="en-US" altLang="el-GR" sz="2100">
                <a:latin typeface="Arial" panose="020B0604020202020204" pitchFamily="34" charset="0"/>
              </a:rPr>
              <a:t>.</a:t>
            </a:r>
          </a:p>
          <a:p>
            <a:pPr lvl="2">
              <a:lnSpc>
                <a:spcPct val="125000"/>
              </a:lnSpc>
              <a:spcBef>
                <a:spcPts val="1200"/>
              </a:spcBef>
              <a:buFont typeface="Calibri" panose="020F0502020204030204" pitchFamily="34" charset="0"/>
              <a:buAutoNum type="alphaLcPeriod"/>
            </a:pPr>
            <a:r>
              <a:rPr lang="el-GR" altLang="el-GR" sz="2100">
                <a:latin typeface="Arial" panose="020B0604020202020204" pitchFamily="34" charset="0"/>
              </a:rPr>
              <a:t>Οι εισπράξεις από την πώληση γηπ΄δου ανήλθαν σε </a:t>
            </a:r>
            <a:r>
              <a:rPr lang="en-US" altLang="el-GR" sz="2100">
                <a:latin typeface="Arial" panose="020B0604020202020204" pitchFamily="34" charset="0"/>
              </a:rPr>
              <a:t>$25</a:t>
            </a:r>
            <a:r>
              <a:rPr lang="el-GR" altLang="el-GR" sz="2100">
                <a:latin typeface="Arial" panose="020B0604020202020204" pitchFamily="34" charset="0"/>
              </a:rPr>
              <a:t>.</a:t>
            </a:r>
            <a:r>
              <a:rPr lang="en-US" altLang="el-GR" sz="2100">
                <a:latin typeface="Arial" panose="020B0604020202020204" pitchFamily="34" charset="0"/>
              </a:rPr>
              <a:t>000.</a:t>
            </a:r>
          </a:p>
          <a:p>
            <a:pPr lvl="2">
              <a:lnSpc>
                <a:spcPct val="125000"/>
              </a:lnSpc>
              <a:spcBef>
                <a:spcPts val="1200"/>
              </a:spcBef>
              <a:buFont typeface="Calibri" panose="020F0502020204030204" pitchFamily="34" charset="0"/>
              <a:buAutoNum type="alphaLcPeriod"/>
            </a:pPr>
            <a:r>
              <a:rPr lang="el-GR" altLang="el-GR" sz="2100">
                <a:latin typeface="Arial" panose="020B0604020202020204" pitchFamily="34" charset="0"/>
              </a:rPr>
              <a:t>Οι εισπράξεις από την έκδοση κοινού μετοχικού κεφαλαίου ανήλθαν σε </a:t>
            </a:r>
            <a:r>
              <a:rPr lang="en-US" altLang="el-GR" sz="2100">
                <a:latin typeface="Arial" panose="020B0604020202020204" pitchFamily="34" charset="0"/>
              </a:rPr>
              <a:t>$50</a:t>
            </a:r>
            <a:r>
              <a:rPr lang="el-GR" altLang="el-GR" sz="2100">
                <a:latin typeface="Arial" panose="020B0604020202020204" pitchFamily="34" charset="0"/>
              </a:rPr>
              <a:t>.</a:t>
            </a:r>
            <a:r>
              <a:rPr lang="en-US" altLang="el-GR" sz="2100">
                <a:latin typeface="Arial" panose="020B0604020202020204" pitchFamily="34" charset="0"/>
              </a:rPr>
              <a:t>000.</a:t>
            </a:r>
          </a:p>
          <a:p>
            <a:pPr lvl="2">
              <a:lnSpc>
                <a:spcPct val="125000"/>
              </a:lnSpc>
              <a:spcBef>
                <a:spcPts val="1200"/>
              </a:spcBef>
              <a:buFont typeface="Calibri" panose="020F0502020204030204" pitchFamily="34" charset="0"/>
              <a:buAutoNum type="alphaLcPeriod"/>
            </a:pPr>
            <a:r>
              <a:rPr lang="el-GR" altLang="el-GR" sz="2100">
                <a:latin typeface="Arial" panose="020B0604020202020204" pitchFamily="34" charset="0"/>
              </a:rPr>
              <a:t>Πληρωμή μακροπρόθεσμου δανείου </a:t>
            </a:r>
            <a:r>
              <a:rPr lang="en-US" altLang="el-GR" sz="2100">
                <a:latin typeface="Arial" panose="020B0604020202020204" pitchFamily="34" charset="0"/>
              </a:rPr>
              <a:t>$16</a:t>
            </a:r>
            <a:r>
              <a:rPr lang="el-GR" altLang="el-GR" sz="2100">
                <a:latin typeface="Arial" panose="020B0604020202020204" pitchFamily="34" charset="0"/>
              </a:rPr>
              <a:t>.</a:t>
            </a:r>
            <a:r>
              <a:rPr lang="en-US" altLang="el-GR" sz="2100">
                <a:latin typeface="Arial" panose="020B0604020202020204" pitchFamily="34" charset="0"/>
              </a:rPr>
              <a:t>000.</a:t>
            </a:r>
          </a:p>
          <a:p>
            <a:pPr lvl="2">
              <a:lnSpc>
                <a:spcPct val="125000"/>
              </a:lnSpc>
              <a:spcBef>
                <a:spcPts val="1200"/>
              </a:spcBef>
              <a:buFont typeface="Calibri" panose="020F0502020204030204" pitchFamily="34" charset="0"/>
              <a:buAutoNum type="alphaLcPeriod"/>
            </a:pPr>
            <a:r>
              <a:rPr lang="el-GR" altLang="el-GR" sz="2100">
                <a:latin typeface="Arial" panose="020B0604020202020204" pitchFamily="34" charset="0"/>
              </a:rPr>
              <a:t>Καταβολή μερίσματος</a:t>
            </a:r>
            <a:r>
              <a:rPr lang="en-US" altLang="el-GR" sz="2100">
                <a:latin typeface="Arial" panose="020B0604020202020204" pitchFamily="34" charset="0"/>
              </a:rPr>
              <a:t> $11</a:t>
            </a:r>
            <a:r>
              <a:rPr lang="el-GR" altLang="el-GR" sz="2100">
                <a:latin typeface="Arial" panose="020B0604020202020204" pitchFamily="34" charset="0"/>
              </a:rPr>
              <a:t>.</a:t>
            </a:r>
            <a:r>
              <a:rPr lang="en-US" altLang="el-GR" sz="2100">
                <a:latin typeface="Arial" panose="020B0604020202020204" pitchFamily="34" charset="0"/>
              </a:rPr>
              <a:t>000.</a:t>
            </a:r>
          </a:p>
        </p:txBody>
      </p:sp>
      <p:sp>
        <p:nvSpPr>
          <p:cNvPr id="7" name="Footer Placeholder 8">
            <a:extLst>
              <a:ext uri="{FF2B5EF4-FFF2-40B4-BE49-F238E27FC236}">
                <a16:creationId xmlns:a16="http://schemas.microsoft.com/office/drawing/2014/main" id="{17185BE9-7291-602D-C53B-4703F37BF17D}"/>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031">
            <a:extLst>
              <a:ext uri="{FF2B5EF4-FFF2-40B4-BE49-F238E27FC236}">
                <a16:creationId xmlns:a16="http://schemas.microsoft.com/office/drawing/2014/main" id="{AA0F38AB-C35B-D817-0A23-ABCBE6985410}"/>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Παράδειγμα</a:t>
            </a:r>
            <a:endParaRPr lang="en-US" altLang="el-GR" sz="3200" b="1">
              <a:latin typeface="Arial" panose="020B0604020202020204" pitchFamily="34" charset="0"/>
            </a:endParaRPr>
          </a:p>
        </p:txBody>
      </p:sp>
      <p:sp>
        <p:nvSpPr>
          <p:cNvPr id="108546" name="Text Box 13">
            <a:extLst>
              <a:ext uri="{FF2B5EF4-FFF2-40B4-BE49-F238E27FC236}">
                <a16:creationId xmlns:a16="http://schemas.microsoft.com/office/drawing/2014/main" id="{74507A5C-155B-BF7A-146A-BE893128755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7" name="Rectangle 6">
            <a:extLst>
              <a:ext uri="{FF2B5EF4-FFF2-40B4-BE49-F238E27FC236}">
                <a16:creationId xmlns:a16="http://schemas.microsoft.com/office/drawing/2014/main" id="{6A44F62B-9FAA-A4EE-F635-1C4211A0064B}"/>
              </a:ext>
            </a:extLst>
          </p:cNvPr>
          <p:cNvSpPr/>
          <p:nvPr/>
        </p:nvSpPr>
        <p:spPr bwMode="auto">
          <a:xfrm>
            <a:off x="2438525" y="1692186"/>
            <a:ext cx="7381562" cy="4698248"/>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08630" name="Group 86">
            <a:extLst>
              <a:ext uri="{FF2B5EF4-FFF2-40B4-BE49-F238E27FC236}">
                <a16:creationId xmlns:a16="http://schemas.microsoft.com/office/drawing/2014/main" id="{D8036732-A7C8-C0D0-E8C0-E3EF789BE40E}"/>
              </a:ext>
            </a:extLst>
          </p:cNvPr>
          <p:cNvGraphicFramePr>
            <a:graphicFrameLocks noGrp="1"/>
          </p:cNvGraphicFramePr>
          <p:nvPr/>
        </p:nvGraphicFramePr>
        <p:xfrm>
          <a:off x="2600326" y="1752600"/>
          <a:ext cx="7077075" cy="4572000"/>
        </p:xfrm>
        <a:graphic>
          <a:graphicData uri="http://schemas.openxmlformats.org/drawingml/2006/table">
            <a:tbl>
              <a:tblPr/>
              <a:tblGrid>
                <a:gridCol w="3267075">
                  <a:extLst>
                    <a:ext uri="{9D8B030D-6E8A-4147-A177-3AD203B41FA5}">
                      <a16:colId xmlns:a16="http://schemas.microsoft.com/office/drawing/2014/main" val="2992938589"/>
                    </a:ext>
                  </a:extLst>
                </a:gridCol>
                <a:gridCol w="1219200">
                  <a:extLst>
                    <a:ext uri="{9D8B030D-6E8A-4147-A177-3AD203B41FA5}">
                      <a16:colId xmlns:a16="http://schemas.microsoft.com/office/drawing/2014/main" val="3476997701"/>
                    </a:ext>
                  </a:extLst>
                </a:gridCol>
                <a:gridCol w="1219200">
                  <a:extLst>
                    <a:ext uri="{9D8B030D-6E8A-4147-A177-3AD203B41FA5}">
                      <a16:colId xmlns:a16="http://schemas.microsoft.com/office/drawing/2014/main" val="256178390"/>
                    </a:ext>
                  </a:extLst>
                </a:gridCol>
                <a:gridCol w="1371600">
                  <a:extLst>
                    <a:ext uri="{9D8B030D-6E8A-4147-A177-3AD203B41FA5}">
                      <a16:colId xmlns:a16="http://schemas.microsoft.com/office/drawing/2014/main" val="817776037"/>
                    </a:ext>
                  </a:extLst>
                </a:gridCol>
              </a:tblGrid>
              <a:tr h="3365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31</a:t>
                      </a:r>
                      <a:r>
                        <a:rPr kumimoji="0" lang="el-GR" altLang="el-GR" sz="1800" b="1" i="0" u="none" strike="noStrike" cap="none" normalizeH="0" baseline="0">
                          <a:ln>
                            <a:noFill/>
                          </a:ln>
                          <a:solidFill>
                            <a:schemeClr val="tx1"/>
                          </a:solidFill>
                          <a:effectLst/>
                          <a:latin typeface="Arial" panose="020B0604020202020204" pitchFamily="34" charset="0"/>
                        </a:rPr>
                        <a:t> Δεκεμβρίου</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el-G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449996302"/>
                  </a:ext>
                </a:extLst>
              </a:tr>
              <a:tr h="3365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2014</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2013</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Μεταβολή</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88593210"/>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Κυκλοφορούν ενεργητικό</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785037114"/>
                  </a:ext>
                </a:extLst>
              </a:tr>
              <a:tr h="3524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Ταμειακά διαθέσιμα</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$125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800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$74</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200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998276269"/>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Απαιτήσεις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41</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57</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(16</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935344337"/>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Αποθέματα</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94</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73</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21</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202607487"/>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Προπληρωμένα έξοδα</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9</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700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776619509"/>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07004465"/>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Βραχυπρόθεσμες υποχρεώσεις</a:t>
                      </a:r>
                      <a:r>
                        <a:rPr kumimoji="0" lang="en-US" altLang="el-GR" sz="1800" b="1" i="0" u="none" strike="noStrike" cap="none" normalizeH="0" baseline="0">
                          <a:ln>
                            <a:noFill/>
                          </a:ln>
                          <a:solidFill>
                            <a:schemeClr val="tx1"/>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13412729"/>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4699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6990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Λογ/μοί πληρωτέοι</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32</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14</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936073772"/>
                  </a:ext>
                </a:extLst>
              </a:tr>
              <a:tr h="3365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4699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6990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Δεδολευμένες υποχρεώσεις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82</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57</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35216117"/>
                  </a:ext>
                </a:extLst>
              </a:tr>
            </a:tbl>
          </a:graphicData>
        </a:graphic>
      </p:graphicFrame>
      <p:sp>
        <p:nvSpPr>
          <p:cNvPr id="108613" name="Rectangle 8">
            <a:extLst>
              <a:ext uri="{FF2B5EF4-FFF2-40B4-BE49-F238E27FC236}">
                <a16:creationId xmlns:a16="http://schemas.microsoft.com/office/drawing/2014/main" id="{CC842C41-655E-A61F-F0CE-DED8CEFDD51B}"/>
              </a:ext>
            </a:extLst>
          </p:cNvPr>
          <p:cNvSpPr>
            <a:spLocks noChangeArrowheads="1"/>
          </p:cNvSpPr>
          <p:nvPr/>
        </p:nvSpPr>
        <p:spPr bwMode="auto">
          <a:xfrm>
            <a:off x="2057400" y="1066801"/>
            <a:ext cx="8153400" cy="56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200">
                <a:latin typeface="Arial" panose="020B0604020202020204" pitchFamily="34" charset="0"/>
              </a:rPr>
              <a:t>Ο Ισολογισμός της εταιρείας είχε ως εξής</a:t>
            </a:r>
            <a:r>
              <a:rPr lang="en-US" altLang="el-GR" sz="2200">
                <a:latin typeface="Arial" panose="020B0604020202020204" pitchFamily="34" charset="0"/>
              </a:rPr>
              <a:t>:</a:t>
            </a:r>
          </a:p>
        </p:txBody>
      </p:sp>
      <p:sp>
        <p:nvSpPr>
          <p:cNvPr id="10" name="Footer Placeholder 8">
            <a:extLst>
              <a:ext uri="{FF2B5EF4-FFF2-40B4-BE49-F238E27FC236}">
                <a16:creationId xmlns:a16="http://schemas.microsoft.com/office/drawing/2014/main" id="{EF14BB5B-177B-F4DC-4545-E791A9E8A9F4}"/>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13">
            <a:extLst>
              <a:ext uri="{FF2B5EF4-FFF2-40B4-BE49-F238E27FC236}">
                <a16:creationId xmlns:a16="http://schemas.microsoft.com/office/drawing/2014/main" id="{CCB235E8-E612-E653-C0F5-9DB4D52E98A1}"/>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7" name="Rectangle 6">
            <a:extLst>
              <a:ext uri="{FF2B5EF4-FFF2-40B4-BE49-F238E27FC236}">
                <a16:creationId xmlns:a16="http://schemas.microsoft.com/office/drawing/2014/main" id="{ABF08F09-61A7-653A-9786-8AFECE10093A}"/>
              </a:ext>
            </a:extLst>
          </p:cNvPr>
          <p:cNvSpPr/>
          <p:nvPr/>
        </p:nvSpPr>
        <p:spPr bwMode="auto">
          <a:xfrm>
            <a:off x="2057397" y="1703500"/>
            <a:ext cx="7994658" cy="4538341"/>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10658" name="Group 66">
            <a:extLst>
              <a:ext uri="{FF2B5EF4-FFF2-40B4-BE49-F238E27FC236}">
                <a16:creationId xmlns:a16="http://schemas.microsoft.com/office/drawing/2014/main" id="{30CF26DB-0EB4-10A2-34FB-4B3A5663B87E}"/>
              </a:ext>
            </a:extLst>
          </p:cNvPr>
          <p:cNvGraphicFramePr>
            <a:graphicFrameLocks noGrp="1"/>
          </p:cNvGraphicFramePr>
          <p:nvPr/>
        </p:nvGraphicFramePr>
        <p:xfrm>
          <a:off x="2219325" y="1835150"/>
          <a:ext cx="7696200" cy="4378960"/>
        </p:xfrm>
        <a:graphic>
          <a:graphicData uri="http://schemas.openxmlformats.org/drawingml/2006/table">
            <a:tbl>
              <a:tblPr/>
              <a:tblGrid>
                <a:gridCol w="6215063">
                  <a:extLst>
                    <a:ext uri="{9D8B030D-6E8A-4147-A177-3AD203B41FA5}">
                      <a16:colId xmlns:a16="http://schemas.microsoft.com/office/drawing/2014/main" val="2143630324"/>
                    </a:ext>
                  </a:extLst>
                </a:gridCol>
                <a:gridCol w="1481137">
                  <a:extLst>
                    <a:ext uri="{9D8B030D-6E8A-4147-A177-3AD203B41FA5}">
                      <a16:colId xmlns:a16="http://schemas.microsoft.com/office/drawing/2014/main" val="699501862"/>
                    </a:ext>
                  </a:extLst>
                </a:gridCol>
              </a:tblGrid>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λειτουργικές δραστηριότητες</a:t>
                      </a:r>
                      <a:endParaRPr kumimoji="0" lang="en-US"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119522357"/>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Καθαρά κέρδη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39</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70</a:t>
                      </a:r>
                      <a:r>
                        <a:rPr kumimoji="0" lang="el-GR" altLang="el-GR" sz="1800" b="1" i="0" u="none" strike="noStrike" cap="none" normalizeH="0" baseline="0">
                          <a:ln>
                            <a:noFill/>
                          </a:ln>
                          <a:solidFill>
                            <a:schemeClr val="tx1"/>
                          </a:solidFill>
                          <a:effectLst/>
                          <a:latin typeface="Arial" panose="020B0604020202020204" pitchFamily="34" charset="0"/>
                        </a:rPr>
                        <a:t>0</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177517979"/>
                  </a:ext>
                </a:extLst>
              </a:tr>
              <a:tr h="6111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Προσαρμογές για</a:t>
                      </a:r>
                      <a:r>
                        <a:rPr kumimoji="0" lang="en-US" altLang="el-GR" sz="1800" b="1" i="0" u="none" strike="noStrike" cap="none" normalizeH="0" baseline="0">
                          <a:ln>
                            <a:noFill/>
                          </a:ln>
                          <a:solidFill>
                            <a:schemeClr val="tx1"/>
                          </a:solidFill>
                          <a:effectLst/>
                          <a:latin typeface="Arial" panose="020B0604020202020204" pitchFamily="34" charset="0"/>
                        </a:rPr>
                        <a:t>:</a:t>
                      </a:r>
                      <a:endParaRPr kumimoji="0" lang="el-GR" altLang="el-GR" sz="1800" b="1"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29411395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56686186"/>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0041480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3475679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8094591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96482828"/>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627061004"/>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50135312"/>
                  </a:ext>
                </a:extLst>
              </a:tr>
            </a:tbl>
          </a:graphicData>
        </a:graphic>
      </p:graphicFrame>
      <p:sp>
        <p:nvSpPr>
          <p:cNvPr id="110634" name="Rectangle 1031">
            <a:extLst>
              <a:ext uri="{FF2B5EF4-FFF2-40B4-BE49-F238E27FC236}">
                <a16:creationId xmlns:a16="http://schemas.microsoft.com/office/drawing/2014/main" id="{1CFA1B34-8915-E346-1335-71F6A7BF9B67}"/>
              </a:ext>
            </a:extLst>
          </p:cNvPr>
          <p:cNvSpPr txBox="1">
            <a:spLocks noChangeArrowheads="1"/>
          </p:cNvSpPr>
          <p:nvPr/>
        </p:nvSpPr>
        <p:spPr bwMode="auto">
          <a:xfrm>
            <a:off x="2057400" y="457201"/>
            <a:ext cx="8305800" cy="56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2">
              <a:lnSpc>
                <a:spcPct val="125000"/>
              </a:lnSpc>
              <a:spcBef>
                <a:spcPts val="1200"/>
              </a:spcBef>
            </a:pPr>
            <a:r>
              <a:rPr lang="el-GR" altLang="el-GR" sz="2200">
                <a:latin typeface="Arial" panose="020B0604020202020204" pitchFamily="34" charset="0"/>
              </a:rPr>
              <a:t>Η εταιρεία ανέφερε </a:t>
            </a:r>
            <a:r>
              <a:rPr lang="el-GR" altLang="el-GR" sz="2200" b="1">
                <a:latin typeface="Arial" panose="020B0604020202020204" pitchFamily="34" charset="0"/>
              </a:rPr>
              <a:t>καθαρά κέρδη </a:t>
            </a:r>
            <a:r>
              <a:rPr lang="en-US" altLang="el-GR" sz="2200" b="1">
                <a:latin typeface="Arial" panose="020B0604020202020204" pitchFamily="34" charset="0"/>
              </a:rPr>
              <a:t>$39</a:t>
            </a:r>
            <a:r>
              <a:rPr lang="el-GR" altLang="el-GR" sz="2200" b="1">
                <a:latin typeface="Arial" panose="020B0604020202020204" pitchFamily="34" charset="0"/>
              </a:rPr>
              <a:t>.</a:t>
            </a:r>
            <a:r>
              <a:rPr lang="en-US" altLang="el-GR" sz="2200" b="1">
                <a:latin typeface="Arial" panose="020B0604020202020204" pitchFamily="34" charset="0"/>
              </a:rPr>
              <a:t>700</a:t>
            </a:r>
            <a:r>
              <a:rPr lang="en-US" altLang="el-GR" sz="2200">
                <a:latin typeface="Arial" panose="020B0604020202020204" pitchFamily="34" charset="0"/>
              </a:rPr>
              <a:t>.</a:t>
            </a:r>
          </a:p>
        </p:txBody>
      </p:sp>
      <p:sp>
        <p:nvSpPr>
          <p:cNvPr id="26" name="Footer Placeholder 8">
            <a:extLst>
              <a:ext uri="{FF2B5EF4-FFF2-40B4-BE49-F238E27FC236}">
                <a16:creationId xmlns:a16="http://schemas.microsoft.com/office/drawing/2014/main" id="{F7E00F12-D6A5-BCFC-2C9E-2B3B794E8FD6}"/>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13">
            <a:extLst>
              <a:ext uri="{FF2B5EF4-FFF2-40B4-BE49-F238E27FC236}">
                <a16:creationId xmlns:a16="http://schemas.microsoft.com/office/drawing/2014/main" id="{1B2B3BD1-733F-1FDC-66F7-6AF73786EB71}"/>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7" name="Rectangle 6">
            <a:extLst>
              <a:ext uri="{FF2B5EF4-FFF2-40B4-BE49-F238E27FC236}">
                <a16:creationId xmlns:a16="http://schemas.microsoft.com/office/drawing/2014/main" id="{7B4E2EDA-9077-AEDA-4FD6-E2277FD0051C}"/>
              </a:ext>
            </a:extLst>
          </p:cNvPr>
          <p:cNvSpPr/>
          <p:nvPr/>
        </p:nvSpPr>
        <p:spPr bwMode="auto">
          <a:xfrm>
            <a:off x="2057400" y="1703500"/>
            <a:ext cx="8001000" cy="4538341"/>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12705" name="Group 65">
            <a:extLst>
              <a:ext uri="{FF2B5EF4-FFF2-40B4-BE49-F238E27FC236}">
                <a16:creationId xmlns:a16="http://schemas.microsoft.com/office/drawing/2014/main" id="{65852DC9-2527-7A2B-E949-5329D0249941}"/>
              </a:ext>
            </a:extLst>
          </p:cNvPr>
          <p:cNvGraphicFramePr>
            <a:graphicFrameLocks noGrp="1"/>
          </p:cNvGraphicFramePr>
          <p:nvPr/>
        </p:nvGraphicFramePr>
        <p:xfrm>
          <a:off x="2219325" y="1835150"/>
          <a:ext cx="7696200" cy="4378960"/>
        </p:xfrm>
        <a:graphic>
          <a:graphicData uri="http://schemas.openxmlformats.org/drawingml/2006/table">
            <a:tbl>
              <a:tblPr/>
              <a:tblGrid>
                <a:gridCol w="6215063">
                  <a:extLst>
                    <a:ext uri="{9D8B030D-6E8A-4147-A177-3AD203B41FA5}">
                      <a16:colId xmlns:a16="http://schemas.microsoft.com/office/drawing/2014/main" val="3206260415"/>
                    </a:ext>
                  </a:extLst>
                </a:gridCol>
                <a:gridCol w="1481137">
                  <a:extLst>
                    <a:ext uri="{9D8B030D-6E8A-4147-A177-3AD203B41FA5}">
                      <a16:colId xmlns:a16="http://schemas.microsoft.com/office/drawing/2014/main" val="1401091421"/>
                    </a:ext>
                  </a:extLst>
                </a:gridCol>
              </a:tblGrid>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465977523"/>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Καθαρά κέρδη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39</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700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216103883"/>
                  </a:ext>
                </a:extLst>
              </a:tr>
              <a:tr h="6111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Προσαρμογές για</a:t>
                      </a:r>
                      <a:r>
                        <a:rPr kumimoji="0" lang="en-US" altLang="el-GR" sz="1800" b="1" i="0" u="none" strike="noStrike" cap="none" normalizeH="0" baseline="0">
                          <a:ln>
                            <a:noFill/>
                          </a:ln>
                          <a:solidFill>
                            <a:schemeClr val="tx1"/>
                          </a:solidFill>
                          <a:effectLst/>
                          <a:latin typeface="Arial" panose="020B0604020202020204" pitchFamily="34" charset="0"/>
                        </a:rPr>
                        <a:t>:</a:t>
                      </a:r>
                      <a:endParaRPr kumimoji="0" lang="el-GR" altLang="el-GR" sz="1800" b="1"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52918326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Αποσβέσεις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5020684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Decrease in accounts receivable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16,000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8054407"/>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Increase in inventory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94074304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Increase in prepaid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44872004"/>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Increase in accounts payable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14,000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3930313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Increase in accrued liabilities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25,000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914915966"/>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4699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6990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$101,200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36903529"/>
                  </a:ext>
                </a:extLst>
              </a:tr>
            </a:tbl>
          </a:graphicData>
        </a:graphic>
      </p:graphicFrame>
      <p:sp>
        <p:nvSpPr>
          <p:cNvPr id="112682" name="Rectangle 1031">
            <a:extLst>
              <a:ext uri="{FF2B5EF4-FFF2-40B4-BE49-F238E27FC236}">
                <a16:creationId xmlns:a16="http://schemas.microsoft.com/office/drawing/2014/main" id="{BECC4FC8-8BAC-D33B-31B9-A7035BF3E3B7}"/>
              </a:ext>
            </a:extLst>
          </p:cNvPr>
          <p:cNvSpPr txBox="1">
            <a:spLocks noChangeArrowheads="1"/>
          </p:cNvSpPr>
          <p:nvPr/>
        </p:nvSpPr>
        <p:spPr bwMode="auto">
          <a:xfrm>
            <a:off x="2057400" y="457201"/>
            <a:ext cx="8305800" cy="56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2">
              <a:lnSpc>
                <a:spcPct val="125000"/>
              </a:lnSpc>
              <a:spcBef>
                <a:spcPts val="1200"/>
              </a:spcBef>
            </a:pPr>
            <a:r>
              <a:rPr lang="el-GR" altLang="el-GR" sz="2200">
                <a:latin typeface="Arial" panose="020B0604020202020204" pitchFamily="34" charset="0"/>
              </a:rPr>
              <a:t>Η εταιρεία ανέφερε </a:t>
            </a:r>
            <a:r>
              <a:rPr lang="el-GR" altLang="el-GR" sz="2200" b="1">
                <a:latin typeface="Arial" panose="020B0604020202020204" pitchFamily="34" charset="0"/>
              </a:rPr>
              <a:t>αποσβέσεις </a:t>
            </a:r>
            <a:r>
              <a:rPr lang="el-GR" altLang="el-GR" sz="2200">
                <a:latin typeface="Arial" panose="020B0604020202020204" pitchFamily="34" charset="0"/>
              </a:rPr>
              <a:t>ύψους </a:t>
            </a:r>
            <a:r>
              <a:rPr lang="en-US" altLang="el-GR" sz="2200" b="1">
                <a:latin typeface="Arial" panose="020B0604020202020204" pitchFamily="34" charset="0"/>
              </a:rPr>
              <a:t>$28</a:t>
            </a:r>
            <a:r>
              <a:rPr lang="el-GR" altLang="el-GR" sz="2200" b="1">
                <a:latin typeface="Arial" panose="020B0604020202020204" pitchFamily="34" charset="0"/>
              </a:rPr>
              <a:t>.</a:t>
            </a:r>
            <a:r>
              <a:rPr lang="en-US" altLang="el-GR" sz="2200" b="1">
                <a:latin typeface="Arial" panose="020B0604020202020204" pitchFamily="34" charset="0"/>
              </a:rPr>
              <a:t>000</a:t>
            </a:r>
            <a:r>
              <a:rPr lang="en-US" altLang="el-GR" sz="2200">
                <a:latin typeface="Arial" panose="020B0604020202020204" pitchFamily="34" charset="0"/>
              </a:rPr>
              <a:t>.</a:t>
            </a:r>
          </a:p>
        </p:txBody>
      </p:sp>
      <p:sp>
        <p:nvSpPr>
          <p:cNvPr id="11" name="Rectangle 10">
            <a:extLst>
              <a:ext uri="{FF2B5EF4-FFF2-40B4-BE49-F238E27FC236}">
                <a16:creationId xmlns:a16="http://schemas.microsoft.com/office/drawing/2014/main" id="{FF95B509-B0D0-FE03-889C-5F1E208F0AB4}"/>
              </a:ext>
            </a:extLst>
          </p:cNvPr>
          <p:cNvSpPr/>
          <p:nvPr/>
        </p:nvSpPr>
        <p:spPr>
          <a:xfrm>
            <a:off x="2438400" y="3676650"/>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461E1379-B9FC-FB25-AA76-BAAFB3B703A6}"/>
              </a:ext>
            </a:extLst>
          </p:cNvPr>
          <p:cNvSpPr/>
          <p:nvPr/>
        </p:nvSpPr>
        <p:spPr>
          <a:xfrm>
            <a:off x="8534400" y="367665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3DC07B28-2BBA-5660-2AA3-69A456A2E311}"/>
              </a:ext>
            </a:extLst>
          </p:cNvPr>
          <p:cNvSpPr/>
          <p:nvPr/>
        </p:nvSpPr>
        <p:spPr>
          <a:xfrm>
            <a:off x="2438400" y="4078288"/>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09A756CC-1EFB-BF23-47EC-F6E03B6C1177}"/>
              </a:ext>
            </a:extLst>
          </p:cNvPr>
          <p:cNvSpPr/>
          <p:nvPr/>
        </p:nvSpPr>
        <p:spPr>
          <a:xfrm>
            <a:off x="8534400" y="4078288"/>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A4EB3A49-DA99-AEB7-FC52-8A4B4AE22A96}"/>
              </a:ext>
            </a:extLst>
          </p:cNvPr>
          <p:cNvSpPr/>
          <p:nvPr/>
        </p:nvSpPr>
        <p:spPr>
          <a:xfrm>
            <a:off x="2438400" y="4443413"/>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3D56BD89-657B-F7F8-2E6F-9A27CD41A653}"/>
              </a:ext>
            </a:extLst>
          </p:cNvPr>
          <p:cNvSpPr/>
          <p:nvPr/>
        </p:nvSpPr>
        <p:spPr>
          <a:xfrm>
            <a:off x="8534400" y="4443413"/>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a16="http://schemas.microsoft.com/office/drawing/2014/main" id="{E2FB22A3-0DA5-1FCA-C790-215276E26047}"/>
              </a:ext>
            </a:extLst>
          </p:cNvPr>
          <p:cNvSpPr/>
          <p:nvPr/>
        </p:nvSpPr>
        <p:spPr>
          <a:xfrm>
            <a:off x="2438400" y="4846638"/>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27BB8AFB-9DA2-A131-D605-39F538E32330}"/>
              </a:ext>
            </a:extLst>
          </p:cNvPr>
          <p:cNvSpPr/>
          <p:nvPr/>
        </p:nvSpPr>
        <p:spPr>
          <a:xfrm>
            <a:off x="8534400" y="4846638"/>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9A5204BF-A487-49D5-7E04-D9C1FD5515E2}"/>
              </a:ext>
            </a:extLst>
          </p:cNvPr>
          <p:cNvSpPr/>
          <p:nvPr/>
        </p:nvSpPr>
        <p:spPr>
          <a:xfrm>
            <a:off x="2438400" y="5221288"/>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BE2F0E82-3318-D499-C22A-37ABE9373243}"/>
              </a:ext>
            </a:extLst>
          </p:cNvPr>
          <p:cNvSpPr/>
          <p:nvPr/>
        </p:nvSpPr>
        <p:spPr>
          <a:xfrm>
            <a:off x="8534400" y="5221288"/>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9AAEA733-E3EA-FC34-398D-79CDA4EADFC9}"/>
              </a:ext>
            </a:extLst>
          </p:cNvPr>
          <p:cNvSpPr/>
          <p:nvPr/>
        </p:nvSpPr>
        <p:spPr>
          <a:xfrm>
            <a:off x="8534400" y="571500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ooter Placeholder 8">
            <a:extLst>
              <a:ext uri="{FF2B5EF4-FFF2-40B4-BE49-F238E27FC236}">
                <a16:creationId xmlns:a16="http://schemas.microsoft.com/office/drawing/2014/main" id="{4E6684CA-955C-B194-D5D3-9A03F4BF11D4}"/>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EF4411-C049-973A-BB25-7A8745B4B362}"/>
              </a:ext>
            </a:extLst>
          </p:cNvPr>
          <p:cNvSpPr/>
          <p:nvPr/>
        </p:nvSpPr>
        <p:spPr bwMode="auto">
          <a:xfrm>
            <a:off x="2057400" y="1608159"/>
            <a:ext cx="8001000" cy="4487704"/>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14762" name="Group 74">
            <a:extLst>
              <a:ext uri="{FF2B5EF4-FFF2-40B4-BE49-F238E27FC236}">
                <a16:creationId xmlns:a16="http://schemas.microsoft.com/office/drawing/2014/main" id="{C3D38AA4-8ABF-D6D7-5AC6-0E46EA39CB6D}"/>
              </a:ext>
            </a:extLst>
          </p:cNvPr>
          <p:cNvGraphicFramePr>
            <a:graphicFrameLocks noGrp="1"/>
          </p:cNvGraphicFramePr>
          <p:nvPr/>
        </p:nvGraphicFramePr>
        <p:xfrm>
          <a:off x="2219325" y="1676400"/>
          <a:ext cx="7696200" cy="4378960"/>
        </p:xfrm>
        <a:graphic>
          <a:graphicData uri="http://schemas.openxmlformats.org/drawingml/2006/table">
            <a:tbl>
              <a:tblPr/>
              <a:tblGrid>
                <a:gridCol w="6215063">
                  <a:extLst>
                    <a:ext uri="{9D8B030D-6E8A-4147-A177-3AD203B41FA5}">
                      <a16:colId xmlns:a16="http://schemas.microsoft.com/office/drawing/2014/main" val="3625493740"/>
                    </a:ext>
                  </a:extLst>
                </a:gridCol>
                <a:gridCol w="1481137">
                  <a:extLst>
                    <a:ext uri="{9D8B030D-6E8A-4147-A177-3AD203B41FA5}">
                      <a16:colId xmlns:a16="http://schemas.microsoft.com/office/drawing/2014/main" val="3707171343"/>
                    </a:ext>
                  </a:extLst>
                </a:gridCol>
              </a:tblGrid>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389654248"/>
                  </a:ext>
                </a:extLst>
              </a:tr>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Καθαρά κέρδη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39</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700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993224807"/>
                  </a:ext>
                </a:extLst>
              </a:tr>
              <a:tr h="6111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Προσαρμογές για</a:t>
                      </a:r>
                      <a:r>
                        <a:rPr kumimoji="0" lang="en-US" altLang="el-GR" sz="1800" b="1" i="0" u="none" strike="noStrike" cap="none" normalizeH="0" baseline="0">
                          <a:ln>
                            <a:noFill/>
                          </a:ln>
                          <a:solidFill>
                            <a:schemeClr val="tx1"/>
                          </a:solidFill>
                          <a:effectLst/>
                          <a:latin typeface="Arial" panose="020B0604020202020204" pitchFamily="34" charset="0"/>
                        </a:rPr>
                        <a:t>:</a:t>
                      </a:r>
                      <a:endParaRPr kumimoji="0" lang="el-GR" altLang="el-GR" sz="1800" b="1"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12036516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a:t>
                      </a:r>
                      <a:r>
                        <a:rPr kumimoji="0" lang="el-GR" altLang="el-GR" sz="1800" b="1" i="0" u="none" strike="noStrike" cap="none" normalizeH="0" baseline="0">
                          <a:ln>
                            <a:noFill/>
                          </a:ln>
                          <a:solidFill>
                            <a:schemeClr val="tx1"/>
                          </a:solidFill>
                          <a:effectLst/>
                          <a:latin typeface="Arial" panose="020B0604020202020204" pitchFamily="34" charset="0"/>
                        </a:rPr>
                        <a:t>Αποσβέσεις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28</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6935464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Μείωση απαιτήσεων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16</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214630296"/>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Αύξηση αποθεμάτων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(21</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99531600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Αύξηση προπληρωμένων εξόδων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2747283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Αύξηση λογ/μων πληρωτέων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14</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99437030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Αύξηση δεδουλευμένων υποχρεώσεων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11633837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$101</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200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494544833"/>
                  </a:ext>
                </a:extLst>
              </a:tr>
            </a:tbl>
          </a:graphicData>
        </a:graphic>
      </p:graphicFrame>
      <p:sp>
        <p:nvSpPr>
          <p:cNvPr id="114729" name="Text Box 13">
            <a:extLst>
              <a:ext uri="{FF2B5EF4-FFF2-40B4-BE49-F238E27FC236}">
                <a16:creationId xmlns:a16="http://schemas.microsoft.com/office/drawing/2014/main" id="{B21FD50D-0680-9559-6BD8-9A736C4933B7}"/>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114730" name="Rectangle 1031">
            <a:extLst>
              <a:ext uri="{FF2B5EF4-FFF2-40B4-BE49-F238E27FC236}">
                <a16:creationId xmlns:a16="http://schemas.microsoft.com/office/drawing/2014/main" id="{9AE094A6-D44B-1B98-6D23-24297BC26180}"/>
              </a:ext>
            </a:extLst>
          </p:cNvPr>
          <p:cNvSpPr txBox="1">
            <a:spLocks noChangeArrowheads="1"/>
          </p:cNvSpPr>
          <p:nvPr/>
        </p:nvSpPr>
        <p:spPr bwMode="auto">
          <a:xfrm>
            <a:off x="1524000" y="457200"/>
            <a:ext cx="9144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2">
              <a:lnSpc>
                <a:spcPct val="125000"/>
              </a:lnSpc>
              <a:spcBef>
                <a:spcPts val="1200"/>
              </a:spcBef>
            </a:pPr>
            <a:r>
              <a:rPr lang="el-GR" altLang="el-GR" sz="2200">
                <a:latin typeface="Arial" panose="020B0604020202020204" pitchFamily="34" charset="0"/>
              </a:rPr>
              <a:t>Η εταιρεία ανέφερε</a:t>
            </a:r>
            <a:r>
              <a:rPr lang="en-US" altLang="el-GR" sz="2200">
                <a:latin typeface="Arial" panose="020B0604020202020204" pitchFamily="34" charset="0"/>
              </a:rPr>
              <a:t> </a:t>
            </a:r>
            <a:r>
              <a:rPr lang="el-GR" altLang="el-GR" sz="2200" b="1">
                <a:latin typeface="Arial" panose="020B0604020202020204" pitchFamily="34" charset="0"/>
              </a:rPr>
              <a:t>μεταβολές σε όλα τα στοιχεία κυκλοφορούντος ενεργητικού </a:t>
            </a:r>
            <a:r>
              <a:rPr lang="el-GR" altLang="el-GR" sz="2200">
                <a:latin typeface="Arial" panose="020B0604020202020204" pitchFamily="34" charset="0"/>
              </a:rPr>
              <a:t>και</a:t>
            </a:r>
            <a:r>
              <a:rPr lang="el-GR" altLang="el-GR" sz="2200" b="1">
                <a:latin typeface="Arial" panose="020B0604020202020204" pitchFamily="34" charset="0"/>
              </a:rPr>
              <a:t> βραχυπρόθεσμων υποχρεώσεων</a:t>
            </a:r>
            <a:r>
              <a:rPr lang="en-US" altLang="el-GR" sz="2200">
                <a:latin typeface="Arial" panose="020B0604020202020204" pitchFamily="34" charset="0"/>
              </a:rPr>
              <a:t>:</a:t>
            </a:r>
          </a:p>
        </p:txBody>
      </p:sp>
      <p:sp>
        <p:nvSpPr>
          <p:cNvPr id="17" name="Footer Placeholder 8">
            <a:extLst>
              <a:ext uri="{FF2B5EF4-FFF2-40B4-BE49-F238E27FC236}">
                <a16:creationId xmlns:a16="http://schemas.microsoft.com/office/drawing/2014/main" id="{CDF9A2F2-5DDD-E518-2553-B4D0204F7657}"/>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l-GR" sz="4400" dirty="0"/>
              <a:t>Λειτουργικές </a:t>
            </a:r>
          </a:p>
          <a:p>
            <a:r>
              <a:rPr lang="el-GR" sz="4400" dirty="0"/>
              <a:t>Δραστηριότητες</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4</a:t>
            </a:fld>
            <a:endParaRPr lang="en-CA"/>
          </a:p>
        </p:txBody>
      </p:sp>
      <p:sp>
        <p:nvSpPr>
          <p:cNvPr id="7" name="Θέση περιεχομένου 2">
            <a:extLst>
              <a:ext uri="{FF2B5EF4-FFF2-40B4-BE49-F238E27FC236}">
                <a16:creationId xmlns:a16="http://schemas.microsoft.com/office/drawing/2014/main" id="{5FC833ED-6EAB-0B49-AB1D-C81557E23BC0}"/>
              </a:ext>
            </a:extLst>
          </p:cNvPr>
          <p:cNvSpPr txBox="1">
            <a:spLocks/>
          </p:cNvSpPr>
          <p:nvPr/>
        </p:nvSpPr>
        <p:spPr>
          <a:xfrm>
            <a:off x="2351584" y="1484784"/>
            <a:ext cx="8064896" cy="4871566"/>
          </a:xfrm>
          <a:prstGeom prst="rect">
            <a:avLst/>
          </a:prstGeom>
        </p:spPr>
        <p:txBody>
          <a:bodyPr>
            <a:normAutofit lnSpcReduction="1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algn="just">
              <a:lnSpc>
                <a:spcPct val="120000"/>
              </a:lnSpc>
            </a:pPr>
            <a:r>
              <a:rPr lang="el-GR" sz="1800" kern="0">
                <a:latin typeface="Cambria" panose="02040503050406030204" pitchFamily="18" charset="0"/>
                <a:ea typeface="Cambria" panose="02040503050406030204" pitchFamily="18" charset="0"/>
              </a:rPr>
              <a:t>Εισπράξεις από την πώληση αγαθών και την παροχή υπηρεσιών (και όχι ποσά που αφορούν απαιτήσεις σε πελάτες). </a:t>
            </a:r>
          </a:p>
          <a:p>
            <a:pPr algn="just">
              <a:lnSpc>
                <a:spcPct val="120000"/>
              </a:lnSpc>
            </a:pPr>
            <a:r>
              <a:rPr lang="el-GR" sz="1800" kern="0">
                <a:latin typeface="Cambria" panose="02040503050406030204" pitchFamily="18" charset="0"/>
                <a:ea typeface="Cambria" panose="02040503050406030204" pitchFamily="18" charset="0"/>
              </a:rPr>
              <a:t>Εισπράξεις από δικαιώματα εκμετάλλευσης, αμοιβές, προμήθειες και άλλα έσοδα. </a:t>
            </a:r>
          </a:p>
          <a:p>
            <a:pPr algn="just">
              <a:lnSpc>
                <a:spcPct val="120000"/>
              </a:lnSpc>
            </a:pPr>
            <a:r>
              <a:rPr lang="el-GR" sz="1800" kern="0">
                <a:latin typeface="Cambria" panose="02040503050406030204" pitchFamily="18" charset="0"/>
                <a:ea typeface="Cambria" panose="02040503050406030204" pitchFamily="18" charset="0"/>
              </a:rPr>
              <a:t>Πληρωμές τοις μετρητοίς σε προμηθευτές αγαθών και υπηρεσιών (και όχι ποσά που αφορούν οφειλές προς τους προμηθευτές). </a:t>
            </a:r>
          </a:p>
          <a:p>
            <a:pPr algn="just">
              <a:lnSpc>
                <a:spcPct val="120000"/>
              </a:lnSpc>
            </a:pPr>
            <a:r>
              <a:rPr lang="el-GR" sz="1800" kern="0">
                <a:latin typeface="Cambria" panose="02040503050406030204" pitchFamily="18" charset="0"/>
                <a:ea typeface="Cambria" panose="02040503050406030204" pitchFamily="18" charset="0"/>
              </a:rPr>
              <a:t>Πληρωμές τοις μετρητοίς σε εργαζομένους και για λογαριασμό αυτών. </a:t>
            </a:r>
          </a:p>
          <a:p>
            <a:pPr algn="just">
              <a:lnSpc>
                <a:spcPct val="120000"/>
              </a:lnSpc>
            </a:pPr>
            <a:r>
              <a:rPr lang="el-GR" sz="1800" kern="0">
                <a:latin typeface="Cambria" panose="02040503050406030204" pitchFamily="18" charset="0"/>
                <a:ea typeface="Cambria" panose="02040503050406030204" pitchFamily="18" charset="0"/>
              </a:rPr>
              <a:t>Εισπράξεις και πληρωμές τοις μετρητοίς μιας ασφαλιστικής επιχείρησης για ασφάλιστρα και αποζημιώσεις, συντάξεις και άλλες ασφαλιστικές παροχές. </a:t>
            </a:r>
          </a:p>
          <a:p>
            <a:pPr algn="just">
              <a:lnSpc>
                <a:spcPct val="120000"/>
              </a:lnSpc>
            </a:pPr>
            <a:r>
              <a:rPr lang="el-GR" sz="1800" kern="0">
                <a:latin typeface="Cambria" panose="02040503050406030204" pitchFamily="18" charset="0"/>
                <a:ea typeface="Cambria" panose="02040503050406030204" pitchFamily="18" charset="0"/>
              </a:rPr>
              <a:t>Πληρωμές τοις μετρητοίς ή επιστροφές φόρων εισοδήματος, εκτός αν μπορεί ειδικά να εξατομικευτούν ως χρηματοοικονομικές και επενδυτικές δραστηριότητες. </a:t>
            </a:r>
          </a:p>
          <a:p>
            <a:pPr algn="just">
              <a:lnSpc>
                <a:spcPct val="120000"/>
              </a:lnSpc>
            </a:pPr>
            <a:r>
              <a:rPr lang="el-GR" sz="1800" kern="0">
                <a:latin typeface="Cambria" panose="02040503050406030204" pitchFamily="18" charset="0"/>
                <a:ea typeface="Cambria" panose="02040503050406030204" pitchFamily="18" charset="0"/>
              </a:rPr>
              <a:t>Εισπράξεις και πληρωμές από συμβάσεις που κατέχονται για συναλλακτικούς ή εμπορικούς σκοπούς</a:t>
            </a:r>
            <a:r>
              <a:rPr lang="el-GR" sz="1800" kern="0">
                <a:solidFill>
                  <a:srgbClr val="002060"/>
                </a:solidFill>
                <a:latin typeface="Cambria" panose="02040503050406030204" pitchFamily="18" charset="0"/>
                <a:ea typeface="Cambria" panose="02040503050406030204" pitchFamily="18" charset="0"/>
              </a:rPr>
              <a:t>. </a:t>
            </a:r>
            <a:endParaRPr lang="el-GR" sz="1800" kern="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0900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FF0666-84E7-8E3C-9774-243AE1502F0F}"/>
              </a:ext>
            </a:extLst>
          </p:cNvPr>
          <p:cNvSpPr/>
          <p:nvPr/>
        </p:nvSpPr>
        <p:spPr bwMode="auto">
          <a:xfrm>
            <a:off x="2057400" y="1703242"/>
            <a:ext cx="8001000" cy="416415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16796" name="Group 60">
            <a:extLst>
              <a:ext uri="{FF2B5EF4-FFF2-40B4-BE49-F238E27FC236}">
                <a16:creationId xmlns:a16="http://schemas.microsoft.com/office/drawing/2014/main" id="{971FC979-8F7E-D596-FE5C-F6C9D6B49386}"/>
              </a:ext>
            </a:extLst>
          </p:cNvPr>
          <p:cNvGraphicFramePr>
            <a:graphicFrameLocks noGrp="1"/>
          </p:cNvGraphicFramePr>
          <p:nvPr/>
        </p:nvGraphicFramePr>
        <p:xfrm>
          <a:off x="2219325" y="1835150"/>
          <a:ext cx="7696200" cy="3873500"/>
        </p:xfrm>
        <a:graphic>
          <a:graphicData uri="http://schemas.openxmlformats.org/drawingml/2006/table">
            <a:tbl>
              <a:tblPr/>
              <a:tblGrid>
                <a:gridCol w="6215063">
                  <a:extLst>
                    <a:ext uri="{9D8B030D-6E8A-4147-A177-3AD203B41FA5}">
                      <a16:colId xmlns:a16="http://schemas.microsoft.com/office/drawing/2014/main" val="3565613758"/>
                    </a:ext>
                  </a:extLst>
                </a:gridCol>
                <a:gridCol w="1481137">
                  <a:extLst>
                    <a:ext uri="{9D8B030D-6E8A-4147-A177-3AD203B41FA5}">
                      <a16:colId xmlns:a16="http://schemas.microsoft.com/office/drawing/2014/main" val="1499025350"/>
                    </a:ext>
                  </a:extLst>
                </a:gridCol>
              </a:tblGrid>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επενδυτικές δραστηριότητες</a:t>
                      </a:r>
                      <a:endParaRPr kumimoji="0" lang="en-US"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776926813"/>
                  </a:ext>
                </a:extLst>
              </a:tr>
              <a:tr h="387350">
                <a:tc>
                  <a:txBody>
                    <a:bodyPr/>
                    <a:lstStyle>
                      <a:lvl1pPr marL="2317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Πώληση γηπέδου</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$ 25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66888445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177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Purchases of plant assets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(75,000)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5901267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Net cash used for investing activities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650102265"/>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0057233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χρηματοδοτικές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861722106"/>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Issuance of common stock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8915780"/>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Payment of note payable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(16,000)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3475747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Payment of dividends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1457213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Net cash provided by financing activities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$23,000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506033218"/>
                  </a:ext>
                </a:extLst>
              </a:tr>
            </a:tbl>
          </a:graphicData>
        </a:graphic>
      </p:graphicFrame>
      <p:sp>
        <p:nvSpPr>
          <p:cNvPr id="116777" name="Text Box 13">
            <a:extLst>
              <a:ext uri="{FF2B5EF4-FFF2-40B4-BE49-F238E27FC236}">
                <a16:creationId xmlns:a16="http://schemas.microsoft.com/office/drawing/2014/main" id="{B3DF7B7E-C2AA-F8CD-05ED-D0D4AF89799A}"/>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116778" name="Rectangle 1031">
            <a:extLst>
              <a:ext uri="{FF2B5EF4-FFF2-40B4-BE49-F238E27FC236}">
                <a16:creationId xmlns:a16="http://schemas.microsoft.com/office/drawing/2014/main" id="{1D8CF3C9-21BF-370A-FB9D-902C35061A6D}"/>
              </a:ext>
            </a:extLst>
          </p:cNvPr>
          <p:cNvSpPr txBox="1">
            <a:spLocks noChangeArrowheads="1"/>
          </p:cNvSpPr>
          <p:nvPr/>
        </p:nvSpPr>
        <p:spPr bwMode="auto">
          <a:xfrm>
            <a:off x="2057400" y="457201"/>
            <a:ext cx="8305800" cy="56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2">
              <a:lnSpc>
                <a:spcPct val="125000"/>
              </a:lnSpc>
              <a:spcBef>
                <a:spcPts val="1200"/>
              </a:spcBef>
            </a:pPr>
            <a:r>
              <a:rPr lang="el-GR" altLang="el-GR" sz="2200" b="1">
                <a:latin typeface="Arial" panose="020B0604020202020204" pitchFamily="34" charset="0"/>
              </a:rPr>
              <a:t>Εισπράξεις από πώληση γηπέδου ύψους </a:t>
            </a:r>
            <a:r>
              <a:rPr lang="en-US" altLang="el-GR" sz="2200" b="1">
                <a:latin typeface="Arial" panose="020B0604020202020204" pitchFamily="34" charset="0"/>
              </a:rPr>
              <a:t>$25</a:t>
            </a:r>
            <a:r>
              <a:rPr lang="el-GR" altLang="el-GR" sz="2200" b="1">
                <a:latin typeface="Arial" panose="020B0604020202020204" pitchFamily="34" charset="0"/>
              </a:rPr>
              <a:t>.</a:t>
            </a:r>
            <a:r>
              <a:rPr lang="en-US" altLang="el-GR" sz="2200" b="1">
                <a:latin typeface="Arial" panose="020B0604020202020204" pitchFamily="34" charset="0"/>
              </a:rPr>
              <a:t>000.</a:t>
            </a:r>
          </a:p>
        </p:txBody>
      </p:sp>
      <p:sp>
        <p:nvSpPr>
          <p:cNvPr id="26" name="Rectangle 25">
            <a:extLst>
              <a:ext uri="{FF2B5EF4-FFF2-40B4-BE49-F238E27FC236}">
                <a16:creationId xmlns:a16="http://schemas.microsoft.com/office/drawing/2014/main" id="{254D98E6-69CD-61DB-C36B-167EB48F524A}"/>
              </a:ext>
            </a:extLst>
          </p:cNvPr>
          <p:cNvSpPr/>
          <p:nvPr/>
        </p:nvSpPr>
        <p:spPr>
          <a:xfrm>
            <a:off x="2438400" y="2667000"/>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DB8F6D9F-6076-FB42-1201-C47C78F3A56E}"/>
              </a:ext>
            </a:extLst>
          </p:cNvPr>
          <p:cNvSpPr/>
          <p:nvPr/>
        </p:nvSpPr>
        <p:spPr>
          <a:xfrm>
            <a:off x="8534400" y="266700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0681D361-7E16-31D9-0D62-E478D34114EB}"/>
              </a:ext>
            </a:extLst>
          </p:cNvPr>
          <p:cNvSpPr/>
          <p:nvPr/>
        </p:nvSpPr>
        <p:spPr>
          <a:xfrm>
            <a:off x="2438400" y="3048000"/>
            <a:ext cx="44958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E7E91695-0D8F-B0C6-CDF8-682D00C5D7CE}"/>
              </a:ext>
            </a:extLst>
          </p:cNvPr>
          <p:cNvSpPr/>
          <p:nvPr/>
        </p:nvSpPr>
        <p:spPr>
          <a:xfrm>
            <a:off x="8534400" y="304800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89D1A4FB-61AE-FA4B-CC4F-C64C40534264}"/>
              </a:ext>
            </a:extLst>
          </p:cNvPr>
          <p:cNvSpPr/>
          <p:nvPr/>
        </p:nvSpPr>
        <p:spPr>
          <a:xfrm>
            <a:off x="2438400" y="4191000"/>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9211E414-B286-7A62-5CBA-7CB350DDE976}"/>
              </a:ext>
            </a:extLst>
          </p:cNvPr>
          <p:cNvSpPr/>
          <p:nvPr/>
        </p:nvSpPr>
        <p:spPr>
          <a:xfrm>
            <a:off x="8534400" y="419100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A3831DA5-3EDF-A239-A42D-9C93CD6DF5B9}"/>
              </a:ext>
            </a:extLst>
          </p:cNvPr>
          <p:cNvSpPr/>
          <p:nvPr/>
        </p:nvSpPr>
        <p:spPr>
          <a:xfrm>
            <a:off x="2438400" y="4572000"/>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extLst>
              <a:ext uri="{FF2B5EF4-FFF2-40B4-BE49-F238E27FC236}">
                <a16:creationId xmlns:a16="http://schemas.microsoft.com/office/drawing/2014/main" id="{E0CA831F-2862-3CD8-F6F1-2CB1FF7CB8CB}"/>
              </a:ext>
            </a:extLst>
          </p:cNvPr>
          <p:cNvSpPr/>
          <p:nvPr/>
        </p:nvSpPr>
        <p:spPr>
          <a:xfrm>
            <a:off x="8534400" y="457200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ACA7F7D2-CA23-68AF-6529-E258745B08EC}"/>
              </a:ext>
            </a:extLst>
          </p:cNvPr>
          <p:cNvSpPr/>
          <p:nvPr/>
        </p:nvSpPr>
        <p:spPr>
          <a:xfrm>
            <a:off x="2438400" y="4953000"/>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51C74E4E-BB7F-FEAB-4520-73CABA75319B}"/>
              </a:ext>
            </a:extLst>
          </p:cNvPr>
          <p:cNvSpPr/>
          <p:nvPr/>
        </p:nvSpPr>
        <p:spPr>
          <a:xfrm>
            <a:off x="8534400" y="495300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extLst>
              <a:ext uri="{FF2B5EF4-FFF2-40B4-BE49-F238E27FC236}">
                <a16:creationId xmlns:a16="http://schemas.microsoft.com/office/drawing/2014/main" id="{0AE93744-A394-C2CD-A4CA-D145E0D1D9C5}"/>
              </a:ext>
            </a:extLst>
          </p:cNvPr>
          <p:cNvSpPr/>
          <p:nvPr/>
        </p:nvSpPr>
        <p:spPr>
          <a:xfrm>
            <a:off x="2438400" y="5349875"/>
            <a:ext cx="50292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extLst>
              <a:ext uri="{FF2B5EF4-FFF2-40B4-BE49-F238E27FC236}">
                <a16:creationId xmlns:a16="http://schemas.microsoft.com/office/drawing/2014/main" id="{A6A45EEE-297F-3C67-CB6F-F077FDCCFD1B}"/>
              </a:ext>
            </a:extLst>
          </p:cNvPr>
          <p:cNvSpPr/>
          <p:nvPr/>
        </p:nvSpPr>
        <p:spPr>
          <a:xfrm>
            <a:off x="8534400" y="5349875"/>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ooter Placeholder 8">
            <a:extLst>
              <a:ext uri="{FF2B5EF4-FFF2-40B4-BE49-F238E27FC236}">
                <a16:creationId xmlns:a16="http://schemas.microsoft.com/office/drawing/2014/main" id="{520E0219-0D19-AF37-3A88-CF484B4DABCA}"/>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13">
            <a:extLst>
              <a:ext uri="{FF2B5EF4-FFF2-40B4-BE49-F238E27FC236}">
                <a16:creationId xmlns:a16="http://schemas.microsoft.com/office/drawing/2014/main" id="{BD3CC9F9-F848-05D5-CBB0-AF1B3E867E7A}"/>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7" name="Rectangle 6">
            <a:extLst>
              <a:ext uri="{FF2B5EF4-FFF2-40B4-BE49-F238E27FC236}">
                <a16:creationId xmlns:a16="http://schemas.microsoft.com/office/drawing/2014/main" id="{44E60A50-D9D1-ABC0-5852-48AFA59A9440}"/>
              </a:ext>
            </a:extLst>
          </p:cNvPr>
          <p:cNvSpPr/>
          <p:nvPr/>
        </p:nvSpPr>
        <p:spPr bwMode="auto">
          <a:xfrm>
            <a:off x="2057400" y="1760392"/>
            <a:ext cx="8001000" cy="416415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18849" name="Group 65">
            <a:extLst>
              <a:ext uri="{FF2B5EF4-FFF2-40B4-BE49-F238E27FC236}">
                <a16:creationId xmlns:a16="http://schemas.microsoft.com/office/drawing/2014/main" id="{E78FE2D4-BE08-618C-8479-6074C9AAD976}"/>
              </a:ext>
            </a:extLst>
          </p:cNvPr>
          <p:cNvGraphicFramePr>
            <a:graphicFrameLocks noGrp="1"/>
          </p:cNvGraphicFramePr>
          <p:nvPr/>
        </p:nvGraphicFramePr>
        <p:xfrm>
          <a:off x="2219325" y="1828800"/>
          <a:ext cx="7696200" cy="3876676"/>
        </p:xfrm>
        <a:graphic>
          <a:graphicData uri="http://schemas.openxmlformats.org/drawingml/2006/table">
            <a:tbl>
              <a:tblPr/>
              <a:tblGrid>
                <a:gridCol w="6215063">
                  <a:extLst>
                    <a:ext uri="{9D8B030D-6E8A-4147-A177-3AD203B41FA5}">
                      <a16:colId xmlns:a16="http://schemas.microsoft.com/office/drawing/2014/main" val="2926408705"/>
                    </a:ext>
                  </a:extLst>
                </a:gridCol>
                <a:gridCol w="1481137">
                  <a:extLst>
                    <a:ext uri="{9D8B030D-6E8A-4147-A177-3AD203B41FA5}">
                      <a16:colId xmlns:a16="http://schemas.microsoft.com/office/drawing/2014/main" val="3094366393"/>
                    </a:ext>
                  </a:extLst>
                </a:gridCol>
              </a:tblGrid>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επενδυτικές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893638888"/>
                  </a:ext>
                </a:extLst>
              </a:tr>
              <a:tr h="387350">
                <a:tc>
                  <a:txBody>
                    <a:bodyPr/>
                    <a:lstStyle>
                      <a:lvl1pPr marL="2317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Πώληση γηπέδου</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$ 25,000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700980976"/>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177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Αγορά ενσώματων παγίων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(75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103387435"/>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4699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6990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επ.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634676902"/>
                  </a:ext>
                </a:extLst>
              </a:tr>
              <a:tr h="388938">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8316884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χρηματοδοτικές δραστηριότητες</a:t>
                      </a:r>
                      <a:endParaRPr kumimoji="0" lang="en-US" altLang="el-GR" sz="20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10010854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Issuance of common stock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17382137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Payment of note payable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(16,000)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20389713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Payment of dividends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28708587"/>
                  </a:ext>
                </a:extLst>
              </a:tr>
              <a:tr h="388938">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Net cash provided by financing activities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$23,000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215490237"/>
                  </a:ext>
                </a:extLst>
              </a:tr>
            </a:tbl>
          </a:graphicData>
        </a:graphic>
      </p:graphicFrame>
      <p:sp>
        <p:nvSpPr>
          <p:cNvPr id="118828" name="Rectangle 1031">
            <a:extLst>
              <a:ext uri="{FF2B5EF4-FFF2-40B4-BE49-F238E27FC236}">
                <a16:creationId xmlns:a16="http://schemas.microsoft.com/office/drawing/2014/main" id="{D5EDA18A-D466-1563-70AF-7B8A126A7680}"/>
              </a:ext>
            </a:extLst>
          </p:cNvPr>
          <p:cNvSpPr txBox="1">
            <a:spLocks noChangeArrowheads="1"/>
          </p:cNvSpPr>
          <p:nvPr/>
        </p:nvSpPr>
        <p:spPr bwMode="auto">
          <a:xfrm>
            <a:off x="2057400" y="457200"/>
            <a:ext cx="84582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2">
              <a:lnSpc>
                <a:spcPct val="125000"/>
              </a:lnSpc>
              <a:spcBef>
                <a:spcPts val="1200"/>
              </a:spcBef>
            </a:pPr>
            <a:r>
              <a:rPr lang="el-GR" altLang="el-GR" sz="2200">
                <a:latin typeface="Arial" panose="020B0604020202020204" pitchFamily="34" charset="0"/>
              </a:rPr>
              <a:t>Αγορά ενσώματων παγίων ύψους </a:t>
            </a:r>
            <a:r>
              <a:rPr lang="en-US" altLang="el-GR" sz="2200">
                <a:latin typeface="Arial" panose="020B0604020202020204" pitchFamily="34" charset="0"/>
              </a:rPr>
              <a:t>$130</a:t>
            </a:r>
            <a:r>
              <a:rPr lang="el-GR" altLang="el-GR" sz="2200">
                <a:latin typeface="Arial" panose="020B0604020202020204" pitchFamily="34" charset="0"/>
              </a:rPr>
              <a:t>.</a:t>
            </a:r>
            <a:r>
              <a:rPr lang="en-US" altLang="el-GR" sz="2200">
                <a:latin typeface="Arial" panose="020B0604020202020204" pitchFamily="34" charset="0"/>
              </a:rPr>
              <a:t>000. </a:t>
            </a:r>
            <a:r>
              <a:rPr lang="el-GR" altLang="el-GR" sz="2200">
                <a:latin typeface="Arial" panose="020B0604020202020204" pitchFamily="34" charset="0"/>
              </a:rPr>
              <a:t>Από το ποσό αυτό </a:t>
            </a:r>
            <a:r>
              <a:rPr lang="en-US" altLang="el-GR" sz="2200" b="1">
                <a:latin typeface="Arial" panose="020B0604020202020204" pitchFamily="34" charset="0"/>
              </a:rPr>
              <a:t>$75</a:t>
            </a:r>
            <a:r>
              <a:rPr lang="el-GR" altLang="el-GR" sz="2200" b="1">
                <a:latin typeface="Arial" panose="020B0604020202020204" pitchFamily="34" charset="0"/>
              </a:rPr>
              <a:t>.</a:t>
            </a:r>
            <a:r>
              <a:rPr lang="en-US" altLang="el-GR" sz="2200" b="1">
                <a:latin typeface="Arial" panose="020B0604020202020204" pitchFamily="34" charset="0"/>
              </a:rPr>
              <a:t>000 </a:t>
            </a:r>
            <a:r>
              <a:rPr lang="el-GR" altLang="el-GR" sz="2200" b="1">
                <a:latin typeface="Arial" panose="020B0604020202020204" pitchFamily="34" charset="0"/>
              </a:rPr>
              <a:t>καταβλήθηκαν σε μετρητά</a:t>
            </a:r>
            <a:r>
              <a:rPr lang="en-US" altLang="el-GR" sz="2200">
                <a:latin typeface="Arial" panose="020B0604020202020204" pitchFamily="34" charset="0"/>
              </a:rPr>
              <a:t> </a:t>
            </a:r>
            <a:r>
              <a:rPr lang="el-GR" altLang="el-GR" sz="2200">
                <a:latin typeface="Arial" panose="020B0604020202020204" pitchFamily="34" charset="0"/>
              </a:rPr>
              <a:t>και για τα υπόλοιπα </a:t>
            </a:r>
            <a:r>
              <a:rPr lang="en-US" altLang="el-GR" sz="2200">
                <a:latin typeface="Arial" panose="020B0604020202020204" pitchFamily="34" charset="0"/>
              </a:rPr>
              <a:t>$55</a:t>
            </a:r>
            <a:r>
              <a:rPr lang="el-GR" altLang="el-GR" sz="2200">
                <a:latin typeface="Arial" panose="020B0604020202020204" pitchFamily="34" charset="0"/>
              </a:rPr>
              <a:t>.</a:t>
            </a:r>
            <a:r>
              <a:rPr lang="en-US" altLang="el-GR" sz="2200">
                <a:latin typeface="Arial" panose="020B0604020202020204" pitchFamily="34" charset="0"/>
              </a:rPr>
              <a:t>000</a:t>
            </a:r>
            <a:r>
              <a:rPr lang="el-GR" altLang="el-GR" sz="2200">
                <a:latin typeface="Arial" panose="020B0604020202020204" pitchFamily="34" charset="0"/>
              </a:rPr>
              <a:t> υπογράφηκε γραμμάτιο πληρωτέο</a:t>
            </a:r>
            <a:r>
              <a:rPr lang="en-US" altLang="el-GR" sz="2200">
                <a:latin typeface="Arial" panose="020B0604020202020204" pitchFamily="34" charset="0"/>
              </a:rPr>
              <a:t>.</a:t>
            </a:r>
          </a:p>
        </p:txBody>
      </p:sp>
      <p:sp>
        <p:nvSpPr>
          <p:cNvPr id="30" name="Rectangle 29">
            <a:extLst>
              <a:ext uri="{FF2B5EF4-FFF2-40B4-BE49-F238E27FC236}">
                <a16:creationId xmlns:a16="http://schemas.microsoft.com/office/drawing/2014/main" id="{078578C5-6852-D148-010D-41FCFCC9685C}"/>
              </a:ext>
            </a:extLst>
          </p:cNvPr>
          <p:cNvSpPr/>
          <p:nvPr/>
        </p:nvSpPr>
        <p:spPr>
          <a:xfrm>
            <a:off x="2438400" y="4191000"/>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66A6A9E6-BD74-FA81-5890-627213ADCD1D}"/>
              </a:ext>
            </a:extLst>
          </p:cNvPr>
          <p:cNvSpPr/>
          <p:nvPr/>
        </p:nvSpPr>
        <p:spPr>
          <a:xfrm>
            <a:off x="8534400" y="419100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63797209-EBE9-AE2C-EBA3-9F12C150053B}"/>
              </a:ext>
            </a:extLst>
          </p:cNvPr>
          <p:cNvSpPr/>
          <p:nvPr/>
        </p:nvSpPr>
        <p:spPr>
          <a:xfrm>
            <a:off x="2438400" y="4572000"/>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extLst>
              <a:ext uri="{FF2B5EF4-FFF2-40B4-BE49-F238E27FC236}">
                <a16:creationId xmlns:a16="http://schemas.microsoft.com/office/drawing/2014/main" id="{544F7178-0D75-8265-47A8-A882C7ED42AD}"/>
              </a:ext>
            </a:extLst>
          </p:cNvPr>
          <p:cNvSpPr/>
          <p:nvPr/>
        </p:nvSpPr>
        <p:spPr>
          <a:xfrm>
            <a:off x="8534400" y="457200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3526959F-36EE-FECF-07B6-66030B3FD0CB}"/>
              </a:ext>
            </a:extLst>
          </p:cNvPr>
          <p:cNvSpPr/>
          <p:nvPr/>
        </p:nvSpPr>
        <p:spPr>
          <a:xfrm>
            <a:off x="2438400" y="4953000"/>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3FEE6D34-726D-BD7A-8FC9-EC22086C78C2}"/>
              </a:ext>
            </a:extLst>
          </p:cNvPr>
          <p:cNvSpPr/>
          <p:nvPr/>
        </p:nvSpPr>
        <p:spPr>
          <a:xfrm>
            <a:off x="8534400" y="495300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extLst>
              <a:ext uri="{FF2B5EF4-FFF2-40B4-BE49-F238E27FC236}">
                <a16:creationId xmlns:a16="http://schemas.microsoft.com/office/drawing/2014/main" id="{F139DF8F-3827-96AD-2817-1C5070CC23CA}"/>
              </a:ext>
            </a:extLst>
          </p:cNvPr>
          <p:cNvSpPr/>
          <p:nvPr/>
        </p:nvSpPr>
        <p:spPr>
          <a:xfrm>
            <a:off x="2438400" y="5349875"/>
            <a:ext cx="50292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extLst>
              <a:ext uri="{FF2B5EF4-FFF2-40B4-BE49-F238E27FC236}">
                <a16:creationId xmlns:a16="http://schemas.microsoft.com/office/drawing/2014/main" id="{9805CBA3-F89A-2DD3-95E4-E79879A21E0E}"/>
              </a:ext>
            </a:extLst>
          </p:cNvPr>
          <p:cNvSpPr/>
          <p:nvPr/>
        </p:nvSpPr>
        <p:spPr>
          <a:xfrm>
            <a:off x="8534400" y="5349875"/>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ooter Placeholder 8">
            <a:extLst>
              <a:ext uri="{FF2B5EF4-FFF2-40B4-BE49-F238E27FC236}">
                <a16:creationId xmlns:a16="http://schemas.microsoft.com/office/drawing/2014/main" id="{21D69622-63C7-DEC0-6558-05B91509CCAE}"/>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8CA7CA-A6A7-8288-F84A-82F5E28DB9B7}"/>
              </a:ext>
            </a:extLst>
          </p:cNvPr>
          <p:cNvSpPr/>
          <p:nvPr/>
        </p:nvSpPr>
        <p:spPr bwMode="auto">
          <a:xfrm>
            <a:off x="2057400" y="1703242"/>
            <a:ext cx="8001000" cy="416415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20891" name="Group 59">
            <a:extLst>
              <a:ext uri="{FF2B5EF4-FFF2-40B4-BE49-F238E27FC236}">
                <a16:creationId xmlns:a16="http://schemas.microsoft.com/office/drawing/2014/main" id="{5853EB17-F32C-035F-BA33-2BC0B8D0C2E1}"/>
              </a:ext>
            </a:extLst>
          </p:cNvPr>
          <p:cNvGraphicFramePr>
            <a:graphicFrameLocks noGrp="1"/>
          </p:cNvGraphicFramePr>
          <p:nvPr/>
        </p:nvGraphicFramePr>
        <p:xfrm>
          <a:off x="2219325" y="1835150"/>
          <a:ext cx="7696200" cy="3873500"/>
        </p:xfrm>
        <a:graphic>
          <a:graphicData uri="http://schemas.openxmlformats.org/drawingml/2006/table">
            <a:tbl>
              <a:tblPr/>
              <a:tblGrid>
                <a:gridCol w="6215063">
                  <a:extLst>
                    <a:ext uri="{9D8B030D-6E8A-4147-A177-3AD203B41FA5}">
                      <a16:colId xmlns:a16="http://schemas.microsoft.com/office/drawing/2014/main" val="1082597765"/>
                    </a:ext>
                  </a:extLst>
                </a:gridCol>
                <a:gridCol w="1481137">
                  <a:extLst>
                    <a:ext uri="{9D8B030D-6E8A-4147-A177-3AD203B41FA5}">
                      <a16:colId xmlns:a16="http://schemas.microsoft.com/office/drawing/2014/main" val="3292060519"/>
                    </a:ext>
                  </a:extLst>
                </a:gridCol>
              </a:tblGrid>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επενδυτικές δραστηριότητες</a:t>
                      </a:r>
                      <a:endParaRPr kumimoji="0" lang="en-US"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578766249"/>
                  </a:ext>
                </a:extLst>
              </a:tr>
              <a:tr h="387350">
                <a:tc>
                  <a:txBody>
                    <a:bodyPr/>
                    <a:lstStyle>
                      <a:lvl1pPr marL="2317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Πώληση γηπέδου</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$ 25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8385297"/>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177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Αγορά ενσώματων παγίων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(75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465090308"/>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4699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6990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επ.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67287517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5400917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χρηματοδοτικές δραστηριότητες</a:t>
                      </a:r>
                      <a:endParaRPr kumimoji="0" lang="en-US" altLang="el-GR" sz="20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452627490"/>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Έκδοση κοινού μετοχικού κεφαλαίου</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8497208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Payment of note payable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(16,000)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39771496"/>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Payment of dividends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992285555"/>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Net cash provided by financing activities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$23,000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56408952"/>
                  </a:ext>
                </a:extLst>
              </a:tr>
            </a:tbl>
          </a:graphicData>
        </a:graphic>
      </p:graphicFrame>
      <p:sp>
        <p:nvSpPr>
          <p:cNvPr id="120875" name="Text Box 13">
            <a:extLst>
              <a:ext uri="{FF2B5EF4-FFF2-40B4-BE49-F238E27FC236}">
                <a16:creationId xmlns:a16="http://schemas.microsoft.com/office/drawing/2014/main" id="{EA4D1064-1FA5-4BBC-2BCE-3E0706CEA4CF}"/>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120876" name="Rectangle 1031">
            <a:extLst>
              <a:ext uri="{FF2B5EF4-FFF2-40B4-BE49-F238E27FC236}">
                <a16:creationId xmlns:a16="http://schemas.microsoft.com/office/drawing/2014/main" id="{76141E23-906C-14B3-68FA-5154F9CC4A66}"/>
              </a:ext>
            </a:extLst>
          </p:cNvPr>
          <p:cNvSpPr txBox="1">
            <a:spLocks noChangeArrowheads="1"/>
          </p:cNvSpPr>
          <p:nvPr/>
        </p:nvSpPr>
        <p:spPr bwMode="auto">
          <a:xfrm>
            <a:off x="2057400" y="457200"/>
            <a:ext cx="8305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2">
              <a:lnSpc>
                <a:spcPct val="125000"/>
              </a:lnSpc>
              <a:spcBef>
                <a:spcPts val="1200"/>
              </a:spcBef>
            </a:pPr>
            <a:r>
              <a:rPr lang="el-GR" altLang="el-GR" sz="2200" b="1">
                <a:latin typeface="Arial" panose="020B0604020202020204" pitchFamily="34" charset="0"/>
              </a:rPr>
              <a:t>Οι εισπράξεις από έκδοση μετοχικού κεφαλαίου ανήλθαν σε </a:t>
            </a:r>
            <a:r>
              <a:rPr lang="en-US" altLang="el-GR" sz="2200" b="1">
                <a:latin typeface="Arial" panose="020B0604020202020204" pitchFamily="34" charset="0"/>
              </a:rPr>
              <a:t>$50</a:t>
            </a:r>
            <a:r>
              <a:rPr lang="el-GR" altLang="el-GR" sz="2200" b="1">
                <a:latin typeface="Arial" panose="020B0604020202020204" pitchFamily="34" charset="0"/>
              </a:rPr>
              <a:t>.</a:t>
            </a:r>
            <a:r>
              <a:rPr lang="en-US" altLang="el-GR" sz="2200" b="1">
                <a:latin typeface="Arial" panose="020B0604020202020204" pitchFamily="34" charset="0"/>
              </a:rPr>
              <a:t>000.</a:t>
            </a:r>
          </a:p>
        </p:txBody>
      </p:sp>
      <p:sp>
        <p:nvSpPr>
          <p:cNvPr id="32" name="Rectangle 31">
            <a:extLst>
              <a:ext uri="{FF2B5EF4-FFF2-40B4-BE49-F238E27FC236}">
                <a16:creationId xmlns:a16="http://schemas.microsoft.com/office/drawing/2014/main" id="{CC20B09D-53CE-52B2-F724-50A996F8CD69}"/>
              </a:ext>
            </a:extLst>
          </p:cNvPr>
          <p:cNvSpPr/>
          <p:nvPr/>
        </p:nvSpPr>
        <p:spPr>
          <a:xfrm>
            <a:off x="2438400" y="4572000"/>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extLst>
              <a:ext uri="{FF2B5EF4-FFF2-40B4-BE49-F238E27FC236}">
                <a16:creationId xmlns:a16="http://schemas.microsoft.com/office/drawing/2014/main" id="{3D8A7E93-A586-9BF5-6E6C-95541661AA3A}"/>
              </a:ext>
            </a:extLst>
          </p:cNvPr>
          <p:cNvSpPr/>
          <p:nvPr/>
        </p:nvSpPr>
        <p:spPr>
          <a:xfrm>
            <a:off x="8534400" y="457200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6FADA544-DF31-719B-7DD9-C05FB78F6E0A}"/>
              </a:ext>
            </a:extLst>
          </p:cNvPr>
          <p:cNvSpPr/>
          <p:nvPr/>
        </p:nvSpPr>
        <p:spPr>
          <a:xfrm>
            <a:off x="2438400" y="4953000"/>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3B58425D-4946-8A5B-C788-610F851FC302}"/>
              </a:ext>
            </a:extLst>
          </p:cNvPr>
          <p:cNvSpPr/>
          <p:nvPr/>
        </p:nvSpPr>
        <p:spPr>
          <a:xfrm>
            <a:off x="8534400" y="495300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extLst>
              <a:ext uri="{FF2B5EF4-FFF2-40B4-BE49-F238E27FC236}">
                <a16:creationId xmlns:a16="http://schemas.microsoft.com/office/drawing/2014/main" id="{4AA6CAA0-D843-BFA7-5AF8-BE866DE380E5}"/>
              </a:ext>
            </a:extLst>
          </p:cNvPr>
          <p:cNvSpPr/>
          <p:nvPr/>
        </p:nvSpPr>
        <p:spPr>
          <a:xfrm>
            <a:off x="2438400" y="5349875"/>
            <a:ext cx="50292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extLst>
              <a:ext uri="{FF2B5EF4-FFF2-40B4-BE49-F238E27FC236}">
                <a16:creationId xmlns:a16="http://schemas.microsoft.com/office/drawing/2014/main" id="{D4B6E393-9711-5D6D-66B8-3983D81A15CF}"/>
              </a:ext>
            </a:extLst>
          </p:cNvPr>
          <p:cNvSpPr/>
          <p:nvPr/>
        </p:nvSpPr>
        <p:spPr>
          <a:xfrm>
            <a:off x="8534400" y="5349875"/>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ooter Placeholder 8">
            <a:extLst>
              <a:ext uri="{FF2B5EF4-FFF2-40B4-BE49-F238E27FC236}">
                <a16:creationId xmlns:a16="http://schemas.microsoft.com/office/drawing/2014/main" id="{9B713EC8-B3F7-2384-6067-C397EE8274D2}"/>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A04564-C8C6-ADE5-5DAC-EAA83D1DEB4F}"/>
              </a:ext>
            </a:extLst>
          </p:cNvPr>
          <p:cNvSpPr/>
          <p:nvPr/>
        </p:nvSpPr>
        <p:spPr bwMode="auto">
          <a:xfrm>
            <a:off x="2057400" y="1703242"/>
            <a:ext cx="8001000" cy="416415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22938" name="Group 58">
            <a:extLst>
              <a:ext uri="{FF2B5EF4-FFF2-40B4-BE49-F238E27FC236}">
                <a16:creationId xmlns:a16="http://schemas.microsoft.com/office/drawing/2014/main" id="{FAEA5AF6-695A-FAD3-39F1-5844D780386E}"/>
              </a:ext>
            </a:extLst>
          </p:cNvPr>
          <p:cNvGraphicFramePr>
            <a:graphicFrameLocks noGrp="1"/>
          </p:cNvGraphicFramePr>
          <p:nvPr/>
        </p:nvGraphicFramePr>
        <p:xfrm>
          <a:off x="2219325" y="1835150"/>
          <a:ext cx="7696200" cy="3873500"/>
        </p:xfrm>
        <a:graphic>
          <a:graphicData uri="http://schemas.openxmlformats.org/drawingml/2006/table">
            <a:tbl>
              <a:tblPr/>
              <a:tblGrid>
                <a:gridCol w="6215063">
                  <a:extLst>
                    <a:ext uri="{9D8B030D-6E8A-4147-A177-3AD203B41FA5}">
                      <a16:colId xmlns:a16="http://schemas.microsoft.com/office/drawing/2014/main" val="601958238"/>
                    </a:ext>
                  </a:extLst>
                </a:gridCol>
                <a:gridCol w="1481137">
                  <a:extLst>
                    <a:ext uri="{9D8B030D-6E8A-4147-A177-3AD203B41FA5}">
                      <a16:colId xmlns:a16="http://schemas.microsoft.com/office/drawing/2014/main" val="1276644549"/>
                    </a:ext>
                  </a:extLst>
                </a:gridCol>
              </a:tblGrid>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επενδυτικές δραστηριότητες</a:t>
                      </a:r>
                      <a:endParaRPr kumimoji="0" lang="en-US"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60914045"/>
                  </a:ext>
                </a:extLst>
              </a:tr>
              <a:tr h="387350">
                <a:tc>
                  <a:txBody>
                    <a:bodyPr/>
                    <a:lstStyle>
                      <a:lvl1pPr marL="2317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Πώληση γηπέδου</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$ 25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811471797"/>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177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Αγορά ενσώματων παγίων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(75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44839354"/>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4699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6990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επ.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003440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666766284"/>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χρηματοδοτικές δραστηριότητες</a:t>
                      </a:r>
                      <a:endParaRPr kumimoji="0" lang="en-US" altLang="el-GR" sz="20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86503766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Έκδοση κοινού μετοχικού κεφαλαίου</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43616228"/>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Πληρωμή μακροπρόθεσμου δανείου</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(16</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86110740"/>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Payment of dividends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5506238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Net cash provided by financing activities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$23,000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00701240"/>
                  </a:ext>
                </a:extLst>
              </a:tr>
            </a:tbl>
          </a:graphicData>
        </a:graphic>
      </p:graphicFrame>
      <p:sp>
        <p:nvSpPr>
          <p:cNvPr id="122923" name="Text Box 13">
            <a:extLst>
              <a:ext uri="{FF2B5EF4-FFF2-40B4-BE49-F238E27FC236}">
                <a16:creationId xmlns:a16="http://schemas.microsoft.com/office/drawing/2014/main" id="{2CCA8DB5-7299-4351-E6B9-0DD7EE727DC8}"/>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122924" name="Rectangle 1031">
            <a:extLst>
              <a:ext uri="{FF2B5EF4-FFF2-40B4-BE49-F238E27FC236}">
                <a16:creationId xmlns:a16="http://schemas.microsoft.com/office/drawing/2014/main" id="{114EDB6B-0418-2D5B-BE31-7B5C605C248D}"/>
              </a:ext>
            </a:extLst>
          </p:cNvPr>
          <p:cNvSpPr txBox="1">
            <a:spLocks noChangeArrowheads="1"/>
          </p:cNvSpPr>
          <p:nvPr/>
        </p:nvSpPr>
        <p:spPr bwMode="auto">
          <a:xfrm>
            <a:off x="2057400" y="457201"/>
            <a:ext cx="8305800" cy="56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2">
              <a:lnSpc>
                <a:spcPct val="125000"/>
              </a:lnSpc>
              <a:spcBef>
                <a:spcPts val="1200"/>
              </a:spcBef>
            </a:pPr>
            <a:r>
              <a:rPr lang="el-GR" altLang="el-GR" sz="2200" b="1">
                <a:latin typeface="Arial" panose="020B0604020202020204" pitchFamily="34" charset="0"/>
              </a:rPr>
              <a:t>Πληρωμή μακροπρόθεσμου δανείου ύψους </a:t>
            </a:r>
            <a:r>
              <a:rPr lang="en-US" altLang="el-GR" sz="2200" b="1">
                <a:latin typeface="Arial" panose="020B0604020202020204" pitchFamily="34" charset="0"/>
              </a:rPr>
              <a:t>$16</a:t>
            </a:r>
            <a:r>
              <a:rPr lang="el-GR" altLang="el-GR" sz="2200" b="1">
                <a:latin typeface="Arial" panose="020B0604020202020204" pitchFamily="34" charset="0"/>
              </a:rPr>
              <a:t>.</a:t>
            </a:r>
            <a:r>
              <a:rPr lang="en-US" altLang="el-GR" sz="2200" b="1">
                <a:latin typeface="Arial" panose="020B0604020202020204" pitchFamily="34" charset="0"/>
              </a:rPr>
              <a:t>000.</a:t>
            </a:r>
          </a:p>
        </p:txBody>
      </p:sp>
      <p:sp>
        <p:nvSpPr>
          <p:cNvPr id="34" name="Rectangle 33">
            <a:extLst>
              <a:ext uri="{FF2B5EF4-FFF2-40B4-BE49-F238E27FC236}">
                <a16:creationId xmlns:a16="http://schemas.microsoft.com/office/drawing/2014/main" id="{DAB02785-2338-C199-61D2-4AD2CEE51F3B}"/>
              </a:ext>
            </a:extLst>
          </p:cNvPr>
          <p:cNvSpPr/>
          <p:nvPr/>
        </p:nvSpPr>
        <p:spPr>
          <a:xfrm>
            <a:off x="2438400" y="4953000"/>
            <a:ext cx="40386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B5B658B3-E7C9-5AAE-53F9-0703656064F7}"/>
              </a:ext>
            </a:extLst>
          </p:cNvPr>
          <p:cNvSpPr/>
          <p:nvPr/>
        </p:nvSpPr>
        <p:spPr>
          <a:xfrm>
            <a:off x="8534400" y="4953000"/>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extLst>
              <a:ext uri="{FF2B5EF4-FFF2-40B4-BE49-F238E27FC236}">
                <a16:creationId xmlns:a16="http://schemas.microsoft.com/office/drawing/2014/main" id="{813E0119-BA75-44A0-D80C-16BAF847F36D}"/>
              </a:ext>
            </a:extLst>
          </p:cNvPr>
          <p:cNvSpPr/>
          <p:nvPr/>
        </p:nvSpPr>
        <p:spPr>
          <a:xfrm>
            <a:off x="2438400" y="5349875"/>
            <a:ext cx="50292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extLst>
              <a:ext uri="{FF2B5EF4-FFF2-40B4-BE49-F238E27FC236}">
                <a16:creationId xmlns:a16="http://schemas.microsoft.com/office/drawing/2014/main" id="{3787FA77-1C1F-113B-ADAF-4D13C2790CA5}"/>
              </a:ext>
            </a:extLst>
          </p:cNvPr>
          <p:cNvSpPr/>
          <p:nvPr/>
        </p:nvSpPr>
        <p:spPr>
          <a:xfrm>
            <a:off x="8534400" y="5349875"/>
            <a:ext cx="1295400" cy="3048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ooter Placeholder 8">
            <a:extLst>
              <a:ext uri="{FF2B5EF4-FFF2-40B4-BE49-F238E27FC236}">
                <a16:creationId xmlns:a16="http://schemas.microsoft.com/office/drawing/2014/main" id="{B6809760-8343-6AF2-B084-A0E23D7C1D11}"/>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5892A3-0164-7DF1-529F-6E8E177663FA}"/>
              </a:ext>
            </a:extLst>
          </p:cNvPr>
          <p:cNvSpPr/>
          <p:nvPr/>
        </p:nvSpPr>
        <p:spPr bwMode="auto">
          <a:xfrm>
            <a:off x="2057400" y="1703242"/>
            <a:ext cx="8001000" cy="416415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24985" name="Group 57">
            <a:extLst>
              <a:ext uri="{FF2B5EF4-FFF2-40B4-BE49-F238E27FC236}">
                <a16:creationId xmlns:a16="http://schemas.microsoft.com/office/drawing/2014/main" id="{C03FAE95-9EF9-C7C3-909E-B28E5348860B}"/>
              </a:ext>
            </a:extLst>
          </p:cNvPr>
          <p:cNvGraphicFramePr>
            <a:graphicFrameLocks noGrp="1"/>
          </p:cNvGraphicFramePr>
          <p:nvPr/>
        </p:nvGraphicFramePr>
        <p:xfrm>
          <a:off x="2219325" y="1835150"/>
          <a:ext cx="7696200" cy="3873500"/>
        </p:xfrm>
        <a:graphic>
          <a:graphicData uri="http://schemas.openxmlformats.org/drawingml/2006/table">
            <a:tbl>
              <a:tblPr/>
              <a:tblGrid>
                <a:gridCol w="6215063">
                  <a:extLst>
                    <a:ext uri="{9D8B030D-6E8A-4147-A177-3AD203B41FA5}">
                      <a16:colId xmlns:a16="http://schemas.microsoft.com/office/drawing/2014/main" val="114597215"/>
                    </a:ext>
                  </a:extLst>
                </a:gridCol>
                <a:gridCol w="1481137">
                  <a:extLst>
                    <a:ext uri="{9D8B030D-6E8A-4147-A177-3AD203B41FA5}">
                      <a16:colId xmlns:a16="http://schemas.microsoft.com/office/drawing/2014/main" val="500322285"/>
                    </a:ext>
                  </a:extLst>
                </a:gridCol>
              </a:tblGrid>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επενδυτικές δραστηριότητες</a:t>
                      </a:r>
                      <a:endParaRPr kumimoji="0" lang="en-US"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622896125"/>
                  </a:ext>
                </a:extLst>
              </a:tr>
              <a:tr h="387350">
                <a:tc>
                  <a:txBody>
                    <a:bodyPr/>
                    <a:lstStyle>
                      <a:lvl1pPr marL="2317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Πώληση γηπέδου</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$ 25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58256723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177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Αγορά ενσώματων παγίων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(75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3214227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4699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6990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επ.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77810314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53971491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Ταμειακές ροές από χρηματοδοτικές δραστηριότητες</a:t>
                      </a:r>
                      <a:endParaRPr kumimoji="0" lang="en-US" altLang="el-GR" sz="20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660940841"/>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Έκδοση κοινού μετοχικού κεφαλαίου</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0980758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Πληρωμή μακροπρόθεσμου δανείου</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(16</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975753955"/>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238125">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Καταβολή μερίσματος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(11</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84804422"/>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χρ.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$23</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09905082"/>
                  </a:ext>
                </a:extLst>
              </a:tr>
            </a:tbl>
          </a:graphicData>
        </a:graphic>
      </p:graphicFrame>
      <p:sp>
        <p:nvSpPr>
          <p:cNvPr id="124971" name="Text Box 13">
            <a:extLst>
              <a:ext uri="{FF2B5EF4-FFF2-40B4-BE49-F238E27FC236}">
                <a16:creationId xmlns:a16="http://schemas.microsoft.com/office/drawing/2014/main" id="{5D86F005-F321-A31C-C8D4-340D0C116629}"/>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124972" name="Rectangle 1031">
            <a:extLst>
              <a:ext uri="{FF2B5EF4-FFF2-40B4-BE49-F238E27FC236}">
                <a16:creationId xmlns:a16="http://schemas.microsoft.com/office/drawing/2014/main" id="{782BCB05-A9DF-65B2-8A44-EF860A8A3C51}"/>
              </a:ext>
            </a:extLst>
          </p:cNvPr>
          <p:cNvSpPr txBox="1">
            <a:spLocks noChangeArrowheads="1"/>
          </p:cNvSpPr>
          <p:nvPr/>
        </p:nvSpPr>
        <p:spPr bwMode="auto">
          <a:xfrm>
            <a:off x="2057400" y="457201"/>
            <a:ext cx="8305800" cy="56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2">
              <a:lnSpc>
                <a:spcPct val="125000"/>
              </a:lnSpc>
              <a:spcBef>
                <a:spcPts val="1200"/>
              </a:spcBef>
            </a:pPr>
            <a:r>
              <a:rPr lang="el-GR" altLang="el-GR" sz="2200" b="1">
                <a:latin typeface="Arial" panose="020B0604020202020204" pitchFamily="34" charset="0"/>
              </a:rPr>
              <a:t>Καταβολή μερίσματος</a:t>
            </a:r>
            <a:r>
              <a:rPr lang="en-US" altLang="el-GR" sz="2200" b="1">
                <a:latin typeface="Arial" panose="020B0604020202020204" pitchFamily="34" charset="0"/>
              </a:rPr>
              <a:t> $11</a:t>
            </a:r>
            <a:r>
              <a:rPr lang="el-GR" altLang="el-GR" sz="2200" b="1">
                <a:latin typeface="Arial" panose="020B0604020202020204" pitchFamily="34" charset="0"/>
              </a:rPr>
              <a:t>.</a:t>
            </a:r>
            <a:r>
              <a:rPr lang="en-US" altLang="el-GR" sz="2200" b="1">
                <a:latin typeface="Arial" panose="020B0604020202020204" pitchFamily="34" charset="0"/>
              </a:rPr>
              <a:t>000.</a:t>
            </a:r>
          </a:p>
        </p:txBody>
      </p:sp>
      <p:sp>
        <p:nvSpPr>
          <p:cNvPr id="10" name="Footer Placeholder 8">
            <a:extLst>
              <a:ext uri="{FF2B5EF4-FFF2-40B4-BE49-F238E27FC236}">
                <a16:creationId xmlns:a16="http://schemas.microsoft.com/office/drawing/2014/main" id="{034D9BFD-B412-8E9E-9ED0-9B0DA5844B1D}"/>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67ABFD-79B1-A642-ECA6-CD330E77BB62}"/>
              </a:ext>
            </a:extLst>
          </p:cNvPr>
          <p:cNvSpPr/>
          <p:nvPr/>
        </p:nvSpPr>
        <p:spPr bwMode="auto">
          <a:xfrm>
            <a:off x="2057400" y="1246635"/>
            <a:ext cx="8001000" cy="2785109"/>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127019" name="Group 43">
            <a:extLst>
              <a:ext uri="{FF2B5EF4-FFF2-40B4-BE49-F238E27FC236}">
                <a16:creationId xmlns:a16="http://schemas.microsoft.com/office/drawing/2014/main" id="{B979FDCB-511F-3C3B-D933-BD1323D3593C}"/>
              </a:ext>
            </a:extLst>
          </p:cNvPr>
          <p:cNvGraphicFramePr>
            <a:graphicFrameLocks noGrp="1"/>
          </p:cNvGraphicFramePr>
          <p:nvPr/>
        </p:nvGraphicFramePr>
        <p:xfrm>
          <a:off x="2133600" y="1377950"/>
          <a:ext cx="7848600" cy="2576830"/>
        </p:xfrm>
        <a:graphic>
          <a:graphicData uri="http://schemas.openxmlformats.org/drawingml/2006/table">
            <a:tbl>
              <a:tblPr/>
              <a:tblGrid>
                <a:gridCol w="6553200">
                  <a:extLst>
                    <a:ext uri="{9D8B030D-6E8A-4147-A177-3AD203B41FA5}">
                      <a16:colId xmlns:a16="http://schemas.microsoft.com/office/drawing/2014/main" val="903092140"/>
                    </a:ext>
                  </a:extLst>
                </a:gridCol>
                <a:gridCol w="1295400">
                  <a:extLst>
                    <a:ext uri="{9D8B030D-6E8A-4147-A177-3AD203B41FA5}">
                      <a16:colId xmlns:a16="http://schemas.microsoft.com/office/drawing/2014/main" val="2073429873"/>
                    </a:ext>
                  </a:extLst>
                </a:gridCol>
              </a:tblGrid>
              <a:tr h="3873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λειτουργικές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$101</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200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294431379"/>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επενδυτικές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149704880"/>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Καθαρές ταμειακές ροές από χρηματοδοτικές δραστηριότητες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23</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65616295"/>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Καθαρή αύξηση ταμειακών διαθεσίμων</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74</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200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26765353"/>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Υπόλοιπο ταμειακών διαθεσίμων</a:t>
                      </a:r>
                      <a:r>
                        <a:rPr kumimoji="0" lang="en-US" altLang="el-GR" sz="1800" b="1" i="0" u="none" strike="noStrike" cap="none" normalizeH="0" baseline="0">
                          <a:ln>
                            <a:noFill/>
                          </a:ln>
                          <a:solidFill>
                            <a:schemeClr val="tx1"/>
                          </a:solidFill>
                          <a:effectLst/>
                          <a:latin typeface="Arial" panose="020B0604020202020204" pitchFamily="34" charset="0"/>
                        </a:rPr>
                        <a:t>, 31</a:t>
                      </a:r>
                      <a:r>
                        <a:rPr kumimoji="0" lang="el-GR" altLang="el-GR" sz="1800" b="1" i="0" u="none" strike="noStrike" cap="none" normalizeH="0" baseline="0">
                          <a:ln>
                            <a:noFill/>
                          </a:ln>
                          <a:solidFill>
                            <a:schemeClr val="tx1"/>
                          </a:solidFill>
                          <a:effectLst/>
                          <a:latin typeface="Arial" panose="020B0604020202020204" pitchFamily="34" charset="0"/>
                        </a:rPr>
                        <a:t>/12/</a:t>
                      </a:r>
                      <a:r>
                        <a:rPr kumimoji="0" lang="en-US" altLang="el-GR" sz="1800" b="1" i="0" u="none" strike="noStrike" cap="none" normalizeH="0" baseline="0">
                          <a:ln>
                            <a:noFill/>
                          </a:ln>
                          <a:solidFill>
                            <a:schemeClr val="tx1"/>
                          </a:solidFill>
                          <a:effectLst/>
                          <a:latin typeface="Arial" panose="020B0604020202020204" pitchFamily="34" charset="0"/>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50</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800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180538396"/>
                  </a:ext>
                </a:extLst>
              </a:tr>
              <a:tr h="3873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Υπόλοιπο ταμειακών διαθεσίμων</a:t>
                      </a:r>
                      <a:r>
                        <a:rPr kumimoji="0" lang="en-US" altLang="el-GR" sz="1800" b="1" i="0" u="none" strike="noStrike" cap="none" normalizeH="0" baseline="0">
                          <a:ln>
                            <a:noFill/>
                          </a:ln>
                          <a:solidFill>
                            <a:schemeClr val="tx1"/>
                          </a:solidFill>
                          <a:effectLst/>
                          <a:latin typeface="Arial" panose="020B0604020202020204" pitchFamily="34" charset="0"/>
                        </a:rPr>
                        <a:t>, 31</a:t>
                      </a:r>
                      <a:r>
                        <a:rPr kumimoji="0" lang="el-GR" altLang="el-GR" sz="1800" b="1" i="0" u="none" strike="noStrike" cap="none" normalizeH="0" baseline="0">
                          <a:ln>
                            <a:noFill/>
                          </a:ln>
                          <a:solidFill>
                            <a:schemeClr val="tx1"/>
                          </a:solidFill>
                          <a:effectLst/>
                          <a:latin typeface="Arial" panose="020B0604020202020204" pitchFamily="34" charset="0"/>
                        </a:rPr>
                        <a:t>/12/</a:t>
                      </a:r>
                      <a:r>
                        <a:rPr kumimoji="0" lang="en-US" altLang="el-GR" sz="1800" b="1" i="0" u="none" strike="noStrike" cap="none" normalizeH="0" baseline="0">
                          <a:ln>
                            <a:noFill/>
                          </a:ln>
                          <a:solidFill>
                            <a:schemeClr val="tx1"/>
                          </a:solidFill>
                          <a:effectLst/>
                          <a:latin typeface="Arial" panose="020B0604020202020204" pitchFamily="34" charset="0"/>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63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a:ln>
                            <a:noFill/>
                          </a:ln>
                          <a:solidFill>
                            <a:schemeClr val="tx1"/>
                          </a:solidFill>
                          <a:effectLst/>
                          <a:latin typeface="Arial" panose="020B0604020202020204" pitchFamily="34" charset="0"/>
                        </a:rPr>
                        <a:t>$125</a:t>
                      </a:r>
                      <a:r>
                        <a:rPr kumimoji="0" lang="el-GR" altLang="el-GR" sz="1800" b="1" i="0" u="none" strike="noStrike" cap="none" normalizeH="0" baseline="0">
                          <a:ln>
                            <a:noFill/>
                          </a:ln>
                          <a:solidFill>
                            <a:schemeClr val="tx1"/>
                          </a:solidFill>
                          <a:effectLst/>
                          <a:latin typeface="Arial" panose="020B0604020202020204" pitchFamily="34" charset="0"/>
                        </a:rPr>
                        <a:t>.</a:t>
                      </a:r>
                      <a:r>
                        <a:rPr kumimoji="0" lang="en-US" altLang="el-GR" sz="1800" b="1" i="0" u="none" strike="noStrike" cap="none" normalizeH="0" baseline="0">
                          <a:ln>
                            <a:noFill/>
                          </a:ln>
                          <a:solidFill>
                            <a:schemeClr val="tx1"/>
                          </a:solidFill>
                          <a:effectLst/>
                          <a:latin typeface="Arial" panose="020B0604020202020204" pitchFamily="34" charset="0"/>
                        </a:rPr>
                        <a:t>000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966060921"/>
                  </a:ext>
                </a:extLst>
              </a:tr>
            </a:tbl>
          </a:graphicData>
        </a:graphic>
      </p:graphicFrame>
      <p:sp>
        <p:nvSpPr>
          <p:cNvPr id="127006" name="Text Box 13">
            <a:extLst>
              <a:ext uri="{FF2B5EF4-FFF2-40B4-BE49-F238E27FC236}">
                <a16:creationId xmlns:a16="http://schemas.microsoft.com/office/drawing/2014/main" id="{4BE1D221-F153-81FC-4509-99DAA085D16E}"/>
              </a:ext>
            </a:extLst>
          </p:cNvPr>
          <p:cNvSpPr txBox="1">
            <a:spLocks noChangeArrowheads="1"/>
          </p:cNvSpPr>
          <p:nvPr/>
        </p:nvSpPr>
        <p:spPr bwMode="auto">
          <a:xfrm>
            <a:off x="9829800" y="6434139"/>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127007" name="Rectangle 1031">
            <a:extLst>
              <a:ext uri="{FF2B5EF4-FFF2-40B4-BE49-F238E27FC236}">
                <a16:creationId xmlns:a16="http://schemas.microsoft.com/office/drawing/2014/main" id="{F7EE70B4-0865-75ED-0E84-402E762E4F9D}"/>
              </a:ext>
            </a:extLst>
          </p:cNvPr>
          <p:cNvSpPr txBox="1">
            <a:spLocks noChangeArrowheads="1"/>
          </p:cNvSpPr>
          <p:nvPr/>
        </p:nvSpPr>
        <p:spPr bwMode="auto">
          <a:xfrm>
            <a:off x="2057400" y="457201"/>
            <a:ext cx="8305800" cy="56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2">
              <a:lnSpc>
                <a:spcPct val="125000"/>
              </a:lnSpc>
              <a:spcBef>
                <a:spcPts val="1200"/>
              </a:spcBef>
            </a:pPr>
            <a:r>
              <a:rPr lang="el-GR" altLang="el-GR" sz="2200" b="1">
                <a:latin typeface="Arial" panose="020B0604020202020204" pitchFamily="34" charset="0"/>
              </a:rPr>
              <a:t>Σύνοψη συνόλων για την Κατάσταση ταμειακών ροών</a:t>
            </a:r>
            <a:endParaRPr lang="en-US" altLang="el-GR" sz="2200" b="1">
              <a:latin typeface="Arial" panose="020B0604020202020204" pitchFamily="34" charset="0"/>
            </a:endParaRPr>
          </a:p>
        </p:txBody>
      </p:sp>
      <p:sp>
        <p:nvSpPr>
          <p:cNvPr id="9" name="Footer Placeholder 8">
            <a:extLst>
              <a:ext uri="{FF2B5EF4-FFF2-40B4-BE49-F238E27FC236}">
                <a16:creationId xmlns:a16="http://schemas.microsoft.com/office/drawing/2014/main" id="{2654512C-FEC6-4E74-677E-3FB9846B641E}"/>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031">
            <a:extLst>
              <a:ext uri="{FF2B5EF4-FFF2-40B4-BE49-F238E27FC236}">
                <a16:creationId xmlns:a16="http://schemas.microsoft.com/office/drawing/2014/main" id="{226D298E-706A-3460-0344-8D001FAF3B95}"/>
              </a:ext>
            </a:extLst>
          </p:cNvPr>
          <p:cNvSpPr txBox="1">
            <a:spLocks noChangeArrowheads="1"/>
          </p:cNvSpPr>
          <p:nvPr/>
        </p:nvSpPr>
        <p:spPr bwMode="auto">
          <a:xfrm>
            <a:off x="2057400" y="457201"/>
            <a:ext cx="830580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Μέτρηση επάρκειας ταμειακών διαθεσίμων</a:t>
            </a:r>
            <a:r>
              <a:rPr lang="en-US" altLang="el-GR" sz="3200" b="1">
                <a:solidFill>
                  <a:srgbClr val="740000"/>
                </a:solidFill>
                <a:latin typeface="Arial" panose="020B0604020202020204" pitchFamily="34" charset="0"/>
              </a:rPr>
              <a:t>: </a:t>
            </a:r>
            <a:r>
              <a:rPr lang="el-GR" altLang="el-GR" sz="3200" b="1">
                <a:solidFill>
                  <a:srgbClr val="740000"/>
                </a:solidFill>
                <a:latin typeface="Arial" panose="020B0604020202020204" pitchFamily="34" charset="0"/>
              </a:rPr>
              <a:t>Ελεύθερες ταμειακές ροές</a:t>
            </a:r>
            <a:endParaRPr lang="en-US" altLang="el-GR" sz="3200" b="1">
              <a:solidFill>
                <a:srgbClr val="740000"/>
              </a:solidFill>
              <a:latin typeface="Arial" panose="020B0604020202020204" pitchFamily="34" charset="0"/>
            </a:endParaRPr>
          </a:p>
        </p:txBody>
      </p:sp>
      <p:sp>
        <p:nvSpPr>
          <p:cNvPr id="151554" name="Text Box 13">
            <a:extLst>
              <a:ext uri="{FF2B5EF4-FFF2-40B4-BE49-F238E27FC236}">
                <a16:creationId xmlns:a16="http://schemas.microsoft.com/office/drawing/2014/main" id="{BF80D12C-A0E9-D5D8-323E-FCFBF48D0055}"/>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4</a:t>
            </a:r>
          </a:p>
        </p:txBody>
      </p:sp>
      <p:sp>
        <p:nvSpPr>
          <p:cNvPr id="151555" name="Rectangle 5">
            <a:extLst>
              <a:ext uri="{FF2B5EF4-FFF2-40B4-BE49-F238E27FC236}">
                <a16:creationId xmlns:a16="http://schemas.microsoft.com/office/drawing/2014/main" id="{2DFCECC9-B181-89FE-AF6B-D55F8B346159}"/>
              </a:ext>
            </a:extLst>
          </p:cNvPr>
          <p:cNvSpPr>
            <a:spLocks noChangeArrowheads="1"/>
          </p:cNvSpPr>
          <p:nvPr/>
        </p:nvSpPr>
        <p:spPr bwMode="auto">
          <a:xfrm>
            <a:off x="2895600" y="4114800"/>
            <a:ext cx="65532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25000"/>
              </a:lnSpc>
            </a:pPr>
            <a:r>
              <a:rPr lang="el-GR" altLang="el-GR" sz="2200">
                <a:latin typeface="Arial" panose="020B0604020202020204" pitchFamily="34" charset="0"/>
              </a:rPr>
              <a:t>Το διαθέσιμο ποσό μετρητών που απομένει από τις λειτουργικές δραστηριότητες μετά την πληρωμή για προγραμματισμένες επενδύσεις σε πάγιες εγκαταστάσεις</a:t>
            </a:r>
            <a:endParaRPr lang="en-US" altLang="el-GR" sz="2200">
              <a:latin typeface="Arial" panose="020B0604020202020204" pitchFamily="34" charset="0"/>
            </a:endParaRPr>
          </a:p>
        </p:txBody>
      </p:sp>
      <p:sp>
        <p:nvSpPr>
          <p:cNvPr id="151556" name="Rectangle 6">
            <a:extLst>
              <a:ext uri="{FF2B5EF4-FFF2-40B4-BE49-F238E27FC236}">
                <a16:creationId xmlns:a16="http://schemas.microsoft.com/office/drawing/2014/main" id="{27490333-CAAE-7704-AF37-7434E509F9F8}"/>
              </a:ext>
            </a:extLst>
          </p:cNvPr>
          <p:cNvSpPr>
            <a:spLocks noChangeArrowheads="1"/>
          </p:cNvSpPr>
          <p:nvPr/>
        </p:nvSpPr>
        <p:spPr bwMode="auto">
          <a:xfrm>
            <a:off x="1676400" y="1993900"/>
            <a:ext cx="1676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gn="ctr">
              <a:lnSpc>
                <a:spcPct val="125000"/>
              </a:lnSpc>
              <a:spcBef>
                <a:spcPts val="1200"/>
              </a:spcBef>
              <a:buClr>
                <a:srgbClr val="740000"/>
              </a:buClr>
              <a:buSzPct val="80000"/>
            </a:pPr>
            <a:r>
              <a:rPr lang="el-GR" altLang="el-GR" sz="2300" b="1">
                <a:latin typeface="Arial" panose="020B0604020202020204" pitchFamily="34" charset="0"/>
              </a:rPr>
              <a:t>Ελεύθερες ταμειακές ροές</a:t>
            </a:r>
            <a:endParaRPr lang="en-US" altLang="el-GR" sz="2300" b="1">
              <a:latin typeface="Arial" panose="020B0604020202020204" pitchFamily="34" charset="0"/>
            </a:endParaRPr>
          </a:p>
        </p:txBody>
      </p:sp>
      <p:sp>
        <p:nvSpPr>
          <p:cNvPr id="151557" name="Rectangle 7">
            <a:extLst>
              <a:ext uri="{FF2B5EF4-FFF2-40B4-BE49-F238E27FC236}">
                <a16:creationId xmlns:a16="http://schemas.microsoft.com/office/drawing/2014/main" id="{CB99634A-72F4-8CD0-044C-27BCEE6C078B}"/>
              </a:ext>
            </a:extLst>
          </p:cNvPr>
          <p:cNvSpPr>
            <a:spLocks noChangeArrowheads="1"/>
          </p:cNvSpPr>
          <p:nvPr/>
        </p:nvSpPr>
        <p:spPr bwMode="auto">
          <a:xfrm>
            <a:off x="3124200" y="2433639"/>
            <a:ext cx="457200" cy="58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gn="ctr">
              <a:lnSpc>
                <a:spcPct val="125000"/>
              </a:lnSpc>
              <a:spcBef>
                <a:spcPts val="1200"/>
              </a:spcBef>
              <a:buClr>
                <a:srgbClr val="740000"/>
              </a:buClr>
              <a:buSzPct val="80000"/>
            </a:pPr>
            <a:r>
              <a:rPr lang="en-US" altLang="en-US" sz="2300" b="1">
                <a:latin typeface="Arial" panose="020B0604020202020204" pitchFamily="34" charset="0"/>
              </a:rPr>
              <a:t>=</a:t>
            </a:r>
            <a:endParaRPr lang="en-US" altLang="el-GR" sz="2300" b="1">
              <a:latin typeface="Arial" panose="020B0604020202020204" pitchFamily="34" charset="0"/>
            </a:endParaRPr>
          </a:p>
        </p:txBody>
      </p:sp>
      <p:sp>
        <p:nvSpPr>
          <p:cNvPr id="151558" name="Rectangle 8">
            <a:extLst>
              <a:ext uri="{FF2B5EF4-FFF2-40B4-BE49-F238E27FC236}">
                <a16:creationId xmlns:a16="http://schemas.microsoft.com/office/drawing/2014/main" id="{775A6085-1280-F0B6-5B76-29520D448FEB}"/>
              </a:ext>
            </a:extLst>
          </p:cNvPr>
          <p:cNvSpPr>
            <a:spLocks noChangeArrowheads="1"/>
          </p:cNvSpPr>
          <p:nvPr/>
        </p:nvSpPr>
        <p:spPr bwMode="auto">
          <a:xfrm>
            <a:off x="3586164" y="1993900"/>
            <a:ext cx="2738437"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gn="ctr">
              <a:lnSpc>
                <a:spcPct val="125000"/>
              </a:lnSpc>
              <a:spcBef>
                <a:spcPts val="1200"/>
              </a:spcBef>
              <a:buClr>
                <a:srgbClr val="740000"/>
              </a:buClr>
              <a:buSzPct val="80000"/>
            </a:pPr>
            <a:r>
              <a:rPr lang="el-GR" altLang="en-US" sz="2300" b="1">
                <a:latin typeface="Arial" panose="020B0604020202020204" pitchFamily="34" charset="0"/>
              </a:rPr>
              <a:t>Κ</a:t>
            </a:r>
            <a:r>
              <a:rPr lang="en-US" altLang="en-US" sz="2300" b="1">
                <a:latin typeface="Arial" panose="020B0604020202020204" pitchFamily="34" charset="0"/>
              </a:rPr>
              <a:t>α</a:t>
            </a:r>
            <a:r>
              <a:rPr lang="el-GR" altLang="en-US" sz="2300" b="1">
                <a:latin typeface="Arial" panose="020B0604020202020204" pitchFamily="34" charset="0"/>
              </a:rPr>
              <a:t>θαρές ταμειακές ροές από λειτουργικές δραστηριότητες</a:t>
            </a:r>
            <a:endParaRPr lang="en-US" altLang="el-GR" sz="2300" b="1">
              <a:latin typeface="Arial" panose="020B0604020202020204" pitchFamily="34" charset="0"/>
            </a:endParaRPr>
          </a:p>
        </p:txBody>
      </p:sp>
      <p:sp>
        <p:nvSpPr>
          <p:cNvPr id="151559" name="Rectangle 9">
            <a:extLst>
              <a:ext uri="{FF2B5EF4-FFF2-40B4-BE49-F238E27FC236}">
                <a16:creationId xmlns:a16="http://schemas.microsoft.com/office/drawing/2014/main" id="{01B0DA46-1AB8-8AC1-50AA-3602017CB87C}"/>
              </a:ext>
            </a:extLst>
          </p:cNvPr>
          <p:cNvSpPr>
            <a:spLocks noChangeArrowheads="1"/>
          </p:cNvSpPr>
          <p:nvPr/>
        </p:nvSpPr>
        <p:spPr bwMode="auto">
          <a:xfrm>
            <a:off x="6248400" y="2362201"/>
            <a:ext cx="4572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gn="ctr">
              <a:lnSpc>
                <a:spcPct val="125000"/>
              </a:lnSpc>
              <a:spcBef>
                <a:spcPts val="1200"/>
              </a:spcBef>
              <a:buClr>
                <a:srgbClr val="740000"/>
              </a:buClr>
              <a:buSzPct val="80000"/>
            </a:pPr>
            <a:r>
              <a:rPr lang="en-US" altLang="en-US" sz="2800" b="1">
                <a:latin typeface="Arial" panose="020B0604020202020204" pitchFamily="34" charset="0"/>
              </a:rPr>
              <a:t>-</a:t>
            </a:r>
            <a:endParaRPr lang="en-US" altLang="el-GR" sz="2800" b="1">
              <a:latin typeface="Arial" panose="020B0604020202020204" pitchFamily="34" charset="0"/>
            </a:endParaRPr>
          </a:p>
        </p:txBody>
      </p:sp>
      <p:sp>
        <p:nvSpPr>
          <p:cNvPr id="151560" name="Rectangle 10">
            <a:extLst>
              <a:ext uri="{FF2B5EF4-FFF2-40B4-BE49-F238E27FC236}">
                <a16:creationId xmlns:a16="http://schemas.microsoft.com/office/drawing/2014/main" id="{03482930-21F3-0793-9B9A-0F5AB3EBC7D4}"/>
              </a:ext>
            </a:extLst>
          </p:cNvPr>
          <p:cNvSpPr>
            <a:spLocks noChangeArrowheads="1"/>
          </p:cNvSpPr>
          <p:nvPr/>
        </p:nvSpPr>
        <p:spPr bwMode="auto">
          <a:xfrm>
            <a:off x="6629400" y="1993900"/>
            <a:ext cx="38100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gn="ctr">
              <a:lnSpc>
                <a:spcPct val="125000"/>
              </a:lnSpc>
              <a:spcBef>
                <a:spcPts val="1200"/>
              </a:spcBef>
              <a:buClr>
                <a:srgbClr val="740000"/>
              </a:buClr>
              <a:buSzPct val="80000"/>
            </a:pPr>
            <a:r>
              <a:rPr lang="el-GR" altLang="en-US" sz="2300" b="1">
                <a:latin typeface="Arial" panose="020B0604020202020204" pitchFamily="34" charset="0"/>
              </a:rPr>
              <a:t>Ταμειακές πληρωμές που προορίζονται για επενδύσεις σε πάγι</a:t>
            </a:r>
            <a:r>
              <a:rPr lang="en-US" altLang="en-US" sz="2300" b="1">
                <a:latin typeface="Arial" panose="020B0604020202020204" pitchFamily="34" charset="0"/>
              </a:rPr>
              <a:t>ε</a:t>
            </a:r>
            <a:r>
              <a:rPr lang="el-GR" altLang="en-US" sz="2300" b="1">
                <a:latin typeface="Arial" panose="020B0604020202020204" pitchFamily="34" charset="0"/>
              </a:rPr>
              <a:t>ς εγκαταστάσεις</a:t>
            </a:r>
            <a:endParaRPr lang="en-US" altLang="el-GR" sz="2300" b="1">
              <a:latin typeface="Arial" panose="020B0604020202020204" pitchFamily="34" charset="0"/>
            </a:endParaRPr>
          </a:p>
        </p:txBody>
      </p:sp>
      <p:sp>
        <p:nvSpPr>
          <p:cNvPr id="12" name="Footer Placeholder 8">
            <a:extLst>
              <a:ext uri="{FF2B5EF4-FFF2-40B4-BE49-F238E27FC236}">
                <a16:creationId xmlns:a16="http://schemas.microsoft.com/office/drawing/2014/main" id="{3D4A15D4-6C06-5706-D2AC-0C2DD9779912}"/>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031">
            <a:extLst>
              <a:ext uri="{FF2B5EF4-FFF2-40B4-BE49-F238E27FC236}">
                <a16:creationId xmlns:a16="http://schemas.microsoft.com/office/drawing/2014/main" id="{672925E3-69C7-A8BD-D29F-CC7BE64D1E3B}"/>
              </a:ext>
            </a:extLst>
          </p:cNvPr>
          <p:cNvSpPr txBox="1">
            <a:spLocks noChangeArrowheads="1"/>
          </p:cNvSpPr>
          <p:nvPr/>
        </p:nvSpPr>
        <p:spPr bwMode="auto">
          <a:xfrm>
            <a:off x="1981200" y="251926"/>
            <a:ext cx="8305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dirty="0">
                <a:solidFill>
                  <a:srgbClr val="0000BF"/>
                </a:solidFill>
                <a:latin typeface="Arial" panose="020B0604020202020204" pitchFamily="34" charset="0"/>
              </a:rPr>
              <a:t>Ανάλυση της κατάστασης ταμειακών ροών</a:t>
            </a:r>
            <a:endParaRPr lang="en-US" altLang="el-GR" sz="3000" b="1" dirty="0">
              <a:solidFill>
                <a:srgbClr val="0000BF"/>
              </a:solidFill>
              <a:latin typeface="Arial" panose="020B0604020202020204" pitchFamily="34" charset="0"/>
            </a:endParaRPr>
          </a:p>
        </p:txBody>
      </p:sp>
      <p:sp>
        <p:nvSpPr>
          <p:cNvPr id="9" name="Rectangle 8">
            <a:extLst>
              <a:ext uri="{FF2B5EF4-FFF2-40B4-BE49-F238E27FC236}">
                <a16:creationId xmlns:a16="http://schemas.microsoft.com/office/drawing/2014/main" id="{42C2E7F3-2BE3-8FFF-87E2-5665AEA10785}"/>
              </a:ext>
            </a:extLst>
          </p:cNvPr>
          <p:cNvSpPr/>
          <p:nvPr/>
        </p:nvSpPr>
        <p:spPr>
          <a:xfrm>
            <a:off x="2094722" y="798026"/>
            <a:ext cx="7848600" cy="5730875"/>
          </a:xfrm>
          <a:prstGeom prst="rect">
            <a:avLst/>
          </a:prstGeom>
          <a:noFill/>
          <a:ln>
            <a:noFill/>
          </a:ln>
          <a:effectLst/>
        </p:spPr>
        <p:txBody>
          <a:bodyPr tIns="91440" bIns="9144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nSpc>
                <a:spcPct val="125000"/>
              </a:lnSpc>
              <a:spcBef>
                <a:spcPts val="1200"/>
              </a:spcBef>
              <a:buClr>
                <a:srgbClr val="740000"/>
              </a:buClr>
              <a:buSzPct val="80000"/>
            </a:pPr>
            <a:r>
              <a:rPr lang="en-US" altLang="en-US" sz="2600" b="1" dirty="0">
                <a:latin typeface="Arial" panose="020B0604020202020204" pitchFamily="34" charset="0"/>
              </a:rPr>
              <a:t>Ε</a:t>
            </a:r>
            <a:r>
              <a:rPr lang="el-GR" altLang="en-US" sz="2600" b="1" dirty="0" err="1">
                <a:latin typeface="Arial" panose="020B0604020202020204" pitchFamily="34" charset="0"/>
              </a:rPr>
              <a:t>νδεί</a:t>
            </a:r>
            <a:r>
              <a:rPr lang="en-US" altLang="en-US" sz="2600" b="1" dirty="0">
                <a:latin typeface="Arial" panose="020B0604020202020204" pitchFamily="34" charset="0"/>
              </a:rPr>
              <a:t>ξ</a:t>
            </a:r>
            <a:r>
              <a:rPr lang="el-GR" altLang="en-US" sz="2600" b="1" dirty="0">
                <a:latin typeface="Arial" panose="020B0604020202020204" pitchFamily="34" charset="0"/>
              </a:rPr>
              <a:t>ε</a:t>
            </a:r>
            <a:r>
              <a:rPr lang="en-US" altLang="en-US" sz="2600" b="1" dirty="0" err="1">
                <a:latin typeface="Arial" panose="020B0604020202020204" pitchFamily="34" charset="0"/>
              </a:rPr>
              <a:t>ις</a:t>
            </a:r>
            <a:r>
              <a:rPr lang="el-GR" altLang="en-US" sz="2600" b="1" dirty="0">
                <a:latin typeface="Arial" panose="020B0604020202020204" pitchFamily="34" charset="0"/>
              </a:rPr>
              <a:t> μιας υγιούς κατάστασης ταμειακών ροών</a:t>
            </a:r>
            <a:r>
              <a:rPr lang="en-US" altLang="el-GR" sz="2600" b="1" dirty="0">
                <a:latin typeface="Arial" panose="020B0604020202020204" pitchFamily="34" charset="0"/>
              </a:rPr>
              <a:t>:</a:t>
            </a:r>
          </a:p>
          <a:p>
            <a:pPr marL="0" lvl="1">
              <a:lnSpc>
                <a:spcPct val="125000"/>
              </a:lnSpc>
              <a:spcBef>
                <a:spcPts val="1200"/>
              </a:spcBef>
              <a:buClr>
                <a:srgbClr val="740000"/>
              </a:buClr>
              <a:buSzPct val="80000"/>
              <a:buFont typeface="Wingdings" panose="05000000000000000000" pitchFamily="2" charset="2"/>
              <a:buChar char="u"/>
            </a:pPr>
            <a:r>
              <a:rPr lang="el-GR" altLang="el-GR" sz="2300" dirty="0">
                <a:latin typeface="Arial" panose="020B0604020202020204" pitchFamily="34" charset="0"/>
              </a:rPr>
              <a:t>Οι καθαρές λειτουργικές ταμειακές ροές να υπερβαίνουν τα καθαρά κέρδη</a:t>
            </a:r>
            <a:endParaRPr lang="en-US" altLang="el-GR" sz="2300" dirty="0">
              <a:latin typeface="Arial" panose="020B0604020202020204" pitchFamily="34" charset="0"/>
            </a:endParaRPr>
          </a:p>
          <a:p>
            <a:pPr marL="0" lvl="1">
              <a:lnSpc>
                <a:spcPct val="125000"/>
              </a:lnSpc>
              <a:spcBef>
                <a:spcPts val="1200"/>
              </a:spcBef>
              <a:buClr>
                <a:srgbClr val="740000"/>
              </a:buClr>
              <a:buSzPct val="80000"/>
              <a:buFont typeface="Wingdings" panose="05000000000000000000" pitchFamily="2" charset="2"/>
              <a:buChar char="u"/>
            </a:pPr>
            <a:r>
              <a:rPr lang="el-GR" altLang="el-GR" sz="2300" dirty="0">
                <a:latin typeface="Arial" panose="020B0604020202020204" pitchFamily="34" charset="0"/>
              </a:rPr>
              <a:t>Οι λειτουργικές δραστηριότητες να είναι η κύρια πηγή ταμειακών διαθεσίμων</a:t>
            </a:r>
            <a:endParaRPr lang="en-US" altLang="el-GR" sz="2300" dirty="0">
              <a:latin typeface="Arial" panose="020B0604020202020204" pitchFamily="34" charset="0"/>
            </a:endParaRPr>
          </a:p>
          <a:p>
            <a:pPr marL="0" lvl="1">
              <a:lnSpc>
                <a:spcPct val="125000"/>
              </a:lnSpc>
              <a:spcBef>
                <a:spcPts val="1200"/>
              </a:spcBef>
              <a:buClr>
                <a:srgbClr val="740000"/>
              </a:buClr>
              <a:buSzPct val="80000"/>
              <a:buFont typeface="Wingdings" panose="05000000000000000000" pitchFamily="2" charset="2"/>
              <a:buChar char="u"/>
            </a:pPr>
            <a:r>
              <a:rPr lang="el-GR" altLang="el-GR" sz="2300" dirty="0">
                <a:latin typeface="Arial" panose="020B0604020202020204" pitchFamily="34" charset="0"/>
              </a:rPr>
              <a:t>Οι επενδυτικές δραστηριότητες να περιλαμβάνουν περισσότερες αγορές μακροπρόθεσμων παγίων από πωλήσεις</a:t>
            </a:r>
            <a:endParaRPr lang="en-US" altLang="el-GR" sz="2300" dirty="0">
              <a:latin typeface="Arial" panose="020B0604020202020204" pitchFamily="34" charset="0"/>
            </a:endParaRPr>
          </a:p>
          <a:p>
            <a:pPr marL="0" lvl="1">
              <a:lnSpc>
                <a:spcPct val="125000"/>
              </a:lnSpc>
              <a:spcBef>
                <a:spcPts val="1200"/>
              </a:spcBef>
              <a:buClr>
                <a:srgbClr val="740000"/>
              </a:buClr>
              <a:buSzPct val="80000"/>
              <a:buFont typeface="Wingdings" panose="05000000000000000000" pitchFamily="2" charset="2"/>
              <a:buChar char="u"/>
            </a:pPr>
            <a:r>
              <a:rPr lang="el-GR" altLang="el-GR" sz="2300" dirty="0">
                <a:latin typeface="Arial" panose="020B0604020202020204" pitchFamily="34" charset="0"/>
              </a:rPr>
              <a:t>Οι χρηματοδοτικές δραστηριότητες να μην κυριαρχούνται από δανεισμό</a:t>
            </a:r>
            <a:endParaRPr lang="en-US" altLang="en-US" sz="2300" dirty="0">
              <a:latin typeface="Arial" panose="020B0604020202020204" pitchFamily="34" charset="0"/>
            </a:endParaRPr>
          </a:p>
        </p:txBody>
      </p:sp>
      <p:sp>
        <p:nvSpPr>
          <p:cNvPr id="74755" name="Text Box 13">
            <a:extLst>
              <a:ext uri="{FF2B5EF4-FFF2-40B4-BE49-F238E27FC236}">
                <a16:creationId xmlns:a16="http://schemas.microsoft.com/office/drawing/2014/main" id="{40D4BB37-E3C5-8FD8-BB99-E62B135E8F2E}"/>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4</a:t>
            </a:r>
          </a:p>
        </p:txBody>
      </p:sp>
      <p:sp>
        <p:nvSpPr>
          <p:cNvPr id="5" name="Footer Placeholder 8">
            <a:extLst>
              <a:ext uri="{FF2B5EF4-FFF2-40B4-BE49-F238E27FC236}">
                <a16:creationId xmlns:a16="http://schemas.microsoft.com/office/drawing/2014/main" id="{8E13A36E-73A3-9FFE-77C7-BA619A5BE01E}"/>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3EC453-BF30-C7BE-5194-42322FED2883}"/>
              </a:ext>
            </a:extLst>
          </p:cNvPr>
          <p:cNvSpPr>
            <a:spLocks noGrp="1"/>
          </p:cNvSpPr>
          <p:nvPr>
            <p:ph type="title"/>
          </p:nvPr>
        </p:nvSpPr>
        <p:spPr>
          <a:xfrm>
            <a:off x="1294362" y="179368"/>
            <a:ext cx="9603275" cy="445783"/>
          </a:xfrm>
        </p:spPr>
        <p:txBody>
          <a:bodyPr>
            <a:normAutofit fontScale="90000"/>
          </a:bodyPr>
          <a:lstStyle/>
          <a:p>
            <a:pPr algn="ctr"/>
            <a:r>
              <a:rPr lang="el-GR" b="1" dirty="0"/>
              <a:t>ΜΕΡΟΣ ΤΩΝ ΔΙΑΦΑΝΕΙΩΝ ΠΡΟΕΡΧΕΤΑΙ ΑΠΟ</a:t>
            </a:r>
          </a:p>
        </p:txBody>
      </p:sp>
    </p:spTree>
    <p:extLst>
      <p:ext uri="{BB962C8B-B14F-4D97-AF65-F5344CB8AC3E}">
        <p14:creationId xmlns:p14="http://schemas.microsoft.com/office/powerpoint/2010/main" val="2418349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1">
            <a:extLst>
              <a:ext uri="{FF2B5EF4-FFF2-40B4-BE49-F238E27FC236}">
                <a16:creationId xmlns:a16="http://schemas.microsoft.com/office/drawing/2014/main" id="{52681301-0DE6-349A-732A-6B6CEBAC3C7B}"/>
              </a:ext>
            </a:extLst>
          </p:cNvPr>
          <p:cNvSpPr txBox="1">
            <a:spLocks noChangeArrowheads="1"/>
          </p:cNvSpPr>
          <p:nvPr/>
        </p:nvSpPr>
        <p:spPr bwMode="auto">
          <a:xfrm>
            <a:off x="8305800" y="4711540"/>
            <a:ext cx="35814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
              </a:spcBef>
            </a:pPr>
            <a:r>
              <a:rPr lang="en-US" altLang="en-US" sz="1200" b="1" dirty="0">
                <a:latin typeface="Arial" panose="020B0604020202020204" pitchFamily="34" charset="0"/>
              </a:rPr>
              <a:t>Prepared by</a:t>
            </a:r>
          </a:p>
          <a:p>
            <a:pPr algn="ctr">
              <a:spcBef>
                <a:spcPct val="5000"/>
              </a:spcBef>
            </a:pPr>
            <a:r>
              <a:rPr lang="en-US" altLang="en-US" sz="1200" b="1" dirty="0">
                <a:latin typeface="Arial" panose="020B0604020202020204" pitchFamily="34" charset="0"/>
              </a:rPr>
              <a:t>Coby Harmon</a:t>
            </a:r>
          </a:p>
          <a:p>
            <a:pPr algn="ctr">
              <a:spcBef>
                <a:spcPct val="5000"/>
              </a:spcBef>
            </a:pPr>
            <a:r>
              <a:rPr lang="en-US" altLang="en-US" sz="1200" b="1" dirty="0">
                <a:latin typeface="Arial" panose="020B0604020202020204" pitchFamily="34" charset="0"/>
              </a:rPr>
              <a:t>University of California, Santa Barbara</a:t>
            </a:r>
          </a:p>
          <a:p>
            <a:pPr algn="ctr">
              <a:spcBef>
                <a:spcPct val="5000"/>
              </a:spcBef>
            </a:pPr>
            <a:r>
              <a:rPr lang="en-US" altLang="en-US" sz="1200" b="1" dirty="0">
                <a:latin typeface="Arial" panose="020B0604020202020204" pitchFamily="34" charset="0"/>
              </a:rPr>
              <a:t>Westmont College</a:t>
            </a:r>
          </a:p>
        </p:txBody>
      </p:sp>
      <p:sp>
        <p:nvSpPr>
          <p:cNvPr id="22" name="Footer Placeholder 8">
            <a:extLst>
              <a:ext uri="{FF2B5EF4-FFF2-40B4-BE49-F238E27FC236}">
                <a16:creationId xmlns:a16="http://schemas.microsoft.com/office/drawing/2014/main" id="{C7F17215-2944-63D4-8241-10375E4F1506}"/>
              </a:ext>
            </a:extLst>
          </p:cNvPr>
          <p:cNvSpPr txBox="1">
            <a:spLocks/>
          </p:cNvSpPr>
          <p:nvPr/>
        </p:nvSpPr>
        <p:spPr>
          <a:xfrm>
            <a:off x="-422987" y="4323184"/>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pic>
        <p:nvPicPr>
          <p:cNvPr id="15363" name="Picture 1">
            <a:extLst>
              <a:ext uri="{FF2B5EF4-FFF2-40B4-BE49-F238E27FC236}">
                <a16:creationId xmlns:a16="http://schemas.microsoft.com/office/drawing/2014/main" id="{FE7DB3EA-F114-F23A-0E4C-A5CE251B57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4889500" cy="62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n-US" sz="4400" dirty="0"/>
              <a:t>Cash Flow Statement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5</a:t>
            </a:fld>
            <a:endParaRPr lang="en-CA"/>
          </a:p>
        </p:txBody>
      </p:sp>
      <p:grpSp>
        <p:nvGrpSpPr>
          <p:cNvPr id="6" name="Group 6">
            <a:extLst>
              <a:ext uri="{FF2B5EF4-FFF2-40B4-BE49-F238E27FC236}">
                <a16:creationId xmlns:a16="http://schemas.microsoft.com/office/drawing/2014/main" id="{F465EAD5-A628-8946-9C81-E0BBD66DF0BC}"/>
              </a:ext>
            </a:extLst>
          </p:cNvPr>
          <p:cNvGrpSpPr>
            <a:grpSpLocks/>
          </p:cNvGrpSpPr>
          <p:nvPr/>
        </p:nvGrpSpPr>
        <p:grpSpPr bwMode="auto">
          <a:xfrm>
            <a:off x="2451100" y="1628801"/>
            <a:ext cx="7912100" cy="4710113"/>
            <a:chOff x="240" y="1008"/>
            <a:chExt cx="5280" cy="2967"/>
          </a:xfrm>
        </p:grpSpPr>
        <p:sp>
          <p:nvSpPr>
            <p:cNvPr id="8" name="Rectangle 5">
              <a:extLst>
                <a:ext uri="{FF2B5EF4-FFF2-40B4-BE49-F238E27FC236}">
                  <a16:creationId xmlns:a16="http://schemas.microsoft.com/office/drawing/2014/main" id="{D6159CB0-5406-4942-B66D-2CB0C28DB179}"/>
                </a:ext>
              </a:extLst>
            </p:cNvPr>
            <p:cNvSpPr>
              <a:spLocks noChangeArrowheads="1"/>
            </p:cNvSpPr>
            <p:nvPr/>
          </p:nvSpPr>
          <p:spPr bwMode="auto">
            <a:xfrm>
              <a:off x="240" y="1008"/>
              <a:ext cx="5280" cy="296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pic>
          <p:nvPicPr>
            <p:cNvPr id="9" name="Picture 4">
              <a:extLst>
                <a:ext uri="{FF2B5EF4-FFF2-40B4-BE49-F238E27FC236}">
                  <a16:creationId xmlns:a16="http://schemas.microsoft.com/office/drawing/2014/main" id="{56B15039-7D43-074C-9D63-1D237F63F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 y="1110"/>
              <a:ext cx="5084" cy="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254315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l-GR" sz="4400" dirty="0"/>
              <a:t>Επενδυτικές </a:t>
            </a:r>
          </a:p>
          <a:p>
            <a:r>
              <a:rPr lang="el-GR" sz="4400" dirty="0"/>
              <a:t>Δραστηριότητες</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6</a:t>
            </a:fld>
            <a:endParaRPr lang="en-CA"/>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2330896" y="1700808"/>
            <a:ext cx="8229600"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b="1" kern="0">
                <a:latin typeface="Cambria" panose="02040503050406030204" pitchFamily="18" charset="0"/>
                <a:ea typeface="Cambria" panose="02040503050406030204" pitchFamily="18" charset="0"/>
              </a:rPr>
              <a:t>Επενδυτικές δραστηριότητες </a:t>
            </a:r>
          </a:p>
          <a:p>
            <a:pPr marL="0" algn="just">
              <a:buNone/>
            </a:pPr>
            <a:r>
              <a:rPr lang="el-GR" sz="2400" kern="0">
                <a:latin typeface="Cambria" panose="02040503050406030204" pitchFamily="18" charset="0"/>
                <a:ea typeface="Cambria" panose="02040503050406030204" pitchFamily="18" charset="0"/>
              </a:rPr>
              <a:t>Είναι η απόκτηση και η διάθεση μακροπρόθεσμων περιουσιακών στοιχείων και άλλων επενδύσεων που δεν συμπεριλαμβάνονται στα ταμειακά ισοδύναμα.</a:t>
            </a:r>
          </a:p>
          <a:p>
            <a:pPr marL="0" algn="just">
              <a:buNone/>
            </a:pPr>
            <a:endParaRPr lang="el-GR" sz="2400" kern="0">
              <a:latin typeface="Cambria" panose="02040503050406030204" pitchFamily="18" charset="0"/>
              <a:ea typeface="Cambria" panose="02040503050406030204" pitchFamily="18" charset="0"/>
            </a:endParaRPr>
          </a:p>
          <a:p>
            <a:pPr marL="0" algn="just">
              <a:buNone/>
            </a:pPr>
            <a:r>
              <a:rPr lang="el-GR" sz="2400" b="1" kern="0">
                <a:latin typeface="Cambria" panose="02040503050406030204" pitchFamily="18" charset="0"/>
                <a:ea typeface="Cambria" panose="02040503050406030204" pitchFamily="18" charset="0"/>
              </a:rPr>
              <a:t>Οι Ταμειακές ροές από επενδυτικές δραστηριότητες</a:t>
            </a:r>
            <a:r>
              <a:rPr lang="el-GR" sz="2400" b="1" i="1" kern="0">
                <a:latin typeface="Cambria" panose="02040503050406030204" pitchFamily="18" charset="0"/>
                <a:ea typeface="Cambria" panose="02040503050406030204" pitchFamily="18" charset="0"/>
              </a:rPr>
              <a:t> </a:t>
            </a:r>
          </a:p>
          <a:p>
            <a:pPr marL="0" algn="just">
              <a:buNone/>
            </a:pPr>
            <a:r>
              <a:rPr lang="el-GR" sz="2400" kern="0">
                <a:latin typeface="Cambria" panose="02040503050406030204" pitchFamily="18" charset="0"/>
                <a:ea typeface="Cambria" panose="02040503050406030204" pitchFamily="18" charset="0"/>
              </a:rPr>
              <a:t>Δείχνουν την έκταση κατά την οποία έχουν πραγματοποιηθεί δαπάνες για πηγές που προορίζονται να δημιουργήσουν μελλοντικά έσοδα και</a:t>
            </a:r>
            <a:r>
              <a:rPr lang="en-US" sz="2400" kern="0">
                <a:latin typeface="Cambria" panose="02040503050406030204" pitchFamily="18" charset="0"/>
                <a:ea typeface="Cambria" panose="02040503050406030204" pitchFamily="18" charset="0"/>
              </a:rPr>
              <a:t> </a:t>
            </a:r>
            <a:r>
              <a:rPr lang="el-GR" sz="2400" kern="0">
                <a:latin typeface="Cambria" panose="02040503050406030204" pitchFamily="18" charset="0"/>
                <a:ea typeface="Cambria" panose="02040503050406030204" pitchFamily="18" charset="0"/>
              </a:rPr>
              <a:t>μελλοντικές ταμειακές ροές.</a:t>
            </a:r>
          </a:p>
          <a:p>
            <a:pPr marL="109728" indent="0">
              <a:buNone/>
            </a:pP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805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l-GR" sz="4400" dirty="0"/>
              <a:t>Επενδυτικές </a:t>
            </a:r>
          </a:p>
          <a:p>
            <a:r>
              <a:rPr lang="el-GR" sz="4400" dirty="0"/>
              <a:t>Δραστηριότητες</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7</a:t>
            </a:fld>
            <a:endParaRPr lang="en-CA"/>
          </a:p>
        </p:txBody>
      </p:sp>
      <p:sp>
        <p:nvSpPr>
          <p:cNvPr id="6" name="Θέση περιεχομένου 2">
            <a:extLst>
              <a:ext uri="{FF2B5EF4-FFF2-40B4-BE49-F238E27FC236}">
                <a16:creationId xmlns:a16="http://schemas.microsoft.com/office/drawing/2014/main" id="{7A8339BF-636A-C642-BBAA-7255D638BDDC}"/>
              </a:ext>
            </a:extLst>
          </p:cNvPr>
          <p:cNvSpPr txBox="1">
            <a:spLocks/>
          </p:cNvSpPr>
          <p:nvPr/>
        </p:nvSpPr>
        <p:spPr>
          <a:xfrm>
            <a:off x="2379984" y="1412776"/>
            <a:ext cx="8108504" cy="4799558"/>
          </a:xfrm>
          <a:prstGeom prst="rect">
            <a:avLst/>
          </a:prstGeom>
        </p:spPr>
        <p:txBody>
          <a:bodyPr>
            <a:normAutofit fontScale="62500" lnSpcReduction="2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algn="just"/>
            <a:r>
              <a:rPr lang="el-GR" kern="0">
                <a:latin typeface="Cambria" panose="02040503050406030204" pitchFamily="18" charset="0"/>
                <a:ea typeface="Cambria" panose="02040503050406030204" pitchFamily="18" charset="0"/>
              </a:rPr>
              <a:t>Πληρωμές τοις μετρητοίς για την απόκτηση ενσώματων παγίων, άυλων περιουσιακών στοιχείων και λοιπών μακροπροθέσμων περιουσιακών στοιχείων. Αυτές οι πληρωμές περιλαμβάνουν και εκείνες που σχετίζονται με κεφαλαιοποίηση κόστους ανάπτυξης και με ιδιοκατασκευαζόμενα ενσώματα πάγια. </a:t>
            </a:r>
          </a:p>
          <a:p>
            <a:pPr algn="just"/>
            <a:r>
              <a:rPr lang="el-GR" kern="0">
                <a:latin typeface="Cambria" panose="02040503050406030204" pitchFamily="18" charset="0"/>
                <a:ea typeface="Cambria" panose="02040503050406030204" pitchFamily="18" charset="0"/>
              </a:rPr>
              <a:t>Εισπράξεις από πωλήσεις ενσώματων παγίων, άυλων περιουσιακών στοιχείων και λοιπών μακροπροθέσμων περιουσιακών στοιχείων. </a:t>
            </a:r>
          </a:p>
          <a:p>
            <a:pPr algn="just"/>
            <a:r>
              <a:rPr lang="el-GR" kern="0">
                <a:latin typeface="Cambria" panose="02040503050406030204" pitchFamily="18" charset="0"/>
                <a:ea typeface="Cambria" panose="02040503050406030204" pitchFamily="18" charset="0"/>
              </a:rPr>
              <a:t>Πληρωμές τοις μετρητοίς για την απόκτηση συμμετοχών στο κεφάλαιο άλλων επιχειρήσεων, χρεωστικών τίτλων άλλων επιχειρήσεων, καθώς και δικαιωμάτων σε κοινοπραξίες (εξαιρούνται οι πληρωμές τοις μετρητοίς για μέσα που θεωρούνται ως ταμειακά ισοδύναμα ή για εκείνα που κατέχονται για συναλλακτικούς ή εμπορικούς σκοπούς). </a:t>
            </a:r>
          </a:p>
          <a:p>
            <a:pPr algn="just"/>
            <a:r>
              <a:rPr lang="el-GR" kern="0">
                <a:latin typeface="Cambria" panose="02040503050406030204" pitchFamily="18" charset="0"/>
                <a:ea typeface="Cambria" panose="02040503050406030204" pitchFamily="18" charset="0"/>
              </a:rPr>
              <a:t>Ταμειακές προκαταβολές και δάνεια που δίδονται σε τρίτους (εξαιρούνται οι προκαταβολές και δάνεια που δίδονται από ένα χρηματοπιστωτικό ίδρυμα). </a:t>
            </a:r>
          </a:p>
          <a:p>
            <a:pPr marL="109728" indent="0">
              <a:buNone/>
            </a:pP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516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l-GR" sz="4400" dirty="0"/>
              <a:t>Χρηματοδοτικές </a:t>
            </a:r>
          </a:p>
          <a:p>
            <a:r>
              <a:rPr lang="el-GR" sz="4400" dirty="0"/>
              <a:t>Δραστηριότητες</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8</a:t>
            </a:fld>
            <a:endParaRPr lang="en-CA"/>
          </a:p>
        </p:txBody>
      </p:sp>
      <p:sp>
        <p:nvSpPr>
          <p:cNvPr id="7" name="Θέση περιεχομένου 2">
            <a:extLst>
              <a:ext uri="{FF2B5EF4-FFF2-40B4-BE49-F238E27FC236}">
                <a16:creationId xmlns:a16="http://schemas.microsoft.com/office/drawing/2014/main" id="{F3BDB0BC-B047-1244-89E9-04FC8B15536C}"/>
              </a:ext>
            </a:extLst>
          </p:cNvPr>
          <p:cNvSpPr txBox="1">
            <a:spLocks/>
          </p:cNvSpPr>
          <p:nvPr/>
        </p:nvSpPr>
        <p:spPr>
          <a:xfrm>
            <a:off x="2423592" y="1484784"/>
            <a:ext cx="8064896"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b="1" kern="0">
                <a:latin typeface="Cambria" panose="02040503050406030204" pitchFamily="18" charset="0"/>
                <a:ea typeface="Cambria" panose="02040503050406030204" pitchFamily="18" charset="0"/>
              </a:rPr>
              <a:t>Χρηματοδοτικές δραστηριότητες </a:t>
            </a:r>
          </a:p>
          <a:p>
            <a:pPr marL="0" algn="just">
              <a:buNone/>
            </a:pPr>
            <a:r>
              <a:rPr lang="el-GR" sz="2400" kern="0">
                <a:latin typeface="Cambria" panose="02040503050406030204" pitchFamily="18" charset="0"/>
                <a:ea typeface="Cambria" panose="02040503050406030204" pitchFamily="18" charset="0"/>
              </a:rPr>
              <a:t>Είναι οι δραστηριότητες που καταλήγουν σε μεταβολές στο μέγεθος και στη συγκρότηση του Μετοχικού Κεφαλαίου και του δανεισμού της επιχείρησης.</a:t>
            </a:r>
          </a:p>
          <a:p>
            <a:pPr marL="0" algn="just">
              <a:buNone/>
            </a:pPr>
            <a:endParaRPr lang="el-GR" sz="2400" kern="0">
              <a:latin typeface="Cambria" panose="02040503050406030204" pitchFamily="18" charset="0"/>
              <a:ea typeface="Cambria" panose="02040503050406030204" pitchFamily="18" charset="0"/>
            </a:endParaRPr>
          </a:p>
          <a:p>
            <a:pPr marL="0" algn="just">
              <a:buNone/>
            </a:pPr>
            <a:r>
              <a:rPr lang="el-GR" sz="2400" b="1" kern="0">
                <a:latin typeface="Cambria" panose="02040503050406030204" pitchFamily="18" charset="0"/>
                <a:ea typeface="Cambria" panose="02040503050406030204" pitchFamily="18" charset="0"/>
              </a:rPr>
              <a:t>Οι Ταμειακές Ροές από Χρηματ/κές δραστηριότητες </a:t>
            </a:r>
          </a:p>
          <a:p>
            <a:pPr marL="0" algn="just">
              <a:buNone/>
            </a:pPr>
            <a:r>
              <a:rPr lang="el-GR" sz="2400" kern="0">
                <a:latin typeface="Cambria" panose="02040503050406030204" pitchFamily="18" charset="0"/>
                <a:ea typeface="Cambria" panose="02040503050406030204" pitchFamily="18" charset="0"/>
              </a:rPr>
              <a:t>Δείχνουν τον τρόπο χρηματοδότησης της επιχείρησης κατά την περίοδο αναφοράς και βοηθούν στην προ-εκτίμηση των διεκδικήσεων πάνω στις μελλοντικές ταμειακές ροές από τους χρηματοδότες της επιχείρησης. </a:t>
            </a:r>
            <a:endParaRPr lang="el-GR"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511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r>
              <a:rPr lang="el-GR" sz="4400" dirty="0"/>
              <a:t>Χρηματοδοτικές </a:t>
            </a:r>
          </a:p>
          <a:p>
            <a:r>
              <a:rPr lang="el-GR" sz="4400" dirty="0"/>
              <a:t>Δραστηριότητες</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9</a:t>
            </a:fld>
            <a:endParaRPr lang="en-CA"/>
          </a:p>
        </p:txBody>
      </p:sp>
      <p:sp>
        <p:nvSpPr>
          <p:cNvPr id="6" name="Θέση περιεχομένου 2">
            <a:extLst>
              <a:ext uri="{FF2B5EF4-FFF2-40B4-BE49-F238E27FC236}">
                <a16:creationId xmlns:a16="http://schemas.microsoft.com/office/drawing/2014/main" id="{074B1A4C-5A54-5D4E-9846-07E3A84B4F52}"/>
              </a:ext>
            </a:extLst>
          </p:cNvPr>
          <p:cNvSpPr txBox="1">
            <a:spLocks/>
          </p:cNvSpPr>
          <p:nvPr/>
        </p:nvSpPr>
        <p:spPr>
          <a:xfrm>
            <a:off x="2514600" y="1484784"/>
            <a:ext cx="7973888" cy="4325112"/>
          </a:xfrm>
          <a:prstGeom prst="rect">
            <a:avLst/>
          </a:prstGeom>
        </p:spPr>
        <p:txBody>
          <a:bodyPr>
            <a:normAutofit fontScale="925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algn="just"/>
            <a:r>
              <a:rPr lang="el-GR" sz="2400" kern="0" dirty="0">
                <a:latin typeface="Cambria" panose="02040503050406030204" pitchFamily="18" charset="0"/>
                <a:ea typeface="Cambria" panose="02040503050406030204" pitchFamily="18" charset="0"/>
              </a:rPr>
              <a:t>Εισπράξεις μετρητών από την έκδοση μετοχών ή άλλων συμμετοχικών τίτλων. </a:t>
            </a:r>
          </a:p>
          <a:p>
            <a:pPr algn="just"/>
            <a:r>
              <a:rPr lang="el-GR" sz="2400" kern="0" dirty="0">
                <a:latin typeface="Cambria" panose="02040503050406030204" pitchFamily="18" charset="0"/>
                <a:ea typeface="Cambria" panose="02040503050406030204" pitchFamily="18" charset="0"/>
              </a:rPr>
              <a:t>Πληρωμές τοις μετρητοίς στους μετόχους ή εταίρους για να εξαγοραστούν ή να επιστραφούν οι μετοχές της επιχείρησης. </a:t>
            </a:r>
          </a:p>
          <a:p>
            <a:pPr algn="just"/>
            <a:r>
              <a:rPr lang="el-GR" sz="2400" kern="0" dirty="0">
                <a:latin typeface="Cambria" panose="02040503050406030204" pitchFamily="18" charset="0"/>
                <a:ea typeface="Cambria" panose="02040503050406030204" pitchFamily="18" charset="0"/>
              </a:rPr>
              <a:t>Εισπράξεις μετρητών από την έκδοση χρεωστικών ομολόγων, δανείων, γραμματίων, ομολογιών, ενυπόθηκων δανείων και άλλων βραχυπρόθεσμων ή μακροπρόθεσμων δανείων. </a:t>
            </a:r>
          </a:p>
          <a:p>
            <a:pPr algn="just"/>
            <a:r>
              <a:rPr lang="el-GR" sz="2400" kern="0" dirty="0">
                <a:latin typeface="Cambria" panose="02040503050406030204" pitchFamily="18" charset="0"/>
                <a:ea typeface="Cambria" panose="02040503050406030204" pitchFamily="18" charset="0"/>
              </a:rPr>
              <a:t>Εκταμιεύσεις για αποπληρωμή δανείων. </a:t>
            </a:r>
          </a:p>
          <a:p>
            <a:pPr algn="just"/>
            <a:r>
              <a:rPr lang="el-GR" sz="2400" kern="0" dirty="0">
                <a:latin typeface="Cambria" panose="02040503050406030204" pitchFamily="18" charset="0"/>
                <a:ea typeface="Cambria" panose="02040503050406030204" pitchFamily="18" charset="0"/>
              </a:rPr>
              <a:t>Πληρωμές τοις μετρητοίς του μισθωτή για τη μείωση του οφειλόμενου υπολοίπου χρηματοδοτικής μίσθωσης.  </a:t>
            </a:r>
          </a:p>
          <a:p>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7932293"/>
      </p:ext>
    </p:extLst>
  </p:cSld>
  <p:clrMapOvr>
    <a:masterClrMapping/>
  </p:clrMapOvr>
</p:sld>
</file>

<file path=ppt/theme/theme1.xml><?xml version="1.0" encoding="utf-8"?>
<a:theme xmlns:a="http://schemas.openxmlformats.org/drawingml/2006/main" name="Συλλογη">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TM10001114[[fn=Συλλογη]]</Template>
  <TotalTime>962</TotalTime>
  <Words>3185</Words>
  <Application>Microsoft Office PowerPoint</Application>
  <PresentationFormat>Ευρεία οθόνη</PresentationFormat>
  <Paragraphs>564</Paragraphs>
  <Slides>49</Slides>
  <Notes>30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49</vt:i4>
      </vt:variant>
    </vt:vector>
  </HeadingPairs>
  <TitlesOfParts>
    <vt:vector size="57" baseType="lpstr">
      <vt:lpstr>Arial</vt:lpstr>
      <vt:lpstr>Calibri</vt:lpstr>
      <vt:lpstr>Cambria</vt:lpstr>
      <vt:lpstr>Gill Sans MT</vt:lpstr>
      <vt:lpstr>Times</vt:lpstr>
      <vt:lpstr>Wingdings</vt:lpstr>
      <vt:lpstr>Wingdings 2</vt:lpstr>
      <vt:lpstr>Συλλογη</vt:lpstr>
      <vt:lpstr>ΧΡΗΜΑΤΟΟΚΟΙΝΟΜΙΚΗ ΛΟΓΙΣΤΙΚΗ (ΜΑΘΗΜΑ ΚΟΡΜΟΥ)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ΜΕΡΟΣ ΤΩΝ ΔΙΑΦΑΝΕΙΩΝ ΠΡΟΕΡΧΕΤΑΙ ΑΠΟ</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ΧΡΗΜΑΤΟΟΚΟΙΝΟΜΙΚΗ ΛΟΓΙΣΤΙΚΗ (ΜΑΘΗΜΑ ΚΟΡΜΟΥ)</dc:title>
  <dc:creator>LYDIA DIAMANTOPOULOU</dc:creator>
  <cp:lastModifiedBy>LYDIA DIAMANTOPOULOU</cp:lastModifiedBy>
  <cp:revision>40</cp:revision>
  <dcterms:created xsi:type="dcterms:W3CDTF">2023-08-24T16:12:28Z</dcterms:created>
  <dcterms:modified xsi:type="dcterms:W3CDTF">2023-09-05T07:46:38Z</dcterms:modified>
</cp:coreProperties>
</file>