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323_9FA2433C.xml" ContentType="application/vnd.ms-powerpoint.comments+xml"/>
  <Override PartName="/ppt/comments/modernComment_16B_26DA92A7.xml" ContentType="application/vnd.ms-powerpoint.comments+xml"/>
  <Override PartName="/ppt/comments/modernComment_16C_F9A7018C.xml" ContentType="application/vnd.ms-powerpoint.comments+xml"/>
  <Override PartName="/ppt/comments/modernComment_16D_82352EC1.xml" ContentType="application/vnd.ms-powerpoint.comments+xml"/>
  <Override PartName="/ppt/comments/modernComment_16E_82886C97.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5C_386DCDC.xml" ContentType="application/vnd.ms-powerpoint.comments+xml"/>
  <Override PartName="/ppt/comments/modernComment_15D_CAA487E1.xml" ContentType="application/vnd.ms-powerpoint.comments+xml"/>
  <Override PartName="/ppt/comments/modernComment_15E_3E7C6F64.xml" ContentType="application/vnd.ms-powerpoint.comments+xml"/>
  <Override PartName="/ppt/comments/modernComment_15F_3742D95C.xml" ContentType="application/vnd.ms-powerpoint.comments+xml"/>
  <Override PartName="/ppt/comments/modernComment_160_BC7E288D.xml" ContentType="application/vnd.ms-powerpoint.comments+xml"/>
  <Override PartName="/ppt/comments/modernComment_161_871FAE2D.xml" ContentType="application/vnd.ms-powerpoint.comments+xml"/>
  <Override PartName="/ppt/comments/modernComment_162_2D53CBF4.xml" ContentType="application/vnd.ms-powerpoint.comments+xml"/>
  <Override PartName="/ppt/comments/modernComment_163_8661551D.xml" ContentType="application/vnd.ms-powerpoint.comments+xml"/>
  <Override PartName="/ppt/comments/modernComment_164_C2ED2742.xml" ContentType="application/vnd.ms-powerpoint.comments+xml"/>
  <Override PartName="/ppt/comments/modernComment_165_9B891090.xml" ContentType="application/vnd.ms-powerpoint.comments+xml"/>
  <Override PartName="/ppt/comments/modernComment_166_287E66A1.xml" ContentType="application/vnd.ms-powerpoint.comments+xml"/>
  <Override PartName="/ppt/comments/modernComment_167_7D144154.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0"/>
  </p:notesMasterIdLst>
  <p:sldIdLst>
    <p:sldId id="256" r:id="rId2"/>
    <p:sldId id="763" r:id="rId3"/>
    <p:sldId id="764" r:id="rId4"/>
    <p:sldId id="769" r:id="rId5"/>
    <p:sldId id="265" r:id="rId6"/>
    <p:sldId id="266" r:id="rId7"/>
    <p:sldId id="309" r:id="rId8"/>
    <p:sldId id="765" r:id="rId9"/>
    <p:sldId id="258" r:id="rId10"/>
    <p:sldId id="259" r:id="rId11"/>
    <p:sldId id="261" r:id="rId12"/>
    <p:sldId id="802" r:id="rId13"/>
    <p:sldId id="308" r:id="rId14"/>
    <p:sldId id="263" r:id="rId15"/>
    <p:sldId id="316" r:id="rId16"/>
    <p:sldId id="282" r:id="rId17"/>
    <p:sldId id="264" r:id="rId18"/>
    <p:sldId id="340" r:id="rId19"/>
    <p:sldId id="341" r:id="rId20"/>
    <p:sldId id="342" r:id="rId21"/>
    <p:sldId id="325" r:id="rId22"/>
    <p:sldId id="326" r:id="rId23"/>
    <p:sldId id="343" r:id="rId24"/>
    <p:sldId id="344" r:id="rId25"/>
    <p:sldId id="345" r:id="rId26"/>
    <p:sldId id="327" r:id="rId27"/>
    <p:sldId id="328" r:id="rId28"/>
    <p:sldId id="346" r:id="rId29"/>
    <p:sldId id="347" r:id="rId30"/>
    <p:sldId id="803" r:id="rId31"/>
    <p:sldId id="330" r:id="rId32"/>
    <p:sldId id="331" r:id="rId33"/>
    <p:sldId id="332" r:id="rId34"/>
    <p:sldId id="363" r:id="rId35"/>
    <p:sldId id="364" r:id="rId36"/>
    <p:sldId id="365" r:id="rId37"/>
    <p:sldId id="366" r:id="rId38"/>
    <p:sldId id="367" r:id="rId39"/>
    <p:sldId id="368" r:id="rId40"/>
    <p:sldId id="788" r:id="rId41"/>
    <p:sldId id="789" r:id="rId42"/>
    <p:sldId id="790" r:id="rId43"/>
    <p:sldId id="791" r:id="rId44"/>
    <p:sldId id="792" r:id="rId45"/>
    <p:sldId id="348" r:id="rId46"/>
    <p:sldId id="349" r:id="rId47"/>
    <p:sldId id="350" r:id="rId48"/>
    <p:sldId id="351" r:id="rId49"/>
    <p:sldId id="352" r:id="rId50"/>
    <p:sldId id="353" r:id="rId51"/>
    <p:sldId id="354" r:id="rId52"/>
    <p:sldId id="355" r:id="rId53"/>
    <p:sldId id="356" r:id="rId54"/>
    <p:sldId id="357" r:id="rId55"/>
    <p:sldId id="358" r:id="rId56"/>
    <p:sldId id="359" r:id="rId57"/>
    <p:sldId id="373" r:id="rId58"/>
    <p:sldId id="374" r:id="rId59"/>
    <p:sldId id="767" r:id="rId60"/>
    <p:sldId id="770" r:id="rId61"/>
    <p:sldId id="267" r:id="rId62"/>
    <p:sldId id="268" r:id="rId63"/>
    <p:sldId id="269" r:id="rId64"/>
    <p:sldId id="295" r:id="rId65"/>
    <p:sldId id="297" r:id="rId66"/>
    <p:sldId id="307" r:id="rId67"/>
    <p:sldId id="774" r:id="rId68"/>
    <p:sldId id="311" r:id="rId69"/>
    <p:sldId id="312" r:id="rId70"/>
    <p:sldId id="313" r:id="rId71"/>
    <p:sldId id="314" r:id="rId72"/>
    <p:sldId id="315" r:id="rId73"/>
    <p:sldId id="321" r:id="rId74"/>
    <p:sldId id="324" r:id="rId75"/>
    <p:sldId id="322" r:id="rId76"/>
    <p:sldId id="323" r:id="rId77"/>
    <p:sldId id="775" r:id="rId78"/>
    <p:sldId id="776" r:id="rId79"/>
    <p:sldId id="777" r:id="rId80"/>
    <p:sldId id="778" r:id="rId81"/>
    <p:sldId id="779" r:id="rId82"/>
    <p:sldId id="335" r:id="rId83"/>
    <p:sldId id="804" r:id="rId84"/>
    <p:sldId id="337" r:id="rId85"/>
    <p:sldId id="783" r:id="rId86"/>
    <p:sldId id="784" r:id="rId87"/>
    <p:sldId id="793" r:id="rId88"/>
    <p:sldId id="432" r:id="rId8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752363-F622-C424-01A0-17266EA2DB40}" name="LYDIA DIAMANTOPOULOU" initials="LD" userId="b4242e76ae30f1d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15" autoAdjust="0"/>
    <p:restoredTop sz="94660"/>
  </p:normalViewPr>
  <p:slideViewPr>
    <p:cSldViewPr snapToGrid="0">
      <p:cViewPr varScale="1">
        <p:scale>
          <a:sx n="82" d="100"/>
          <a:sy n="82"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microsoft.com/office/2018/10/relationships/authors" Targe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omments/modernComment_15C_386DCDC.xml><?xml version="1.0" encoding="utf-8"?>
<p188:cmLst xmlns:a="http://schemas.openxmlformats.org/drawingml/2006/main" xmlns:r="http://schemas.openxmlformats.org/officeDocument/2006/relationships" xmlns:p188="http://schemas.microsoft.com/office/powerpoint/2018/8/main">
  <p188:cm id="{8C4556A9-04CC-4298-8CAB-AEDAB584B23B}" authorId="{3B752363-F622-C424-01A0-17266EA2DB40}" created="2023-07-16T17:09:00.682">
    <ac:deMkLst xmlns:ac="http://schemas.microsoft.com/office/drawing/2013/main/command">
      <pc:docMk xmlns:pc="http://schemas.microsoft.com/office/powerpoint/2013/main/command"/>
      <pc:sldMk xmlns:pc="http://schemas.microsoft.com/office/powerpoint/2013/main/command" cId="59170012" sldId="348"/>
      <ac:spMk id="3" creationId="{5CFDD112-6D1B-861F-D94E-AE55CF5085B2}"/>
    </ac:deMkLst>
    <p188:txBody>
      <a:bodyPr/>
      <a:lstStyle/>
      <a:p>
        <a:r>
          <a:rPr lang="el-GR"/>
          <a:t>Πηγή: ΟΠΑ</a:t>
        </a:r>
      </a:p>
    </p188:txBody>
  </p188:cm>
</p188:cmLst>
</file>

<file path=ppt/comments/modernComment_15D_CAA487E1.xml><?xml version="1.0" encoding="utf-8"?>
<p188:cmLst xmlns:a="http://schemas.openxmlformats.org/drawingml/2006/main" xmlns:r="http://schemas.openxmlformats.org/officeDocument/2006/relationships" xmlns:p188="http://schemas.microsoft.com/office/powerpoint/2018/8/main">
  <p188:cm id="{9EB73EC0-B6B6-42C7-9CA6-4DABA46DF269}" authorId="{3B752363-F622-C424-01A0-17266EA2DB40}" created="2023-07-16T17:09:00.682">
    <ac:deMkLst xmlns:ac="http://schemas.microsoft.com/office/drawing/2013/main/command">
      <pc:docMk xmlns:pc="http://schemas.microsoft.com/office/powerpoint/2013/main/command"/>
      <pc:sldMk xmlns:pc="http://schemas.microsoft.com/office/powerpoint/2013/main/command" cId="3399780321" sldId="349"/>
      <ac:spMk id="3" creationId="{5CFDD112-6D1B-861F-D94E-AE55CF5085B2}"/>
    </ac:deMkLst>
    <p188:txBody>
      <a:bodyPr/>
      <a:lstStyle/>
      <a:p>
        <a:r>
          <a:rPr lang="el-GR"/>
          <a:t>Πηγή: ΟΠΑ</a:t>
        </a:r>
      </a:p>
    </p188:txBody>
  </p188:cm>
</p188:cmLst>
</file>

<file path=ppt/comments/modernComment_15E_3E7C6F64.xml><?xml version="1.0" encoding="utf-8"?>
<p188:cmLst xmlns:a="http://schemas.openxmlformats.org/drawingml/2006/main" xmlns:r="http://schemas.openxmlformats.org/officeDocument/2006/relationships" xmlns:p188="http://schemas.microsoft.com/office/powerpoint/2018/8/main">
  <p188:cm id="{AF9B8348-37C8-4398-A958-C240EBB93D6C}" authorId="{3B752363-F622-C424-01A0-17266EA2DB40}" created="2023-07-16T17:09:00.682">
    <ac:deMkLst xmlns:ac="http://schemas.microsoft.com/office/drawing/2013/main/command">
      <pc:docMk xmlns:pc="http://schemas.microsoft.com/office/powerpoint/2013/main/command"/>
      <pc:sldMk xmlns:pc="http://schemas.microsoft.com/office/powerpoint/2013/main/command" cId="3399780321" sldId="349"/>
      <ac:spMk id="3" creationId="{5CFDD112-6D1B-861F-D94E-AE55CF5085B2}"/>
    </ac:deMkLst>
    <p188:txBody>
      <a:bodyPr/>
      <a:lstStyle/>
      <a:p>
        <a:r>
          <a:rPr lang="el-GR"/>
          <a:t>Πηγή: ΟΠΑ</a:t>
        </a:r>
      </a:p>
    </p188:txBody>
  </p188:cm>
</p188:cmLst>
</file>

<file path=ppt/comments/modernComment_15F_3742D95C.xml><?xml version="1.0" encoding="utf-8"?>
<p188:cmLst xmlns:a="http://schemas.openxmlformats.org/drawingml/2006/main" xmlns:r="http://schemas.openxmlformats.org/officeDocument/2006/relationships" xmlns:p188="http://schemas.microsoft.com/office/powerpoint/2018/8/main">
  <p188:cm id="{B7507A22-E399-416B-A4BF-BEAAE0E48872}" authorId="{3B752363-F622-C424-01A0-17266EA2DB40}" created="2023-07-16T17:09:00.682">
    <ac:deMkLst xmlns:ac="http://schemas.microsoft.com/office/drawing/2013/main/command">
      <pc:docMk xmlns:pc="http://schemas.microsoft.com/office/powerpoint/2013/main/command"/>
      <pc:sldMk xmlns:pc="http://schemas.microsoft.com/office/powerpoint/2013/main/command" cId="927127900" sldId="351"/>
      <ac:spMk id="3" creationId="{3DE89DDE-43D9-034E-EC8B-6F63708CD641}"/>
    </ac:deMkLst>
    <p188:txBody>
      <a:bodyPr/>
      <a:lstStyle/>
      <a:p>
        <a:r>
          <a:rPr lang="el-GR"/>
          <a:t>Πηγή: ΟΠΑ</a:t>
        </a:r>
      </a:p>
    </p188:txBody>
  </p188:cm>
</p188:cmLst>
</file>

<file path=ppt/comments/modernComment_160_BC7E288D.xml><?xml version="1.0" encoding="utf-8"?>
<p188:cmLst xmlns:a="http://schemas.openxmlformats.org/drawingml/2006/main" xmlns:r="http://schemas.openxmlformats.org/officeDocument/2006/relationships" xmlns:p188="http://schemas.microsoft.com/office/powerpoint/2018/8/main">
  <p188:cm id="{5CD3C564-E5A8-41C4-A519-1A94F33E9475}" authorId="{3B752363-F622-C424-01A0-17266EA2DB40}" created="2023-07-16T17:09:00.682">
    <ac:deMkLst xmlns:ac="http://schemas.microsoft.com/office/drawing/2013/main/command">
      <pc:docMk xmlns:pc="http://schemas.microsoft.com/office/powerpoint/2013/main/command"/>
      <pc:sldMk xmlns:pc="http://schemas.microsoft.com/office/powerpoint/2013/main/command" cId="3162384525" sldId="352"/>
      <ac:spMk id="3" creationId="{3DE89DDE-43D9-034E-EC8B-6F63708CD641}"/>
    </ac:deMkLst>
    <p188:txBody>
      <a:bodyPr/>
      <a:lstStyle/>
      <a:p>
        <a:r>
          <a:rPr lang="el-GR"/>
          <a:t>Πηγή: ΟΠΑ</a:t>
        </a:r>
      </a:p>
    </p188:txBody>
  </p188:cm>
</p188:cmLst>
</file>

<file path=ppt/comments/modernComment_161_871FAE2D.xml><?xml version="1.0" encoding="utf-8"?>
<p188:cmLst xmlns:a="http://schemas.openxmlformats.org/drawingml/2006/main" xmlns:r="http://schemas.openxmlformats.org/officeDocument/2006/relationships" xmlns:p188="http://schemas.microsoft.com/office/powerpoint/2018/8/main">
  <p188:cm id="{1F53C15C-B32F-4228-B53F-AB2974940CA4}" authorId="{3B752363-F622-C424-01A0-17266EA2DB40}" created="2023-07-16T17:09:00.682">
    <ac:deMkLst xmlns:ac="http://schemas.microsoft.com/office/drawing/2013/main/command">
      <pc:docMk xmlns:pc="http://schemas.microsoft.com/office/powerpoint/2013/main/command"/>
      <pc:sldMk xmlns:pc="http://schemas.microsoft.com/office/powerpoint/2013/main/command" cId="3162384525" sldId="352"/>
      <ac:spMk id="3" creationId="{3DE89DDE-43D9-034E-EC8B-6F63708CD641}"/>
    </ac:deMkLst>
    <p188:txBody>
      <a:bodyPr/>
      <a:lstStyle/>
      <a:p>
        <a:r>
          <a:rPr lang="el-GR"/>
          <a:t>Πηγή: ΟΠΑ</a:t>
        </a:r>
      </a:p>
    </p188:txBody>
  </p188:cm>
</p188:cmLst>
</file>

<file path=ppt/comments/modernComment_162_2D53CBF4.xml><?xml version="1.0" encoding="utf-8"?>
<p188:cmLst xmlns:a="http://schemas.openxmlformats.org/drawingml/2006/main" xmlns:r="http://schemas.openxmlformats.org/officeDocument/2006/relationships" xmlns:p188="http://schemas.microsoft.com/office/powerpoint/2018/8/main">
  <p188:cm id="{37216F32-9265-4C48-B23B-A082FB00F76D}" authorId="{3B752363-F622-C424-01A0-17266EA2DB40}" created="2023-07-16T17:09:00.682">
    <ac:deMkLst xmlns:ac="http://schemas.microsoft.com/office/drawing/2013/main/command">
      <pc:docMk xmlns:pc="http://schemas.microsoft.com/office/powerpoint/2013/main/command"/>
      <pc:sldMk xmlns:pc="http://schemas.microsoft.com/office/powerpoint/2013/main/command" cId="760466420" sldId="354"/>
      <ac:spMk id="3" creationId="{71F33221-509E-A1C3-00D1-BE8B6D79D9EE}"/>
    </ac:deMkLst>
    <p188:txBody>
      <a:bodyPr/>
      <a:lstStyle/>
      <a:p>
        <a:r>
          <a:rPr lang="el-GR"/>
          <a:t>Πηγή: ΟΠΑ</a:t>
        </a:r>
      </a:p>
    </p188:txBody>
  </p188:cm>
</p188:cmLst>
</file>

<file path=ppt/comments/modernComment_163_8661551D.xml><?xml version="1.0" encoding="utf-8"?>
<p188:cmLst xmlns:a="http://schemas.openxmlformats.org/drawingml/2006/main" xmlns:r="http://schemas.openxmlformats.org/officeDocument/2006/relationships" xmlns:p188="http://schemas.microsoft.com/office/powerpoint/2018/8/main">
  <p188:cm id="{35A550C6-15A5-4DD7-A60E-D5B6014853CD}" authorId="{3B752363-F622-C424-01A0-17266EA2DB40}" created="2023-07-16T17:09:00.682">
    <ac:deMkLst xmlns:ac="http://schemas.microsoft.com/office/drawing/2013/main/command">
      <pc:docMk xmlns:pc="http://schemas.microsoft.com/office/powerpoint/2013/main/command"/>
      <pc:sldMk xmlns:pc="http://schemas.microsoft.com/office/powerpoint/2013/main/command" cId="2254525725" sldId="355"/>
      <ac:spMk id="3" creationId="{71F33221-509E-A1C3-00D1-BE8B6D79D9EE}"/>
    </ac:deMkLst>
    <p188:txBody>
      <a:bodyPr/>
      <a:lstStyle/>
      <a:p>
        <a:r>
          <a:rPr lang="el-GR"/>
          <a:t>Πηγή: ΟΠΑ</a:t>
        </a:r>
      </a:p>
    </p188:txBody>
  </p188:cm>
</p188:cmLst>
</file>

<file path=ppt/comments/modernComment_164_C2ED2742.xml><?xml version="1.0" encoding="utf-8"?>
<p188:cmLst xmlns:a="http://schemas.openxmlformats.org/drawingml/2006/main" xmlns:r="http://schemas.openxmlformats.org/officeDocument/2006/relationships" xmlns:p188="http://schemas.microsoft.com/office/powerpoint/2018/8/main">
  <p188:cm id="{5D0F02A2-66B7-43A4-815D-653B65C26F03}" authorId="{3B752363-F622-C424-01A0-17266EA2DB40}" created="2023-07-16T17:09:00.682">
    <ac:deMkLst xmlns:ac="http://schemas.microsoft.com/office/drawing/2013/main/command">
      <pc:docMk xmlns:pc="http://schemas.microsoft.com/office/powerpoint/2013/main/command"/>
      <pc:sldMk xmlns:pc="http://schemas.microsoft.com/office/powerpoint/2013/main/command" cId="3270321986" sldId="356"/>
      <ac:spMk id="3" creationId="{7D1FBB2B-F749-8347-4E2F-1AA46E0C0512}"/>
    </ac:deMkLst>
    <p188:txBody>
      <a:bodyPr/>
      <a:lstStyle/>
      <a:p>
        <a:r>
          <a:rPr lang="el-GR"/>
          <a:t>Πηγή :https://www.taxheaven.gr/pagesdata/LOGISTIKI_ODHGIA_4308_2014.pdf</a:t>
        </a:r>
      </a:p>
    </p188:txBody>
  </p188:cm>
</p188:cmLst>
</file>

<file path=ppt/comments/modernComment_165_9B891090.xml><?xml version="1.0" encoding="utf-8"?>
<p188:cmLst xmlns:a="http://schemas.openxmlformats.org/drawingml/2006/main" xmlns:r="http://schemas.openxmlformats.org/officeDocument/2006/relationships" xmlns:p188="http://schemas.microsoft.com/office/powerpoint/2018/8/main">
  <p188:cm id="{F67432AF-AE45-4D97-A22E-D7290FE88371}" authorId="{3B752363-F622-C424-01A0-17266EA2DB40}" created="2023-07-16T17:09:00.682">
    <ac:deMkLst xmlns:ac="http://schemas.microsoft.com/office/drawing/2013/main/command">
      <pc:docMk xmlns:pc="http://schemas.microsoft.com/office/powerpoint/2013/main/command"/>
      <pc:sldMk xmlns:pc="http://schemas.microsoft.com/office/powerpoint/2013/main/command" cId="2609451152" sldId="357"/>
      <ac:spMk id="3" creationId="{7D1FBB2B-F749-8347-4E2F-1AA46E0C0512}"/>
    </ac:deMkLst>
    <p188:txBody>
      <a:bodyPr/>
      <a:lstStyle/>
      <a:p>
        <a:r>
          <a:rPr lang="el-GR"/>
          <a:t>Πηγή :https://www.taxheaven.gr/pagesdata/LOGISTIKI_ODHGIA_4308_2014.pdf</a:t>
        </a:r>
      </a:p>
    </p188:txBody>
  </p188:cm>
</p188:cmLst>
</file>

<file path=ppt/comments/modernComment_166_287E66A1.xml><?xml version="1.0" encoding="utf-8"?>
<p188:cmLst xmlns:a="http://schemas.openxmlformats.org/drawingml/2006/main" xmlns:r="http://schemas.openxmlformats.org/officeDocument/2006/relationships" xmlns:p188="http://schemas.microsoft.com/office/powerpoint/2018/8/main">
  <p188:cm id="{28010785-7DE0-447B-B93C-E3C8B0619719}" authorId="{3B752363-F622-C424-01A0-17266EA2DB40}" created="2023-07-16T17:09:00.682">
    <ac:deMkLst xmlns:ac="http://schemas.microsoft.com/office/drawing/2013/main/command">
      <pc:docMk xmlns:pc="http://schemas.microsoft.com/office/powerpoint/2013/main/command"/>
      <pc:sldMk xmlns:pc="http://schemas.microsoft.com/office/powerpoint/2013/main/command" cId="2609451152" sldId="357"/>
      <ac:spMk id="3" creationId="{7D1FBB2B-F749-8347-4E2F-1AA46E0C0512}"/>
    </ac:deMkLst>
    <p188:txBody>
      <a:bodyPr/>
      <a:lstStyle/>
      <a:p>
        <a:r>
          <a:rPr lang="el-GR"/>
          <a:t>Πηγή :https://www.taxheaven.gr/pagesdata/LOGISTIKI_ODHGIA_4308_2014.pdf</a:t>
        </a:r>
      </a:p>
    </p188:txBody>
  </p188:cm>
</p188:cmLst>
</file>

<file path=ppt/comments/modernComment_167_7D144154.xml><?xml version="1.0" encoding="utf-8"?>
<p188:cmLst xmlns:a="http://schemas.openxmlformats.org/drawingml/2006/main" xmlns:r="http://schemas.openxmlformats.org/officeDocument/2006/relationships" xmlns:p188="http://schemas.microsoft.com/office/powerpoint/2018/8/main">
  <p188:cm id="{CD436B7A-0817-4132-A225-95D686798905}" authorId="{3B752363-F622-C424-01A0-17266EA2DB40}" created="2023-07-16T17:09:00.682">
    <ac:deMkLst xmlns:ac="http://schemas.microsoft.com/office/drawing/2013/main/command">
      <pc:docMk xmlns:pc="http://schemas.microsoft.com/office/powerpoint/2013/main/command"/>
      <pc:sldMk xmlns:pc="http://schemas.microsoft.com/office/powerpoint/2013/main/command" cId="2098479444" sldId="359"/>
      <ac:spMk id="3" creationId="{FCCBF617-75B4-6EB7-D478-996BED6BE9D1}"/>
    </ac:deMkLst>
    <p188:txBody>
      <a:bodyPr/>
      <a:lstStyle/>
      <a:p>
        <a:r>
          <a:rPr lang="el-GR"/>
          <a:t>Πηγή :https://www.taxheaven.gr/pagesdata/LOGISTIKI_ODHGIA_4308_2014.pdf</a:t>
        </a:r>
      </a:p>
    </p188:txBody>
  </p188:cm>
</p188:cmLst>
</file>

<file path=ppt/comments/modernComment_16B_26DA92A7.xml><?xml version="1.0" encoding="utf-8"?>
<p188:cmLst xmlns:a="http://schemas.openxmlformats.org/drawingml/2006/main" xmlns:r="http://schemas.openxmlformats.org/officeDocument/2006/relationships" xmlns:p188="http://schemas.microsoft.com/office/powerpoint/2018/8/main">
  <p188:cm id="{80D12486-5330-47E1-91ED-E2FBBFE0DFDA}" authorId="{3B752363-F622-C424-01A0-17266EA2DB40}" created="2023-07-20T14:55:56.690">
    <ac:deMkLst xmlns:ac="http://schemas.microsoft.com/office/drawing/2013/main/command">
      <pc:docMk xmlns:pc="http://schemas.microsoft.com/office/powerpoint/2013/main/command"/>
      <pc:sldMk xmlns:pc="http://schemas.microsoft.com/office/powerpoint/2013/main/command" cId="651858599" sldId="363"/>
      <ac:spMk id="44038" creationId="{070DA272-5383-9E5B-49DA-2907630E34CD}"/>
    </ac:deMkLst>
    <p188:txBody>
      <a:bodyPr/>
      <a:lstStyle/>
      <a:p>
        <a:r>
          <a:rPr lang="el-GR"/>
          <a:t>https://www.taxheaven.gr/circulars/22036/logistikh-odhgia</a:t>
        </a:r>
      </a:p>
    </p188:txBody>
  </p188:cm>
</p188:cmLst>
</file>

<file path=ppt/comments/modernComment_16C_F9A7018C.xml><?xml version="1.0" encoding="utf-8"?>
<p188:cmLst xmlns:a="http://schemas.openxmlformats.org/drawingml/2006/main" xmlns:r="http://schemas.openxmlformats.org/officeDocument/2006/relationships" xmlns:p188="http://schemas.microsoft.com/office/powerpoint/2018/8/main">
  <p188:cm id="{CD5DE74F-8FD9-424E-8A42-8269E345A8A3}" authorId="{3B752363-F622-C424-01A0-17266EA2DB40}" created="2023-07-20T14:55:56.690">
    <ac:deMkLst xmlns:ac="http://schemas.microsoft.com/office/drawing/2013/main/command">
      <pc:docMk xmlns:pc="http://schemas.microsoft.com/office/powerpoint/2013/main/command"/>
      <pc:sldMk xmlns:pc="http://schemas.microsoft.com/office/powerpoint/2013/main/command" cId="4188471692" sldId="364"/>
      <ac:spMk id="44038" creationId="{070DA272-5383-9E5B-49DA-2907630E34CD}"/>
    </ac:deMkLst>
    <p188:txBody>
      <a:bodyPr/>
      <a:lstStyle/>
      <a:p>
        <a:r>
          <a:rPr lang="el-GR"/>
          <a:t>https://www.taxheaven.gr/circulars/22036/logistikh-odhgia</a:t>
        </a:r>
      </a:p>
    </p188:txBody>
  </p188:cm>
</p188:cmLst>
</file>

<file path=ppt/comments/modernComment_16D_82352EC1.xml><?xml version="1.0" encoding="utf-8"?>
<p188:cmLst xmlns:a="http://schemas.openxmlformats.org/drawingml/2006/main" xmlns:r="http://schemas.openxmlformats.org/officeDocument/2006/relationships" xmlns:p188="http://schemas.microsoft.com/office/powerpoint/2018/8/main">
  <p188:cm id="{610E83D8-032F-4D4B-AD79-F29E261AADD4}" authorId="{3B752363-F622-C424-01A0-17266EA2DB40}" created="2023-07-20T14:55:56.690">
    <ac:deMkLst xmlns:ac="http://schemas.microsoft.com/office/drawing/2013/main/command">
      <pc:docMk xmlns:pc="http://schemas.microsoft.com/office/powerpoint/2013/main/command"/>
      <pc:sldMk xmlns:pc="http://schemas.microsoft.com/office/powerpoint/2013/main/command" cId="4188471692" sldId="364"/>
      <ac:spMk id="44038" creationId="{070DA272-5383-9E5B-49DA-2907630E34CD}"/>
    </ac:deMkLst>
    <p188:txBody>
      <a:bodyPr/>
      <a:lstStyle/>
      <a:p>
        <a:r>
          <a:rPr lang="el-GR"/>
          <a:t>https://www.taxheaven.gr/circulars/22036/logistikh-odhgia</a:t>
        </a:r>
      </a:p>
    </p188:txBody>
  </p188:cm>
</p188:cmLst>
</file>

<file path=ppt/comments/modernComment_16E_82886C97.xml><?xml version="1.0" encoding="utf-8"?>
<p188:cmLst xmlns:a="http://schemas.openxmlformats.org/drawingml/2006/main" xmlns:r="http://schemas.openxmlformats.org/officeDocument/2006/relationships" xmlns:p188="http://schemas.microsoft.com/office/powerpoint/2018/8/main">
  <p188:cm id="{E9AFDA8B-8DAF-49B3-8732-979C0C35D767}" authorId="{3B752363-F622-C424-01A0-17266EA2DB40}" created="2023-07-20T14:55:56.690">
    <ac:deMkLst xmlns:ac="http://schemas.microsoft.com/office/drawing/2013/main/command">
      <pc:docMk xmlns:pc="http://schemas.microsoft.com/office/powerpoint/2013/main/command"/>
      <pc:sldMk xmlns:pc="http://schemas.microsoft.com/office/powerpoint/2013/main/command" cId="2189978775" sldId="366"/>
      <ac:spMk id="44038" creationId="{070DA272-5383-9E5B-49DA-2907630E34CD}"/>
    </ac:deMkLst>
    <p188:txBody>
      <a:bodyPr/>
      <a:lstStyle/>
      <a:p>
        <a:r>
          <a:rPr lang="el-GR"/>
          <a:t>https://www.taxheaven.gr/circulars/22036/logistikh-odhgia</a:t>
        </a:r>
      </a:p>
    </p188:txBody>
  </p188:cm>
</p188:cmLst>
</file>

<file path=ppt/comments/modernComment_323_9FA2433C.xml><?xml version="1.0" encoding="utf-8"?>
<p188:cmLst xmlns:a="http://schemas.openxmlformats.org/drawingml/2006/main" xmlns:r="http://schemas.openxmlformats.org/officeDocument/2006/relationships" xmlns:p188="http://schemas.microsoft.com/office/powerpoint/2018/8/main">
  <p188:cm id="{109E57F8-8F18-4B90-93D3-EAC45E03E9AA}" authorId="{3B752363-F622-C424-01A0-17266EA2DB40}" created="2023-07-20T14:55:56.690">
    <ac:deMkLst xmlns:ac="http://schemas.microsoft.com/office/drawing/2013/main/command">
      <pc:docMk xmlns:pc="http://schemas.microsoft.com/office/powerpoint/2013/main/command"/>
      <pc:sldMk xmlns:pc="http://schemas.microsoft.com/office/powerpoint/2013/main/command" cId="2678211388" sldId="803"/>
      <ac:spMk id="44038" creationId="{070DA272-5383-9E5B-49DA-2907630E34CD}"/>
    </ac:deMkLst>
    <p188:txBody>
      <a:bodyPr/>
      <a:lstStyle/>
      <a:p>
        <a:r>
          <a:rPr lang="el-GR"/>
          <a:t>https://www.taxheaven.gr/circulars/22036/logistikh-odhgia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E50A97-7063-4A5D-B211-1FDBDEC3CDF3}" type="datetimeFigureOut">
              <a:rPr lang="el-GR" smtClean="0"/>
              <a:t>5/9/2023</a:t>
            </a:fld>
            <a:endParaRPr lang="el-GR"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17B0C9-1440-4FED-A2D7-F6160E41C7CC}" type="slidenum">
              <a:rPr lang="el-GR" smtClean="0"/>
              <a:t>‹#›</a:t>
            </a:fld>
            <a:endParaRPr lang="el-GR" dirty="0"/>
          </a:p>
        </p:txBody>
      </p:sp>
    </p:spTree>
    <p:extLst>
      <p:ext uri="{BB962C8B-B14F-4D97-AF65-F5344CB8AC3E}">
        <p14:creationId xmlns:p14="http://schemas.microsoft.com/office/powerpoint/2010/main" val="3048970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image" Target="../media/image23.png"/></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image" Target="../media/image28.png"/></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image" Target="../media/image35.png"/></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s/slide86.xml"/><Relationship Id="rId1" Type="http://schemas.openxmlformats.org/officeDocument/2006/relationships/notesMaster" Target="../notesMasters/notesMaster1.xml"/><Relationship Id="rId4" Type="http://schemas.openxmlformats.org/officeDocument/2006/relationships/image" Target="../media/image40.png"/></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B93C12F4-A92D-1970-FB3A-B93290B82F2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CC2F830B-9F02-0ADA-259B-89EA2E0446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a:latin typeface="Arial" panose="020B0604020202020204" pitchFamily="34" charset="0"/>
              </a:rPr>
              <a:t>Το κόστος των γηπεδικών εκτάσεων περιλαμβάνει</a:t>
            </a:r>
            <a:r>
              <a:rPr lang="en-US" altLang="el-GR"/>
              <a:t> </a:t>
            </a:r>
            <a:r>
              <a:rPr lang="el-GR" altLang="el-GR">
                <a:latin typeface="Arial" panose="020B0604020202020204" pitchFamily="34" charset="0"/>
              </a:rPr>
              <a:t>την τιμή αγοράς </a:t>
            </a:r>
            <a:r>
              <a:rPr lang="en-US" altLang="el-GR"/>
              <a:t>(</a:t>
            </a:r>
            <a:r>
              <a:rPr lang="el-GR" altLang="el-GR"/>
              <a:t>μετρητά συν τυχόν γραμμάτια πληρωτέα</a:t>
            </a:r>
            <a:r>
              <a:rPr lang="en-US" altLang="el-GR"/>
              <a:t>)</a:t>
            </a:r>
            <a:r>
              <a:rPr lang="el-GR" altLang="el-GR">
                <a:latin typeface="Arial" panose="020B0604020202020204" pitchFamily="34" charset="0"/>
              </a:rPr>
              <a:t>, αμοιβές συμβολαιογράφων και μεσιτών, αμοιβές για την τοπογραφική τους αποτύπωση καθώς και φόρους μεταβίβασης ή άλλους καθυστερημένους φόρους που πρέπει να καταβάλει ο αγοραστής. Το κόστος των γηπεδικών εκτάσεων περιλαμβάνει επίσης τις δαπάνες που έγιναν για τη διαμόρφωση και τον καθαρισμό καθώς και την κατεδάφιση παλαιών κτισμάτων που δεν χρειάζονται στον αγοραστή.</a:t>
            </a:r>
            <a:r>
              <a:rPr lang="en-US" altLang="el-GR">
                <a:latin typeface="Arial" panose="020B0604020202020204" pitchFamily="34" charset="0"/>
              </a:rPr>
              <a:t> </a:t>
            </a:r>
            <a:endParaRPr lang="el-GR" altLang="el-GR">
              <a:latin typeface="Arial" panose="020B0604020202020204" pitchFamily="34" charset="0"/>
            </a:endParaRPr>
          </a:p>
          <a:p>
            <a:pPr>
              <a:spcBef>
                <a:spcPct val="0"/>
              </a:spcBef>
            </a:pPr>
            <a:endParaRPr lang="el-GR" altLang="el-GR">
              <a:latin typeface="Arial" panose="020B0604020202020204" pitchFamily="34" charset="0"/>
            </a:endParaRPr>
          </a:p>
          <a:p>
            <a:pPr>
              <a:spcBef>
                <a:spcPct val="0"/>
              </a:spcBef>
            </a:pPr>
            <a:r>
              <a:rPr lang="el-GR" altLang="el-GR">
                <a:latin typeface="Arial" panose="020B0604020202020204" pitchFamily="34" charset="0"/>
              </a:rPr>
              <a:t>Το κόστος αυτό δεν περιλαμβάνει τις δαπάνες περίφραξης, πεζοδρόμησης και εγκατάστασης συστημάτων ασφαλείας και φωτισμού</a:t>
            </a:r>
            <a:r>
              <a:rPr lang="en-US" altLang="el-GR"/>
              <a:t>.</a:t>
            </a:r>
          </a:p>
        </p:txBody>
      </p:sp>
    </p:spTree>
    <p:extLst>
      <p:ext uri="{BB962C8B-B14F-4D97-AF65-F5344CB8AC3E}">
        <p14:creationId xmlns:p14="http://schemas.microsoft.com/office/powerpoint/2010/main" val="1098755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97FA5743-F4FD-81F1-3EF5-17EB75EF8502}"/>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CFAAE27-31EE-48DC-9263-0548FA18C083}" type="slidenum">
              <a:rPr lang="el-GR" altLang="el-GR" sz="1200"/>
              <a:pPr/>
              <a:t>15</a:t>
            </a:fld>
            <a:endParaRPr lang="el-GR" altLang="el-GR" sz="1200"/>
          </a:p>
        </p:txBody>
      </p:sp>
      <p:sp>
        <p:nvSpPr>
          <p:cNvPr id="13315" name="Rectangle 2">
            <a:extLst>
              <a:ext uri="{FF2B5EF4-FFF2-40B4-BE49-F238E27FC236}">
                <a16:creationId xmlns:a16="http://schemas.microsoft.com/office/drawing/2014/main" id="{D6A0C672-A90F-1493-AFCC-391E8CBBF056}"/>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6CF57870-A9B8-2092-CFAA-4BCE0AF7D751}"/>
              </a:ext>
            </a:extLst>
          </p:cNvPr>
          <p:cNvSpPr>
            <a:spLocks noGrp="1" noChangeArrowheads="1"/>
          </p:cNvSpPr>
          <p:nvPr>
            <p:ph type="body" idx="1"/>
          </p:nvPr>
        </p:nvSpPr>
        <p:spPr>
          <a:noFill/>
        </p:spPr>
        <p:txBody>
          <a:bodyPr/>
          <a:lstStyle/>
          <a:p>
            <a:pPr eaLnBrk="1" hangingPunct="1"/>
            <a:endParaRPr lang="el-GR" alt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6A333F92-DED4-FA05-442F-DEAFA556F73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7264A418-63F0-1DCD-2907-35F14C1C5C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67587" name="Picture 2">
            <a:extLst>
              <a:ext uri="{FF2B5EF4-FFF2-40B4-BE49-F238E27FC236}">
                <a16:creationId xmlns:a16="http://schemas.microsoft.com/office/drawing/2014/main" id="{8488E7B1-554A-5CAB-25AA-646AA97F8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4905375"/>
            <a:ext cx="59721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5331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Πηγή: </a:t>
            </a:r>
            <a:r>
              <a:rPr lang="en-US" dirty="0"/>
              <a:t>Business daily</a:t>
            </a:r>
          </a:p>
          <a:p>
            <a:endParaRPr lang="el-GR" dirty="0"/>
          </a:p>
        </p:txBody>
      </p:sp>
      <p:sp>
        <p:nvSpPr>
          <p:cNvPr id="4" name="Θέση αριθμού διαφάνειας 3"/>
          <p:cNvSpPr>
            <a:spLocks noGrp="1"/>
          </p:cNvSpPr>
          <p:nvPr>
            <p:ph type="sldNum" sz="quarter" idx="5"/>
          </p:nvPr>
        </p:nvSpPr>
        <p:spPr/>
        <p:txBody>
          <a:bodyPr/>
          <a:lstStyle/>
          <a:p>
            <a:fld id="{AC791A69-77B8-4C33-A27A-BDD95BEDDFCD}" type="slidenum">
              <a:rPr lang="el-GR" smtClean="0"/>
              <a:pPr/>
              <a:t>17</a:t>
            </a:fld>
            <a:endParaRPr lang="el-GR"/>
          </a:p>
        </p:txBody>
      </p:sp>
    </p:spTree>
    <p:extLst>
      <p:ext uri="{BB962C8B-B14F-4D97-AF65-F5344CB8AC3E}">
        <p14:creationId xmlns:p14="http://schemas.microsoft.com/office/powerpoint/2010/main" val="1442239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a:extLst>
              <a:ext uri="{FF2B5EF4-FFF2-40B4-BE49-F238E27FC236}">
                <a16:creationId xmlns:a16="http://schemas.microsoft.com/office/drawing/2014/main" id="{DD6D87D9-F57D-0033-F6EE-940C24BAC9C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8" name="Notes Placeholder 2">
            <a:extLst>
              <a:ext uri="{FF2B5EF4-FFF2-40B4-BE49-F238E27FC236}">
                <a16:creationId xmlns:a16="http://schemas.microsoft.com/office/drawing/2014/main" id="{648760D4-73C8-7775-CDF1-9CD47540DA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193539" name="Picture 2">
            <a:extLst>
              <a:ext uri="{FF2B5EF4-FFF2-40B4-BE49-F238E27FC236}">
                <a16:creationId xmlns:a16="http://schemas.microsoft.com/office/drawing/2014/main" id="{BE16B651-9C9C-D1C0-2876-C8B8FC24B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8" y="4343400"/>
            <a:ext cx="5838825"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0866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a:extLst>
              <a:ext uri="{FF2B5EF4-FFF2-40B4-BE49-F238E27FC236}">
                <a16:creationId xmlns:a16="http://schemas.microsoft.com/office/drawing/2014/main" id="{66EABF92-CEF2-6E03-2FCC-62CE6D3CD60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6" name="Notes Placeholder 2">
            <a:extLst>
              <a:ext uri="{FF2B5EF4-FFF2-40B4-BE49-F238E27FC236}">
                <a16:creationId xmlns:a16="http://schemas.microsoft.com/office/drawing/2014/main" id="{69CA1BF3-9F25-3723-450A-4F78740BCC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195587" name="Picture 2">
            <a:extLst>
              <a:ext uri="{FF2B5EF4-FFF2-40B4-BE49-F238E27FC236}">
                <a16:creationId xmlns:a16="http://schemas.microsoft.com/office/drawing/2014/main" id="{3D0B94BB-0976-7813-934C-838C5457B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4981575"/>
            <a:ext cx="585787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0274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a:extLst>
              <a:ext uri="{FF2B5EF4-FFF2-40B4-BE49-F238E27FC236}">
                <a16:creationId xmlns:a16="http://schemas.microsoft.com/office/drawing/2014/main" id="{E3A8F56F-E1C3-A86B-9BEC-F57458F68D7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4" name="Notes Placeholder 2">
            <a:extLst>
              <a:ext uri="{FF2B5EF4-FFF2-40B4-BE49-F238E27FC236}">
                <a16:creationId xmlns:a16="http://schemas.microsoft.com/office/drawing/2014/main" id="{B0A80CD4-C571-FA1C-5F1C-44DCE189EA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197635" name="Picture 2">
            <a:extLst>
              <a:ext uri="{FF2B5EF4-FFF2-40B4-BE49-F238E27FC236}">
                <a16:creationId xmlns:a16="http://schemas.microsoft.com/office/drawing/2014/main" id="{945F2D01-6878-5F6C-DB24-20EB62302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4343400"/>
            <a:ext cx="58864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846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a:extLst>
              <a:ext uri="{FF2B5EF4-FFF2-40B4-BE49-F238E27FC236}">
                <a16:creationId xmlns:a16="http://schemas.microsoft.com/office/drawing/2014/main" id="{79987D11-7EDF-E3EB-2543-6203F441175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2" name="Notes Placeholder 2">
            <a:extLst>
              <a:ext uri="{FF2B5EF4-FFF2-40B4-BE49-F238E27FC236}">
                <a16:creationId xmlns:a16="http://schemas.microsoft.com/office/drawing/2014/main" id="{AE3416E3-6882-C094-0B55-17986E6FCE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199683" name="Picture 2">
            <a:extLst>
              <a:ext uri="{FF2B5EF4-FFF2-40B4-BE49-F238E27FC236}">
                <a16:creationId xmlns:a16="http://schemas.microsoft.com/office/drawing/2014/main" id="{B018471A-5640-8140-08C4-CE4A39210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4343400"/>
            <a:ext cx="58864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7975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a:extLst>
              <a:ext uri="{FF2B5EF4-FFF2-40B4-BE49-F238E27FC236}">
                <a16:creationId xmlns:a16="http://schemas.microsoft.com/office/drawing/2014/main" id="{38D45C59-9396-1568-7ADD-7B63693796D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0" name="Notes Placeholder 2">
            <a:extLst>
              <a:ext uri="{FF2B5EF4-FFF2-40B4-BE49-F238E27FC236}">
                <a16:creationId xmlns:a16="http://schemas.microsoft.com/office/drawing/2014/main" id="{3AFAC4A0-000B-0C5A-3635-2F69391660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201731" name="Picture 2">
            <a:extLst>
              <a:ext uri="{FF2B5EF4-FFF2-40B4-BE49-F238E27FC236}">
                <a16:creationId xmlns:a16="http://schemas.microsoft.com/office/drawing/2014/main" id="{A56AE803-9545-9925-C160-B0C0239F4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4676775"/>
            <a:ext cx="58293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6811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F664FEB1-D264-0722-2D91-9CF2013CBF1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14FEA1A3-CE3D-35D6-178D-83754A00D1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a:latin typeface="Arial" panose="020B0604020202020204" pitchFamily="34" charset="0"/>
              </a:rPr>
              <a:t>Οι επιχειρήσεις χρησιμοποιούν πολλά είδη μακροπρόθεσμων ή πάγιων περιουσιακών στοιχείων. Αυτά παρουσιάζονται στον Πίνακα</a:t>
            </a:r>
            <a:r>
              <a:rPr lang="en-US" altLang="el-GR"/>
              <a:t> 7-1, </a:t>
            </a:r>
            <a:r>
              <a:rPr lang="el-GR" altLang="el-GR">
                <a:latin typeface="Arial" panose="020B0604020202020204" pitchFamily="34" charset="0"/>
              </a:rPr>
              <a:t>μαζί με το λογαριασμό εξόδου που συνήθως συνδέεται με καθένα από αυτά. Για παράδειγμα, τα κτίρια, τα αεροπλάνα και ο εξοπλισμός αποσβένονται. Οι φυσικοίπόροι εξαντλούνται (συχνά μέσα από το κόστος πωληθέντων) και τα άυλα περιουσιακά στοιχεία αποσβένονται επίσης</a:t>
            </a:r>
            <a:r>
              <a:rPr lang="en-US" altLang="el-GR"/>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588FCBED-B615-AE5C-E4C9-EA752E7F77D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42F315FA-C8CF-57F6-F779-AFC86D5F5D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a:latin typeface="Arial" panose="020B0604020202020204" pitchFamily="34" charset="0"/>
              </a:rPr>
              <a:t>Σημειώστε ότι το κόστος διαμόρφωσης του χώρου στάθμευσης ύψους </a:t>
            </a:r>
            <a:r>
              <a:rPr lang="en-US" altLang="el-GR"/>
              <a:t>$260</a:t>
            </a:r>
            <a:r>
              <a:rPr lang="el-GR" altLang="el-GR"/>
              <a:t>.</a:t>
            </a:r>
            <a:r>
              <a:rPr lang="en-US" altLang="el-GR"/>
              <a:t>000 </a:t>
            </a:r>
            <a:r>
              <a:rPr lang="el-GR" altLang="el-GR" i="1">
                <a:latin typeface="Arial" panose="020B0604020202020204" pitchFamily="34" charset="0"/>
              </a:rPr>
              <a:t>δεν </a:t>
            </a:r>
            <a:r>
              <a:rPr lang="el-GR" altLang="el-GR">
                <a:latin typeface="Arial" panose="020B0604020202020204" pitchFamily="34" charset="0"/>
              </a:rPr>
              <a:t>περιλαμβάνεται στο κόστος των γηπέδων</a:t>
            </a:r>
            <a:r>
              <a:rPr lang="en-US" altLang="el-GR"/>
              <a:t>, </a:t>
            </a:r>
            <a:r>
              <a:rPr lang="el-GR" altLang="el-GR">
                <a:latin typeface="Arial" panose="020B0604020202020204" pitchFamily="34" charset="0"/>
              </a:rPr>
              <a:t>επειδή το πρόκειται για βελτίωση</a:t>
            </a:r>
            <a:r>
              <a:rPr lang="en-US" altLang="el-GR"/>
              <a:t>.</a:t>
            </a:r>
          </a:p>
        </p:txBody>
      </p:sp>
      <p:pic>
        <p:nvPicPr>
          <p:cNvPr id="26627" name="Picture 2">
            <a:extLst>
              <a:ext uri="{FF2B5EF4-FFF2-40B4-BE49-F238E27FC236}">
                <a16:creationId xmlns:a16="http://schemas.microsoft.com/office/drawing/2014/main" id="{387F889B-F635-5118-C90F-400CEB60F5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63" y="4876800"/>
            <a:ext cx="494347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0B5095D4-98B2-8DAE-EF7D-3596CB168FE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1ADD2B14-949F-F35E-CEDE-A700A5191E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a:latin typeface="Arial" panose="020B0604020202020204" pitchFamily="34" charset="0"/>
              </a:rPr>
              <a:t>Το κόστος των μηχανημάτων περιλαμβάνει την τιμή αγοράς</a:t>
            </a:r>
            <a:r>
              <a:rPr lang="en-US" altLang="el-GR">
                <a:latin typeface="Arial" panose="020B0604020202020204" pitchFamily="34" charset="0"/>
              </a:rPr>
              <a:t> (</a:t>
            </a:r>
            <a:r>
              <a:rPr lang="el-GR" altLang="el-GR">
                <a:latin typeface="Arial" panose="020B0604020202020204" pitchFamily="34" charset="0"/>
              </a:rPr>
              <a:t>μείον τυχόν εκπτώσεις</a:t>
            </a:r>
            <a:r>
              <a:rPr lang="en-US" altLang="el-GR">
                <a:latin typeface="Arial" panose="020B0604020202020204" pitchFamily="34" charset="0"/>
              </a:rPr>
              <a:t>)</a:t>
            </a:r>
            <a:r>
              <a:rPr lang="el-GR" altLang="el-GR">
                <a:latin typeface="Arial" panose="020B0604020202020204" pitchFamily="34" charset="0"/>
              </a:rPr>
              <a:t>, τα μεταφορικά και ασφάλιστρα μέχρι τις εγκαταστάσεις του αγοραστή, φόρους, προμήθειες αγοράς, το κόστος εγκατάστασης και το κόστος δοκιμών για έλεγχο πριν τεθεί σε λειτουργία το μηχάνημα. Το κόστος των μηχανημάτων θα περιλαμβάνει επίσης το κόστος τυχόν ειδικών κατασκευών. Αφού τα μηχανήματα τεθούν σε λειτουργία, όλες οι δαπάνες που θα γίνουν για τη συντήρηση, τις επισκευές και την ασφάλεια θα καταχωρηθούν στους οικείους λογαριασμούς εξόδων και όχι ως μέρος του κόστους των μηχανημάτων.</a:t>
            </a:r>
            <a:endParaRPr lang="en-US" altLang="el-GR"/>
          </a:p>
        </p:txBody>
      </p:sp>
    </p:spTree>
    <p:extLst>
      <p:ext uri="{BB962C8B-B14F-4D97-AF65-F5344CB8AC3E}">
        <p14:creationId xmlns:p14="http://schemas.microsoft.com/office/powerpoint/2010/main" val="3904699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F7C58A4B-9B15-E819-5EE3-B44303EADAB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F7AFB3DE-310A-CEEB-8817-43C1ED2763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a:latin typeface="Arial" panose="020B0604020202020204" pitchFamily="34" charset="0"/>
              </a:rPr>
              <a:t>Οι επιχειρήσεις αγοράζουν συχνά διάφορα πάγια στοιχεία μαζικά </a:t>
            </a:r>
            <a:r>
              <a:rPr lang="el-GR" altLang="en-US">
                <a:latin typeface="Arial" panose="020B0604020202020204" pitchFamily="34" charset="0"/>
              </a:rPr>
              <a:t>έναντι ενός κατ’ αποκοπήν ποσού. Για παράδειγμα</a:t>
            </a:r>
            <a:r>
              <a:rPr lang="en-US" altLang="en-US">
                <a:latin typeface="Arial" panose="020B0604020202020204" pitchFamily="34" charset="0"/>
              </a:rPr>
              <a:t>,</a:t>
            </a:r>
            <a:r>
              <a:rPr lang="el-GR" altLang="en-US">
                <a:latin typeface="Arial" panose="020B0604020202020204" pitchFamily="34" charset="0"/>
              </a:rPr>
              <a:t> η </a:t>
            </a:r>
            <a:r>
              <a:rPr lang="en-US" altLang="el-GR"/>
              <a:t>FedEx </a:t>
            </a:r>
            <a:r>
              <a:rPr lang="el-GR" altLang="el-GR">
                <a:latin typeface="Arial" panose="020B0604020202020204" pitchFamily="34" charset="0"/>
              </a:rPr>
              <a:t>μπορεί να πληρώσει ένα ποσό για την αγορά οικοπέδου και κτιρίου μαζί και στη συνέχεια να διαχωρίσει το κόστος κάθε ενός παγίου στοιχείου. Το συνολικό κόστος μοιράζεται αναλογα με τη σχετική αξία πώ</a:t>
            </a:r>
            <a:r>
              <a:rPr lang="el-GR" altLang="en-US">
                <a:latin typeface="Arial" panose="020B0604020202020204" pitchFamily="34" charset="0"/>
              </a:rPr>
              <a:t>λησης ή την τρέχουσα αξία τους. </a:t>
            </a:r>
            <a:r>
              <a:rPr lang="el-GR" altLang="el-GR">
                <a:latin typeface="Arial" panose="020B0604020202020204" pitchFamily="34" charset="0"/>
              </a:rPr>
              <a:t>Η τεχνική αυτή καλείται </a:t>
            </a:r>
            <a:r>
              <a:rPr lang="el-GR" altLang="el-GR" i="1">
                <a:latin typeface="Arial" panose="020B0604020202020204" pitchFamily="34" charset="0"/>
              </a:rPr>
              <a:t>μέθοδος της σχετικής αξίας πώλησης.</a:t>
            </a:r>
            <a:r>
              <a:rPr lang="el-GR" altLang="en-US">
                <a:latin typeface="Arial" panose="020B0604020202020204" pitchFamily="34" charset="0"/>
              </a:rPr>
              <a:t> </a:t>
            </a:r>
            <a:endParaRPr lang="en-US" altLang="en-US">
              <a:latin typeface="Arial" panose="020B0604020202020204" pitchFamily="34" charset="0"/>
            </a:endParaRPr>
          </a:p>
          <a:p>
            <a:pPr>
              <a:spcBef>
                <a:spcPct val="0"/>
              </a:spcBef>
            </a:pPr>
            <a:r>
              <a:rPr lang="el-GR" altLang="el-GR">
                <a:latin typeface="Arial" panose="020B0604020202020204" pitchFamily="34" charset="0"/>
              </a:rPr>
              <a:t>Έστω η</a:t>
            </a:r>
            <a:r>
              <a:rPr lang="en-US" altLang="el-GR">
                <a:latin typeface="Arial" panose="020B0604020202020204" pitchFamily="34" charset="0"/>
              </a:rPr>
              <a:t> FedEx </a:t>
            </a:r>
            <a:r>
              <a:rPr lang="el-GR" altLang="el-GR">
                <a:latin typeface="Arial" panose="020B0604020202020204" pitchFamily="34" charset="0"/>
              </a:rPr>
              <a:t>αγοράζει ένα οικόπεδο μαζί με κτίριο στο </a:t>
            </a:r>
            <a:r>
              <a:rPr lang="en-US" altLang="el-GR">
                <a:latin typeface="Arial" panose="020B0604020202020204" pitchFamily="34" charset="0"/>
              </a:rPr>
              <a:t>Denver. </a:t>
            </a:r>
            <a:r>
              <a:rPr lang="el-GR" altLang="el-GR">
                <a:latin typeface="Arial" panose="020B0604020202020204" pitchFamily="34" charset="0"/>
              </a:rPr>
              <a:t>Το κτίριο είναι κτισμένο σε 4 στρέμματα γης και η συνολική αξία αγοράς γης και κτιρίου είναι </a:t>
            </a:r>
            <a:r>
              <a:rPr lang="en-US" altLang="el-GR">
                <a:latin typeface="Arial" panose="020B0604020202020204" pitchFamily="34" charset="0"/>
              </a:rPr>
              <a:t>$2</a:t>
            </a:r>
            <a:r>
              <a:rPr lang="el-GR" altLang="el-GR">
                <a:latin typeface="Arial" panose="020B0604020202020204" pitchFamily="34" charset="0"/>
              </a:rPr>
              <a:t>.</a:t>
            </a:r>
            <a:r>
              <a:rPr lang="en-US" altLang="el-GR">
                <a:latin typeface="Arial" panose="020B0604020202020204" pitchFamily="34" charset="0"/>
              </a:rPr>
              <a:t>800</a:t>
            </a:r>
            <a:r>
              <a:rPr lang="el-GR" altLang="el-GR">
                <a:latin typeface="Arial" panose="020B0604020202020204" pitchFamily="34" charset="0"/>
              </a:rPr>
              <a:t>.</a:t>
            </a:r>
            <a:r>
              <a:rPr lang="en-US" altLang="el-GR">
                <a:latin typeface="Arial" panose="020B0604020202020204" pitchFamily="34" charset="0"/>
              </a:rPr>
              <a:t>000. </a:t>
            </a:r>
            <a:r>
              <a:rPr lang="el-GR" altLang="el-GR">
                <a:latin typeface="Arial" panose="020B0604020202020204" pitchFamily="34" charset="0"/>
              </a:rPr>
              <a:t>Η τρέχουσα αξία του οικοπέδου εκτιμάται σε </a:t>
            </a:r>
            <a:r>
              <a:rPr lang="en-US" altLang="el-GR">
                <a:latin typeface="Arial" panose="020B0604020202020204" pitchFamily="34" charset="0"/>
              </a:rPr>
              <a:t>$300</a:t>
            </a:r>
            <a:r>
              <a:rPr lang="el-GR" altLang="el-GR">
                <a:latin typeface="Arial" panose="020B0604020202020204" pitchFamily="34" charset="0"/>
              </a:rPr>
              <a:t>.</a:t>
            </a:r>
            <a:r>
              <a:rPr lang="en-US" altLang="el-GR">
                <a:latin typeface="Arial" panose="020B0604020202020204" pitchFamily="34" charset="0"/>
              </a:rPr>
              <a:t>000 </a:t>
            </a:r>
            <a:r>
              <a:rPr lang="el-GR" altLang="el-GR">
                <a:latin typeface="Arial" panose="020B0604020202020204" pitchFamily="34" charset="0"/>
              </a:rPr>
              <a:t>και του κτιρίου σε </a:t>
            </a:r>
            <a:r>
              <a:rPr lang="en-US" altLang="el-GR">
                <a:latin typeface="Arial" panose="020B0604020202020204" pitchFamily="34" charset="0"/>
              </a:rPr>
              <a:t>$2</a:t>
            </a:r>
            <a:r>
              <a:rPr lang="el-GR" altLang="el-GR">
                <a:latin typeface="Arial" panose="020B0604020202020204" pitchFamily="34" charset="0"/>
              </a:rPr>
              <a:t>.</a:t>
            </a:r>
            <a:r>
              <a:rPr lang="en-US" altLang="el-GR">
                <a:latin typeface="Arial" panose="020B0604020202020204" pitchFamily="34" charset="0"/>
              </a:rPr>
              <a:t>700</a:t>
            </a:r>
            <a:r>
              <a:rPr lang="el-GR" altLang="el-GR">
                <a:latin typeface="Arial" panose="020B0604020202020204" pitchFamily="34" charset="0"/>
              </a:rPr>
              <a:t>.</a:t>
            </a:r>
            <a:r>
              <a:rPr lang="en-US" altLang="el-GR">
                <a:latin typeface="Arial" panose="020B0604020202020204" pitchFamily="34" charset="0"/>
              </a:rPr>
              <a:t>000.</a:t>
            </a:r>
            <a:r>
              <a:rPr lang="en-US" altLang="el-GR"/>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736A326F-1F7F-D482-7D03-88E0E91348B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E9FF2CA3-43FD-8354-722C-014A5D5427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a:latin typeface="Arial" panose="020B0604020202020204" pitchFamily="34" charset="0"/>
              </a:rPr>
              <a:t>Η </a:t>
            </a:r>
            <a:r>
              <a:rPr lang="en-US" altLang="el-GR">
                <a:latin typeface="Arial" panose="020B0604020202020204" pitchFamily="34" charset="0"/>
              </a:rPr>
              <a:t>FedEx </a:t>
            </a:r>
            <a:r>
              <a:rPr lang="el-GR" altLang="el-GR">
                <a:latin typeface="Arial" panose="020B0604020202020204" pitchFamily="34" charset="0"/>
              </a:rPr>
              <a:t>υπολογίζει αρχικά τη σχέση της τρέχουσας αξίας κάθε παγίου προς την συνολική αξίας</a:t>
            </a:r>
            <a:r>
              <a:rPr lang="en-US" altLang="el-GR">
                <a:latin typeface="Arial" panose="020B0604020202020204" pitchFamily="34" charset="0"/>
              </a:rPr>
              <a:t>. </a:t>
            </a:r>
            <a:r>
              <a:rPr lang="el-GR" altLang="el-GR">
                <a:latin typeface="Arial" panose="020B0604020202020204" pitchFamily="34" charset="0"/>
              </a:rPr>
              <a:t>Η εκτιμώμενη αξία ανέρχεται συνολικά σε </a:t>
            </a:r>
            <a:r>
              <a:rPr lang="en-US" altLang="el-GR"/>
              <a:t>$2</a:t>
            </a:r>
            <a:r>
              <a:rPr lang="el-GR" altLang="el-GR">
                <a:latin typeface="Arial" panose="020B0604020202020204" pitchFamily="34" charset="0"/>
              </a:rPr>
              <a:t>.</a:t>
            </a:r>
            <a:r>
              <a:rPr lang="en-US" altLang="el-GR"/>
              <a:t>700</a:t>
            </a:r>
            <a:r>
              <a:rPr lang="el-GR" altLang="el-GR">
                <a:latin typeface="Arial" panose="020B0604020202020204" pitchFamily="34" charset="0"/>
              </a:rPr>
              <a:t>.</a:t>
            </a:r>
            <a:r>
              <a:rPr lang="en-US" altLang="el-GR"/>
              <a:t>000 </a:t>
            </a:r>
            <a:r>
              <a:rPr lang="el-GR" altLang="el-GR">
                <a:latin typeface="Arial" panose="020B0604020202020204" pitchFamily="34" charset="0"/>
              </a:rPr>
              <a:t>συν</a:t>
            </a:r>
            <a:r>
              <a:rPr lang="en-US" altLang="el-GR"/>
              <a:t> $300</a:t>
            </a:r>
            <a:r>
              <a:rPr lang="el-GR" altLang="el-GR">
                <a:latin typeface="Arial" panose="020B0604020202020204" pitchFamily="34" charset="0"/>
              </a:rPr>
              <a:t>.</a:t>
            </a:r>
            <a:r>
              <a:rPr lang="en-US" altLang="el-GR"/>
              <a:t>000, </a:t>
            </a:r>
            <a:r>
              <a:rPr lang="el-GR" altLang="el-GR">
                <a:latin typeface="Arial" panose="020B0604020202020204" pitchFamily="34" charset="0"/>
              </a:rPr>
              <a:t>πουισούται με </a:t>
            </a:r>
            <a:r>
              <a:rPr lang="en-US" altLang="el-GR"/>
              <a:t>$3</a:t>
            </a:r>
            <a:r>
              <a:rPr lang="el-GR" altLang="el-GR">
                <a:latin typeface="Arial" panose="020B0604020202020204" pitchFamily="34" charset="0"/>
              </a:rPr>
              <a:t>.</a:t>
            </a:r>
            <a:r>
              <a:rPr lang="en-US" altLang="el-GR"/>
              <a:t>000</a:t>
            </a:r>
            <a:r>
              <a:rPr lang="el-GR" altLang="el-GR">
                <a:latin typeface="Arial" panose="020B0604020202020204" pitchFamily="34" charset="0"/>
              </a:rPr>
              <a:t>.</a:t>
            </a:r>
            <a:r>
              <a:rPr lang="en-US" altLang="el-GR"/>
              <a:t>000. </a:t>
            </a:r>
            <a:r>
              <a:rPr lang="el-GR" altLang="el-GR">
                <a:latin typeface="Arial" panose="020B0604020202020204" pitchFamily="34" charset="0"/>
              </a:rPr>
              <a:t>Επομένως, η αξία της γης είναι το 10% της συνολικής εκτιμώμενης αξίας και αυτή του κτιρίου είναι 90%</a:t>
            </a:r>
            <a:r>
              <a:rPr lang="en-US" altLang="el-GR"/>
              <a:t>. </a:t>
            </a:r>
            <a:r>
              <a:rPr lang="el-GR" altLang="el-GR">
                <a:latin typeface="Arial" panose="020B0604020202020204" pitchFamily="34" charset="0"/>
              </a:rPr>
              <a:t>Τα ποσοστά αυτά χρησιμοποιούνται στην συνέχεια για τον προσδιορισμό του κόστους κτήσεως κάθε παγίου.</a:t>
            </a:r>
            <a:r>
              <a:rPr lang="en-US" altLang="el-GR"/>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8D7E8F63-F60E-70D5-35EA-F8BD19AEF16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CC9881DD-6734-C445-4D9F-AE7553E82D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40963" name="Picture 2">
            <a:extLst>
              <a:ext uri="{FF2B5EF4-FFF2-40B4-BE49-F238E27FC236}">
                <a16:creationId xmlns:a16="http://schemas.microsoft.com/office/drawing/2014/main" id="{FF673C70-4D0E-7C5C-D0D6-F86F5C37D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648200"/>
            <a:ext cx="6324600"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5219B520-771F-0BEF-F7CB-371814C99B7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Notes Placeholder 2">
            <a:extLst>
              <a:ext uri="{FF2B5EF4-FFF2-40B4-BE49-F238E27FC236}">
                <a16:creationId xmlns:a16="http://schemas.microsoft.com/office/drawing/2014/main" id="{CB416548-DCC2-7EBA-8CAC-82949EE1EB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96259" name="Picture 2">
            <a:extLst>
              <a:ext uri="{FF2B5EF4-FFF2-40B4-BE49-F238E27FC236}">
                <a16:creationId xmlns:a16="http://schemas.microsoft.com/office/drawing/2014/main" id="{525E8CFA-D748-3772-9285-3DFB6872F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4800600"/>
            <a:ext cx="586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225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a:extLst>
              <a:ext uri="{FF2B5EF4-FFF2-40B4-BE49-F238E27FC236}">
                <a16:creationId xmlns:a16="http://schemas.microsoft.com/office/drawing/2014/main" id="{2BD72DC6-C2CF-9D6A-E9F2-5A0C442FDAB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Notes Placeholder 2">
            <a:extLst>
              <a:ext uri="{FF2B5EF4-FFF2-40B4-BE49-F238E27FC236}">
                <a16:creationId xmlns:a16="http://schemas.microsoft.com/office/drawing/2014/main" id="{64565950-CB61-6901-6462-817325614E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100355" name="Picture 2">
            <a:extLst>
              <a:ext uri="{FF2B5EF4-FFF2-40B4-BE49-F238E27FC236}">
                <a16:creationId xmlns:a16="http://schemas.microsoft.com/office/drawing/2014/main" id="{B7D490EE-E366-8BD3-8E12-39442C361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3" y="5067300"/>
            <a:ext cx="58197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a:extLst>
              <a:ext uri="{FF2B5EF4-FFF2-40B4-BE49-F238E27FC236}">
                <a16:creationId xmlns:a16="http://schemas.microsoft.com/office/drawing/2014/main" id="{027DD1B6-A30D-96C9-6AF3-4C20F8906CA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8" name="Notes Placeholder 2">
            <a:extLst>
              <a:ext uri="{FF2B5EF4-FFF2-40B4-BE49-F238E27FC236}">
                <a16:creationId xmlns:a16="http://schemas.microsoft.com/office/drawing/2014/main" id="{4BEBB519-89A3-D4E9-25B6-A6123F9CB8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121859" name="Picture 2">
            <a:extLst>
              <a:ext uri="{FF2B5EF4-FFF2-40B4-BE49-F238E27FC236}">
                <a16:creationId xmlns:a16="http://schemas.microsoft.com/office/drawing/2014/main" id="{62B4F756-401E-4F0E-25A4-17A466BB9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4848225"/>
            <a:ext cx="57721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a:extLst>
              <a:ext uri="{FF2B5EF4-FFF2-40B4-BE49-F238E27FC236}">
                <a16:creationId xmlns:a16="http://schemas.microsoft.com/office/drawing/2014/main" id="{B4A35232-532E-AFAC-74AE-B5198C6C535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6" name="Notes Placeholder 2">
            <a:extLst>
              <a:ext uri="{FF2B5EF4-FFF2-40B4-BE49-F238E27FC236}">
                <a16:creationId xmlns:a16="http://schemas.microsoft.com/office/drawing/2014/main" id="{BEFD3AD9-3CDA-5AB1-565A-EEB84FC947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123907" name="Picture 2">
            <a:extLst>
              <a:ext uri="{FF2B5EF4-FFF2-40B4-BE49-F238E27FC236}">
                <a16:creationId xmlns:a16="http://schemas.microsoft.com/office/drawing/2014/main" id="{58100986-0FD8-80EF-A3CC-1E54E5335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8" y="4791075"/>
            <a:ext cx="58388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3">
            <a:extLst>
              <a:ext uri="{FF2B5EF4-FFF2-40B4-BE49-F238E27FC236}">
                <a16:creationId xmlns:a16="http://schemas.microsoft.com/office/drawing/2014/main" id="{264EFD16-A704-099D-C500-DCD5F1362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 y="7467600"/>
            <a:ext cx="58674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a:extLst>
              <a:ext uri="{FF2B5EF4-FFF2-40B4-BE49-F238E27FC236}">
                <a16:creationId xmlns:a16="http://schemas.microsoft.com/office/drawing/2014/main" id="{2A2AA7E2-CBAC-00F4-AF78-5CF215A2FCC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2" name="Notes Placeholder 2">
            <a:extLst>
              <a:ext uri="{FF2B5EF4-FFF2-40B4-BE49-F238E27FC236}">
                <a16:creationId xmlns:a16="http://schemas.microsoft.com/office/drawing/2014/main" id="{AB013C4F-ADA9-07BD-3D57-6BBDB3BB7F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128003" name="Picture 3">
            <a:extLst>
              <a:ext uri="{FF2B5EF4-FFF2-40B4-BE49-F238E27FC236}">
                <a16:creationId xmlns:a16="http://schemas.microsoft.com/office/drawing/2014/main" id="{91C25B15-8917-56C1-F106-93A42002E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8" y="5181600"/>
            <a:ext cx="58007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E9C05514-A606-7292-3F4D-D03E87F117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Rectangle 3">
            <a:extLst>
              <a:ext uri="{FF2B5EF4-FFF2-40B4-BE49-F238E27FC236}">
                <a16:creationId xmlns:a16="http://schemas.microsoft.com/office/drawing/2014/main" id="{C01088CB-6122-A9CB-989A-0167DAEE0B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F4629B5F-A357-2D3B-F7C6-7A575C350D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8" name="Rectangle 3">
            <a:extLst>
              <a:ext uri="{FF2B5EF4-FFF2-40B4-BE49-F238E27FC236}">
                <a16:creationId xmlns:a16="http://schemas.microsoft.com/office/drawing/2014/main" id="{BFE59999-FA0C-0F79-B1B9-CCE3AD647890}"/>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F4E0B8EE-2144-8E0A-9A60-98EF4A2AAFA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es Placeholder 2">
            <a:extLst>
              <a:ext uri="{FF2B5EF4-FFF2-40B4-BE49-F238E27FC236}">
                <a16:creationId xmlns:a16="http://schemas.microsoft.com/office/drawing/2014/main" id="{8E6960C2-C8FD-ACCC-32AB-DD3D5AB54D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a:latin typeface="Arial" panose="020B0604020202020204" pitchFamily="34" charset="0"/>
              </a:rPr>
              <a:t>Για την </a:t>
            </a:r>
            <a:r>
              <a:rPr lang="en-US" altLang="el-GR"/>
              <a:t>FedEx </a:t>
            </a:r>
            <a:r>
              <a:rPr lang="el-GR" altLang="el-GR">
                <a:latin typeface="Arial" panose="020B0604020202020204" pitchFamily="34" charset="0"/>
              </a:rPr>
              <a:t>το ποσό των </a:t>
            </a:r>
            <a:r>
              <a:rPr lang="en-US" altLang="el-GR"/>
              <a:t>$260</a:t>
            </a:r>
            <a:r>
              <a:rPr lang="el-GR" altLang="el-GR">
                <a:latin typeface="Arial" panose="020B0604020202020204" pitchFamily="34" charset="0"/>
              </a:rPr>
              <a:t>.</a:t>
            </a:r>
            <a:r>
              <a:rPr lang="en-US" altLang="el-GR"/>
              <a:t>000</a:t>
            </a:r>
            <a:r>
              <a:rPr lang="el-GR" altLang="el-GR">
                <a:latin typeface="Arial" panose="020B0604020202020204" pitchFamily="34" charset="0"/>
              </a:rPr>
              <a:t> για την κατασκευή του χώρουσ στάθμευσης, θα καταχωρηθεί σε έναν ξεχωριστό λογαριασμό που ονομάζεται «Βελτιώσεις γηπεδικών εκτάσεων»</a:t>
            </a:r>
            <a:r>
              <a:rPr lang="en-US" altLang="el-GR"/>
              <a:t>. </a:t>
            </a:r>
            <a:r>
              <a:rPr lang="el-GR" altLang="el-GR">
                <a:latin typeface="Arial" panose="020B0604020202020204" pitchFamily="34" charset="0"/>
              </a:rPr>
              <a:t>Ο λογαριασμός αυτός περιλαμβάνει και άλλες δαπάνες όπως κατασκευή εσωτερικού οδικού δικτύου, οι πινακίδες, η περίφραξη, οι εγκαταστάσεις συστήματος ποτισμού.</a:t>
            </a:r>
            <a:r>
              <a:rPr lang="en-US" altLang="el-GR"/>
              <a:t> </a:t>
            </a:r>
            <a:r>
              <a:rPr lang="el-GR" altLang="el-GR">
                <a:latin typeface="Arial" panose="020B0604020202020204" pitchFamily="34" charset="0"/>
              </a:rPr>
              <a:t>Παρόλο που τα στοιχεία αυτά είναι τοποθετημένα στο γήπεδο, εντούτοις υπόκεινται σε φθορά, επομένως το κόστος τους πρέπει να αποσβεστεί</a:t>
            </a:r>
            <a:r>
              <a:rPr lang="en-US" altLang="el-GR"/>
              <a:t>. </a:t>
            </a:r>
            <a:r>
              <a:rPr lang="el-GR" altLang="el-GR">
                <a:latin typeface="Arial" panose="020B0604020202020204" pitchFamily="34" charset="0"/>
              </a:rPr>
              <a:t>Η </a:t>
            </a:r>
            <a:r>
              <a:rPr lang="en-US" altLang="el-GR"/>
              <a:t>FedEx </a:t>
            </a:r>
            <a:r>
              <a:rPr lang="el-GR" altLang="el-GR">
                <a:latin typeface="Arial" panose="020B0604020202020204" pitchFamily="34" charset="0"/>
              </a:rPr>
              <a:t>μπορεί να χρησιμοποιεί μισθωμένες γηπεδικές εκτάσεις και ακίνητα στα οποία να έχει κάνει προσθήκες και βελτιώσεις που να εξυπηρετούν τους σκοπούς της για το συμβατικό διάστημα της μίσθωσης. Οι βελτιώσεις αυτές αποτελούν περιουσιακό στοιχείο της εταιρείας, ανεξάρτητα αν δεν της ανήκειη ιδιοκτησία των παγίων.</a:t>
            </a:r>
            <a:r>
              <a:rPr lang="en-US" altLang="el-GR"/>
              <a:t> </a:t>
            </a:r>
            <a:r>
              <a:rPr lang="el-GR" altLang="el-GR">
                <a:latin typeface="Arial" panose="020B0604020202020204" pitchFamily="34" charset="0"/>
              </a:rPr>
              <a:t>Το κόστος αυτό </a:t>
            </a:r>
            <a:r>
              <a:rPr lang="el-GR" altLang="en-US">
                <a:latin typeface="Arial" panose="020B0604020202020204" pitchFamily="34" charset="0"/>
              </a:rPr>
              <a:t>αποσβένεται μέσα στο </a:t>
            </a:r>
            <a:r>
              <a:rPr lang="en-US" altLang="en-US">
                <a:latin typeface="Arial" panose="020B0604020202020204" pitchFamily="34" charset="0"/>
              </a:rPr>
              <a:t>χ</a:t>
            </a:r>
            <a:r>
              <a:rPr lang="el-GR" altLang="en-US">
                <a:latin typeface="Arial" panose="020B0604020202020204" pitchFamily="34" charset="0"/>
              </a:rPr>
              <a:t>ρονικό διάστημα της μίσθωσης</a:t>
            </a:r>
            <a:r>
              <a:rPr lang="en-US" altLang="el-GR"/>
              <a:t>.</a:t>
            </a:r>
          </a:p>
        </p:txBody>
      </p:sp>
    </p:spTree>
    <p:extLst>
      <p:ext uri="{BB962C8B-B14F-4D97-AF65-F5344CB8AC3E}">
        <p14:creationId xmlns:p14="http://schemas.microsoft.com/office/powerpoint/2010/main" val="1641282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29042ADE-CABA-4F56-E26E-E3E15D463B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6" name="Rectangle 3">
            <a:extLst>
              <a:ext uri="{FF2B5EF4-FFF2-40B4-BE49-F238E27FC236}">
                <a16:creationId xmlns:a16="http://schemas.microsoft.com/office/drawing/2014/main" id="{18D2FE81-51D4-37CF-37BB-BB1B685C4050}"/>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39B5646F-479B-9619-E2C0-10A0244065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4" name="Rectangle 3">
            <a:extLst>
              <a:ext uri="{FF2B5EF4-FFF2-40B4-BE49-F238E27FC236}">
                <a16:creationId xmlns:a16="http://schemas.microsoft.com/office/drawing/2014/main" id="{F572C211-6BA4-FACC-A7D6-F89EBCD973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pic>
        <p:nvPicPr>
          <p:cNvPr id="136195" name="Picture 3">
            <a:extLst>
              <a:ext uri="{FF2B5EF4-FFF2-40B4-BE49-F238E27FC236}">
                <a16:creationId xmlns:a16="http://schemas.microsoft.com/office/drawing/2014/main" id="{721361C2-3E3F-68E3-9C4E-C1B616BD7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3" y="4829175"/>
            <a:ext cx="589597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a:extLst>
              <a:ext uri="{FF2B5EF4-FFF2-40B4-BE49-F238E27FC236}">
                <a16:creationId xmlns:a16="http://schemas.microsoft.com/office/drawing/2014/main" id="{B7D5DA49-A4E9-B193-A5BC-59B392518CB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4" name="Notes Placeholder 2">
            <a:extLst>
              <a:ext uri="{FF2B5EF4-FFF2-40B4-BE49-F238E27FC236}">
                <a16:creationId xmlns:a16="http://schemas.microsoft.com/office/drawing/2014/main" id="{99947C76-10A1-5963-7297-1447CAB9F7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a:extLst>
              <a:ext uri="{FF2B5EF4-FFF2-40B4-BE49-F238E27FC236}">
                <a16:creationId xmlns:a16="http://schemas.microsoft.com/office/drawing/2014/main" id="{9E3CF5E2-9A22-234B-35D3-F4899EB22B6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2" name="Notes Placeholder 2">
            <a:extLst>
              <a:ext uri="{FF2B5EF4-FFF2-40B4-BE49-F238E27FC236}">
                <a16:creationId xmlns:a16="http://schemas.microsoft.com/office/drawing/2014/main" id="{FF04E465-22F8-5B75-8FD0-391812D3B4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148483" name="Picture 2">
            <a:extLst>
              <a:ext uri="{FF2B5EF4-FFF2-40B4-BE49-F238E27FC236}">
                <a16:creationId xmlns:a16="http://schemas.microsoft.com/office/drawing/2014/main" id="{ECD52097-FDBC-4D76-B795-9636D794B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4343400"/>
            <a:ext cx="58578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4" name="Picture 3">
            <a:extLst>
              <a:ext uri="{FF2B5EF4-FFF2-40B4-BE49-F238E27FC236}">
                <a16:creationId xmlns:a16="http://schemas.microsoft.com/office/drawing/2014/main" id="{1BD978F3-069F-E761-E159-C4F8B30E99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 y="5334000"/>
            <a:ext cx="58864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a:extLst>
              <a:ext uri="{FF2B5EF4-FFF2-40B4-BE49-F238E27FC236}">
                <a16:creationId xmlns:a16="http://schemas.microsoft.com/office/drawing/2014/main" id="{793854A0-2AB5-58CB-7460-7C4CD1FF92C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0" name="Notes Placeholder 2">
            <a:extLst>
              <a:ext uri="{FF2B5EF4-FFF2-40B4-BE49-F238E27FC236}">
                <a16:creationId xmlns:a16="http://schemas.microsoft.com/office/drawing/2014/main" id="{2B9B9DE1-AC2A-9B76-04A7-F3FE4B4D6F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150531" name="Picture 2">
            <a:extLst>
              <a:ext uri="{FF2B5EF4-FFF2-40B4-BE49-F238E27FC236}">
                <a16:creationId xmlns:a16="http://schemas.microsoft.com/office/drawing/2014/main" id="{310D3EDA-EAD8-07AD-79FA-9A0F56B6F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8" y="4705350"/>
            <a:ext cx="6675437"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a:extLst>
              <a:ext uri="{FF2B5EF4-FFF2-40B4-BE49-F238E27FC236}">
                <a16:creationId xmlns:a16="http://schemas.microsoft.com/office/drawing/2014/main" id="{425C7D0B-B092-ABE9-FEDD-C911FA15C55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8" name="Notes Placeholder 2">
            <a:extLst>
              <a:ext uri="{FF2B5EF4-FFF2-40B4-BE49-F238E27FC236}">
                <a16:creationId xmlns:a16="http://schemas.microsoft.com/office/drawing/2014/main" id="{9D497FE0-879B-68E3-CEB2-6AC8FAFB86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152579" name="Picture 2">
            <a:extLst>
              <a:ext uri="{FF2B5EF4-FFF2-40B4-BE49-F238E27FC236}">
                <a16:creationId xmlns:a16="http://schemas.microsoft.com/office/drawing/2014/main" id="{A91969AE-5F9F-6F6F-BF79-2078C3F7E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4254500"/>
            <a:ext cx="5343525"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a:extLst>
              <a:ext uri="{FF2B5EF4-FFF2-40B4-BE49-F238E27FC236}">
                <a16:creationId xmlns:a16="http://schemas.microsoft.com/office/drawing/2014/main" id="{43281517-BC2D-833B-6276-3D44B9DCD61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6" name="Notes Placeholder 2">
            <a:extLst>
              <a:ext uri="{FF2B5EF4-FFF2-40B4-BE49-F238E27FC236}">
                <a16:creationId xmlns:a16="http://schemas.microsoft.com/office/drawing/2014/main" id="{A01F2131-DAB0-55F3-4F2A-FB03D4E57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a:extLst>
              <a:ext uri="{FF2B5EF4-FFF2-40B4-BE49-F238E27FC236}">
                <a16:creationId xmlns:a16="http://schemas.microsoft.com/office/drawing/2014/main" id="{40134FA9-A148-5CF7-4061-58A5B5789AA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4" name="Notes Placeholder 2">
            <a:extLst>
              <a:ext uri="{FF2B5EF4-FFF2-40B4-BE49-F238E27FC236}">
                <a16:creationId xmlns:a16="http://schemas.microsoft.com/office/drawing/2014/main" id="{1D6811B8-0D14-68D9-1E22-508BA7F556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a:extLst>
              <a:ext uri="{FF2B5EF4-FFF2-40B4-BE49-F238E27FC236}">
                <a16:creationId xmlns:a16="http://schemas.microsoft.com/office/drawing/2014/main" id="{689222CA-6898-835E-6D57-689550CEE7C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2" name="Notes Placeholder 2">
            <a:extLst>
              <a:ext uri="{FF2B5EF4-FFF2-40B4-BE49-F238E27FC236}">
                <a16:creationId xmlns:a16="http://schemas.microsoft.com/office/drawing/2014/main" id="{8A2C4D77-D3D2-B3ED-4B32-314AC6A1FD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a:extLst>
              <a:ext uri="{FF2B5EF4-FFF2-40B4-BE49-F238E27FC236}">
                <a16:creationId xmlns:a16="http://schemas.microsoft.com/office/drawing/2014/main" id="{87F565AB-7190-9E17-BE70-4DCD6C015CC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0" name="Notes Placeholder 2">
            <a:extLst>
              <a:ext uri="{FF2B5EF4-FFF2-40B4-BE49-F238E27FC236}">
                <a16:creationId xmlns:a16="http://schemas.microsoft.com/office/drawing/2014/main" id="{8E522963-11E1-EA86-4795-596E8B9467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160771" name="Picture 2">
            <a:extLst>
              <a:ext uri="{FF2B5EF4-FFF2-40B4-BE49-F238E27FC236}">
                <a16:creationId xmlns:a16="http://schemas.microsoft.com/office/drawing/2014/main" id="{07F90E10-0D77-0865-46A5-FF5BBE225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8" y="4419600"/>
            <a:ext cx="5800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3">
            <a:extLst>
              <a:ext uri="{FF2B5EF4-FFF2-40B4-BE49-F238E27FC236}">
                <a16:creationId xmlns:a16="http://schemas.microsoft.com/office/drawing/2014/main" id="{4EA3A8CA-25F4-8877-09F6-14FC9B2486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3" y="5105400"/>
            <a:ext cx="57435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a:extLst>
              <a:ext uri="{FF2B5EF4-FFF2-40B4-BE49-F238E27FC236}">
                <a16:creationId xmlns:a16="http://schemas.microsoft.com/office/drawing/2014/main" id="{AD120B5A-6DF9-C38C-F797-4F7AE11F690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4" name="Notes Placeholder 2">
            <a:extLst>
              <a:ext uri="{FF2B5EF4-FFF2-40B4-BE49-F238E27FC236}">
                <a16:creationId xmlns:a16="http://schemas.microsoft.com/office/drawing/2014/main" id="{4C842156-4F0E-9163-2E13-46EEA86B24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125955" name="Picture 2">
            <a:extLst>
              <a:ext uri="{FF2B5EF4-FFF2-40B4-BE49-F238E27FC236}">
                <a16:creationId xmlns:a16="http://schemas.microsoft.com/office/drawing/2014/main" id="{23FA917B-3E7F-EFC4-EB74-2238B0A4A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695825"/>
            <a:ext cx="606742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46983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a:extLst>
              <a:ext uri="{FF2B5EF4-FFF2-40B4-BE49-F238E27FC236}">
                <a16:creationId xmlns:a16="http://schemas.microsoft.com/office/drawing/2014/main" id="{293D76C5-E956-382E-2F90-58DCEBE7EBA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8" name="Notes Placeholder 2">
            <a:extLst>
              <a:ext uri="{FF2B5EF4-FFF2-40B4-BE49-F238E27FC236}">
                <a16:creationId xmlns:a16="http://schemas.microsoft.com/office/drawing/2014/main" id="{290DAB90-8E1F-B946-1D05-4EC0DC7CC8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162819" name="Picture 2">
            <a:extLst>
              <a:ext uri="{FF2B5EF4-FFF2-40B4-BE49-F238E27FC236}">
                <a16:creationId xmlns:a16="http://schemas.microsoft.com/office/drawing/2014/main" id="{BF754C20-DB42-8AF8-668C-69EC3F202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302125"/>
            <a:ext cx="5367338"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Image Placeholder 1">
            <a:extLst>
              <a:ext uri="{FF2B5EF4-FFF2-40B4-BE49-F238E27FC236}">
                <a16:creationId xmlns:a16="http://schemas.microsoft.com/office/drawing/2014/main" id="{5BE5233D-6893-EC08-AD36-97F402051EE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6" name="Notes Placeholder 2">
            <a:extLst>
              <a:ext uri="{FF2B5EF4-FFF2-40B4-BE49-F238E27FC236}">
                <a16:creationId xmlns:a16="http://schemas.microsoft.com/office/drawing/2014/main" id="{E64B165D-96C8-2C53-B871-DE1214E66C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175107" name="Picture 2">
            <a:extLst>
              <a:ext uri="{FF2B5EF4-FFF2-40B4-BE49-F238E27FC236}">
                <a16:creationId xmlns:a16="http://schemas.microsoft.com/office/drawing/2014/main" id="{9BD74586-2F1B-5F59-114E-607F71237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3" y="4448175"/>
            <a:ext cx="5819775"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Image Placeholder 1">
            <a:extLst>
              <a:ext uri="{FF2B5EF4-FFF2-40B4-BE49-F238E27FC236}">
                <a16:creationId xmlns:a16="http://schemas.microsoft.com/office/drawing/2014/main" id="{5BE5233D-6893-EC08-AD36-97F402051EE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6" name="Notes Placeholder 2">
            <a:extLst>
              <a:ext uri="{FF2B5EF4-FFF2-40B4-BE49-F238E27FC236}">
                <a16:creationId xmlns:a16="http://schemas.microsoft.com/office/drawing/2014/main" id="{E64B165D-96C8-2C53-B871-DE1214E66C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175107" name="Picture 2">
            <a:extLst>
              <a:ext uri="{FF2B5EF4-FFF2-40B4-BE49-F238E27FC236}">
                <a16:creationId xmlns:a16="http://schemas.microsoft.com/office/drawing/2014/main" id="{9BD74586-2F1B-5F59-114E-607F71237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3" y="4448175"/>
            <a:ext cx="5819775"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4025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a:extLst>
              <a:ext uri="{FF2B5EF4-FFF2-40B4-BE49-F238E27FC236}">
                <a16:creationId xmlns:a16="http://schemas.microsoft.com/office/drawing/2014/main" id="{535CC402-CD3F-6D19-A387-93FB11C363A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4" name="Notes Placeholder 2">
            <a:extLst>
              <a:ext uri="{FF2B5EF4-FFF2-40B4-BE49-F238E27FC236}">
                <a16:creationId xmlns:a16="http://schemas.microsoft.com/office/drawing/2014/main" id="{51A10B8F-B497-5FC3-8BCA-7D5CD2A26E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177155" name="Picture 2">
            <a:extLst>
              <a:ext uri="{FF2B5EF4-FFF2-40B4-BE49-F238E27FC236}">
                <a16:creationId xmlns:a16="http://schemas.microsoft.com/office/drawing/2014/main" id="{828F904A-DFE1-FD1F-AE0F-E448AF0F14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4857750"/>
            <a:ext cx="57435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a:extLst>
              <a:ext uri="{FF2B5EF4-FFF2-40B4-BE49-F238E27FC236}">
                <a16:creationId xmlns:a16="http://schemas.microsoft.com/office/drawing/2014/main" id="{07C31DF8-E90D-26BA-45C2-99B161870E0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2" name="Notes Placeholder 2">
            <a:extLst>
              <a:ext uri="{FF2B5EF4-FFF2-40B4-BE49-F238E27FC236}">
                <a16:creationId xmlns:a16="http://schemas.microsoft.com/office/drawing/2014/main" id="{27A3184B-BA5E-C67C-FCEF-3D8B1DD0A5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179203" name="Picture 2">
            <a:extLst>
              <a:ext uri="{FF2B5EF4-FFF2-40B4-BE49-F238E27FC236}">
                <a16:creationId xmlns:a16="http://schemas.microsoft.com/office/drawing/2014/main" id="{89168C34-C6A2-6F2A-78B2-6A9E76CBE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8" y="4619625"/>
            <a:ext cx="572452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a:extLst>
              <a:ext uri="{FF2B5EF4-FFF2-40B4-BE49-F238E27FC236}">
                <a16:creationId xmlns:a16="http://schemas.microsoft.com/office/drawing/2014/main" id="{A5DFFBCD-EA1A-88CD-06FE-2738D20A708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0" name="Notes Placeholder 2">
            <a:extLst>
              <a:ext uri="{FF2B5EF4-FFF2-40B4-BE49-F238E27FC236}">
                <a16:creationId xmlns:a16="http://schemas.microsoft.com/office/drawing/2014/main" id="{F0952ECA-4DE2-0F6C-C915-2D20D4E9DD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181251" name="Picture 2">
            <a:extLst>
              <a:ext uri="{FF2B5EF4-FFF2-40B4-BE49-F238E27FC236}">
                <a16:creationId xmlns:a16="http://schemas.microsoft.com/office/drawing/2014/main" id="{73DE82E2-617C-7CCE-6EF5-CD0BB483F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267200"/>
            <a:ext cx="5300663"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2" name="Picture 2">
            <a:extLst>
              <a:ext uri="{FF2B5EF4-FFF2-40B4-BE49-F238E27FC236}">
                <a16:creationId xmlns:a16="http://schemas.microsoft.com/office/drawing/2014/main" id="{1FC12967-35DF-3758-3A6A-B9F23CA6DB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543800"/>
            <a:ext cx="551973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A6B174F6-7BC9-8018-D3DA-66B43D93B4A3}"/>
              </a:ext>
            </a:extLst>
          </p:cNvPr>
          <p:cNvSpPr>
            <a:spLocks noGrp="1" noRot="1" noChangeAspect="1" noChangeArrowheads="1" noTextEdit="1"/>
          </p:cNvSpPr>
          <p:nvPr>
            <p:ph type="sldImg"/>
          </p:nvPr>
        </p:nvSpPr>
        <p:spPr bwMode="auto">
          <a:xfrm>
            <a:off x="395288" y="692150"/>
            <a:ext cx="6070600"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Rectangle 3">
            <a:extLst>
              <a:ext uri="{FF2B5EF4-FFF2-40B4-BE49-F238E27FC236}">
                <a16:creationId xmlns:a16="http://schemas.microsoft.com/office/drawing/2014/main" id="{A31E8ED2-8374-B25A-F419-65C4EA33BC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Πηγή: </a:t>
            </a:r>
            <a:r>
              <a:rPr lang="en-US" dirty="0"/>
              <a:t>Business daily</a:t>
            </a:r>
          </a:p>
          <a:p>
            <a:endParaRPr lang="el-GR" dirty="0"/>
          </a:p>
        </p:txBody>
      </p:sp>
      <p:sp>
        <p:nvSpPr>
          <p:cNvPr id="4" name="Θέση αριθμού διαφάνειας 3"/>
          <p:cNvSpPr>
            <a:spLocks noGrp="1"/>
          </p:cNvSpPr>
          <p:nvPr>
            <p:ph type="sldNum" sz="quarter" idx="5"/>
          </p:nvPr>
        </p:nvSpPr>
        <p:spPr/>
        <p:txBody>
          <a:bodyPr/>
          <a:lstStyle/>
          <a:p>
            <a:fld id="{AC791A69-77B8-4C33-A27A-BDD95BEDDFCD}" type="slidenum">
              <a:rPr lang="el-GR" smtClean="0"/>
              <a:pPr/>
              <a:t>9</a:t>
            </a:fld>
            <a:endParaRPr lang="el-GR"/>
          </a:p>
        </p:txBody>
      </p:sp>
    </p:spTree>
    <p:extLst>
      <p:ext uri="{BB962C8B-B14F-4D97-AF65-F5344CB8AC3E}">
        <p14:creationId xmlns:p14="http://schemas.microsoft.com/office/powerpoint/2010/main" val="2194655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Πηγή: </a:t>
            </a:r>
            <a:r>
              <a:rPr lang="en-US" dirty="0"/>
              <a:t>Business daily</a:t>
            </a:r>
          </a:p>
          <a:p>
            <a:endParaRPr lang="el-GR" dirty="0"/>
          </a:p>
        </p:txBody>
      </p:sp>
      <p:sp>
        <p:nvSpPr>
          <p:cNvPr id="4" name="Θέση αριθμού διαφάνειας 3"/>
          <p:cNvSpPr>
            <a:spLocks noGrp="1"/>
          </p:cNvSpPr>
          <p:nvPr>
            <p:ph type="sldNum" sz="quarter" idx="5"/>
          </p:nvPr>
        </p:nvSpPr>
        <p:spPr/>
        <p:txBody>
          <a:bodyPr/>
          <a:lstStyle/>
          <a:p>
            <a:fld id="{AC791A69-77B8-4C33-A27A-BDD95BEDDFCD}" type="slidenum">
              <a:rPr lang="el-GR" smtClean="0"/>
              <a:pPr/>
              <a:t>10</a:t>
            </a:fld>
            <a:endParaRPr lang="el-GR"/>
          </a:p>
        </p:txBody>
      </p:sp>
    </p:spTree>
    <p:extLst>
      <p:ext uri="{BB962C8B-B14F-4D97-AF65-F5344CB8AC3E}">
        <p14:creationId xmlns:p14="http://schemas.microsoft.com/office/powerpoint/2010/main" val="1133945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Πηγή: </a:t>
            </a:r>
            <a:r>
              <a:rPr lang="en-US" dirty="0"/>
              <a:t>Business daily</a:t>
            </a:r>
          </a:p>
          <a:p>
            <a:endParaRPr lang="el-GR" dirty="0"/>
          </a:p>
        </p:txBody>
      </p:sp>
      <p:sp>
        <p:nvSpPr>
          <p:cNvPr id="4" name="Θέση αριθμού διαφάνειας 3"/>
          <p:cNvSpPr>
            <a:spLocks noGrp="1"/>
          </p:cNvSpPr>
          <p:nvPr>
            <p:ph type="sldNum" sz="quarter" idx="5"/>
          </p:nvPr>
        </p:nvSpPr>
        <p:spPr/>
        <p:txBody>
          <a:bodyPr/>
          <a:lstStyle/>
          <a:p>
            <a:fld id="{AC791A69-77B8-4C33-A27A-BDD95BEDDFCD}" type="slidenum">
              <a:rPr lang="el-GR" smtClean="0"/>
              <a:pPr/>
              <a:t>11</a:t>
            </a:fld>
            <a:endParaRPr lang="el-GR"/>
          </a:p>
        </p:txBody>
      </p:sp>
    </p:spTree>
    <p:extLst>
      <p:ext uri="{BB962C8B-B14F-4D97-AF65-F5344CB8AC3E}">
        <p14:creationId xmlns:p14="http://schemas.microsoft.com/office/powerpoint/2010/main" val="1272141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3D73A70E-3F1A-CE91-6EAC-3146F4EF737C}"/>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DF9B27-29E6-4817-B82C-27AF6FEC3918}" type="slidenum">
              <a:rPr lang="el-GR" altLang="el-GR" sz="1200"/>
              <a:pPr/>
              <a:t>13</a:t>
            </a:fld>
            <a:endParaRPr lang="el-GR" altLang="el-GR" sz="1200"/>
          </a:p>
        </p:txBody>
      </p:sp>
      <p:sp>
        <p:nvSpPr>
          <p:cNvPr id="11267" name="Rectangle 2">
            <a:extLst>
              <a:ext uri="{FF2B5EF4-FFF2-40B4-BE49-F238E27FC236}">
                <a16:creationId xmlns:a16="http://schemas.microsoft.com/office/drawing/2014/main" id="{FCE350CD-9089-B110-E106-8EF2F8979B5C}"/>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9902D5AE-B810-5E15-21C5-9F94EAE37046}"/>
              </a:ext>
            </a:extLst>
          </p:cNvPr>
          <p:cNvSpPr>
            <a:spLocks noGrp="1" noChangeArrowheads="1"/>
          </p:cNvSpPr>
          <p:nvPr>
            <p:ph type="body" idx="1"/>
          </p:nvPr>
        </p:nvSpPr>
        <p:spPr>
          <a:noFill/>
        </p:spPr>
        <p:txBody>
          <a:bodyPr/>
          <a:lstStyle/>
          <a:p>
            <a:pPr eaLnBrk="1" hangingPunct="1"/>
            <a:endParaRPr lang="el-GR" alt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Πηγή: </a:t>
            </a:r>
            <a:r>
              <a:rPr lang="en-US" dirty="0"/>
              <a:t>Business daily</a:t>
            </a:r>
          </a:p>
          <a:p>
            <a:endParaRPr lang="el-GR" dirty="0"/>
          </a:p>
        </p:txBody>
      </p:sp>
      <p:sp>
        <p:nvSpPr>
          <p:cNvPr id="4" name="Θέση αριθμού διαφάνειας 3"/>
          <p:cNvSpPr>
            <a:spLocks noGrp="1"/>
          </p:cNvSpPr>
          <p:nvPr>
            <p:ph type="sldNum" sz="quarter" idx="5"/>
          </p:nvPr>
        </p:nvSpPr>
        <p:spPr/>
        <p:txBody>
          <a:bodyPr/>
          <a:lstStyle/>
          <a:p>
            <a:fld id="{AC791A69-77B8-4C33-A27A-BDD95BEDDFCD}" type="slidenum">
              <a:rPr lang="el-GR" smtClean="0"/>
              <a:pPr/>
              <a:t>14</a:t>
            </a:fld>
            <a:endParaRPr lang="el-GR"/>
          </a:p>
        </p:txBody>
      </p:sp>
    </p:spTree>
    <p:extLst>
      <p:ext uri="{BB962C8B-B14F-4D97-AF65-F5344CB8AC3E}">
        <p14:creationId xmlns:p14="http://schemas.microsoft.com/office/powerpoint/2010/main" val="892089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9/5/2023</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48A87A34-81AB-432B-8DAE-1953F412C126}" type="datetimeFigureOut">
              <a:rPr lang="en-US" dirty="0"/>
              <a:t>9/5/2023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447191" y="2824269"/>
            <a:ext cx="4645152" cy="2644457"/>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412362" y="2821491"/>
            <a:ext cx="4645152" cy="2637371"/>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8A87A34-81AB-432B-8DAE-1953F412C126}" type="datetimeFigureOut">
              <a:rPr lang="en-US" dirty="0"/>
              <a:t>9/5/2023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9/5/2023</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9/5/2023</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microsoft.com/office/2018/10/relationships/comments" Target="../comments/modernComment_323_9FA2433C.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microsoft.com/office/2018/10/relationships/comments" Target="../comments/modernComment_16B_26DA92A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microsoft.com/office/2018/10/relationships/comments" Target="../comments/modernComment_16C_F9A7018C.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microsoft.com/office/2018/10/relationships/comments" Target="../comments/modernComment_16D_82352EC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microsoft.com/office/2018/10/relationships/comments" Target="../comments/modernComment_16E_82886C9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microsoft.com/office/2018/10/relationships/comments" Target="../comments/modernComment_15C_386DCDC.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emf"/><Relationship Id="rId2" Type="http://schemas.microsoft.com/office/2018/10/relationships/comments" Target="../comments/modernComment_15D_CAA487E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emf"/><Relationship Id="rId2" Type="http://schemas.microsoft.com/office/2018/10/relationships/comments" Target="../comments/modernComment_15E_3E7C6F6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microsoft.com/office/2018/10/relationships/comments" Target="../comments/modernComment_15F_3742D95C.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emf"/><Relationship Id="rId2" Type="http://schemas.microsoft.com/office/2018/10/relationships/comments" Target="../comments/modernComment_160_BC7E288D.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emf"/><Relationship Id="rId2" Type="http://schemas.microsoft.com/office/2018/10/relationships/comments" Target="../comments/modernComment_161_871FAE2D.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microsoft.com/office/2018/10/relationships/comments" Target="../comments/modernComment_162_2D53CBF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emf"/><Relationship Id="rId2" Type="http://schemas.microsoft.com/office/2018/10/relationships/comments" Target="../comments/modernComment_163_8661551D.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microsoft.com/office/2018/10/relationships/comments" Target="../comments/modernComment_164_C2ED274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microsoft.com/office/2018/10/relationships/comments" Target="../comments/modernComment_165_9B89109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microsoft.com/office/2018/10/relationships/comments" Target="../comments/modernComment_166_287E66A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microsoft.com/office/2018/10/relationships/comments" Target="../comments/modernComment_167_7D1441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0.tiff"/></Relationships>
</file>

<file path=ppt/slides/_rels/slide7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4C494F-B739-6302-FE5A-BC5140DFFABF}"/>
              </a:ext>
            </a:extLst>
          </p:cNvPr>
          <p:cNvSpPr>
            <a:spLocks noGrp="1"/>
          </p:cNvSpPr>
          <p:nvPr>
            <p:ph type="ctrTitle"/>
          </p:nvPr>
        </p:nvSpPr>
        <p:spPr>
          <a:xfrm>
            <a:off x="298581" y="802298"/>
            <a:ext cx="11579288" cy="2541431"/>
          </a:xfrm>
        </p:spPr>
        <p:txBody>
          <a:bodyPr>
            <a:normAutofit fontScale="90000"/>
          </a:bodyPr>
          <a:lstStyle/>
          <a:p>
            <a:r>
              <a:rPr lang="el-GR" dirty="0"/>
              <a:t>ΧΡΗΜΑΤΟΟΚΟΙΝΟΜΙΚΗ ΛΟΓΙΣΤΙΚΗ</a:t>
            </a:r>
            <a:br>
              <a:rPr lang="el-GR" dirty="0"/>
            </a:br>
            <a:r>
              <a:rPr lang="el-GR" dirty="0"/>
              <a:t>(ΜΑΘΗΜΑ ΚΟΡΜΟΥ)</a:t>
            </a:r>
          </a:p>
        </p:txBody>
      </p:sp>
      <p:sp>
        <p:nvSpPr>
          <p:cNvPr id="3" name="Υπότιτλος 2">
            <a:extLst>
              <a:ext uri="{FF2B5EF4-FFF2-40B4-BE49-F238E27FC236}">
                <a16:creationId xmlns:a16="http://schemas.microsoft.com/office/drawing/2014/main" id="{A6B90949-375C-7305-9F58-05F869B918B1}"/>
              </a:ext>
            </a:extLst>
          </p:cNvPr>
          <p:cNvSpPr>
            <a:spLocks noGrp="1"/>
          </p:cNvSpPr>
          <p:nvPr>
            <p:ph type="subTitle" idx="1"/>
          </p:nvPr>
        </p:nvSpPr>
        <p:spPr/>
        <p:txBody>
          <a:bodyPr/>
          <a:lstStyle/>
          <a:p>
            <a:pPr algn="just"/>
            <a:r>
              <a:rPr lang="el-GR" dirty="0" err="1"/>
              <a:t>ΔιδΑσκοντες</a:t>
            </a:r>
            <a:r>
              <a:rPr lang="el-GR" dirty="0"/>
              <a:t>: </a:t>
            </a:r>
            <a:r>
              <a:rPr lang="el-GR" dirty="0" err="1"/>
              <a:t>Επικ</a:t>
            </a:r>
            <a:r>
              <a:rPr lang="el-GR" dirty="0"/>
              <a:t>. </a:t>
            </a:r>
            <a:r>
              <a:rPr lang="el-GR" dirty="0" err="1"/>
              <a:t>ΚαθηγητΗς</a:t>
            </a:r>
            <a:r>
              <a:rPr lang="el-GR" dirty="0"/>
              <a:t> κος. </a:t>
            </a:r>
            <a:r>
              <a:rPr lang="el-GR" dirty="0" err="1"/>
              <a:t>ΤοΥντας</a:t>
            </a:r>
            <a:r>
              <a:rPr lang="el-GR" dirty="0"/>
              <a:t> </a:t>
            </a:r>
            <a:r>
              <a:rPr lang="el-GR" dirty="0" err="1"/>
              <a:t>ΚανΕλλος</a:t>
            </a:r>
            <a:endParaRPr lang="el-GR" dirty="0"/>
          </a:p>
          <a:p>
            <a:pPr algn="just"/>
            <a:r>
              <a:rPr lang="en-US" dirty="0"/>
              <a:t>Dr. </a:t>
            </a:r>
            <a:r>
              <a:rPr lang="el-GR" dirty="0" err="1"/>
              <a:t>ΔιαμαντοποΥλου</a:t>
            </a:r>
            <a:r>
              <a:rPr lang="el-GR" dirty="0"/>
              <a:t> </a:t>
            </a:r>
            <a:r>
              <a:rPr lang="el-GR" dirty="0" err="1"/>
              <a:t>ΛυδΙα</a:t>
            </a:r>
            <a:endParaRPr lang="el-GR" dirty="0"/>
          </a:p>
          <a:p>
            <a:endParaRPr lang="el-GR" dirty="0"/>
          </a:p>
        </p:txBody>
      </p:sp>
    </p:spTree>
    <p:extLst>
      <p:ext uri="{BB962C8B-B14F-4D97-AF65-F5344CB8AC3E}">
        <p14:creationId xmlns:p14="http://schemas.microsoft.com/office/powerpoint/2010/main" val="1387962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2579" y="536917"/>
            <a:ext cx="8229600" cy="4500364"/>
          </a:xfrm>
        </p:spPr>
        <p:txBody>
          <a:bodyPr>
            <a:noAutofit/>
          </a:bodyPr>
          <a:lstStyle/>
          <a:p>
            <a:pPr marL="457200" lvl="1" indent="0">
              <a:buClr>
                <a:srgbClr val="4593D1"/>
              </a:buClr>
              <a:buSzPct val="55000"/>
              <a:buNone/>
            </a:pPr>
            <a:r>
              <a:rPr lang="el-GR" sz="2000" dirty="0"/>
              <a:t>ΠΑΓΙΑ : Είναι δύσκολα ρευστοποιήσιμα στοιχεία αλλά και εντός κατηγορίας έχουν διαφορετική ρευστότητα λχ. Πιο εύκολα εκποιώ αυτοκίνητο από ότι εκποιώ ακίνητο.</a:t>
            </a:r>
          </a:p>
          <a:p>
            <a:pPr marL="457200" lvl="1" indent="0">
              <a:buClr>
                <a:srgbClr val="4593D1"/>
              </a:buClr>
              <a:buSzPct val="55000"/>
              <a:buNone/>
            </a:pPr>
            <a:endParaRPr lang="el-GR" sz="2000" dirty="0"/>
          </a:p>
          <a:p>
            <a:pPr marL="457200" lvl="1" indent="0">
              <a:buClr>
                <a:srgbClr val="4593D1"/>
              </a:buClr>
              <a:buSzPct val="55000"/>
              <a:buNone/>
            </a:pPr>
            <a:r>
              <a:rPr lang="el-GR" sz="2000" dirty="0"/>
              <a:t>ΠΑΓΙΑ: Η χρήση τους φέρνει ένα ΜΗ ΤΑΜΕΙΑΚΟ ΕΞΟΔΟ που ονομάζουμε απόσβεση</a:t>
            </a:r>
          </a:p>
          <a:p>
            <a:pPr marL="457200" lvl="1" indent="0">
              <a:buClr>
                <a:srgbClr val="4593D1"/>
              </a:buClr>
              <a:buSzPct val="55000"/>
              <a:buNone/>
            </a:pPr>
            <a:endParaRPr lang="el-GR" sz="2000" dirty="0"/>
          </a:p>
          <a:p>
            <a:pPr marL="457200" lvl="1" indent="0">
              <a:buClr>
                <a:srgbClr val="4593D1"/>
              </a:buClr>
              <a:buSzPct val="55000"/>
              <a:buNone/>
            </a:pPr>
            <a:r>
              <a:rPr lang="el-GR" sz="2000" dirty="0"/>
              <a:t>ΠΑΓΙΑ: Για να απεικονίσουμε τις αποσβέσεις κινούμε έναν «αντίθετο λογαριασμό» 1..-99-…. Που πιστώνεται με το ποσό των αποσβέσεων για τους σκοπούς των οικονομικών καταστάσεων και ταυτόχρονά δημιουργούμε το ΜΗ ΤΑΜΕΙΑΚΟ ΕΞΟΔΟ 66-…-…… το οποίο απεικονίζεται στη ΚΑΧ. Άρα στον Ισολογισμό έχω σαν μειωτικό το 1…-99-…. Ενώ στην ΚΑΧ σαν έξοδο (ΜΗ ΤΑΜΕΙΑΚΟ) το 66.-….-….</a:t>
            </a:r>
          </a:p>
          <a:p>
            <a:pPr marL="457200" lvl="1" indent="0">
              <a:buClr>
                <a:srgbClr val="4593D1"/>
              </a:buClr>
              <a:buSzPct val="55000"/>
              <a:buNone/>
            </a:pPr>
            <a:endParaRPr lang="el-GR" sz="2000" dirty="0"/>
          </a:p>
          <a:p>
            <a:pPr marL="457200" lvl="1" indent="0">
              <a:buClr>
                <a:srgbClr val="4593D1"/>
              </a:buClr>
              <a:buSzPct val="55000"/>
              <a:buNone/>
            </a:pPr>
            <a:endParaRPr lang="el-GR" sz="2000" dirty="0"/>
          </a:p>
          <a:p>
            <a:pPr marL="457200" lvl="1" indent="0">
              <a:buClr>
                <a:srgbClr val="4593D1"/>
              </a:buClr>
              <a:buSzPct val="55000"/>
              <a:buNone/>
            </a:pPr>
            <a:endParaRPr lang="el-GR" sz="2000" dirty="0"/>
          </a:p>
          <a:p>
            <a:pPr marL="457200" lvl="1" indent="0">
              <a:buClr>
                <a:srgbClr val="4593D1"/>
              </a:buClr>
              <a:buSzPct val="55000"/>
              <a:buNone/>
            </a:pPr>
            <a:endParaRPr lang="el-GR" sz="2000" dirty="0"/>
          </a:p>
          <a:p>
            <a:pPr marL="457200" lvl="1" indent="0">
              <a:buClr>
                <a:srgbClr val="4593D1"/>
              </a:buClr>
              <a:buSzPct val="55000"/>
              <a:buNone/>
            </a:pPr>
            <a:endParaRPr lang="el-GR" sz="2000" dirty="0"/>
          </a:p>
        </p:txBody>
      </p:sp>
      <p:sp>
        <p:nvSpPr>
          <p:cNvPr id="4" name="Slide Number Placeholder 3"/>
          <p:cNvSpPr>
            <a:spLocks noGrp="1"/>
          </p:cNvSpPr>
          <p:nvPr>
            <p:ph type="sldNum" sz="quarter" idx="12"/>
          </p:nvPr>
        </p:nvSpPr>
        <p:spPr/>
        <p:txBody>
          <a:bodyPr/>
          <a:lstStyle/>
          <a:p>
            <a:fld id="{93680907-077C-40BE-BAA9-1B35E73C4AA5}" type="slidenum">
              <a:rPr lang="el-GR" smtClean="0"/>
              <a:pPr/>
              <a:t>10</a:t>
            </a:fld>
            <a:endParaRPr lang="el-GR" dirty="0"/>
          </a:p>
        </p:txBody>
      </p:sp>
    </p:spTree>
    <p:extLst>
      <p:ext uri="{BB962C8B-B14F-4D97-AF65-F5344CB8AC3E}">
        <p14:creationId xmlns:p14="http://schemas.microsoft.com/office/powerpoint/2010/main" val="4014839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3249" y="424949"/>
            <a:ext cx="8229600" cy="5112567"/>
          </a:xfrm>
        </p:spPr>
        <p:txBody>
          <a:bodyPr>
            <a:noAutofit/>
          </a:bodyPr>
          <a:lstStyle/>
          <a:p>
            <a:pPr marL="457200" lvl="1" indent="0">
              <a:buClr>
                <a:srgbClr val="4593D1"/>
              </a:buClr>
              <a:buSzPct val="55000"/>
              <a:buNone/>
            </a:pPr>
            <a:r>
              <a:rPr lang="el-GR" sz="2500" dirty="0"/>
              <a:t>ΠΑΓΙΑ : Η αντιμετώπισή τους για σκοπούς οικονομικών καταστάσεων μπορεί να είναι διαφορετική από τους σκοπούς της φορολογικής απεικόνισης.</a:t>
            </a:r>
          </a:p>
          <a:p>
            <a:pPr marL="457200" lvl="1" indent="0">
              <a:buClr>
                <a:srgbClr val="4593D1"/>
              </a:buClr>
              <a:buSzPct val="55000"/>
              <a:buNone/>
            </a:pPr>
            <a:endParaRPr lang="el-GR" sz="2500" dirty="0"/>
          </a:p>
          <a:p>
            <a:pPr marL="457200" lvl="1" indent="0">
              <a:buClr>
                <a:srgbClr val="4593D1"/>
              </a:buClr>
              <a:buSzPct val="55000"/>
              <a:buNone/>
            </a:pPr>
            <a:r>
              <a:rPr lang="el-GR" sz="2500" dirty="0"/>
              <a:t>Η φορολογική διοίκηση στον Ν.4172/2013 ΚΦΕ δίνει συγκεκριμένους συντελεστές αποσβέσεων ενώ για σκοπούς απεικόνισης στις οικονομικές καταστάσεις έχω 3 κατ’ ελάχιστο μεθόδους:</a:t>
            </a:r>
          </a:p>
          <a:p>
            <a:pPr marL="457200" lvl="1" indent="0">
              <a:buClr>
                <a:srgbClr val="4593D1"/>
              </a:buClr>
              <a:buSzPct val="55000"/>
              <a:buNone/>
            </a:pPr>
            <a:r>
              <a:rPr lang="el-GR" sz="2500" dirty="0"/>
              <a:t>Σταθερή</a:t>
            </a:r>
          </a:p>
          <a:p>
            <a:pPr marL="457200" lvl="1" indent="0">
              <a:buClr>
                <a:srgbClr val="4593D1"/>
              </a:buClr>
              <a:buSzPct val="55000"/>
              <a:buNone/>
            </a:pPr>
            <a:r>
              <a:rPr lang="el-GR" sz="2500" dirty="0"/>
              <a:t>Φθίνουσα</a:t>
            </a:r>
          </a:p>
          <a:p>
            <a:pPr marL="457200" lvl="1" indent="0">
              <a:buClr>
                <a:srgbClr val="4593D1"/>
              </a:buClr>
              <a:buSzPct val="55000"/>
              <a:buNone/>
            </a:pPr>
            <a:r>
              <a:rPr lang="el-GR" sz="2500" dirty="0"/>
              <a:t>Μονάδες Παραγωγής</a:t>
            </a:r>
          </a:p>
          <a:p>
            <a:pPr marL="457200" lvl="1" indent="0">
              <a:buClr>
                <a:srgbClr val="4593D1"/>
              </a:buClr>
              <a:buSzPct val="55000"/>
              <a:buNone/>
            </a:pPr>
            <a:endParaRPr lang="el-GR" sz="2500" dirty="0"/>
          </a:p>
          <a:p>
            <a:pPr marL="457200" lvl="1" indent="0">
              <a:buClr>
                <a:srgbClr val="4593D1"/>
              </a:buClr>
              <a:buSzPct val="55000"/>
              <a:buNone/>
            </a:pPr>
            <a:endParaRPr lang="el-GR" sz="2500" dirty="0"/>
          </a:p>
          <a:p>
            <a:pPr marL="457200" lvl="1" indent="0">
              <a:buClr>
                <a:srgbClr val="4593D1"/>
              </a:buClr>
              <a:buSzPct val="55000"/>
              <a:buNone/>
            </a:pPr>
            <a:endParaRPr lang="el-GR" sz="2500" dirty="0"/>
          </a:p>
          <a:p>
            <a:pPr marL="457200" lvl="1" indent="0">
              <a:buClr>
                <a:srgbClr val="4593D1"/>
              </a:buClr>
              <a:buSzPct val="55000"/>
              <a:buNone/>
            </a:pPr>
            <a:endParaRPr lang="el-GR" sz="2500" dirty="0"/>
          </a:p>
          <a:p>
            <a:pPr marL="457200" lvl="1" indent="0">
              <a:buClr>
                <a:srgbClr val="4593D1"/>
              </a:buClr>
              <a:buSzPct val="55000"/>
              <a:buNone/>
            </a:pPr>
            <a:endParaRPr lang="el-GR" sz="2500" dirty="0"/>
          </a:p>
        </p:txBody>
      </p:sp>
      <p:sp>
        <p:nvSpPr>
          <p:cNvPr id="4" name="Slide Number Placeholder 3"/>
          <p:cNvSpPr>
            <a:spLocks noGrp="1"/>
          </p:cNvSpPr>
          <p:nvPr>
            <p:ph type="sldNum" sz="quarter" idx="12"/>
          </p:nvPr>
        </p:nvSpPr>
        <p:spPr/>
        <p:txBody>
          <a:bodyPr/>
          <a:lstStyle/>
          <a:p>
            <a:fld id="{93680907-077C-40BE-BAA9-1B35E73C4AA5}" type="slidenum">
              <a:rPr lang="el-GR" smtClean="0"/>
              <a:pPr/>
              <a:t>11</a:t>
            </a:fld>
            <a:endParaRPr lang="el-GR" dirty="0"/>
          </a:p>
        </p:txBody>
      </p:sp>
    </p:spTree>
    <p:extLst>
      <p:ext uri="{BB962C8B-B14F-4D97-AF65-F5344CB8AC3E}">
        <p14:creationId xmlns:p14="http://schemas.microsoft.com/office/powerpoint/2010/main" val="604898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pPr algn="ctr"/>
            <a:r>
              <a:rPr lang="el-GR" sz="4400" dirty="0"/>
              <a:t>ΠΑΓΙΑ</a:t>
            </a:r>
            <a:endParaRPr lang="el-GR" dirty="0"/>
          </a:p>
        </p:txBody>
      </p:sp>
      <p:sp>
        <p:nvSpPr>
          <p:cNvPr id="10" name="Θέση περιεχομένου 2">
            <a:extLst>
              <a:ext uri="{FF2B5EF4-FFF2-40B4-BE49-F238E27FC236}">
                <a16:creationId xmlns:a16="http://schemas.microsoft.com/office/drawing/2014/main" id="{A5784A08-DBED-F340-8F75-A8E3E38A9BD0}"/>
              </a:ext>
            </a:extLst>
          </p:cNvPr>
          <p:cNvSpPr txBox="1">
            <a:spLocks/>
          </p:cNvSpPr>
          <p:nvPr/>
        </p:nvSpPr>
        <p:spPr>
          <a:xfrm>
            <a:off x="1451579" y="1178294"/>
            <a:ext cx="9803363" cy="4325112"/>
          </a:xfrm>
          <a:prstGeom prst="rect">
            <a:avLst/>
          </a:prstGeom>
        </p:spPr>
        <p:txBody>
          <a:bodyPr>
            <a:normAutofit/>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marL="457200" lvl="1" indent="0">
              <a:buClr>
                <a:srgbClr val="4593D1"/>
              </a:buClr>
              <a:buSzPct val="55000"/>
              <a:buNone/>
            </a:pPr>
            <a:r>
              <a:rPr lang="el-GR" sz="2400" dirty="0"/>
              <a:t>ΠΑΓΙΑ : Τι αποσβένεται και τι όχι.</a:t>
            </a:r>
          </a:p>
          <a:p>
            <a:pPr marL="457200" lvl="1" indent="0">
              <a:buClr>
                <a:srgbClr val="4593D1"/>
              </a:buClr>
              <a:buSzPct val="55000"/>
              <a:buNone/>
            </a:pPr>
            <a:r>
              <a:rPr lang="el-GR" sz="2400" dirty="0"/>
              <a:t>	ΓΗ – ΟΙΚΟΠΕΔΑ ΌΧΙ</a:t>
            </a:r>
          </a:p>
          <a:p>
            <a:pPr marL="457200" lvl="1" indent="0">
              <a:buClr>
                <a:srgbClr val="4593D1"/>
              </a:buClr>
              <a:buSzPct val="55000"/>
              <a:buNone/>
            </a:pPr>
            <a:r>
              <a:rPr lang="el-GR" sz="2400" dirty="0"/>
              <a:t>	Δοθείσες ΕΓΓΥΗΣΕΙΣ ΟΧΙ</a:t>
            </a:r>
          </a:p>
          <a:p>
            <a:pPr marL="0" indent="0" algn="just">
              <a:buNone/>
            </a:pPr>
            <a:endParaRPr lang="el-GR" sz="2400" b="1" kern="0" dirty="0">
              <a:latin typeface="Cambria" panose="02040503050406030204" pitchFamily="18" charset="0"/>
              <a:ea typeface="Cambria" panose="02040503050406030204" pitchFamily="18" charset="0"/>
            </a:endParaRPr>
          </a:p>
          <a:p>
            <a:pPr marL="0" algn="just">
              <a:buFont typeface="Wingdings" panose="05000000000000000000" pitchFamily="2" charset="2"/>
              <a:buChar char="Ø"/>
            </a:pPr>
            <a:endParaRPr lang="en-US" sz="2400" b="1" kern="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0585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D3689B1-ACEB-38BA-0AFD-3A5A19A9F803}"/>
              </a:ext>
            </a:extLst>
          </p:cNvPr>
          <p:cNvSpPr>
            <a:spLocks noGrp="1" noChangeArrowheads="1"/>
          </p:cNvSpPr>
          <p:nvPr>
            <p:ph type="title"/>
          </p:nvPr>
        </p:nvSpPr>
        <p:spPr/>
        <p:txBody>
          <a:bodyPr/>
          <a:lstStyle/>
          <a:p>
            <a:pPr algn="ctr" eaLnBrk="1" hangingPunct="1"/>
            <a:r>
              <a:rPr lang="el-GR" altLang="el-GR" b="1" dirty="0" err="1"/>
              <a:t>Αποσβεση</a:t>
            </a:r>
            <a:endParaRPr lang="el-GR" altLang="el-GR" b="1" dirty="0"/>
          </a:p>
        </p:txBody>
      </p:sp>
      <p:sp>
        <p:nvSpPr>
          <p:cNvPr id="10243" name="Rectangle 3">
            <a:extLst>
              <a:ext uri="{FF2B5EF4-FFF2-40B4-BE49-F238E27FC236}">
                <a16:creationId xmlns:a16="http://schemas.microsoft.com/office/drawing/2014/main" id="{EEE5F0F0-345C-F6A3-7E4D-C741513D5371}"/>
              </a:ext>
            </a:extLst>
          </p:cNvPr>
          <p:cNvSpPr>
            <a:spLocks noGrp="1" noChangeArrowheads="1"/>
          </p:cNvSpPr>
          <p:nvPr>
            <p:ph type="body" idx="1"/>
          </p:nvPr>
        </p:nvSpPr>
        <p:spPr/>
        <p:txBody>
          <a:bodyPr>
            <a:normAutofit fontScale="92500" lnSpcReduction="10000"/>
          </a:bodyPr>
          <a:lstStyle/>
          <a:p>
            <a:pPr eaLnBrk="1" hangingPunct="1"/>
            <a:r>
              <a:rPr lang="el-GR" altLang="el-GR" sz="2800"/>
              <a:t>Υπολειμματική αξία ενός παγίου είναι</a:t>
            </a:r>
            <a:r>
              <a:rPr lang="en-US" altLang="el-GR" sz="2800"/>
              <a:t>:</a:t>
            </a:r>
            <a:endParaRPr lang="el-GR" altLang="el-GR" sz="2800"/>
          </a:p>
          <a:p>
            <a:pPr eaLnBrk="1" hangingPunct="1"/>
            <a:r>
              <a:rPr lang="el-GR" altLang="el-GR" sz="2800"/>
              <a:t>το εκτιμώμενο ποσό που η οντότητα αναμένεται ότι θα εισέπραττε σήμερα από την πώλησή του μείον τα σχετικά κόστη διάθεσης, εάν το στοιχείο ήταν σήμερα στην ηλικία και την κατάσταση που εκτιμάται ότι θα είναι στο τέλος της ωφέλιμης ζωής του</a:t>
            </a:r>
          </a:p>
          <a:p>
            <a:pPr lvl="1" eaLnBrk="1" hangingPunct="1"/>
            <a:r>
              <a:rPr lang="el-GR" altLang="el-GR" sz="2400"/>
              <a:t> </a:t>
            </a:r>
            <a:r>
              <a:rPr lang="el-GR" altLang="el-GR"/>
              <a:t>τα κόστη διάθεσης είναι έξοδο κατά την πώληση</a:t>
            </a:r>
            <a:endParaRPr lang="en-US" altLang="el-G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3919" y="798973"/>
            <a:ext cx="8229600" cy="5112567"/>
          </a:xfrm>
        </p:spPr>
        <p:txBody>
          <a:bodyPr>
            <a:normAutofit/>
          </a:bodyPr>
          <a:lstStyle/>
          <a:p>
            <a:pPr marL="457200" lvl="1" indent="0">
              <a:buClr>
                <a:srgbClr val="4593D1"/>
              </a:buClr>
              <a:buSzPct val="55000"/>
              <a:buNone/>
            </a:pPr>
            <a:r>
              <a:rPr lang="el-GR" sz="2500" dirty="0"/>
              <a:t>ΠΑΓΙΑ : ΔΥΣΚΟΛΑ ΣΗΜΕΙΑ – ΣΥΝΘΕΤΑ ΔΕΔΟΜΕΝΑ</a:t>
            </a:r>
          </a:p>
          <a:p>
            <a:pPr marL="457200" lvl="1" indent="0">
              <a:buClr>
                <a:srgbClr val="4593D1"/>
              </a:buClr>
              <a:buSzPct val="55000"/>
              <a:buNone/>
            </a:pPr>
            <a:r>
              <a:rPr lang="el-GR" sz="2500" dirty="0"/>
              <a:t>	1. </a:t>
            </a:r>
            <a:r>
              <a:rPr lang="en-US" sz="2500" dirty="0"/>
              <a:t>LEASING</a:t>
            </a:r>
          </a:p>
          <a:p>
            <a:pPr marL="457200" lvl="1" indent="0">
              <a:buClr>
                <a:srgbClr val="4593D1"/>
              </a:buClr>
              <a:buSzPct val="55000"/>
              <a:buNone/>
            </a:pPr>
            <a:r>
              <a:rPr lang="en-US" sz="2500" dirty="0"/>
              <a:t>	2. </a:t>
            </a:r>
            <a:r>
              <a:rPr lang="el-GR" sz="2500" dirty="0"/>
              <a:t>ΑΠΟΜΕΙΩΣΗ ΠΑΓΙΩΝ</a:t>
            </a:r>
          </a:p>
          <a:p>
            <a:pPr marL="457200" lvl="1" indent="0">
              <a:buClr>
                <a:srgbClr val="4593D1"/>
              </a:buClr>
              <a:buSzPct val="55000"/>
              <a:buNone/>
            </a:pPr>
            <a:r>
              <a:rPr lang="el-GR" sz="2500" dirty="0"/>
              <a:t>	3. ΕΥΛΟΓΗ ΑΞΙΑ</a:t>
            </a:r>
          </a:p>
          <a:p>
            <a:pPr marL="1314450" lvl="2" indent="-457200">
              <a:buClr>
                <a:srgbClr val="4593D1"/>
              </a:buClr>
              <a:buSzPct val="55000"/>
              <a:buAutoNum type="arabicPeriod"/>
            </a:pPr>
            <a:endParaRPr lang="el-GR" sz="2500" dirty="0"/>
          </a:p>
          <a:p>
            <a:pPr marL="1314450" lvl="2" indent="-457200">
              <a:buClr>
                <a:srgbClr val="4593D1"/>
              </a:buClr>
              <a:buSzPct val="55000"/>
              <a:buAutoNum type="arabicPeriod"/>
            </a:pPr>
            <a:endParaRPr lang="el-GR" sz="2500" dirty="0"/>
          </a:p>
          <a:p>
            <a:pPr marL="457200" lvl="1" indent="0">
              <a:buClr>
                <a:srgbClr val="4593D1"/>
              </a:buClr>
              <a:buSzPct val="55000"/>
              <a:buNone/>
            </a:pPr>
            <a:endParaRPr lang="el-GR" sz="2500" dirty="0"/>
          </a:p>
          <a:p>
            <a:pPr marL="457200" lvl="1" indent="0">
              <a:buClr>
                <a:srgbClr val="4593D1"/>
              </a:buClr>
              <a:buSzPct val="55000"/>
              <a:buNone/>
            </a:pPr>
            <a:endParaRPr lang="el-GR" sz="2500" dirty="0"/>
          </a:p>
          <a:p>
            <a:pPr marL="457200" lvl="1" indent="0">
              <a:buClr>
                <a:srgbClr val="4593D1"/>
              </a:buClr>
              <a:buSzPct val="55000"/>
              <a:buNone/>
            </a:pPr>
            <a:endParaRPr lang="el-GR" sz="2500" dirty="0"/>
          </a:p>
          <a:p>
            <a:pPr marL="457200" lvl="1" indent="0">
              <a:buClr>
                <a:srgbClr val="4593D1"/>
              </a:buClr>
              <a:buSzPct val="55000"/>
              <a:buNone/>
            </a:pPr>
            <a:endParaRPr lang="el-GR" sz="2500" dirty="0"/>
          </a:p>
          <a:p>
            <a:pPr marL="457200" lvl="1" indent="0">
              <a:buClr>
                <a:srgbClr val="4593D1"/>
              </a:buClr>
              <a:buSzPct val="55000"/>
              <a:buNone/>
            </a:pPr>
            <a:endParaRPr lang="el-GR" sz="2500" dirty="0"/>
          </a:p>
        </p:txBody>
      </p:sp>
      <p:sp>
        <p:nvSpPr>
          <p:cNvPr id="4" name="Slide Number Placeholder 3"/>
          <p:cNvSpPr>
            <a:spLocks noGrp="1"/>
          </p:cNvSpPr>
          <p:nvPr>
            <p:ph type="sldNum" sz="quarter" idx="12"/>
          </p:nvPr>
        </p:nvSpPr>
        <p:spPr/>
        <p:txBody>
          <a:bodyPr/>
          <a:lstStyle/>
          <a:p>
            <a:fld id="{93680907-077C-40BE-BAA9-1B35E73C4AA5}" type="slidenum">
              <a:rPr lang="el-GR" smtClean="0"/>
              <a:pPr/>
              <a:t>14</a:t>
            </a:fld>
            <a:endParaRPr lang="el-GR" dirty="0"/>
          </a:p>
        </p:txBody>
      </p:sp>
    </p:spTree>
    <p:extLst>
      <p:ext uri="{BB962C8B-B14F-4D97-AF65-F5344CB8AC3E}">
        <p14:creationId xmlns:p14="http://schemas.microsoft.com/office/powerpoint/2010/main" val="3474150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184B02-A005-8120-EB93-7116EC8F1EB8}"/>
              </a:ext>
            </a:extLst>
          </p:cNvPr>
          <p:cNvSpPr>
            <a:spLocks noGrp="1" noChangeArrowheads="1"/>
          </p:cNvSpPr>
          <p:nvPr>
            <p:ph type="title"/>
          </p:nvPr>
        </p:nvSpPr>
        <p:spPr/>
        <p:txBody>
          <a:bodyPr/>
          <a:lstStyle/>
          <a:p>
            <a:pPr algn="ctr" eaLnBrk="1" hangingPunct="1"/>
            <a:r>
              <a:rPr lang="el-GR" altLang="el-GR" b="1" dirty="0" err="1"/>
              <a:t>Αποσβεση</a:t>
            </a:r>
            <a:endParaRPr lang="en-US" altLang="el-GR" b="1" dirty="0"/>
          </a:p>
        </p:txBody>
      </p:sp>
      <p:sp>
        <p:nvSpPr>
          <p:cNvPr id="12291" name="Rectangle 3">
            <a:extLst>
              <a:ext uri="{FF2B5EF4-FFF2-40B4-BE49-F238E27FC236}">
                <a16:creationId xmlns:a16="http://schemas.microsoft.com/office/drawing/2014/main" id="{952127BC-6BDF-32AA-0E11-78EAA3BCB239}"/>
              </a:ext>
            </a:extLst>
          </p:cNvPr>
          <p:cNvSpPr>
            <a:spLocks noGrp="1" noChangeArrowheads="1"/>
          </p:cNvSpPr>
          <p:nvPr>
            <p:ph type="body" idx="1"/>
          </p:nvPr>
        </p:nvSpPr>
        <p:spPr/>
        <p:txBody>
          <a:bodyPr/>
          <a:lstStyle/>
          <a:p>
            <a:pPr eaLnBrk="1" hangingPunct="1">
              <a:lnSpc>
                <a:spcPct val="90000"/>
              </a:lnSpc>
            </a:pPr>
            <a:r>
              <a:rPr lang="el-GR" altLang="el-GR" sz="2800"/>
              <a:t>Η Υπολειμματική αξία και η Ωφέλιμη Ζωή υπόκεινται σε τακτική επανεκτίμηση.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D15EC47D-C328-C903-0B23-FD41352820A0}"/>
              </a:ext>
            </a:extLst>
          </p:cNvPr>
          <p:cNvSpPr>
            <a:spLocks noChangeArrowheads="1"/>
          </p:cNvSpPr>
          <p:nvPr/>
        </p:nvSpPr>
        <p:spPr bwMode="auto">
          <a:xfrm>
            <a:off x="2057400" y="1160463"/>
            <a:ext cx="8552598" cy="49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buClr>
                <a:srgbClr val="740000"/>
              </a:buClr>
              <a:buSzPct val="80000"/>
            </a:pPr>
            <a:r>
              <a:rPr lang="el-GR" altLang="el-GR" sz="2300">
                <a:latin typeface="Arial" panose="020B0604020202020204" pitchFamily="34" charset="0"/>
              </a:rPr>
              <a:t>Καθώς ένα πάγιο χρησιμοποιείται για τη λειτουργία της εταιρείας</a:t>
            </a:r>
            <a:endParaRPr lang="en-US" altLang="el-GR" sz="2300">
              <a:latin typeface="Arial" panose="020B0604020202020204" pitchFamily="34" charset="0"/>
            </a:endParaRPr>
          </a:p>
        </p:txBody>
      </p:sp>
      <p:sp>
        <p:nvSpPr>
          <p:cNvPr id="3" name="Down Arrow 2">
            <a:extLst>
              <a:ext uri="{FF2B5EF4-FFF2-40B4-BE49-F238E27FC236}">
                <a16:creationId xmlns:a16="http://schemas.microsoft.com/office/drawing/2014/main" id="{A1F0525F-C8B3-C751-30A5-4F0721C55ACB}"/>
              </a:ext>
            </a:extLst>
          </p:cNvPr>
          <p:cNvSpPr/>
          <p:nvPr/>
        </p:nvSpPr>
        <p:spPr>
          <a:xfrm rot="10800000">
            <a:off x="3200400" y="1905001"/>
            <a:ext cx="1524000" cy="1666875"/>
          </a:xfrm>
          <a:prstGeom prst="downArrow">
            <a:avLst>
              <a:gd name="adj1" fmla="val 50000"/>
              <a:gd name="adj2" fmla="val 507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Down Arrow 15">
            <a:extLst>
              <a:ext uri="{FF2B5EF4-FFF2-40B4-BE49-F238E27FC236}">
                <a16:creationId xmlns:a16="http://schemas.microsoft.com/office/drawing/2014/main" id="{3345D5BF-4357-2C25-6714-0C7EE4334195}"/>
              </a:ext>
            </a:extLst>
          </p:cNvPr>
          <p:cNvSpPr/>
          <p:nvPr/>
        </p:nvSpPr>
        <p:spPr>
          <a:xfrm>
            <a:off x="3733800" y="3733801"/>
            <a:ext cx="1524000" cy="1666875"/>
          </a:xfrm>
          <a:prstGeom prst="downArrow">
            <a:avLst>
              <a:gd name="adj1" fmla="val 50000"/>
              <a:gd name="adj2" fmla="val 507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6564" name="Rectangle 16">
            <a:extLst>
              <a:ext uri="{FF2B5EF4-FFF2-40B4-BE49-F238E27FC236}">
                <a16:creationId xmlns:a16="http://schemas.microsoft.com/office/drawing/2014/main" id="{166F37F3-1604-8A5A-866B-C4B0C8702B5A}"/>
              </a:ext>
            </a:extLst>
          </p:cNvPr>
          <p:cNvSpPr>
            <a:spLocks noChangeArrowheads="1"/>
          </p:cNvSpPr>
          <p:nvPr/>
        </p:nvSpPr>
        <p:spPr bwMode="auto">
          <a:xfrm>
            <a:off x="5181600" y="2057400"/>
            <a:ext cx="35814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05000"/>
              </a:lnSpc>
              <a:buClr>
                <a:srgbClr val="740000"/>
              </a:buClr>
              <a:buSzPct val="80000"/>
            </a:pPr>
            <a:r>
              <a:rPr lang="el-GR" altLang="el-GR" sz="2800" b="1">
                <a:latin typeface="Arial" panose="020B0604020202020204" pitchFamily="34" charset="0"/>
              </a:rPr>
              <a:t>Οι συσσωρευμένες αποσβέσεις αυξάνουν</a:t>
            </a:r>
            <a:endParaRPr lang="en-US" altLang="el-GR" sz="2800" b="1">
              <a:latin typeface="Arial" panose="020B0604020202020204" pitchFamily="34" charset="0"/>
            </a:endParaRPr>
          </a:p>
        </p:txBody>
      </p:sp>
      <p:sp>
        <p:nvSpPr>
          <p:cNvPr id="66565" name="Rectangle 17">
            <a:extLst>
              <a:ext uri="{FF2B5EF4-FFF2-40B4-BE49-F238E27FC236}">
                <a16:creationId xmlns:a16="http://schemas.microsoft.com/office/drawing/2014/main" id="{E13EF621-D7C1-41AF-114C-5E0841310518}"/>
              </a:ext>
            </a:extLst>
          </p:cNvPr>
          <p:cNvSpPr>
            <a:spLocks noChangeArrowheads="1"/>
          </p:cNvSpPr>
          <p:nvPr/>
        </p:nvSpPr>
        <p:spPr bwMode="auto">
          <a:xfrm>
            <a:off x="5715000" y="3989389"/>
            <a:ext cx="36576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05000"/>
              </a:lnSpc>
              <a:buClr>
                <a:srgbClr val="740000"/>
              </a:buClr>
              <a:buSzPct val="80000"/>
            </a:pPr>
            <a:r>
              <a:rPr lang="el-GR" altLang="el-GR" sz="2800" b="1">
                <a:latin typeface="Arial" panose="020B0604020202020204" pitchFamily="34" charset="0"/>
              </a:rPr>
              <a:t>Η λογιστική αξία του παγίου μειώνεται</a:t>
            </a:r>
            <a:endParaRPr lang="en-US" altLang="el-GR" sz="2800" b="1">
              <a:latin typeface="Arial" panose="020B0604020202020204" pitchFamily="34" charset="0"/>
            </a:endParaRPr>
          </a:p>
        </p:txBody>
      </p:sp>
      <p:sp>
        <p:nvSpPr>
          <p:cNvPr id="19" name="Rectangle 18">
            <a:extLst>
              <a:ext uri="{FF2B5EF4-FFF2-40B4-BE49-F238E27FC236}">
                <a16:creationId xmlns:a16="http://schemas.microsoft.com/office/drawing/2014/main" id="{1F20C853-147A-7759-D671-76489BF98798}"/>
              </a:ext>
            </a:extLst>
          </p:cNvPr>
          <p:cNvSpPr/>
          <p:nvPr/>
        </p:nvSpPr>
        <p:spPr>
          <a:xfrm>
            <a:off x="1766097" y="5715000"/>
            <a:ext cx="8422208" cy="609600"/>
          </a:xfrm>
          <a:prstGeom prst="rect">
            <a:avLst/>
          </a:prstGeom>
          <a:solidFill>
            <a:schemeClr val="bg1"/>
          </a:solidFill>
          <a:ln>
            <a:solidFill>
              <a:schemeClr val="tx1"/>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l-GR" altLang="el-GR" sz="2400" b="1"/>
              <a:t>Τελική λογιστική αξία του παγίου</a:t>
            </a:r>
            <a:r>
              <a:rPr lang="en-US" altLang="el-GR" sz="2400" b="1"/>
              <a:t> = </a:t>
            </a:r>
            <a:r>
              <a:rPr lang="el-GR" altLang="el-GR" sz="2400" b="1"/>
              <a:t>Υπολειμματική αξία</a:t>
            </a:r>
            <a:endParaRPr lang="en-US" altLang="el-GR" sz="2400" b="1"/>
          </a:p>
        </p:txBody>
      </p:sp>
      <p:sp>
        <p:nvSpPr>
          <p:cNvPr id="66569" name="Rectangle 1031">
            <a:extLst>
              <a:ext uri="{FF2B5EF4-FFF2-40B4-BE49-F238E27FC236}">
                <a16:creationId xmlns:a16="http://schemas.microsoft.com/office/drawing/2014/main" id="{E226843C-3D84-1AD6-1B9E-76F9B26788FD}"/>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Μέθοδοι αποσβέσεων</a:t>
            </a:r>
            <a:endParaRPr lang="en-US" altLang="el-GR" sz="3200" b="1">
              <a:solidFill>
                <a:srgbClr val="740000"/>
              </a:solidFill>
              <a:latin typeface="Arial" panose="020B0604020202020204" pitchFamily="34" charset="0"/>
            </a:endParaRPr>
          </a:p>
        </p:txBody>
      </p:sp>
      <p:sp>
        <p:nvSpPr>
          <p:cNvPr id="66570" name="Text Box 13">
            <a:extLst>
              <a:ext uri="{FF2B5EF4-FFF2-40B4-BE49-F238E27FC236}">
                <a16:creationId xmlns:a16="http://schemas.microsoft.com/office/drawing/2014/main" id="{81649DB8-B4DE-CF3D-3466-2DDA8EF86F00}"/>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sp>
        <p:nvSpPr>
          <p:cNvPr id="12" name="Footer Placeholder 8">
            <a:extLst>
              <a:ext uri="{FF2B5EF4-FFF2-40B4-BE49-F238E27FC236}">
                <a16:creationId xmlns:a16="http://schemas.microsoft.com/office/drawing/2014/main" id="{466BF406-8C54-7B4D-E947-F3101F031AF9}"/>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extLst>
      <p:ext uri="{BB962C8B-B14F-4D97-AF65-F5344CB8AC3E}">
        <p14:creationId xmlns:p14="http://schemas.microsoft.com/office/powerpoint/2010/main" val="2076966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31911" y="602231"/>
            <a:ext cx="8229600" cy="5112567"/>
          </a:xfrm>
        </p:spPr>
        <p:txBody>
          <a:bodyPr>
            <a:normAutofit/>
          </a:bodyPr>
          <a:lstStyle/>
          <a:p>
            <a:pPr marL="457200" lvl="1" indent="0" algn="ctr">
              <a:buClr>
                <a:srgbClr val="4593D1"/>
              </a:buClr>
              <a:buSzPct val="55000"/>
              <a:buNone/>
            </a:pPr>
            <a:r>
              <a:rPr lang="el-GR" b="1" dirty="0"/>
              <a:t>ΠΑΓΙΑ : ΛΟΓΙΣΤΙΚΗ </a:t>
            </a:r>
            <a:r>
              <a:rPr lang="en-US" b="1" dirty="0"/>
              <a:t>VS </a:t>
            </a:r>
            <a:r>
              <a:rPr lang="el-GR" b="1" dirty="0"/>
              <a:t>ΦΟΡΟΛΙΓΙΚΗ ΒΑΣΗ</a:t>
            </a:r>
          </a:p>
          <a:p>
            <a:pPr marL="457200" lvl="1" indent="0">
              <a:buClr>
                <a:srgbClr val="4593D1"/>
              </a:buClr>
              <a:buSzPct val="55000"/>
              <a:buNone/>
            </a:pPr>
            <a:endParaRPr lang="el-GR" dirty="0"/>
          </a:p>
          <a:p>
            <a:pPr marL="457200" lvl="1" indent="0">
              <a:buClr>
                <a:srgbClr val="4593D1"/>
              </a:buClr>
              <a:buSzPct val="55000"/>
              <a:buNone/>
            </a:pPr>
            <a:endParaRPr lang="el-GR" dirty="0"/>
          </a:p>
          <a:p>
            <a:pPr marL="457200" lvl="1" indent="0">
              <a:buClr>
                <a:srgbClr val="4593D1"/>
              </a:buClr>
              <a:buSzPct val="55000"/>
              <a:buNone/>
            </a:pPr>
            <a:endParaRPr lang="el-GR" dirty="0"/>
          </a:p>
          <a:p>
            <a:pPr marL="457200" lvl="1" indent="0">
              <a:buClr>
                <a:srgbClr val="4593D1"/>
              </a:buClr>
              <a:buSzPct val="55000"/>
              <a:buNone/>
            </a:pPr>
            <a:endParaRPr lang="el-GR" dirty="0"/>
          </a:p>
          <a:p>
            <a:pPr marL="457200" lvl="1" indent="0">
              <a:buClr>
                <a:srgbClr val="4593D1"/>
              </a:buClr>
              <a:buSzPct val="55000"/>
              <a:buNone/>
            </a:pPr>
            <a:endParaRPr lang="el-GR" dirty="0"/>
          </a:p>
          <a:p>
            <a:pPr marL="457200" lvl="1" indent="0">
              <a:buClr>
                <a:srgbClr val="4593D1"/>
              </a:buClr>
              <a:buSzPct val="55000"/>
              <a:buNone/>
            </a:pPr>
            <a:r>
              <a:rPr lang="el-GR" sz="2000" dirty="0"/>
              <a:t>Πηγή:</a:t>
            </a:r>
            <a:r>
              <a:rPr lang="en-US" sz="2000" dirty="0"/>
              <a:t>https://www.taxheaven.gr/circulars/27493/arora-pagia-kai-aposbeseis-logistikh-kai-forologikh-bash-omoiothtes-kai-diafores-pinakas-syntelestwn-forologikwn-aposbesewn-kata-logariasmo-logistikhs</a:t>
            </a:r>
            <a:endParaRPr lang="el-GR" sz="2000" dirty="0"/>
          </a:p>
          <a:p>
            <a:pPr marL="457200" lvl="1" indent="0">
              <a:buClr>
                <a:srgbClr val="4593D1"/>
              </a:buClr>
              <a:buSzPct val="55000"/>
              <a:buNone/>
            </a:pPr>
            <a:endParaRPr lang="el-GR" sz="2000" dirty="0"/>
          </a:p>
          <a:p>
            <a:pPr marL="457200" lvl="1" indent="0">
              <a:buClr>
                <a:srgbClr val="4593D1"/>
              </a:buClr>
              <a:buSzPct val="55000"/>
              <a:buNone/>
            </a:pPr>
            <a:endParaRPr lang="el-GR" sz="2000" dirty="0"/>
          </a:p>
          <a:p>
            <a:pPr marL="457200" lvl="1" indent="0">
              <a:buClr>
                <a:srgbClr val="4593D1"/>
              </a:buClr>
              <a:buSzPct val="55000"/>
              <a:buNone/>
            </a:pPr>
            <a:endParaRPr lang="el-GR" sz="2000" dirty="0"/>
          </a:p>
          <a:p>
            <a:pPr marL="457200" lvl="1" indent="0">
              <a:buClr>
                <a:srgbClr val="4593D1"/>
              </a:buClr>
              <a:buSzPct val="55000"/>
              <a:buNone/>
            </a:pPr>
            <a:endParaRPr lang="el-GR" sz="2000" dirty="0"/>
          </a:p>
          <a:p>
            <a:pPr marL="1314450" lvl="2" indent="-457200">
              <a:buClr>
                <a:srgbClr val="4593D1"/>
              </a:buClr>
              <a:buSzPct val="55000"/>
              <a:buAutoNum type="arabicPeriod"/>
            </a:pPr>
            <a:endParaRPr lang="el-GR" dirty="0"/>
          </a:p>
          <a:p>
            <a:pPr marL="1314450" lvl="2" indent="-457200">
              <a:buClr>
                <a:srgbClr val="4593D1"/>
              </a:buClr>
              <a:buSzPct val="55000"/>
              <a:buAutoNum type="arabicPeriod"/>
            </a:pPr>
            <a:endParaRPr lang="el-GR" dirty="0"/>
          </a:p>
          <a:p>
            <a:pPr marL="457200" lvl="1" indent="0">
              <a:buClr>
                <a:srgbClr val="4593D1"/>
              </a:buClr>
              <a:buSzPct val="55000"/>
              <a:buNone/>
            </a:pPr>
            <a:endParaRPr lang="el-GR" sz="2000" dirty="0"/>
          </a:p>
          <a:p>
            <a:pPr marL="457200" lvl="1" indent="0">
              <a:buClr>
                <a:srgbClr val="4593D1"/>
              </a:buClr>
              <a:buSzPct val="55000"/>
              <a:buNone/>
            </a:pPr>
            <a:endParaRPr lang="el-GR" sz="2000" dirty="0"/>
          </a:p>
          <a:p>
            <a:pPr marL="457200" lvl="1" indent="0">
              <a:buClr>
                <a:srgbClr val="4593D1"/>
              </a:buClr>
              <a:buSzPct val="55000"/>
              <a:buNone/>
            </a:pPr>
            <a:endParaRPr lang="el-GR" sz="2000" dirty="0"/>
          </a:p>
          <a:p>
            <a:pPr marL="457200" lvl="1" indent="0">
              <a:buClr>
                <a:srgbClr val="4593D1"/>
              </a:buClr>
              <a:buSzPct val="55000"/>
              <a:buNone/>
            </a:pPr>
            <a:endParaRPr lang="el-GR" dirty="0"/>
          </a:p>
          <a:p>
            <a:pPr marL="457200" lvl="1" indent="0">
              <a:buClr>
                <a:srgbClr val="4593D1"/>
              </a:buClr>
              <a:buSzPct val="55000"/>
              <a:buNone/>
            </a:pPr>
            <a:endParaRPr lang="el-GR" dirty="0"/>
          </a:p>
        </p:txBody>
      </p:sp>
      <p:sp>
        <p:nvSpPr>
          <p:cNvPr id="4" name="Slide Number Placeholder 3"/>
          <p:cNvSpPr>
            <a:spLocks noGrp="1"/>
          </p:cNvSpPr>
          <p:nvPr>
            <p:ph type="sldNum" sz="quarter" idx="12"/>
          </p:nvPr>
        </p:nvSpPr>
        <p:spPr/>
        <p:txBody>
          <a:bodyPr/>
          <a:lstStyle/>
          <a:p>
            <a:fld id="{93680907-077C-40BE-BAA9-1B35E73C4AA5}" type="slidenum">
              <a:rPr lang="el-GR" smtClean="0"/>
              <a:pPr/>
              <a:t>17</a:t>
            </a:fld>
            <a:endParaRPr lang="el-GR" dirty="0"/>
          </a:p>
        </p:txBody>
      </p:sp>
    </p:spTree>
    <p:extLst>
      <p:ext uri="{BB962C8B-B14F-4D97-AF65-F5344CB8AC3E}">
        <p14:creationId xmlns:p14="http://schemas.microsoft.com/office/powerpoint/2010/main" val="4087926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a:extLst>
              <a:ext uri="{FF2B5EF4-FFF2-40B4-BE49-F238E27FC236}">
                <a16:creationId xmlns:a16="http://schemas.microsoft.com/office/drawing/2014/main" id="{62D9AAE6-5B6B-1066-1FF8-4E3789D66514}"/>
              </a:ext>
            </a:extLst>
          </p:cNvPr>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230609B-3052-47A5-AABB-7D38A5E31FF9}" type="slidenum">
              <a:rPr lang="el-GR" altLang="el-GR" sz="1400"/>
              <a:pPr/>
              <a:t>18</a:t>
            </a:fld>
            <a:endParaRPr lang="el-GR" altLang="el-GR" sz="1400"/>
          </a:p>
        </p:txBody>
      </p:sp>
      <p:sp>
        <p:nvSpPr>
          <p:cNvPr id="28675" name="Rectangle 2">
            <a:extLst>
              <a:ext uri="{FF2B5EF4-FFF2-40B4-BE49-F238E27FC236}">
                <a16:creationId xmlns:a16="http://schemas.microsoft.com/office/drawing/2014/main" id="{F9E986B5-4FC8-EBA6-4F8C-6987A03E79CF}"/>
              </a:ext>
            </a:extLst>
          </p:cNvPr>
          <p:cNvSpPr>
            <a:spLocks noGrp="1" noChangeArrowheads="1"/>
          </p:cNvSpPr>
          <p:nvPr>
            <p:ph type="title"/>
          </p:nvPr>
        </p:nvSpPr>
        <p:spPr/>
        <p:txBody>
          <a:bodyPr/>
          <a:lstStyle/>
          <a:p>
            <a:pPr algn="ctr"/>
            <a:r>
              <a:rPr lang="el-GR" altLang="el-GR" b="1" dirty="0" err="1"/>
              <a:t>ΜΕθοδος</a:t>
            </a:r>
            <a:r>
              <a:rPr lang="el-GR" altLang="el-GR" b="1" dirty="0"/>
              <a:t> της </a:t>
            </a:r>
            <a:r>
              <a:rPr lang="el-GR" altLang="el-GR" b="1" dirty="0" err="1"/>
              <a:t>ΣταθερΗς</a:t>
            </a:r>
            <a:r>
              <a:rPr lang="el-GR" altLang="el-GR" b="1" dirty="0"/>
              <a:t> </a:t>
            </a:r>
            <a:r>
              <a:rPr lang="el-GR" altLang="el-GR" b="1" dirty="0" err="1"/>
              <a:t>ΕτΗσιας</a:t>
            </a:r>
            <a:r>
              <a:rPr lang="el-GR" altLang="el-GR" b="1" dirty="0"/>
              <a:t> </a:t>
            </a:r>
            <a:r>
              <a:rPr lang="el-GR" altLang="el-GR" b="1" dirty="0" err="1"/>
              <a:t>ΑπΟσβεσης</a:t>
            </a:r>
            <a:endParaRPr lang="el-GR" altLang="el-GR" b="1" dirty="0"/>
          </a:p>
        </p:txBody>
      </p:sp>
      <p:sp>
        <p:nvSpPr>
          <p:cNvPr id="28676" name="Rectangle 3">
            <a:extLst>
              <a:ext uri="{FF2B5EF4-FFF2-40B4-BE49-F238E27FC236}">
                <a16:creationId xmlns:a16="http://schemas.microsoft.com/office/drawing/2014/main" id="{0ACA8AEA-1001-7C79-FAAC-89916C17FC72}"/>
              </a:ext>
            </a:extLst>
          </p:cNvPr>
          <p:cNvSpPr>
            <a:spLocks noGrp="1" noChangeArrowheads="1"/>
          </p:cNvSpPr>
          <p:nvPr>
            <p:ph type="body" idx="1"/>
          </p:nvPr>
        </p:nvSpPr>
        <p:spPr/>
        <p:txBody>
          <a:bodyPr>
            <a:normAutofit/>
          </a:bodyPr>
          <a:lstStyle/>
          <a:p>
            <a:r>
              <a:rPr lang="el-GR" altLang="el-GR" sz="2500" dirty="0"/>
              <a:t>Παράδειγμα</a:t>
            </a:r>
            <a:r>
              <a:rPr lang="en-US" altLang="el-GR" sz="2500" dirty="0"/>
              <a:t>:</a:t>
            </a:r>
          </a:p>
          <a:p>
            <a:pPr lvl="1"/>
            <a:r>
              <a:rPr lang="el-GR" altLang="el-GR" sz="2500" dirty="0"/>
              <a:t>η επιχείρηση «ΒΗΤΑ» αγόρασε την 2/1/2001 ένα μηχάνημα αντί 1.000.000 ευρώ τοις μετρητοίς</a:t>
            </a:r>
          </a:p>
          <a:p>
            <a:pPr lvl="1"/>
            <a:r>
              <a:rPr lang="el-GR" altLang="el-GR" sz="2500" dirty="0"/>
              <a:t>η υπολειμματική του αξία είναι 100.000 </a:t>
            </a:r>
          </a:p>
          <a:p>
            <a:pPr lvl="1"/>
            <a:r>
              <a:rPr lang="el-GR" altLang="el-GR" sz="2500" dirty="0"/>
              <a:t>η ωφέλιμη ζωή του είναι 5 έτη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5">
            <a:extLst>
              <a:ext uri="{FF2B5EF4-FFF2-40B4-BE49-F238E27FC236}">
                <a16:creationId xmlns:a16="http://schemas.microsoft.com/office/drawing/2014/main" id="{58326BFD-F823-8C1D-B777-EC6B408F6DF6}"/>
              </a:ext>
            </a:extLst>
          </p:cNvPr>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EE73D9C-29B6-4530-8A59-1E0CDA12AA56}" type="slidenum">
              <a:rPr lang="el-GR" altLang="el-GR" sz="1400"/>
              <a:pPr/>
              <a:t>19</a:t>
            </a:fld>
            <a:endParaRPr lang="el-GR" altLang="el-GR" sz="1400"/>
          </a:p>
        </p:txBody>
      </p:sp>
      <p:sp>
        <p:nvSpPr>
          <p:cNvPr id="29699" name="Rectangle 2">
            <a:extLst>
              <a:ext uri="{FF2B5EF4-FFF2-40B4-BE49-F238E27FC236}">
                <a16:creationId xmlns:a16="http://schemas.microsoft.com/office/drawing/2014/main" id="{10AFE844-DF66-DA3D-CBD9-6263752E9188}"/>
              </a:ext>
            </a:extLst>
          </p:cNvPr>
          <p:cNvSpPr>
            <a:spLocks noGrp="1" noChangeArrowheads="1"/>
          </p:cNvSpPr>
          <p:nvPr>
            <p:ph type="title"/>
          </p:nvPr>
        </p:nvSpPr>
        <p:spPr/>
        <p:txBody>
          <a:bodyPr/>
          <a:lstStyle/>
          <a:p>
            <a:pPr algn="ctr"/>
            <a:r>
              <a:rPr lang="el-GR" altLang="el-GR" b="1" dirty="0" err="1"/>
              <a:t>ΜΕθοδος</a:t>
            </a:r>
            <a:r>
              <a:rPr lang="el-GR" altLang="el-GR" b="1" dirty="0"/>
              <a:t> της </a:t>
            </a:r>
            <a:r>
              <a:rPr lang="el-GR" altLang="el-GR" b="1" dirty="0" err="1"/>
              <a:t>ΣταθερΗς</a:t>
            </a:r>
            <a:r>
              <a:rPr lang="el-GR" altLang="el-GR" b="1" dirty="0"/>
              <a:t> </a:t>
            </a:r>
            <a:r>
              <a:rPr lang="el-GR" altLang="el-GR" b="1" dirty="0" err="1"/>
              <a:t>ΕτΗσιας</a:t>
            </a:r>
            <a:r>
              <a:rPr lang="el-GR" altLang="el-GR" b="1" dirty="0"/>
              <a:t> </a:t>
            </a:r>
            <a:r>
              <a:rPr lang="el-GR" altLang="el-GR" b="1" dirty="0" err="1"/>
              <a:t>ΑπΟσβεσης</a:t>
            </a:r>
            <a:endParaRPr lang="el-GR" altLang="el-GR" dirty="0"/>
          </a:p>
        </p:txBody>
      </p:sp>
      <p:sp>
        <p:nvSpPr>
          <p:cNvPr id="29700" name="Rectangle 3">
            <a:extLst>
              <a:ext uri="{FF2B5EF4-FFF2-40B4-BE49-F238E27FC236}">
                <a16:creationId xmlns:a16="http://schemas.microsoft.com/office/drawing/2014/main" id="{C290E480-7316-9B9E-7B48-309BC121790B}"/>
              </a:ext>
            </a:extLst>
          </p:cNvPr>
          <p:cNvSpPr>
            <a:spLocks noGrp="1" noChangeArrowheads="1"/>
          </p:cNvSpPr>
          <p:nvPr>
            <p:ph type="body" idx="1"/>
          </p:nvPr>
        </p:nvSpPr>
        <p:spPr/>
        <p:txBody>
          <a:bodyPr>
            <a:normAutofit/>
          </a:bodyPr>
          <a:lstStyle/>
          <a:p>
            <a:r>
              <a:rPr lang="el-GR" altLang="el-GR" sz="2500" dirty="0"/>
              <a:t>Παράδειγμα (συνέχεια)</a:t>
            </a:r>
            <a:r>
              <a:rPr lang="en-US" altLang="el-GR" sz="2500" dirty="0"/>
              <a:t>:</a:t>
            </a:r>
          </a:p>
          <a:p>
            <a:pPr lvl="1"/>
            <a:r>
              <a:rPr lang="el-GR" altLang="el-GR" sz="2500" dirty="0"/>
              <a:t>η </a:t>
            </a:r>
            <a:r>
              <a:rPr lang="el-GR" altLang="el-GR" sz="2500" dirty="0" err="1"/>
              <a:t>αποσβεσταία</a:t>
            </a:r>
            <a:r>
              <a:rPr lang="el-GR" altLang="el-GR" sz="2500" dirty="0"/>
              <a:t> αξία του παγίου ανέρχεται σε 900.000 ευρώ (1.000.000 – 100.000) </a:t>
            </a:r>
          </a:p>
          <a:p>
            <a:pPr lvl="1"/>
            <a:r>
              <a:rPr lang="el-GR" altLang="el-GR" sz="2500" dirty="0"/>
              <a:t>η ετήσια απόσβεση ανέρχεται σε</a:t>
            </a:r>
            <a:r>
              <a:rPr lang="en-US" altLang="el-GR" sz="2500" dirty="0"/>
              <a:t>: </a:t>
            </a:r>
            <a:r>
              <a:rPr lang="el-GR" altLang="el-GR" sz="2500" dirty="0"/>
              <a:t>900.000/5=180.000 ευρώ</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pPr algn="ctr"/>
            <a:r>
              <a:rPr lang="el-GR" sz="4400" dirty="0"/>
              <a:t>ΠΑΓΙΑ</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2</a:t>
            </a:fld>
            <a:endParaRPr lang="en-CA" dirty="0"/>
          </a:p>
        </p:txBody>
      </p:sp>
      <p:sp>
        <p:nvSpPr>
          <p:cNvPr id="10" name="Θέση περιεχομένου 2">
            <a:extLst>
              <a:ext uri="{FF2B5EF4-FFF2-40B4-BE49-F238E27FC236}">
                <a16:creationId xmlns:a16="http://schemas.microsoft.com/office/drawing/2014/main" id="{A5784A08-DBED-F340-8F75-A8E3E38A9BD0}"/>
              </a:ext>
            </a:extLst>
          </p:cNvPr>
          <p:cNvSpPr txBox="1">
            <a:spLocks/>
          </p:cNvSpPr>
          <p:nvPr/>
        </p:nvSpPr>
        <p:spPr>
          <a:xfrm>
            <a:off x="1981199" y="1122310"/>
            <a:ext cx="9803363" cy="4325112"/>
          </a:xfrm>
          <a:prstGeom prst="rect">
            <a:avLst/>
          </a:prstGeom>
        </p:spPr>
        <p:txBody>
          <a:bodyPr>
            <a:normAutofit/>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marL="0" algn="just">
              <a:buNone/>
            </a:pPr>
            <a:r>
              <a:rPr lang="el-GR" sz="2400" kern="0" dirty="0">
                <a:latin typeface="Cambria" panose="02040503050406030204" pitchFamily="18" charset="0"/>
                <a:ea typeface="Cambria" panose="02040503050406030204" pitchFamily="18" charset="0"/>
              </a:rPr>
              <a:t>ΤΑ </a:t>
            </a:r>
            <a:r>
              <a:rPr lang="en-US" sz="2400" kern="0" dirty="0">
                <a:latin typeface="Cambria" panose="02040503050406030204" pitchFamily="18" charset="0"/>
                <a:ea typeface="Cambria" panose="02040503050406030204" pitchFamily="18" charset="0"/>
              </a:rPr>
              <a:t>BARE MINIMU </a:t>
            </a:r>
            <a:r>
              <a:rPr lang="el-GR" sz="2400" kern="0" dirty="0">
                <a:latin typeface="Cambria" panose="02040503050406030204" pitchFamily="18" charset="0"/>
                <a:ea typeface="Cambria" panose="02040503050406030204" pitchFamily="18" charset="0"/>
              </a:rPr>
              <a:t>ΠΟΥ ΠΡΕΠΕΙ ΝΑ ΞΕΡΩ ΕΊΝΑΙ:</a:t>
            </a:r>
          </a:p>
          <a:p>
            <a:pPr marL="0" algn="just">
              <a:buNone/>
            </a:pPr>
            <a:endParaRPr lang="el-GR" sz="2400" b="1" kern="0" dirty="0">
              <a:latin typeface="Cambria" panose="02040503050406030204" pitchFamily="18" charset="0"/>
              <a:ea typeface="Cambria" panose="02040503050406030204" pitchFamily="18" charset="0"/>
            </a:endParaRPr>
          </a:p>
          <a:p>
            <a:pPr marL="0" algn="just">
              <a:buFont typeface="Wingdings" panose="05000000000000000000" pitchFamily="2" charset="2"/>
              <a:buChar char="Ø"/>
            </a:pPr>
            <a:r>
              <a:rPr lang="el-GR" sz="2400" b="1" kern="0" dirty="0">
                <a:latin typeface="Cambria" panose="02040503050406030204" pitchFamily="18" charset="0"/>
                <a:ea typeface="Cambria" panose="02040503050406030204" pitchFamily="18" charset="0"/>
              </a:rPr>
              <a:t>ΥΠΟΚΕΙΜΕΝΗ ΑΞΙΑ ΑΠΟΣΒΕΣΕΩΝ</a:t>
            </a:r>
          </a:p>
          <a:p>
            <a:pPr marL="0" algn="just">
              <a:buFont typeface="Wingdings" panose="05000000000000000000" pitchFamily="2" charset="2"/>
              <a:buChar char="Ø"/>
            </a:pPr>
            <a:r>
              <a:rPr lang="el-GR" sz="2400" b="1" kern="0" dirty="0">
                <a:latin typeface="Cambria" panose="02040503050406030204" pitchFamily="18" charset="0"/>
                <a:ea typeface="Cambria" panose="02040503050406030204" pitchFamily="18" charset="0"/>
              </a:rPr>
              <a:t>ΤΡΟΠΟΣ ΑΠΟΣΒΕΣΗΣ</a:t>
            </a:r>
          </a:p>
          <a:p>
            <a:pPr marL="0" algn="just">
              <a:buFont typeface="Wingdings" panose="05000000000000000000" pitchFamily="2" charset="2"/>
              <a:buChar char="Ø"/>
            </a:pPr>
            <a:r>
              <a:rPr lang="el-GR" sz="2400" b="1" kern="0" dirty="0">
                <a:latin typeface="Cambria" panose="02040503050406030204" pitchFamily="18" charset="0"/>
                <a:ea typeface="Cambria" panose="02040503050406030204" pitchFamily="18" charset="0"/>
              </a:rPr>
              <a:t>ΥΠΟΛΕΙΜΜΑΤΙΚΗ ΑΞΙΑ</a:t>
            </a:r>
          </a:p>
          <a:p>
            <a:pPr marL="0" algn="just">
              <a:buFont typeface="Wingdings" panose="05000000000000000000" pitchFamily="2" charset="2"/>
              <a:buChar char="Ø"/>
            </a:pPr>
            <a:r>
              <a:rPr lang="el-GR" sz="2400" b="1" kern="0" dirty="0">
                <a:latin typeface="Cambria" panose="02040503050406030204" pitchFamily="18" charset="0"/>
                <a:ea typeface="Cambria" panose="02040503050406030204" pitchFamily="18" charset="0"/>
              </a:rPr>
              <a:t>ΑΠΟΜΕΙΩΣΗ</a:t>
            </a:r>
          </a:p>
          <a:p>
            <a:pPr marL="0" algn="just">
              <a:buFont typeface="Wingdings" panose="05000000000000000000" pitchFamily="2" charset="2"/>
              <a:buChar char="Ø"/>
            </a:pPr>
            <a:endParaRPr lang="en-US" sz="2400" b="1" kern="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8053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a:extLst>
              <a:ext uri="{FF2B5EF4-FFF2-40B4-BE49-F238E27FC236}">
                <a16:creationId xmlns:a16="http://schemas.microsoft.com/office/drawing/2014/main" id="{1A3A7DAB-B349-4E0A-F827-AB596C7B51DA}"/>
              </a:ext>
            </a:extLst>
          </p:cNvPr>
          <p:cNvSpPr>
            <a:spLocks noGrp="1"/>
          </p:cNvSpPr>
          <p:nvPr>
            <p:ph type="sldNum" sz="quarter" idx="12"/>
          </p:nvPr>
        </p:nvSpPr>
        <p:spPr>
          <a:noFill/>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7473319-A087-432F-8526-0EC516086AF8}" type="slidenum">
              <a:rPr lang="el-GR" altLang="el-GR" sz="1400"/>
              <a:pPr>
                <a:spcBef>
                  <a:spcPct val="0"/>
                </a:spcBef>
                <a:buFontTx/>
                <a:buNone/>
              </a:pPr>
              <a:t>20</a:t>
            </a:fld>
            <a:endParaRPr lang="el-GR" altLang="el-GR" sz="1400"/>
          </a:p>
        </p:txBody>
      </p:sp>
      <p:sp>
        <p:nvSpPr>
          <p:cNvPr id="30723" name="Rectangle 2">
            <a:extLst>
              <a:ext uri="{FF2B5EF4-FFF2-40B4-BE49-F238E27FC236}">
                <a16:creationId xmlns:a16="http://schemas.microsoft.com/office/drawing/2014/main" id="{4E6CDFBE-F61C-DE47-DF0D-ED13D447D865}"/>
              </a:ext>
            </a:extLst>
          </p:cNvPr>
          <p:cNvSpPr>
            <a:spLocks noGrp="1" noChangeArrowheads="1"/>
          </p:cNvSpPr>
          <p:nvPr>
            <p:ph type="title"/>
          </p:nvPr>
        </p:nvSpPr>
        <p:spPr/>
        <p:txBody>
          <a:bodyPr/>
          <a:lstStyle/>
          <a:p>
            <a:pPr algn="ctr"/>
            <a:r>
              <a:rPr lang="el-GR" altLang="el-GR" b="1" dirty="0" err="1"/>
              <a:t>ΜΕθοδος</a:t>
            </a:r>
            <a:r>
              <a:rPr lang="el-GR" altLang="el-GR" b="1" dirty="0"/>
              <a:t> της </a:t>
            </a:r>
            <a:r>
              <a:rPr lang="el-GR" altLang="el-GR" b="1" dirty="0" err="1"/>
              <a:t>ΦθΙνουσας</a:t>
            </a:r>
            <a:r>
              <a:rPr lang="el-GR" altLang="el-GR" b="1" dirty="0"/>
              <a:t> </a:t>
            </a:r>
            <a:r>
              <a:rPr lang="el-GR" altLang="el-GR" b="1" dirty="0" err="1"/>
              <a:t>ΕτΗσιας</a:t>
            </a:r>
            <a:r>
              <a:rPr lang="el-GR" altLang="el-GR" b="1" dirty="0"/>
              <a:t> </a:t>
            </a:r>
            <a:r>
              <a:rPr lang="el-GR" altLang="el-GR" b="1" dirty="0" err="1"/>
              <a:t>ΑπΟσβεσης</a:t>
            </a:r>
            <a:endParaRPr lang="el-GR" altLang="el-GR" b="1" dirty="0"/>
          </a:p>
        </p:txBody>
      </p:sp>
      <p:sp>
        <p:nvSpPr>
          <p:cNvPr id="30724" name="Rectangle 3">
            <a:extLst>
              <a:ext uri="{FF2B5EF4-FFF2-40B4-BE49-F238E27FC236}">
                <a16:creationId xmlns:a16="http://schemas.microsoft.com/office/drawing/2014/main" id="{13257116-A0F0-67FC-ADBD-CB1EC29167D5}"/>
              </a:ext>
            </a:extLst>
          </p:cNvPr>
          <p:cNvSpPr>
            <a:spLocks noGrp="1" noChangeArrowheads="1"/>
          </p:cNvSpPr>
          <p:nvPr>
            <p:ph type="body" idx="1"/>
          </p:nvPr>
        </p:nvSpPr>
        <p:spPr/>
        <p:txBody>
          <a:bodyPr/>
          <a:lstStyle/>
          <a:p>
            <a:r>
              <a:rPr lang="el-GR" altLang="el-GR" sz="2800" dirty="0"/>
              <a:t>Η μέθοδος αυτή βασίζεται στην υπόθεση ότι το μέγεθος της ετήσιας απόδοσης είναι</a:t>
            </a:r>
            <a:r>
              <a:rPr lang="en-US" altLang="el-GR" sz="2800" dirty="0"/>
              <a:t>:</a:t>
            </a:r>
          </a:p>
          <a:p>
            <a:pPr lvl="1"/>
            <a:r>
              <a:rPr lang="el-GR" altLang="el-GR" sz="2000" dirty="0"/>
              <a:t>συνάρτηση του χρόνου λειτουργίας και της απόδοσης του παγίου και </a:t>
            </a:r>
          </a:p>
          <a:p>
            <a:pPr lvl="1"/>
            <a:r>
              <a:rPr lang="el-GR" altLang="el-GR" sz="2000" dirty="0"/>
              <a:t>μειώνεται σταδιακά από χρήση σε χρήση, δηλαδή, στα πρώτα χρόνια της ζωής του παγίου τα ποσά των αποσβέσεων είναι μεγαλύτερα από τα ποσά στα τελευταία χρόνια</a:t>
            </a:r>
          </a:p>
          <a:p>
            <a:pPr lvl="1"/>
            <a:endParaRPr lang="el-GR" altLang="el-G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a:extLst>
              <a:ext uri="{FF2B5EF4-FFF2-40B4-BE49-F238E27FC236}">
                <a16:creationId xmlns:a16="http://schemas.microsoft.com/office/drawing/2014/main" id="{67B248E3-EC29-3F9E-8197-A5BE94FD93FC}"/>
              </a:ext>
            </a:extLst>
          </p:cNvPr>
          <p:cNvSpPr>
            <a:spLocks noGrp="1"/>
          </p:cNvSpPr>
          <p:nvPr>
            <p:ph type="sldNum" sz="quarter" idx="12"/>
          </p:nvPr>
        </p:nvSpPr>
        <p:spPr>
          <a:noFill/>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DD68F24-F96E-41DD-8683-688A234BCC7E}" type="slidenum">
              <a:rPr lang="el-GR" altLang="el-GR" sz="1400"/>
              <a:pPr>
                <a:spcBef>
                  <a:spcPct val="0"/>
                </a:spcBef>
                <a:buFontTx/>
                <a:buNone/>
              </a:pPr>
              <a:t>21</a:t>
            </a:fld>
            <a:endParaRPr lang="el-GR" altLang="el-GR" sz="1400"/>
          </a:p>
        </p:txBody>
      </p:sp>
      <p:sp>
        <p:nvSpPr>
          <p:cNvPr id="31747" name="Rectangle 2">
            <a:extLst>
              <a:ext uri="{FF2B5EF4-FFF2-40B4-BE49-F238E27FC236}">
                <a16:creationId xmlns:a16="http://schemas.microsoft.com/office/drawing/2014/main" id="{5EA6724A-6616-F4FE-28E4-B6552CF8E32C}"/>
              </a:ext>
            </a:extLst>
          </p:cNvPr>
          <p:cNvSpPr>
            <a:spLocks noGrp="1" noChangeArrowheads="1"/>
          </p:cNvSpPr>
          <p:nvPr>
            <p:ph type="title"/>
          </p:nvPr>
        </p:nvSpPr>
        <p:spPr/>
        <p:txBody>
          <a:bodyPr>
            <a:normAutofit/>
          </a:bodyPr>
          <a:lstStyle/>
          <a:p>
            <a:pPr algn="ctr"/>
            <a:r>
              <a:rPr lang="el-GR" altLang="el-GR" b="1" dirty="0" err="1"/>
              <a:t>ΜΕθοδος</a:t>
            </a:r>
            <a:r>
              <a:rPr lang="el-GR" altLang="el-GR" b="1" dirty="0"/>
              <a:t> του </a:t>
            </a:r>
            <a:r>
              <a:rPr lang="el-GR" altLang="el-GR" b="1" dirty="0" err="1"/>
              <a:t>ΑθρΟΙσματος</a:t>
            </a:r>
            <a:r>
              <a:rPr lang="el-GR" altLang="el-GR" b="1" dirty="0"/>
              <a:t> των </a:t>
            </a:r>
            <a:r>
              <a:rPr lang="el-GR" altLang="el-GR" b="1" dirty="0" err="1"/>
              <a:t>ΑριθμΩν</a:t>
            </a:r>
            <a:r>
              <a:rPr lang="el-GR" altLang="el-GR" b="1" dirty="0"/>
              <a:t> των </a:t>
            </a:r>
            <a:r>
              <a:rPr lang="el-GR" altLang="el-GR" b="1" dirty="0" err="1"/>
              <a:t>ΕτΩν</a:t>
            </a:r>
            <a:r>
              <a:rPr lang="el-GR" altLang="el-GR" b="1" dirty="0"/>
              <a:t> της </a:t>
            </a:r>
            <a:r>
              <a:rPr lang="el-GR" altLang="el-GR" b="1" dirty="0" err="1"/>
              <a:t>ΩφΕλιμης</a:t>
            </a:r>
            <a:r>
              <a:rPr lang="el-GR" altLang="el-GR" b="1" dirty="0"/>
              <a:t> </a:t>
            </a:r>
            <a:r>
              <a:rPr lang="el-GR" altLang="el-GR" b="1" dirty="0" err="1"/>
              <a:t>ζΩΗς</a:t>
            </a:r>
            <a:endParaRPr lang="el-GR" altLang="el-GR" b="1" dirty="0"/>
          </a:p>
        </p:txBody>
      </p:sp>
      <p:sp>
        <p:nvSpPr>
          <p:cNvPr id="31748" name="Rectangle 3">
            <a:extLst>
              <a:ext uri="{FF2B5EF4-FFF2-40B4-BE49-F238E27FC236}">
                <a16:creationId xmlns:a16="http://schemas.microsoft.com/office/drawing/2014/main" id="{733AC8A2-71BA-5FF9-6C5B-EEEF41258C2D}"/>
              </a:ext>
            </a:extLst>
          </p:cNvPr>
          <p:cNvSpPr>
            <a:spLocks noGrp="1" noChangeArrowheads="1"/>
          </p:cNvSpPr>
          <p:nvPr>
            <p:ph type="body" idx="1"/>
          </p:nvPr>
        </p:nvSpPr>
        <p:spPr/>
        <p:txBody>
          <a:bodyPr/>
          <a:lstStyle/>
          <a:p>
            <a:pPr algn="just">
              <a:lnSpc>
                <a:spcPct val="90000"/>
              </a:lnSpc>
            </a:pPr>
            <a:r>
              <a:rPr lang="el-GR" altLang="el-GR" sz="2800" dirty="0"/>
              <a:t>Ο συντελεστής της ετήσιας απόσβεσης μειώνεται προοδευτικά από έτος σε έτος και προσδιορίζεται</a:t>
            </a:r>
            <a:r>
              <a:rPr lang="en-US" altLang="el-GR" sz="2800" dirty="0"/>
              <a:t> </a:t>
            </a:r>
            <a:r>
              <a:rPr lang="el-GR" altLang="el-GR" sz="2800" dirty="0"/>
              <a:t>μέσω ενός κλάσματος</a:t>
            </a:r>
            <a:r>
              <a:rPr lang="en-US" altLang="el-GR" sz="2800" dirty="0"/>
              <a:t> </a:t>
            </a:r>
            <a:r>
              <a:rPr lang="el-GR" altLang="el-GR" sz="2800" dirty="0"/>
              <a:t> ως εξής</a:t>
            </a:r>
            <a:r>
              <a:rPr lang="en-US" altLang="el-GR" sz="2800" dirty="0"/>
              <a:t>:</a:t>
            </a:r>
            <a:endParaRPr lang="el-GR" altLang="el-GR" sz="2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a:extLst>
              <a:ext uri="{FF2B5EF4-FFF2-40B4-BE49-F238E27FC236}">
                <a16:creationId xmlns:a16="http://schemas.microsoft.com/office/drawing/2014/main" id="{DB7E2363-90AB-52DF-23FC-FC5702D545C8}"/>
              </a:ext>
            </a:extLst>
          </p:cNvPr>
          <p:cNvSpPr>
            <a:spLocks noGrp="1"/>
          </p:cNvSpPr>
          <p:nvPr>
            <p:ph type="sldNum" sz="quarter" idx="12"/>
          </p:nvPr>
        </p:nvSpPr>
        <p:spPr>
          <a:noFill/>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76DE799-D2C3-477E-9D66-5C06F32D75E0}" type="slidenum">
              <a:rPr lang="el-GR" altLang="el-GR" sz="1400"/>
              <a:pPr>
                <a:spcBef>
                  <a:spcPct val="0"/>
                </a:spcBef>
                <a:buFontTx/>
                <a:buNone/>
              </a:pPr>
              <a:t>22</a:t>
            </a:fld>
            <a:endParaRPr lang="el-GR" altLang="el-GR" sz="1400"/>
          </a:p>
        </p:txBody>
      </p:sp>
      <p:sp>
        <p:nvSpPr>
          <p:cNvPr id="32771" name="Rectangle 2">
            <a:extLst>
              <a:ext uri="{FF2B5EF4-FFF2-40B4-BE49-F238E27FC236}">
                <a16:creationId xmlns:a16="http://schemas.microsoft.com/office/drawing/2014/main" id="{0A9167AB-85E1-1C93-9225-CDF848C15EFF}"/>
              </a:ext>
            </a:extLst>
          </p:cNvPr>
          <p:cNvSpPr>
            <a:spLocks noGrp="1" noChangeArrowheads="1"/>
          </p:cNvSpPr>
          <p:nvPr>
            <p:ph type="title"/>
          </p:nvPr>
        </p:nvSpPr>
        <p:spPr/>
        <p:txBody>
          <a:bodyPr>
            <a:normAutofit/>
          </a:bodyPr>
          <a:lstStyle/>
          <a:p>
            <a:pPr algn="ctr"/>
            <a:r>
              <a:rPr lang="el-GR" altLang="el-GR" b="1" dirty="0" err="1"/>
              <a:t>ΜΕθοδος</a:t>
            </a:r>
            <a:r>
              <a:rPr lang="el-GR" altLang="el-GR" b="1" dirty="0"/>
              <a:t> του </a:t>
            </a:r>
            <a:r>
              <a:rPr lang="el-GR" altLang="el-GR" b="1" dirty="0" err="1"/>
              <a:t>ΑθρΟΙσματος</a:t>
            </a:r>
            <a:r>
              <a:rPr lang="el-GR" altLang="el-GR" b="1" dirty="0"/>
              <a:t> των </a:t>
            </a:r>
            <a:r>
              <a:rPr lang="el-GR" altLang="el-GR" b="1" dirty="0" err="1"/>
              <a:t>ΑριθμΩν</a:t>
            </a:r>
            <a:r>
              <a:rPr lang="el-GR" altLang="el-GR" b="1" dirty="0"/>
              <a:t> των </a:t>
            </a:r>
            <a:r>
              <a:rPr lang="el-GR" altLang="el-GR" b="1" dirty="0" err="1"/>
              <a:t>ΕτΩν</a:t>
            </a:r>
            <a:r>
              <a:rPr lang="el-GR" altLang="el-GR" b="1" dirty="0"/>
              <a:t> της </a:t>
            </a:r>
            <a:r>
              <a:rPr lang="el-GR" altLang="el-GR" b="1" dirty="0" err="1"/>
              <a:t>ΩφΕλιμης</a:t>
            </a:r>
            <a:r>
              <a:rPr lang="el-GR" altLang="el-GR" b="1" dirty="0"/>
              <a:t> </a:t>
            </a:r>
            <a:r>
              <a:rPr lang="el-GR" altLang="el-GR" b="1" dirty="0" err="1"/>
              <a:t>ζΩΗς</a:t>
            </a:r>
            <a:endParaRPr lang="el-GR" altLang="el-GR" dirty="0"/>
          </a:p>
        </p:txBody>
      </p:sp>
      <p:sp>
        <p:nvSpPr>
          <p:cNvPr id="32772" name="Rectangle 3">
            <a:extLst>
              <a:ext uri="{FF2B5EF4-FFF2-40B4-BE49-F238E27FC236}">
                <a16:creationId xmlns:a16="http://schemas.microsoft.com/office/drawing/2014/main" id="{5A10F128-4D19-93E1-A927-95395F002654}"/>
              </a:ext>
            </a:extLst>
          </p:cNvPr>
          <p:cNvSpPr>
            <a:spLocks noGrp="1" noChangeArrowheads="1"/>
          </p:cNvSpPr>
          <p:nvPr>
            <p:ph type="body" idx="1"/>
          </p:nvPr>
        </p:nvSpPr>
        <p:spPr/>
        <p:txBody>
          <a:bodyPr>
            <a:normAutofit fontScale="92500"/>
          </a:bodyPr>
          <a:lstStyle/>
          <a:p>
            <a:r>
              <a:rPr lang="el-GR" altLang="el-GR" sz="2800"/>
              <a:t>στον αριθμητή βρίσκονται οι αριθμοί των ετών της ωφέλιμης ζωής </a:t>
            </a:r>
          </a:p>
          <a:p>
            <a:r>
              <a:rPr lang="el-GR" altLang="el-GR" sz="2800"/>
              <a:t>στον παρονομαστή βρίσκεται το άθροισμα των αριθμών των ετών της ωφέλιμης ζωής και</a:t>
            </a:r>
          </a:p>
          <a:p>
            <a:r>
              <a:rPr lang="el-GR" altLang="el-GR" sz="2800"/>
              <a:t>στην αρχή κάθε έτους υπολογίζεται ο αριθμός των υπόλοιπων ετών της ωφέλιμης ζωής του παγίου, ο οποίος είναι και ο αριθμητής του κλάσματος για το συγκεκριμένο έτος </a:t>
            </a:r>
            <a:endParaRPr lang="en-US" altLang="el-GR" sz="2800"/>
          </a:p>
          <a:p>
            <a:endParaRPr lang="el-GR" altLang="el-GR" sz="2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a:extLst>
              <a:ext uri="{FF2B5EF4-FFF2-40B4-BE49-F238E27FC236}">
                <a16:creationId xmlns:a16="http://schemas.microsoft.com/office/drawing/2014/main" id="{858E655C-D28F-A7FE-1B24-EDC30CDA69BA}"/>
              </a:ext>
            </a:extLst>
          </p:cNvPr>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9622F0D-D9BC-4CDF-AA69-85DAD0D420C7}" type="slidenum">
              <a:rPr lang="el-GR" altLang="el-GR" sz="1400"/>
              <a:pPr/>
              <a:t>23</a:t>
            </a:fld>
            <a:endParaRPr lang="el-GR" altLang="el-GR" sz="1400"/>
          </a:p>
        </p:txBody>
      </p:sp>
      <p:sp>
        <p:nvSpPr>
          <p:cNvPr id="33795" name="Rectangle 2">
            <a:extLst>
              <a:ext uri="{FF2B5EF4-FFF2-40B4-BE49-F238E27FC236}">
                <a16:creationId xmlns:a16="http://schemas.microsoft.com/office/drawing/2014/main" id="{5523DB73-61D5-793A-E5AE-52503E672611}"/>
              </a:ext>
            </a:extLst>
          </p:cNvPr>
          <p:cNvSpPr>
            <a:spLocks noGrp="1" noChangeArrowheads="1"/>
          </p:cNvSpPr>
          <p:nvPr>
            <p:ph type="title"/>
          </p:nvPr>
        </p:nvSpPr>
        <p:spPr/>
        <p:txBody>
          <a:bodyPr>
            <a:normAutofit/>
          </a:bodyPr>
          <a:lstStyle/>
          <a:p>
            <a:pPr algn="ctr"/>
            <a:r>
              <a:rPr lang="el-GR" altLang="el-GR" b="1" dirty="0" err="1"/>
              <a:t>ΜΕθοδος</a:t>
            </a:r>
            <a:r>
              <a:rPr lang="el-GR" altLang="el-GR" b="1" dirty="0"/>
              <a:t> του </a:t>
            </a:r>
            <a:r>
              <a:rPr lang="el-GR" altLang="el-GR" b="1" dirty="0" err="1"/>
              <a:t>ΑθρΟΙσματος</a:t>
            </a:r>
            <a:r>
              <a:rPr lang="el-GR" altLang="el-GR" b="1" dirty="0"/>
              <a:t> των </a:t>
            </a:r>
            <a:r>
              <a:rPr lang="el-GR" altLang="el-GR" b="1" dirty="0" err="1"/>
              <a:t>ΑριθμΩν</a:t>
            </a:r>
            <a:r>
              <a:rPr lang="el-GR" altLang="el-GR" b="1" dirty="0"/>
              <a:t> των </a:t>
            </a:r>
            <a:r>
              <a:rPr lang="el-GR" altLang="el-GR" b="1" dirty="0" err="1"/>
              <a:t>ΕτΩν</a:t>
            </a:r>
            <a:r>
              <a:rPr lang="el-GR" altLang="el-GR" b="1" dirty="0"/>
              <a:t> της </a:t>
            </a:r>
            <a:r>
              <a:rPr lang="el-GR" altLang="el-GR" b="1" dirty="0" err="1"/>
              <a:t>ΩφΕλιμης</a:t>
            </a:r>
            <a:r>
              <a:rPr lang="el-GR" altLang="el-GR" b="1" dirty="0"/>
              <a:t> </a:t>
            </a:r>
            <a:r>
              <a:rPr lang="el-GR" altLang="el-GR" b="1" dirty="0" err="1"/>
              <a:t>ζΩΗς</a:t>
            </a:r>
            <a:endParaRPr lang="el-GR" altLang="el-GR" dirty="0"/>
          </a:p>
        </p:txBody>
      </p:sp>
      <p:sp>
        <p:nvSpPr>
          <p:cNvPr id="33796" name="Rectangle 3">
            <a:extLst>
              <a:ext uri="{FF2B5EF4-FFF2-40B4-BE49-F238E27FC236}">
                <a16:creationId xmlns:a16="http://schemas.microsoft.com/office/drawing/2014/main" id="{3ECBB4E0-3912-D8BF-AEC7-7EEF31BDED69}"/>
              </a:ext>
            </a:extLst>
          </p:cNvPr>
          <p:cNvSpPr>
            <a:spLocks noGrp="1" noChangeArrowheads="1"/>
          </p:cNvSpPr>
          <p:nvPr>
            <p:ph type="body" idx="1"/>
          </p:nvPr>
        </p:nvSpPr>
        <p:spPr/>
        <p:txBody>
          <a:bodyPr>
            <a:normAutofit/>
          </a:bodyPr>
          <a:lstStyle/>
          <a:p>
            <a:r>
              <a:rPr lang="el-GR" altLang="el-GR" sz="2500" dirty="0"/>
              <a:t>Παράδειγμα</a:t>
            </a:r>
            <a:r>
              <a:rPr lang="en-US" altLang="el-GR" sz="2500" dirty="0"/>
              <a:t>:</a:t>
            </a:r>
          </a:p>
          <a:p>
            <a:pPr lvl="1"/>
            <a:r>
              <a:rPr lang="el-GR" altLang="el-GR" sz="2500" dirty="0"/>
              <a:t>το κόστος κτήσης του παγίου ανέρχεται σε 1.000.000 ευρώ</a:t>
            </a:r>
          </a:p>
          <a:p>
            <a:pPr lvl="1"/>
            <a:r>
              <a:rPr lang="el-GR" altLang="el-GR" sz="2500" dirty="0"/>
              <a:t>η </a:t>
            </a:r>
            <a:r>
              <a:rPr lang="el-GR" altLang="el-GR" sz="2500" dirty="0" err="1"/>
              <a:t>υπολειματική</a:t>
            </a:r>
            <a:r>
              <a:rPr lang="el-GR" altLang="el-GR" sz="2500" dirty="0"/>
              <a:t> αξία του παγίου ανέρχεται σε 100.000 ευρώ</a:t>
            </a:r>
          </a:p>
          <a:p>
            <a:pPr lvl="1"/>
            <a:r>
              <a:rPr lang="el-GR" altLang="el-GR" sz="2500" dirty="0"/>
              <a:t>η </a:t>
            </a:r>
            <a:r>
              <a:rPr lang="el-GR" altLang="el-GR" sz="2500" dirty="0" err="1"/>
              <a:t>αποσβεσταία</a:t>
            </a:r>
            <a:r>
              <a:rPr lang="el-GR" altLang="el-GR" sz="2500" dirty="0"/>
              <a:t> αξία είναι 900.000 ευρώ</a:t>
            </a:r>
          </a:p>
          <a:p>
            <a:pPr lvl="1"/>
            <a:r>
              <a:rPr lang="el-GR" altLang="el-GR" sz="2500" dirty="0"/>
              <a:t>τα χρόνια της ωφέλιμης ζωής του είναι 5</a:t>
            </a:r>
          </a:p>
          <a:p>
            <a:pPr lvl="1"/>
            <a:r>
              <a:rPr lang="el-GR" altLang="el-GR" sz="2500" dirty="0"/>
              <a:t>η εκμετάλλευση του παγίου άρχισε στις 2/1/2001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a:extLst>
              <a:ext uri="{FF2B5EF4-FFF2-40B4-BE49-F238E27FC236}">
                <a16:creationId xmlns:a16="http://schemas.microsoft.com/office/drawing/2014/main" id="{FA556CC3-F155-45F2-5C78-2E5CA0CF470F}"/>
              </a:ext>
            </a:extLst>
          </p:cNvPr>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24CF400-F84E-4448-BC1D-2D48DCB0F322}" type="slidenum">
              <a:rPr lang="el-GR" altLang="el-GR" sz="1400"/>
              <a:pPr/>
              <a:t>24</a:t>
            </a:fld>
            <a:endParaRPr lang="el-GR" altLang="el-GR" sz="1400"/>
          </a:p>
        </p:txBody>
      </p:sp>
      <p:sp>
        <p:nvSpPr>
          <p:cNvPr id="34819" name="Rectangle 2">
            <a:extLst>
              <a:ext uri="{FF2B5EF4-FFF2-40B4-BE49-F238E27FC236}">
                <a16:creationId xmlns:a16="http://schemas.microsoft.com/office/drawing/2014/main" id="{2EBE4C54-4B99-5D73-879D-A6A6B1E68990}"/>
              </a:ext>
            </a:extLst>
          </p:cNvPr>
          <p:cNvSpPr>
            <a:spLocks noGrp="1" noChangeArrowheads="1"/>
          </p:cNvSpPr>
          <p:nvPr>
            <p:ph type="title"/>
          </p:nvPr>
        </p:nvSpPr>
        <p:spPr/>
        <p:txBody>
          <a:bodyPr>
            <a:normAutofit/>
          </a:bodyPr>
          <a:lstStyle/>
          <a:p>
            <a:pPr algn="ctr"/>
            <a:r>
              <a:rPr lang="el-GR" altLang="el-GR" b="1" dirty="0" err="1"/>
              <a:t>ΜΕθοδος</a:t>
            </a:r>
            <a:r>
              <a:rPr lang="el-GR" altLang="el-GR" b="1" dirty="0"/>
              <a:t> του </a:t>
            </a:r>
            <a:r>
              <a:rPr lang="el-GR" altLang="el-GR" b="1" dirty="0" err="1"/>
              <a:t>ΑθρΟΙσματος</a:t>
            </a:r>
            <a:r>
              <a:rPr lang="el-GR" altLang="el-GR" b="1" dirty="0"/>
              <a:t> των </a:t>
            </a:r>
            <a:r>
              <a:rPr lang="el-GR" altLang="el-GR" b="1" dirty="0" err="1"/>
              <a:t>ΑριθμΩν</a:t>
            </a:r>
            <a:r>
              <a:rPr lang="el-GR" altLang="el-GR" b="1" dirty="0"/>
              <a:t> των </a:t>
            </a:r>
            <a:r>
              <a:rPr lang="el-GR" altLang="el-GR" b="1" dirty="0" err="1"/>
              <a:t>ΕτΩν</a:t>
            </a:r>
            <a:r>
              <a:rPr lang="el-GR" altLang="el-GR" b="1" dirty="0"/>
              <a:t> της </a:t>
            </a:r>
            <a:r>
              <a:rPr lang="el-GR" altLang="el-GR" b="1" dirty="0" err="1"/>
              <a:t>ΩφΕλιμης</a:t>
            </a:r>
            <a:r>
              <a:rPr lang="el-GR" altLang="el-GR" b="1" dirty="0"/>
              <a:t> </a:t>
            </a:r>
            <a:r>
              <a:rPr lang="el-GR" altLang="el-GR" b="1" dirty="0" err="1"/>
              <a:t>ζΩΗς</a:t>
            </a:r>
            <a:endParaRPr lang="el-GR" altLang="el-GR" dirty="0"/>
          </a:p>
        </p:txBody>
      </p:sp>
      <p:sp>
        <p:nvSpPr>
          <p:cNvPr id="34820" name="Rectangle 3">
            <a:extLst>
              <a:ext uri="{FF2B5EF4-FFF2-40B4-BE49-F238E27FC236}">
                <a16:creationId xmlns:a16="http://schemas.microsoft.com/office/drawing/2014/main" id="{05BBEF04-A18A-6401-41E5-BB0E7007665B}"/>
              </a:ext>
            </a:extLst>
          </p:cNvPr>
          <p:cNvSpPr>
            <a:spLocks noGrp="1" noChangeArrowheads="1"/>
          </p:cNvSpPr>
          <p:nvPr>
            <p:ph type="body" idx="1"/>
          </p:nvPr>
        </p:nvSpPr>
        <p:spPr/>
        <p:txBody>
          <a:bodyPr>
            <a:noAutofit/>
          </a:bodyPr>
          <a:lstStyle/>
          <a:p>
            <a:r>
              <a:rPr lang="el-GR" altLang="el-GR" sz="2500" dirty="0"/>
              <a:t>Παράδειγμα (συνέχεια)</a:t>
            </a:r>
            <a:r>
              <a:rPr lang="en-US" altLang="el-GR" sz="2500" dirty="0"/>
              <a:t>:</a:t>
            </a:r>
          </a:p>
          <a:p>
            <a:pPr lvl="1"/>
            <a:r>
              <a:rPr lang="el-GR" altLang="el-GR" sz="2500" dirty="0"/>
              <a:t>οι αριθμοί των ετών της ωφέλιμης ζωής είναι 1,2,3,4,5</a:t>
            </a:r>
          </a:p>
          <a:p>
            <a:pPr lvl="1"/>
            <a:r>
              <a:rPr lang="el-GR" altLang="el-GR" sz="2500" dirty="0"/>
              <a:t>το άθροισμα των αριθμών των ετών ισούται με 15 και αποτελεί τον παρονομαστή του κλάσματος που εκφράζει τον συντελεστή της ετήσιας απόσβεσης</a:t>
            </a:r>
          </a:p>
          <a:p>
            <a:pPr lvl="1"/>
            <a:r>
              <a:rPr lang="el-GR" altLang="el-GR" sz="2500" dirty="0"/>
              <a:t>για τον πρώτο χρόνο λειτουργίας του παγίου ο αριθμητής του κλάσματος του συντελεστή είναι 5, για τον δεύτερο χρόνο είναι 4, </a:t>
            </a:r>
            <a:r>
              <a:rPr lang="el-GR" altLang="el-GR" sz="2500" dirty="0" err="1"/>
              <a:t>κ.ο.κ.</a:t>
            </a:r>
            <a:endParaRPr lang="el-GR" altLang="el-GR" sz="25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a:extLst>
              <a:ext uri="{FF2B5EF4-FFF2-40B4-BE49-F238E27FC236}">
                <a16:creationId xmlns:a16="http://schemas.microsoft.com/office/drawing/2014/main" id="{B73D1E48-D5A7-53AE-5AD5-1F39084A703F}"/>
              </a:ext>
            </a:extLst>
          </p:cNvPr>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2C16D38-B294-4CA6-A423-C153D81BBBFF}" type="slidenum">
              <a:rPr lang="el-GR" altLang="el-GR" sz="1400"/>
              <a:pPr/>
              <a:t>25</a:t>
            </a:fld>
            <a:endParaRPr lang="el-GR" altLang="el-GR" sz="1400"/>
          </a:p>
        </p:txBody>
      </p:sp>
      <p:sp>
        <p:nvSpPr>
          <p:cNvPr id="35843" name="Rectangle 2">
            <a:extLst>
              <a:ext uri="{FF2B5EF4-FFF2-40B4-BE49-F238E27FC236}">
                <a16:creationId xmlns:a16="http://schemas.microsoft.com/office/drawing/2014/main" id="{718F9D6D-3A01-8B67-83EA-E1E271AC19AE}"/>
              </a:ext>
            </a:extLst>
          </p:cNvPr>
          <p:cNvSpPr>
            <a:spLocks noGrp="1" noChangeArrowheads="1"/>
          </p:cNvSpPr>
          <p:nvPr>
            <p:ph type="title"/>
          </p:nvPr>
        </p:nvSpPr>
        <p:spPr/>
        <p:txBody>
          <a:bodyPr>
            <a:normAutofit/>
          </a:bodyPr>
          <a:lstStyle/>
          <a:p>
            <a:pPr algn="ctr"/>
            <a:r>
              <a:rPr lang="el-GR" altLang="el-GR" b="1" dirty="0" err="1"/>
              <a:t>ΜΕθοδος</a:t>
            </a:r>
            <a:r>
              <a:rPr lang="el-GR" altLang="el-GR" b="1" dirty="0"/>
              <a:t> του </a:t>
            </a:r>
            <a:r>
              <a:rPr lang="el-GR" altLang="el-GR" b="1" dirty="0" err="1"/>
              <a:t>ΑθρΟΙσματος</a:t>
            </a:r>
            <a:r>
              <a:rPr lang="el-GR" altLang="el-GR" b="1" dirty="0"/>
              <a:t> των </a:t>
            </a:r>
            <a:r>
              <a:rPr lang="el-GR" altLang="el-GR" b="1" dirty="0" err="1"/>
              <a:t>ΑριθμΩν</a:t>
            </a:r>
            <a:r>
              <a:rPr lang="el-GR" altLang="el-GR" b="1" dirty="0"/>
              <a:t> των </a:t>
            </a:r>
            <a:r>
              <a:rPr lang="el-GR" altLang="el-GR" b="1" dirty="0" err="1"/>
              <a:t>ΕτΩν</a:t>
            </a:r>
            <a:r>
              <a:rPr lang="el-GR" altLang="el-GR" b="1" dirty="0"/>
              <a:t> της </a:t>
            </a:r>
            <a:r>
              <a:rPr lang="el-GR" altLang="el-GR" b="1" dirty="0" err="1"/>
              <a:t>ΩφΕλιμης</a:t>
            </a:r>
            <a:r>
              <a:rPr lang="el-GR" altLang="el-GR" b="1" dirty="0"/>
              <a:t> </a:t>
            </a:r>
            <a:r>
              <a:rPr lang="el-GR" altLang="el-GR" b="1" dirty="0" err="1"/>
              <a:t>ζΩΗς</a:t>
            </a:r>
            <a:endParaRPr lang="el-GR" altLang="el-GR" dirty="0"/>
          </a:p>
        </p:txBody>
      </p:sp>
      <p:sp>
        <p:nvSpPr>
          <p:cNvPr id="35844" name="Rectangle 3">
            <a:extLst>
              <a:ext uri="{FF2B5EF4-FFF2-40B4-BE49-F238E27FC236}">
                <a16:creationId xmlns:a16="http://schemas.microsoft.com/office/drawing/2014/main" id="{B176A468-D449-AF68-65EA-30B92D1F7530}"/>
              </a:ext>
            </a:extLst>
          </p:cNvPr>
          <p:cNvSpPr>
            <a:spLocks noGrp="1" noChangeArrowheads="1"/>
          </p:cNvSpPr>
          <p:nvPr>
            <p:ph type="body" idx="1"/>
          </p:nvPr>
        </p:nvSpPr>
        <p:spPr/>
        <p:txBody>
          <a:bodyPr/>
          <a:lstStyle/>
          <a:p>
            <a:r>
              <a:rPr lang="el-GR" altLang="el-GR" sz="2800" dirty="0"/>
              <a:t>Παράδειγμα (συνέχεια)</a:t>
            </a:r>
            <a:r>
              <a:rPr lang="en-US" altLang="el-GR" sz="2800" dirty="0"/>
              <a:t>:</a:t>
            </a:r>
            <a:endParaRPr lang="el-GR" altLang="el-GR" sz="2800" dirty="0"/>
          </a:p>
          <a:p>
            <a:r>
              <a:rPr lang="el-GR" altLang="el-GR" sz="2800" dirty="0"/>
              <a:t>Επομένως για τον πρώτο χρόνο η ετήσια απόσβεση διαμορφώνεται ως εξής</a:t>
            </a:r>
            <a:r>
              <a:rPr lang="en-US" altLang="el-GR" sz="2800" dirty="0"/>
              <a:t>:</a:t>
            </a:r>
          </a:p>
          <a:p>
            <a:r>
              <a:rPr lang="el-GR" altLang="el-GR" sz="2800" dirty="0" err="1"/>
              <a:t>Αποσβεσταία</a:t>
            </a:r>
            <a:r>
              <a:rPr lang="el-GR" altLang="el-GR" sz="2800" dirty="0"/>
              <a:t> αξία</a:t>
            </a:r>
            <a:r>
              <a:rPr lang="en-US" altLang="el-GR" sz="2800" dirty="0"/>
              <a:t>: 1.000.000-100.000=900.000</a:t>
            </a:r>
          </a:p>
          <a:p>
            <a:r>
              <a:rPr lang="el-GR" altLang="el-GR" sz="2800" dirty="0"/>
              <a:t>Ετήσια Απόσβεση</a:t>
            </a:r>
            <a:r>
              <a:rPr lang="en-US" altLang="el-GR" sz="2800" dirty="0"/>
              <a:t>: 5/15*900.000=299.999</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a:extLst>
              <a:ext uri="{FF2B5EF4-FFF2-40B4-BE49-F238E27FC236}">
                <a16:creationId xmlns:a16="http://schemas.microsoft.com/office/drawing/2014/main" id="{4F90C482-3A17-80ED-4606-80512481FF00}"/>
              </a:ext>
            </a:extLst>
          </p:cNvPr>
          <p:cNvSpPr>
            <a:spLocks noGrp="1"/>
          </p:cNvSpPr>
          <p:nvPr>
            <p:ph type="sldNum" sz="quarter" idx="12"/>
          </p:nvPr>
        </p:nvSpPr>
        <p:spPr>
          <a:noFill/>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FAC95D4-B3BA-4C05-94FD-947F9D2279A8}" type="slidenum">
              <a:rPr lang="el-GR" altLang="el-GR" sz="1400"/>
              <a:pPr>
                <a:spcBef>
                  <a:spcPct val="0"/>
                </a:spcBef>
                <a:buFontTx/>
                <a:buNone/>
              </a:pPr>
              <a:t>26</a:t>
            </a:fld>
            <a:endParaRPr lang="el-GR" altLang="el-GR" sz="1400"/>
          </a:p>
        </p:txBody>
      </p:sp>
      <p:sp>
        <p:nvSpPr>
          <p:cNvPr id="36867" name="Rectangle 2">
            <a:extLst>
              <a:ext uri="{FF2B5EF4-FFF2-40B4-BE49-F238E27FC236}">
                <a16:creationId xmlns:a16="http://schemas.microsoft.com/office/drawing/2014/main" id="{81832F42-BCCF-0736-6B84-92AD77322FE0}"/>
              </a:ext>
            </a:extLst>
          </p:cNvPr>
          <p:cNvSpPr>
            <a:spLocks noGrp="1" noChangeArrowheads="1"/>
          </p:cNvSpPr>
          <p:nvPr>
            <p:ph type="title"/>
          </p:nvPr>
        </p:nvSpPr>
        <p:spPr/>
        <p:txBody>
          <a:bodyPr/>
          <a:lstStyle/>
          <a:p>
            <a:pPr algn="ctr"/>
            <a:r>
              <a:rPr lang="el-GR" altLang="el-GR" b="1" dirty="0" err="1"/>
              <a:t>ΜΕθοδος</a:t>
            </a:r>
            <a:r>
              <a:rPr lang="el-GR" altLang="el-GR" b="1" dirty="0"/>
              <a:t> της </a:t>
            </a:r>
            <a:r>
              <a:rPr lang="el-GR" altLang="el-GR" b="1" dirty="0" err="1"/>
              <a:t>ΠαραγωγΗς</a:t>
            </a:r>
            <a:endParaRPr lang="el-GR" altLang="el-GR" b="1" dirty="0"/>
          </a:p>
        </p:txBody>
      </p:sp>
      <p:sp>
        <p:nvSpPr>
          <p:cNvPr id="36868" name="Rectangle 3">
            <a:extLst>
              <a:ext uri="{FF2B5EF4-FFF2-40B4-BE49-F238E27FC236}">
                <a16:creationId xmlns:a16="http://schemas.microsoft.com/office/drawing/2014/main" id="{52DA5F59-DAFB-F044-0C65-98B34F578FF1}"/>
              </a:ext>
            </a:extLst>
          </p:cNvPr>
          <p:cNvSpPr>
            <a:spLocks noGrp="1" noChangeArrowheads="1"/>
          </p:cNvSpPr>
          <p:nvPr>
            <p:ph type="body" idx="1"/>
          </p:nvPr>
        </p:nvSpPr>
        <p:spPr/>
        <p:txBody>
          <a:bodyPr>
            <a:normAutofit/>
          </a:bodyPr>
          <a:lstStyle/>
          <a:p>
            <a:r>
              <a:rPr lang="el-GR" altLang="el-GR" sz="2500" dirty="0"/>
              <a:t>Η μέθοδος αυτή βασίζεται στην υπόθεση ότι</a:t>
            </a:r>
            <a:r>
              <a:rPr lang="en-US" altLang="el-GR" sz="2500" dirty="0"/>
              <a:t>:</a:t>
            </a:r>
          </a:p>
          <a:p>
            <a:pPr lvl="1"/>
            <a:r>
              <a:rPr lang="el-GR" altLang="el-GR" sz="2500" dirty="0"/>
              <a:t>η μείωση της χρησιμότητας των παγίων οφείλεται αποκλειστικά στην ένταση λειτουργίας τους</a:t>
            </a:r>
          </a:p>
          <a:p>
            <a:r>
              <a:rPr lang="el-GR" altLang="el-GR" sz="2500" dirty="0"/>
              <a:t>Επομένως</a:t>
            </a:r>
            <a:r>
              <a:rPr lang="en-US" altLang="el-GR" sz="2500" dirty="0"/>
              <a:t>:</a:t>
            </a:r>
          </a:p>
          <a:p>
            <a:pPr lvl="1"/>
            <a:r>
              <a:rPr lang="el-GR" altLang="el-GR" sz="2500" dirty="0"/>
              <a:t>το ύψος της ετήσιας απόσβεσης είναι συνάρτηση του βαθμού της έντασης με την οποία χρησιμοποιούνται τα πάγια</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a:extLst>
              <a:ext uri="{FF2B5EF4-FFF2-40B4-BE49-F238E27FC236}">
                <a16:creationId xmlns:a16="http://schemas.microsoft.com/office/drawing/2014/main" id="{07A8981E-C1A7-8876-A639-3D1D150A592E}"/>
              </a:ext>
            </a:extLst>
          </p:cNvPr>
          <p:cNvSpPr>
            <a:spLocks noGrp="1"/>
          </p:cNvSpPr>
          <p:nvPr>
            <p:ph type="sldNum" sz="quarter" idx="12"/>
          </p:nvPr>
        </p:nvSpPr>
        <p:spPr>
          <a:noFill/>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992E3CB-0C0C-4DE9-956D-40751523FBA7}" type="slidenum">
              <a:rPr lang="el-GR" altLang="el-GR" sz="1400"/>
              <a:pPr>
                <a:spcBef>
                  <a:spcPct val="0"/>
                </a:spcBef>
                <a:buFontTx/>
                <a:buNone/>
              </a:pPr>
              <a:t>27</a:t>
            </a:fld>
            <a:endParaRPr lang="el-GR" altLang="el-GR" sz="1400"/>
          </a:p>
        </p:txBody>
      </p:sp>
      <p:sp>
        <p:nvSpPr>
          <p:cNvPr id="37891" name="Rectangle 2">
            <a:extLst>
              <a:ext uri="{FF2B5EF4-FFF2-40B4-BE49-F238E27FC236}">
                <a16:creationId xmlns:a16="http://schemas.microsoft.com/office/drawing/2014/main" id="{B1FE3F87-615F-13BB-83BD-40449F6917B1}"/>
              </a:ext>
            </a:extLst>
          </p:cNvPr>
          <p:cNvSpPr>
            <a:spLocks noGrp="1" noChangeArrowheads="1"/>
          </p:cNvSpPr>
          <p:nvPr>
            <p:ph type="title"/>
          </p:nvPr>
        </p:nvSpPr>
        <p:spPr/>
        <p:txBody>
          <a:bodyPr/>
          <a:lstStyle/>
          <a:p>
            <a:pPr algn="ctr"/>
            <a:r>
              <a:rPr lang="el-GR" altLang="el-GR" b="1" dirty="0" err="1"/>
              <a:t>ΜΕθοδος</a:t>
            </a:r>
            <a:r>
              <a:rPr lang="el-GR" altLang="el-GR" b="1" dirty="0"/>
              <a:t> της </a:t>
            </a:r>
            <a:r>
              <a:rPr lang="el-GR" altLang="el-GR" b="1" dirty="0" err="1"/>
              <a:t>ΠαραγωγΗς</a:t>
            </a:r>
            <a:endParaRPr lang="el-GR" altLang="el-GR" dirty="0"/>
          </a:p>
        </p:txBody>
      </p:sp>
      <p:sp>
        <p:nvSpPr>
          <p:cNvPr id="37892" name="Rectangle 3">
            <a:extLst>
              <a:ext uri="{FF2B5EF4-FFF2-40B4-BE49-F238E27FC236}">
                <a16:creationId xmlns:a16="http://schemas.microsoft.com/office/drawing/2014/main" id="{FB53F814-4E7E-E125-6E46-30AD1425A269}"/>
              </a:ext>
            </a:extLst>
          </p:cNvPr>
          <p:cNvSpPr>
            <a:spLocks noGrp="1" noChangeArrowheads="1"/>
          </p:cNvSpPr>
          <p:nvPr>
            <p:ph type="body" idx="1"/>
          </p:nvPr>
        </p:nvSpPr>
        <p:spPr/>
        <p:txBody>
          <a:bodyPr>
            <a:normAutofit/>
          </a:bodyPr>
          <a:lstStyle/>
          <a:p>
            <a:r>
              <a:rPr lang="el-GR" altLang="el-GR" sz="2500" dirty="0"/>
              <a:t>Ο συντελεστής ετήσιας απόσβεσης προσδιορίζεται μέσω ενός κλάσματος όπου</a:t>
            </a:r>
            <a:r>
              <a:rPr lang="en-US" altLang="el-GR" sz="2500" dirty="0"/>
              <a:t>:</a:t>
            </a:r>
          </a:p>
          <a:p>
            <a:pPr lvl="1"/>
            <a:r>
              <a:rPr lang="el-GR" altLang="el-GR" sz="2500" dirty="0"/>
              <a:t>στον αριθμητή τοποθετούνται οι παραχθείσες μονάδες του τρέχοντος έτους και</a:t>
            </a:r>
          </a:p>
          <a:p>
            <a:pPr lvl="1"/>
            <a:r>
              <a:rPr lang="el-GR" altLang="el-GR" sz="2500" dirty="0"/>
              <a:t>στον παρονομαστή τοποθετούνται οι μονάδες της συνολικής παραγωγικής δυναμικότητας του παγίου</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a:extLst>
              <a:ext uri="{FF2B5EF4-FFF2-40B4-BE49-F238E27FC236}">
                <a16:creationId xmlns:a16="http://schemas.microsoft.com/office/drawing/2014/main" id="{4E23A153-4E5C-DBC2-3D6C-1A642E124727}"/>
              </a:ext>
            </a:extLst>
          </p:cNvPr>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753FB65-E8C6-4BB8-8B7F-FB18040DB813}" type="slidenum">
              <a:rPr lang="el-GR" altLang="el-GR" sz="1400"/>
              <a:pPr/>
              <a:t>28</a:t>
            </a:fld>
            <a:endParaRPr lang="el-GR" altLang="el-GR" sz="1400"/>
          </a:p>
        </p:txBody>
      </p:sp>
      <p:sp>
        <p:nvSpPr>
          <p:cNvPr id="38915" name="Rectangle 2">
            <a:extLst>
              <a:ext uri="{FF2B5EF4-FFF2-40B4-BE49-F238E27FC236}">
                <a16:creationId xmlns:a16="http://schemas.microsoft.com/office/drawing/2014/main" id="{7E3636C3-9EDD-4038-A3AB-50783E4308E6}"/>
              </a:ext>
            </a:extLst>
          </p:cNvPr>
          <p:cNvSpPr>
            <a:spLocks noGrp="1" noChangeArrowheads="1"/>
          </p:cNvSpPr>
          <p:nvPr>
            <p:ph type="title"/>
          </p:nvPr>
        </p:nvSpPr>
        <p:spPr/>
        <p:txBody>
          <a:bodyPr/>
          <a:lstStyle/>
          <a:p>
            <a:pPr algn="ctr"/>
            <a:r>
              <a:rPr lang="el-GR" altLang="el-GR" b="1" dirty="0" err="1"/>
              <a:t>ΜΕθοδος</a:t>
            </a:r>
            <a:r>
              <a:rPr lang="el-GR" altLang="el-GR" b="1" dirty="0"/>
              <a:t> της </a:t>
            </a:r>
            <a:r>
              <a:rPr lang="el-GR" altLang="el-GR" b="1" dirty="0" err="1"/>
              <a:t>ΠαραγωγΗς</a:t>
            </a:r>
            <a:endParaRPr lang="el-GR" altLang="el-GR" dirty="0"/>
          </a:p>
        </p:txBody>
      </p:sp>
      <p:sp>
        <p:nvSpPr>
          <p:cNvPr id="38916" name="Rectangle 3">
            <a:extLst>
              <a:ext uri="{FF2B5EF4-FFF2-40B4-BE49-F238E27FC236}">
                <a16:creationId xmlns:a16="http://schemas.microsoft.com/office/drawing/2014/main" id="{F0BCEE78-E476-1801-67E9-5CF8169E9CC9}"/>
              </a:ext>
            </a:extLst>
          </p:cNvPr>
          <p:cNvSpPr>
            <a:spLocks noGrp="1" noChangeArrowheads="1"/>
          </p:cNvSpPr>
          <p:nvPr>
            <p:ph type="body" idx="1"/>
          </p:nvPr>
        </p:nvSpPr>
        <p:spPr/>
        <p:txBody>
          <a:bodyPr>
            <a:noAutofit/>
          </a:bodyPr>
          <a:lstStyle/>
          <a:p>
            <a:pPr>
              <a:lnSpc>
                <a:spcPct val="90000"/>
              </a:lnSpc>
            </a:pPr>
            <a:r>
              <a:rPr lang="el-GR" altLang="el-GR" sz="2500" dirty="0"/>
              <a:t>Παράδειγμα</a:t>
            </a:r>
            <a:r>
              <a:rPr lang="en-US" altLang="el-GR" sz="2500" dirty="0"/>
              <a:t>:</a:t>
            </a:r>
          </a:p>
          <a:p>
            <a:pPr lvl="1">
              <a:lnSpc>
                <a:spcPct val="90000"/>
              </a:lnSpc>
            </a:pPr>
            <a:r>
              <a:rPr lang="el-GR" altLang="el-GR" sz="2500" dirty="0"/>
              <a:t>Το κόστος κτήσης του μηχανήματος παραγωγής ανέρχεται σε 1</a:t>
            </a:r>
            <a:r>
              <a:rPr lang="en-US" altLang="el-GR" sz="2500" dirty="0"/>
              <a:t>.</a:t>
            </a:r>
            <a:r>
              <a:rPr lang="el-GR" altLang="el-GR" sz="2500" dirty="0"/>
              <a:t>000</a:t>
            </a:r>
            <a:r>
              <a:rPr lang="en-US" altLang="el-GR" sz="2500" dirty="0"/>
              <a:t>.</a:t>
            </a:r>
            <a:r>
              <a:rPr lang="el-GR" altLang="el-GR" sz="2500" dirty="0"/>
              <a:t>000 ευρώ</a:t>
            </a:r>
          </a:p>
          <a:p>
            <a:pPr lvl="1">
              <a:lnSpc>
                <a:spcPct val="90000"/>
              </a:lnSpc>
            </a:pPr>
            <a:r>
              <a:rPr lang="el-GR" altLang="el-GR" sz="2500" dirty="0"/>
              <a:t>Η </a:t>
            </a:r>
            <a:r>
              <a:rPr lang="el-GR" altLang="el-GR" sz="2500" dirty="0" err="1"/>
              <a:t>υπολειματική</a:t>
            </a:r>
            <a:r>
              <a:rPr lang="el-GR" altLang="el-GR" sz="2500" dirty="0"/>
              <a:t> του αξία ανέρχεται σε 100</a:t>
            </a:r>
            <a:r>
              <a:rPr lang="en-US" altLang="el-GR" sz="2500" dirty="0"/>
              <a:t>.</a:t>
            </a:r>
            <a:r>
              <a:rPr lang="el-GR" altLang="el-GR" sz="2500" dirty="0"/>
              <a:t>000 ευρώ</a:t>
            </a:r>
          </a:p>
          <a:p>
            <a:pPr lvl="1">
              <a:lnSpc>
                <a:spcPct val="90000"/>
              </a:lnSpc>
            </a:pPr>
            <a:r>
              <a:rPr lang="el-GR" altLang="el-GR" sz="2500" dirty="0"/>
              <a:t>Τα χρόνια της ωφέλιμης ζωής του είναι 5</a:t>
            </a:r>
          </a:p>
          <a:p>
            <a:pPr lvl="1">
              <a:lnSpc>
                <a:spcPct val="90000"/>
              </a:lnSpc>
            </a:pPr>
            <a:r>
              <a:rPr lang="el-GR" altLang="el-GR" sz="2500" dirty="0"/>
              <a:t>Η συνολική παραγωγική του δυναμικότητα ανέρχεται σε 45</a:t>
            </a:r>
            <a:r>
              <a:rPr lang="en-US" altLang="el-GR" sz="2500" dirty="0"/>
              <a:t>.</a:t>
            </a:r>
            <a:r>
              <a:rPr lang="el-GR" altLang="el-GR" sz="2500" dirty="0"/>
              <a:t>000 τεμάχια </a:t>
            </a:r>
          </a:p>
          <a:p>
            <a:pPr lvl="1">
              <a:lnSpc>
                <a:spcPct val="90000"/>
              </a:lnSpc>
            </a:pPr>
            <a:r>
              <a:rPr lang="el-GR" altLang="el-GR" sz="2500" dirty="0"/>
              <a:t>Η παραγωγή του κατά την διάρκεια της χρήσης 2001 ανέρχεται σε 8</a:t>
            </a:r>
            <a:r>
              <a:rPr lang="en-US" altLang="el-GR" sz="2500" dirty="0"/>
              <a:t>.</a:t>
            </a:r>
            <a:r>
              <a:rPr lang="el-GR" altLang="el-GR" sz="2500" dirty="0"/>
              <a:t>000 τεμάχια</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a:extLst>
              <a:ext uri="{FF2B5EF4-FFF2-40B4-BE49-F238E27FC236}">
                <a16:creationId xmlns:a16="http://schemas.microsoft.com/office/drawing/2014/main" id="{09003078-4999-249E-7068-1B7534116BA9}"/>
              </a:ext>
            </a:extLst>
          </p:cNvPr>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0CC762B-95C8-4784-ADFE-6A891C9EA116}" type="slidenum">
              <a:rPr lang="el-GR" altLang="el-GR" sz="1400"/>
              <a:pPr/>
              <a:t>29</a:t>
            </a:fld>
            <a:endParaRPr lang="el-GR" altLang="el-GR" sz="1400"/>
          </a:p>
        </p:txBody>
      </p:sp>
      <p:sp>
        <p:nvSpPr>
          <p:cNvPr id="39939" name="Rectangle 2">
            <a:extLst>
              <a:ext uri="{FF2B5EF4-FFF2-40B4-BE49-F238E27FC236}">
                <a16:creationId xmlns:a16="http://schemas.microsoft.com/office/drawing/2014/main" id="{AE045504-DF51-4DE2-7E04-C94DCACBC355}"/>
              </a:ext>
            </a:extLst>
          </p:cNvPr>
          <p:cNvSpPr>
            <a:spLocks noGrp="1" noChangeArrowheads="1"/>
          </p:cNvSpPr>
          <p:nvPr>
            <p:ph type="title"/>
          </p:nvPr>
        </p:nvSpPr>
        <p:spPr/>
        <p:txBody>
          <a:bodyPr/>
          <a:lstStyle/>
          <a:p>
            <a:pPr algn="ctr"/>
            <a:r>
              <a:rPr lang="el-GR" altLang="el-GR" b="1" dirty="0" err="1"/>
              <a:t>ΜΕθοδος</a:t>
            </a:r>
            <a:r>
              <a:rPr lang="el-GR" altLang="el-GR" b="1" dirty="0"/>
              <a:t> της </a:t>
            </a:r>
            <a:r>
              <a:rPr lang="el-GR" altLang="el-GR" b="1" dirty="0" err="1"/>
              <a:t>ΠαραγωγΗς</a:t>
            </a:r>
            <a:endParaRPr lang="el-GR" altLang="el-GR" dirty="0"/>
          </a:p>
        </p:txBody>
      </p:sp>
      <p:sp>
        <p:nvSpPr>
          <p:cNvPr id="39940" name="Rectangle 3">
            <a:extLst>
              <a:ext uri="{FF2B5EF4-FFF2-40B4-BE49-F238E27FC236}">
                <a16:creationId xmlns:a16="http://schemas.microsoft.com/office/drawing/2014/main" id="{92AB9F88-3637-CFB9-4C0E-CAD9BB61F25D}"/>
              </a:ext>
            </a:extLst>
          </p:cNvPr>
          <p:cNvSpPr>
            <a:spLocks noGrp="1" noChangeArrowheads="1"/>
          </p:cNvSpPr>
          <p:nvPr>
            <p:ph type="body" idx="1"/>
          </p:nvPr>
        </p:nvSpPr>
        <p:spPr/>
        <p:txBody>
          <a:bodyPr>
            <a:normAutofit/>
          </a:bodyPr>
          <a:lstStyle/>
          <a:p>
            <a:r>
              <a:rPr lang="el-GR" altLang="el-GR" sz="2500" dirty="0"/>
              <a:t>Παράδειγμα (συνέχεια)</a:t>
            </a:r>
            <a:r>
              <a:rPr lang="en-US" altLang="el-GR" sz="2500" dirty="0"/>
              <a:t>:</a:t>
            </a:r>
          </a:p>
          <a:p>
            <a:r>
              <a:rPr lang="el-GR" altLang="el-GR" sz="2500" dirty="0"/>
              <a:t>Ο συντελεστής της απόσβεσης προσδιορίζεται ως</a:t>
            </a:r>
            <a:r>
              <a:rPr lang="en-US" altLang="el-GR" sz="2500" dirty="0"/>
              <a:t> </a:t>
            </a:r>
            <a:r>
              <a:rPr lang="el-GR" altLang="el-GR" sz="2500" dirty="0"/>
              <a:t>εξής</a:t>
            </a:r>
            <a:r>
              <a:rPr lang="en-US" altLang="el-GR" sz="2500" dirty="0"/>
              <a:t>:</a:t>
            </a:r>
          </a:p>
          <a:p>
            <a:pPr lvl="1"/>
            <a:r>
              <a:rPr lang="en-US" altLang="el-GR" sz="2500" dirty="0"/>
              <a:t>8.000/45.000=0.18</a:t>
            </a:r>
            <a:endParaRPr lang="el-GR" altLang="el-GR" sz="2500" dirty="0"/>
          </a:p>
          <a:p>
            <a:r>
              <a:rPr lang="el-GR" altLang="el-GR" sz="2500" dirty="0"/>
              <a:t>Επομένως η απόσβεση για την χρήση 2001 ισούται με</a:t>
            </a:r>
            <a:r>
              <a:rPr lang="en-US" altLang="el-GR" sz="2500" dirty="0"/>
              <a:t>:</a:t>
            </a:r>
          </a:p>
          <a:p>
            <a:pPr lvl="1"/>
            <a:r>
              <a:rPr lang="en-US" altLang="el-GR" sz="2500" dirty="0"/>
              <a:t>900.000*0.18=160.000</a:t>
            </a:r>
            <a:endParaRPr lang="el-GR" altLang="el-GR" sz="25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pPr algn="ctr"/>
            <a:r>
              <a:rPr lang="el-GR" sz="4400" dirty="0"/>
              <a:t>ΠΑΓΙΑ</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3</a:t>
            </a:fld>
            <a:endParaRPr lang="en-CA" dirty="0"/>
          </a:p>
        </p:txBody>
      </p:sp>
      <p:sp>
        <p:nvSpPr>
          <p:cNvPr id="10" name="Θέση περιεχομένου 2">
            <a:extLst>
              <a:ext uri="{FF2B5EF4-FFF2-40B4-BE49-F238E27FC236}">
                <a16:creationId xmlns:a16="http://schemas.microsoft.com/office/drawing/2014/main" id="{A5784A08-DBED-F340-8F75-A8E3E38A9BD0}"/>
              </a:ext>
            </a:extLst>
          </p:cNvPr>
          <p:cNvSpPr txBox="1">
            <a:spLocks/>
          </p:cNvSpPr>
          <p:nvPr/>
        </p:nvSpPr>
        <p:spPr>
          <a:xfrm>
            <a:off x="1981199" y="1122310"/>
            <a:ext cx="9803363" cy="4325112"/>
          </a:xfrm>
          <a:prstGeom prst="rect">
            <a:avLst/>
          </a:prstGeom>
        </p:spPr>
        <p:txBody>
          <a:bodyPr>
            <a:normAutofit lnSpcReduction="10000"/>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marL="0" algn="just">
              <a:buNone/>
            </a:pPr>
            <a:r>
              <a:rPr lang="el-GR" sz="2400" kern="0" dirty="0">
                <a:latin typeface="Cambria" panose="02040503050406030204" pitchFamily="18" charset="0"/>
                <a:ea typeface="Cambria" panose="02040503050406030204" pitchFamily="18" charset="0"/>
              </a:rPr>
              <a:t>ΥΠΟΚΕΙΜΕΝΗ ΑΞΙΑ:</a:t>
            </a:r>
          </a:p>
          <a:p>
            <a:pPr marL="0" algn="just">
              <a:buNone/>
            </a:pPr>
            <a:endParaRPr lang="el-GR" sz="2400" b="1" kern="0" dirty="0">
              <a:latin typeface="Cambria" panose="02040503050406030204" pitchFamily="18" charset="0"/>
              <a:ea typeface="Cambria" panose="02040503050406030204" pitchFamily="18" charset="0"/>
            </a:endParaRPr>
          </a:p>
          <a:p>
            <a:pPr marL="0" algn="just">
              <a:buFont typeface="Wingdings" panose="05000000000000000000" pitchFamily="2" charset="2"/>
              <a:buChar char="Ø"/>
            </a:pPr>
            <a:r>
              <a:rPr lang="el-GR" sz="2400" b="1" kern="0" dirty="0">
                <a:latin typeface="Cambria" panose="02040503050406030204" pitchFamily="18" charset="0"/>
                <a:ea typeface="Cambria" panose="02040503050406030204" pitchFamily="18" charset="0"/>
              </a:rPr>
              <a:t>ΑΞΙΑ ΚΤΗΣΗΣ (ΠΡΟ Φ.Π.Α.) </a:t>
            </a:r>
            <a:r>
              <a:rPr lang="el-GR" sz="2400" b="1" u="sng" kern="0" dirty="0">
                <a:latin typeface="Cambria" panose="02040503050406030204" pitchFamily="18" charset="0"/>
                <a:ea typeface="Cambria" panose="02040503050406030204" pitchFamily="18" charset="0"/>
              </a:rPr>
              <a:t>ΠΛΕΟΝ</a:t>
            </a:r>
            <a:r>
              <a:rPr lang="el-GR" sz="2400" b="1" kern="0" dirty="0">
                <a:latin typeface="Cambria" panose="02040503050406030204" pitchFamily="18" charset="0"/>
                <a:ea typeface="Cambria" panose="02040503050406030204" pitchFamily="18" charset="0"/>
              </a:rPr>
              <a:t> ΕΞΟΔΑ ΒΕΛΤΙΩΣΕΩΝ ΚΑΙ ΠΡΟΣΘΗΚΕΣ</a:t>
            </a:r>
          </a:p>
          <a:p>
            <a:pPr marL="0" algn="just">
              <a:buFont typeface="Wingdings" panose="05000000000000000000" pitchFamily="2" charset="2"/>
              <a:buChar char="Ø"/>
            </a:pPr>
            <a:r>
              <a:rPr lang="el-GR" sz="2400" b="1" kern="0" dirty="0">
                <a:latin typeface="Cambria" panose="02040503050406030204" pitchFamily="18" charset="0"/>
                <a:ea typeface="Cambria" panose="02040503050406030204" pitchFamily="18" charset="0"/>
              </a:rPr>
              <a:t>ΌΧΙ ΕΞΟΔΑ ΣΥΝΤΗΡΗΣΗΣ</a:t>
            </a:r>
          </a:p>
          <a:p>
            <a:pPr marL="0" algn="just">
              <a:buFont typeface="Wingdings" panose="05000000000000000000" pitchFamily="2" charset="2"/>
              <a:buChar char="Ø"/>
            </a:pPr>
            <a:r>
              <a:rPr lang="el-GR" sz="2400" b="1" kern="0" dirty="0">
                <a:latin typeface="Cambria" panose="02040503050406030204" pitchFamily="18" charset="0"/>
                <a:ea typeface="Cambria" panose="02040503050406030204" pitchFamily="18" charset="0"/>
              </a:rPr>
              <a:t>ΚΑΝΟΝΑΣ: </a:t>
            </a:r>
            <a:r>
              <a:rPr lang="el-GR" sz="2400" kern="0" dirty="0">
                <a:latin typeface="Cambria" panose="02040503050406030204" pitchFamily="18" charset="0"/>
                <a:ea typeface="Cambria" panose="02040503050406030204" pitchFamily="18" charset="0"/>
              </a:rPr>
              <a:t>ΕΠΙΒΑΡΥΝΕΙ ΤΗΝ ΥΠΟΚΕΙΜΕΝΗ ΑΞΙΑ ΓΙΑ ΑΠΟΣΒΕΣΕΙΣ ΌΤΙ ΑΥΞΑΝΕΙ ΤΗΝ «ΩΦΕΛΙΜΗ ΖΩΗ». ΤΙ ΘΑ ΤΟ ΚΑΝΕΙ ΝΑ ΔΙΑΡΚΕΣΕΙ ΠΕΡΙΣΣΟΤΕΡΟ.</a:t>
            </a:r>
          </a:p>
          <a:p>
            <a:pPr marL="0" algn="just">
              <a:buFont typeface="Wingdings" panose="05000000000000000000" pitchFamily="2" charset="2"/>
              <a:buChar char="Ø"/>
            </a:pPr>
            <a:r>
              <a:rPr lang="el-GR" sz="2400" b="1" kern="0" dirty="0">
                <a:latin typeface="Cambria" panose="02040503050406030204" pitchFamily="18" charset="0"/>
                <a:ea typeface="Cambria" panose="02040503050406030204" pitchFamily="18" charset="0"/>
              </a:rPr>
              <a:t>ΤΑ ΕΞΟΔΑ ΣΥΝΤΗΡΗΣΗΣ ΔΕΝ ΠΡΟΣΑΥΞΑΝΟΥΝ ΤΗΝ ΑΞΙΑ ΓΙΑΤΙ ΑΠΛΑ ΔΕΝ ΤΟ ΚΑΝΟΥΝ ΩΦΕΛΙΜΟ…ΘΑ ΛΕΙΤΟΥΡΓΗΣΕΙ ΣΩΣΤΑ ΟΣΑ ΧΡΟΝΙΑ ΕΠΡΕΠΕ ΤΙΠΟΤΑ ΠΑΡΑΠΑΝΩ.</a:t>
            </a:r>
          </a:p>
          <a:p>
            <a:pPr marL="0" indent="0" algn="just">
              <a:buNone/>
            </a:pPr>
            <a:endParaRPr lang="en-US" sz="2400" b="1" kern="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8107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7">
            <a:extLst>
              <a:ext uri="{FF2B5EF4-FFF2-40B4-BE49-F238E27FC236}">
                <a16:creationId xmlns:a16="http://schemas.microsoft.com/office/drawing/2014/main" id="{119DB0A0-B627-5D9C-8FE0-170A9D9E18B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BFEA206-8167-4B2A-9A9F-5C2706E34883}" type="slidenum">
              <a:rPr lang="en-GB" altLang="en-US" sz="1400">
                <a:solidFill>
                  <a:srgbClr val="626551"/>
                </a:solidFill>
                <a:latin typeface="Verdana" panose="020B0604030504040204" pitchFamily="34" charset="0"/>
                <a:cs typeface="Arial" panose="020B0604020202020204" pitchFamily="34" charset="0"/>
              </a:rPr>
              <a:pPr>
                <a:spcBef>
                  <a:spcPct val="0"/>
                </a:spcBef>
                <a:buFontTx/>
                <a:buNone/>
              </a:pPr>
              <a:t>30</a:t>
            </a:fld>
            <a:endParaRPr lang="en-GB" altLang="en-US" sz="1400">
              <a:solidFill>
                <a:srgbClr val="626551"/>
              </a:solidFill>
              <a:latin typeface="Verdana" panose="020B0604030504040204" pitchFamily="34" charset="0"/>
              <a:cs typeface="Arial" panose="020B0604020202020204" pitchFamily="34" charset="0"/>
            </a:endParaRPr>
          </a:p>
        </p:txBody>
      </p:sp>
      <p:sp>
        <p:nvSpPr>
          <p:cNvPr id="44035" name="Slide Number Placeholder 17">
            <a:extLst>
              <a:ext uri="{FF2B5EF4-FFF2-40B4-BE49-F238E27FC236}">
                <a16:creationId xmlns:a16="http://schemas.microsoft.com/office/drawing/2014/main" id="{93F58DF2-8B6B-6E8E-EA74-C386DA583B99}"/>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18188BBF-DEC4-4905-8D36-466CCEBA479C}"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30</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6" name="Slide Number Placeholder 17">
            <a:extLst>
              <a:ext uri="{FF2B5EF4-FFF2-40B4-BE49-F238E27FC236}">
                <a16:creationId xmlns:a16="http://schemas.microsoft.com/office/drawing/2014/main" id="{E1EB14A6-80C4-751E-17BB-61DBED4B1DA5}"/>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F0272CEC-B4B0-4BCC-9945-5E7FFE115CA4}"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30</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7" name="Title 1">
            <a:extLst>
              <a:ext uri="{FF2B5EF4-FFF2-40B4-BE49-F238E27FC236}">
                <a16:creationId xmlns:a16="http://schemas.microsoft.com/office/drawing/2014/main" id="{52CE6DA6-DB82-4C03-A1AE-98FA3D08F765}"/>
              </a:ext>
            </a:extLst>
          </p:cNvPr>
          <p:cNvSpPr>
            <a:spLocks noGrp="1"/>
          </p:cNvSpPr>
          <p:nvPr>
            <p:ph type="title" idx="4294967295"/>
          </p:nvPr>
        </p:nvSpPr>
        <p:spPr>
          <a:xfrm>
            <a:off x="1981200" y="407937"/>
            <a:ext cx="8229600" cy="549275"/>
          </a:xfrm>
        </p:spPr>
        <p:txBody>
          <a:bodyPr>
            <a:normAutofit fontScale="90000"/>
          </a:bodyPr>
          <a:lstStyle/>
          <a:p>
            <a:pPr algn="ctr"/>
            <a:r>
              <a:rPr lang="el-GR" altLang="en-US" b="1" dirty="0" err="1"/>
              <a:t>ΠαρΑδειγμα</a:t>
            </a:r>
            <a:r>
              <a:rPr lang="el-GR" altLang="en-US" b="1" dirty="0"/>
              <a:t> : </a:t>
            </a:r>
            <a:r>
              <a:rPr lang="el-GR" altLang="en-US" b="1" dirty="0" err="1"/>
              <a:t>ΔιΑφορες</a:t>
            </a:r>
            <a:r>
              <a:rPr lang="el-GR" altLang="en-US" b="1" dirty="0"/>
              <a:t> </a:t>
            </a:r>
            <a:r>
              <a:rPr lang="el-GR" altLang="en-US" b="1" dirty="0" err="1"/>
              <a:t>μΕθοδοι</a:t>
            </a:r>
            <a:r>
              <a:rPr lang="el-GR" altLang="en-US" b="1" dirty="0"/>
              <a:t> </a:t>
            </a:r>
            <a:r>
              <a:rPr lang="el-GR" altLang="en-US" b="1" dirty="0" err="1"/>
              <a:t>απΟσβεσης</a:t>
            </a:r>
            <a:endParaRPr lang="en-US" altLang="en-US" b="1" dirty="0"/>
          </a:p>
        </p:txBody>
      </p:sp>
      <p:sp>
        <p:nvSpPr>
          <p:cNvPr id="44039" name="Slide Number Placeholder 5">
            <a:extLst>
              <a:ext uri="{FF2B5EF4-FFF2-40B4-BE49-F238E27FC236}">
                <a16:creationId xmlns:a16="http://schemas.microsoft.com/office/drawing/2014/main" id="{28C06F96-4903-9BA8-9A9B-49EA1971ACF6}"/>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C6D780AD-E697-403E-89F2-6D868460B5A1}"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30</a:t>
            </a:fld>
            <a:endParaRPr lang="en-GB" altLang="en-US" sz="1200">
              <a:solidFill>
                <a:srgbClr val="626551"/>
              </a:solidFill>
              <a:latin typeface="Verdan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A3D6A2B3-ACAE-D787-3B6B-CF01CDE83EE3}"/>
              </a:ext>
            </a:extLst>
          </p:cNvPr>
          <p:cNvSpPr txBox="1"/>
          <p:nvPr/>
        </p:nvSpPr>
        <p:spPr>
          <a:xfrm>
            <a:off x="2188723" y="1060315"/>
            <a:ext cx="8356060" cy="3554819"/>
          </a:xfrm>
          <a:prstGeom prst="rect">
            <a:avLst/>
          </a:prstGeom>
          <a:solidFill>
            <a:schemeClr val="bg1"/>
          </a:solidFill>
        </p:spPr>
        <p:txBody>
          <a:bodyPr wrap="square">
            <a:spAutoFit/>
          </a:bodyPr>
          <a:lstStyle/>
          <a:p>
            <a:pPr algn="just"/>
            <a:r>
              <a:rPr lang="el-GR" altLang="en-US" sz="2500" dirty="0"/>
              <a:t>Την 1</a:t>
            </a:r>
            <a:r>
              <a:rPr lang="el-GR" altLang="en-US" sz="2500" baseline="30000" dirty="0"/>
              <a:t>η</a:t>
            </a:r>
            <a:r>
              <a:rPr lang="el-GR" altLang="en-US" sz="2500" dirty="0"/>
              <a:t> Ιανουαρίου του έτους 1 αγοράσθηκε φορτηγό αξίας κτήσης 41.000 με ΩΖ 5 έτη και υπολειμματική αξία 1.000. Το φορτηγό θα κάνει 100.000 </a:t>
            </a:r>
            <a:r>
              <a:rPr lang="el-GR" altLang="en-US" sz="2500" dirty="0" err="1"/>
              <a:t>χλμ</a:t>
            </a:r>
            <a:r>
              <a:rPr lang="el-GR" altLang="en-US" sz="2500" dirty="0"/>
              <a:t> (έτος 1: 20.000, έτος 2: 30.000, έτος 3: 25.000, έτος 4: 15.000 και έτος 5: 10.000)</a:t>
            </a:r>
          </a:p>
          <a:p>
            <a:pPr algn="just"/>
            <a:endParaRPr lang="el-GR" altLang="en-US" sz="2500" dirty="0"/>
          </a:p>
          <a:p>
            <a:pPr algn="just">
              <a:buFont typeface="Wingdings 2" panose="05020102010507070707" pitchFamily="18" charset="2"/>
              <a:buNone/>
            </a:pPr>
            <a:r>
              <a:rPr lang="el-GR" altLang="en-US" sz="2500" dirty="0"/>
              <a:t>Ζητείται:</a:t>
            </a:r>
          </a:p>
          <a:p>
            <a:pPr algn="just"/>
            <a:r>
              <a:rPr lang="el-GR" altLang="en-US" sz="2500" dirty="0"/>
              <a:t>Να υπολογιστούν οι ετήσιες αποσβέσεις, οι σωρευμένες αποσβέσεις και η λογιστική αξία για κάθε ένα από τα έτη 1-5 με όλες τις μεθόδους</a:t>
            </a:r>
            <a:endParaRPr lang="en-US" altLang="en-US" sz="2500" dirty="0"/>
          </a:p>
        </p:txBody>
      </p:sp>
    </p:spTree>
    <p:extLst>
      <p:ext uri="{BB962C8B-B14F-4D97-AF65-F5344CB8AC3E}">
        <p14:creationId xmlns:p14="http://schemas.microsoft.com/office/powerpoint/2010/main" val="2678211388"/>
      </p:ext>
    </p:extLst>
  </p:cSld>
  <p:clrMapOvr>
    <a:masterClrMapping/>
  </p:clrMapOvr>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17">
            <a:extLst>
              <a:ext uri="{FF2B5EF4-FFF2-40B4-BE49-F238E27FC236}">
                <a16:creationId xmlns:a16="http://schemas.microsoft.com/office/drawing/2014/main" id="{A6FAD145-45D0-1B39-6B06-64D51E641F7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8D732AD-DFD6-4C79-A87A-353A257BE25B}" type="slidenum">
              <a:rPr lang="en-GB" altLang="en-US" sz="1400">
                <a:solidFill>
                  <a:srgbClr val="626551"/>
                </a:solidFill>
                <a:latin typeface="Verdana" panose="020B0604030504040204" pitchFamily="34" charset="0"/>
                <a:cs typeface="Arial" panose="020B0604020202020204" pitchFamily="34" charset="0"/>
              </a:rPr>
              <a:pPr>
                <a:spcBef>
                  <a:spcPct val="0"/>
                </a:spcBef>
                <a:buFontTx/>
                <a:buNone/>
              </a:pPr>
              <a:t>31</a:t>
            </a:fld>
            <a:endParaRPr lang="en-GB" altLang="en-US" sz="1400">
              <a:solidFill>
                <a:srgbClr val="626551"/>
              </a:solidFill>
              <a:latin typeface="Verdana" panose="020B0604030504040204" pitchFamily="34" charset="0"/>
              <a:cs typeface="Arial" panose="020B0604020202020204" pitchFamily="34" charset="0"/>
            </a:endParaRPr>
          </a:p>
        </p:txBody>
      </p:sp>
      <p:sp>
        <p:nvSpPr>
          <p:cNvPr id="41987" name="Slide Number Placeholder 17">
            <a:extLst>
              <a:ext uri="{FF2B5EF4-FFF2-40B4-BE49-F238E27FC236}">
                <a16:creationId xmlns:a16="http://schemas.microsoft.com/office/drawing/2014/main" id="{36B466F4-D4B7-093D-B5F7-018AB6E04082}"/>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DD4BADAD-D110-4825-B4DF-4DEC31E331D3}"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31</a:t>
            </a:fld>
            <a:endParaRPr lang="en-GB" altLang="en-US" sz="1200">
              <a:solidFill>
                <a:srgbClr val="626551"/>
              </a:solidFill>
              <a:latin typeface="Verdana" panose="020B0604030504040204" pitchFamily="34" charset="0"/>
              <a:cs typeface="Arial" panose="020B0604020202020204" pitchFamily="34" charset="0"/>
            </a:endParaRPr>
          </a:p>
        </p:txBody>
      </p:sp>
      <p:sp>
        <p:nvSpPr>
          <p:cNvPr id="41988" name="Slide Number Placeholder 17">
            <a:extLst>
              <a:ext uri="{FF2B5EF4-FFF2-40B4-BE49-F238E27FC236}">
                <a16:creationId xmlns:a16="http://schemas.microsoft.com/office/drawing/2014/main" id="{5BAA73C2-A682-7C5E-55E9-A931F8582BE0}"/>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BD118CA5-B78F-4DB6-8C3C-D5A600786B2B}"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31</a:t>
            </a:fld>
            <a:endParaRPr lang="en-GB" altLang="en-US" sz="1200">
              <a:solidFill>
                <a:srgbClr val="626551"/>
              </a:solidFill>
              <a:latin typeface="Verdana" panose="020B0604030504040204" pitchFamily="34" charset="0"/>
              <a:cs typeface="Arial" panose="020B0604020202020204" pitchFamily="34" charset="0"/>
            </a:endParaRPr>
          </a:p>
        </p:txBody>
      </p:sp>
      <p:sp>
        <p:nvSpPr>
          <p:cNvPr id="41989" name="Title 1">
            <a:extLst>
              <a:ext uri="{FF2B5EF4-FFF2-40B4-BE49-F238E27FC236}">
                <a16:creationId xmlns:a16="http://schemas.microsoft.com/office/drawing/2014/main" id="{7729CDD3-3CE9-E79D-8272-72371736EEDF}"/>
              </a:ext>
            </a:extLst>
          </p:cNvPr>
          <p:cNvSpPr>
            <a:spLocks noGrp="1"/>
          </p:cNvSpPr>
          <p:nvPr>
            <p:ph type="title"/>
          </p:nvPr>
        </p:nvSpPr>
        <p:spPr>
          <a:xfrm>
            <a:off x="1981200" y="71439"/>
            <a:ext cx="8229600" cy="492125"/>
          </a:xfrm>
        </p:spPr>
        <p:txBody>
          <a:bodyPr>
            <a:normAutofit fontScale="90000"/>
          </a:bodyPr>
          <a:lstStyle/>
          <a:p>
            <a:pPr algn="ctr"/>
            <a:r>
              <a:rPr lang="el-GR" altLang="en-US" b="1" dirty="0" err="1"/>
              <a:t>ΠαρΑδειγμα</a:t>
            </a:r>
            <a:r>
              <a:rPr lang="el-GR" altLang="en-US" b="1" dirty="0"/>
              <a:t> : </a:t>
            </a:r>
            <a:r>
              <a:rPr lang="el-GR" altLang="en-US" b="1" dirty="0" err="1"/>
              <a:t>ΛΥση</a:t>
            </a:r>
            <a:r>
              <a:rPr lang="el-GR" altLang="en-US" b="1" dirty="0"/>
              <a:t> </a:t>
            </a:r>
            <a:endParaRPr lang="en-US" altLang="en-US" b="1" dirty="0"/>
          </a:p>
        </p:txBody>
      </p:sp>
      <p:sp>
        <p:nvSpPr>
          <p:cNvPr id="41990" name="Slide Number Placeholder 5">
            <a:extLst>
              <a:ext uri="{FF2B5EF4-FFF2-40B4-BE49-F238E27FC236}">
                <a16:creationId xmlns:a16="http://schemas.microsoft.com/office/drawing/2014/main" id="{EBD34A06-EE15-9E6B-1AC0-CF799B530604}"/>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7A8AFB90-23CB-458E-AD10-8D683A6FDB0D}"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31</a:t>
            </a:fld>
            <a:endParaRPr lang="en-GB" altLang="en-US" sz="1200">
              <a:solidFill>
                <a:srgbClr val="626551"/>
              </a:solidFill>
              <a:latin typeface="Verdana" panose="020B0604030504040204" pitchFamily="34" charset="0"/>
              <a:cs typeface="Arial" panose="020B0604020202020204" pitchFamily="34" charset="0"/>
            </a:endParaRPr>
          </a:p>
        </p:txBody>
      </p:sp>
      <p:sp>
        <p:nvSpPr>
          <p:cNvPr id="41991" name="Content Placeholder 7">
            <a:extLst>
              <a:ext uri="{FF2B5EF4-FFF2-40B4-BE49-F238E27FC236}">
                <a16:creationId xmlns:a16="http://schemas.microsoft.com/office/drawing/2014/main" id="{DCEFB5FB-D0C4-5452-F9AF-1981A6C5CEF0}"/>
              </a:ext>
            </a:extLst>
          </p:cNvPr>
          <p:cNvSpPr>
            <a:spLocks noGrp="1"/>
          </p:cNvSpPr>
          <p:nvPr>
            <p:ph idx="1"/>
          </p:nvPr>
        </p:nvSpPr>
        <p:spPr>
          <a:xfrm>
            <a:off x="1703389" y="4160841"/>
            <a:ext cx="8785225" cy="2071688"/>
          </a:xfrm>
        </p:spPr>
        <p:txBody>
          <a:bodyPr>
            <a:normAutofit fontScale="92500" lnSpcReduction="20000"/>
          </a:bodyPr>
          <a:lstStyle/>
          <a:p>
            <a:pPr>
              <a:buFont typeface="Wingdings 2" panose="05020102010507070707" pitchFamily="18" charset="2"/>
              <a:buNone/>
            </a:pPr>
            <a:r>
              <a:rPr lang="el-GR" altLang="en-US" sz="2800" dirty="0"/>
              <a:t>Σημείωση:</a:t>
            </a:r>
          </a:p>
          <a:p>
            <a:r>
              <a:rPr lang="el-GR" altLang="en-US" sz="2800" dirty="0"/>
              <a:t>Κάθε χρόνο το ποσό απόσβεσης μένει σταθερό</a:t>
            </a:r>
          </a:p>
          <a:p>
            <a:r>
              <a:rPr lang="el-GR" altLang="en-US" sz="2800" dirty="0"/>
              <a:t>Η λογιστική αξία (και η αναπόσβεστη) βαίνει μειούμενη</a:t>
            </a:r>
          </a:p>
          <a:p>
            <a:r>
              <a:rPr lang="el-GR" altLang="en-US" sz="2800" dirty="0"/>
              <a:t>Οι σωρευμένες αποσβέσεις βαίνουν αυξανόμενες</a:t>
            </a:r>
          </a:p>
        </p:txBody>
      </p:sp>
      <p:graphicFrame>
        <p:nvGraphicFramePr>
          <p:cNvPr id="38966" name="Group 54">
            <a:extLst>
              <a:ext uri="{FF2B5EF4-FFF2-40B4-BE49-F238E27FC236}">
                <a16:creationId xmlns:a16="http://schemas.microsoft.com/office/drawing/2014/main" id="{591E6713-21CF-D6E5-46D6-F9F04964CB16}"/>
              </a:ext>
            </a:extLst>
          </p:cNvPr>
          <p:cNvGraphicFramePr>
            <a:graphicFrameLocks noGrp="1"/>
          </p:cNvGraphicFramePr>
          <p:nvPr>
            <p:extLst>
              <p:ext uri="{D42A27DB-BD31-4B8C-83A1-F6EECF244321}">
                <p14:modId xmlns:p14="http://schemas.microsoft.com/office/powerpoint/2010/main" val="1171130629"/>
              </p:ext>
            </p:extLst>
          </p:nvPr>
        </p:nvGraphicFramePr>
        <p:xfrm>
          <a:off x="1631950" y="620714"/>
          <a:ext cx="8856664" cy="3482977"/>
        </p:xfrm>
        <a:graphic>
          <a:graphicData uri="http://schemas.openxmlformats.org/drawingml/2006/table">
            <a:tbl>
              <a:tblPr/>
              <a:tblGrid>
                <a:gridCol w="576263">
                  <a:extLst>
                    <a:ext uri="{9D8B030D-6E8A-4147-A177-3AD203B41FA5}">
                      <a16:colId xmlns:a16="http://schemas.microsoft.com/office/drawing/2014/main" val="20000"/>
                    </a:ext>
                  </a:extLst>
                </a:gridCol>
                <a:gridCol w="1800225">
                  <a:extLst>
                    <a:ext uri="{9D8B030D-6E8A-4147-A177-3AD203B41FA5}">
                      <a16:colId xmlns:a16="http://schemas.microsoft.com/office/drawing/2014/main" val="20001"/>
                    </a:ext>
                  </a:extLst>
                </a:gridCol>
                <a:gridCol w="1511300">
                  <a:extLst>
                    <a:ext uri="{9D8B030D-6E8A-4147-A177-3AD203B41FA5}">
                      <a16:colId xmlns:a16="http://schemas.microsoft.com/office/drawing/2014/main" val="20002"/>
                    </a:ext>
                  </a:extLst>
                </a:gridCol>
                <a:gridCol w="1441451">
                  <a:extLst>
                    <a:ext uri="{9D8B030D-6E8A-4147-A177-3AD203B41FA5}">
                      <a16:colId xmlns:a16="http://schemas.microsoft.com/office/drawing/2014/main" val="20003"/>
                    </a:ext>
                  </a:extLst>
                </a:gridCol>
                <a:gridCol w="1727200">
                  <a:extLst>
                    <a:ext uri="{9D8B030D-6E8A-4147-A177-3AD203B41FA5}">
                      <a16:colId xmlns:a16="http://schemas.microsoft.com/office/drawing/2014/main" val="20004"/>
                    </a:ext>
                  </a:extLst>
                </a:gridCol>
                <a:gridCol w="1800225">
                  <a:extLst>
                    <a:ext uri="{9D8B030D-6E8A-4147-A177-3AD203B41FA5}">
                      <a16:colId xmlns:a16="http://schemas.microsoft.com/office/drawing/2014/main" val="20005"/>
                    </a:ext>
                  </a:extLst>
                </a:gridCol>
              </a:tblGrid>
              <a:tr h="426780">
                <a:tc gridSpan="6">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l-GR" sz="2800" b="0" i="0" u="none" strike="noStrike" cap="none" normalizeH="0" baseline="0" dirty="0">
                          <a:ln>
                            <a:noFill/>
                          </a:ln>
                          <a:solidFill>
                            <a:srgbClr val="000000"/>
                          </a:solidFill>
                          <a:effectLst/>
                          <a:latin typeface="Calibri" pitchFamily="34" charset="0"/>
                          <a:cs typeface="Arial" charset="0"/>
                        </a:rPr>
                        <a:t>Α) </a:t>
                      </a:r>
                      <a:r>
                        <a:rPr kumimoji="0" lang="el-GR" sz="2800" b="1" i="0" u="none" strike="noStrike" cap="none" normalizeH="0" baseline="0" dirty="0">
                          <a:ln>
                            <a:noFill/>
                          </a:ln>
                          <a:solidFill>
                            <a:srgbClr val="000000"/>
                          </a:solidFill>
                          <a:effectLst/>
                          <a:latin typeface="Calibri" pitchFamily="34" charset="0"/>
                          <a:cs typeface="Arial" charset="0"/>
                        </a:rPr>
                        <a:t>Σταθερή μέθοδος</a:t>
                      </a:r>
                    </a:p>
                  </a:txBody>
                  <a:tcPr marL="0" marR="0" marT="0" marB="0" anchor="b"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613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l-GR" sz="2300" b="0" i="0" u="sng" strike="noStrike" cap="none" normalizeH="0" baseline="0">
                          <a:ln>
                            <a:noFill/>
                          </a:ln>
                          <a:solidFill>
                            <a:srgbClr val="000000"/>
                          </a:solidFill>
                          <a:effectLst/>
                          <a:latin typeface="Arial" charset="0"/>
                          <a:cs typeface="Arial" charset="0"/>
                        </a:rPr>
                        <a:t>έτος</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300" b="0" i="0" u="none" strike="noStrike" cap="none" normalizeH="0" baseline="0" dirty="0" err="1">
                          <a:ln>
                            <a:noFill/>
                          </a:ln>
                          <a:solidFill>
                            <a:srgbClr val="000000"/>
                          </a:solidFill>
                          <a:effectLst/>
                          <a:latin typeface="Calibri" pitchFamily="34" charset="0"/>
                          <a:cs typeface="Arial" charset="0"/>
                        </a:rPr>
                        <a:t>αποσβεστέα</a:t>
                      </a:r>
                      <a:r>
                        <a:rPr kumimoji="0" lang="el-GR" sz="2300" b="0" i="0" u="none" strike="noStrike" cap="none" normalizeH="0" baseline="0" dirty="0">
                          <a:ln>
                            <a:noFill/>
                          </a:ln>
                          <a:solidFill>
                            <a:srgbClr val="000000"/>
                          </a:solidFill>
                          <a:effectLst/>
                          <a:latin typeface="Calibri" pitchFamily="34" charset="0"/>
                          <a:cs typeface="Arial" charset="0"/>
                        </a:rPr>
                        <a:t> </a:t>
                      </a:r>
                      <a:r>
                        <a:rPr kumimoji="0" lang="el-GR" sz="2300" b="0" i="0" u="sng" strike="noStrike" cap="none" normalizeH="0" baseline="0" dirty="0">
                          <a:ln>
                            <a:noFill/>
                          </a:ln>
                          <a:solidFill>
                            <a:srgbClr val="000000"/>
                          </a:solidFill>
                          <a:effectLst/>
                          <a:latin typeface="Calibri" pitchFamily="34" charset="0"/>
                          <a:cs typeface="Arial" charset="0"/>
                        </a:rPr>
                        <a:t>αξία</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300" b="0" i="0" u="none" strike="noStrike" cap="none" normalizeH="0" baseline="0" dirty="0">
                          <a:ln>
                            <a:noFill/>
                          </a:ln>
                          <a:solidFill>
                            <a:srgbClr val="000000"/>
                          </a:solidFill>
                          <a:effectLst/>
                          <a:latin typeface="Calibri" pitchFamily="34" charset="0"/>
                          <a:cs typeface="Arial" charset="0"/>
                        </a:rPr>
                        <a:t>ποσοστό </a:t>
                      </a:r>
                      <a:r>
                        <a:rPr kumimoji="0" lang="el-GR" sz="2300" b="0" i="0" u="sng" strike="noStrike" cap="none" normalizeH="0" baseline="0" dirty="0">
                          <a:ln>
                            <a:noFill/>
                          </a:ln>
                          <a:solidFill>
                            <a:srgbClr val="000000"/>
                          </a:solidFill>
                          <a:effectLst/>
                          <a:latin typeface="Calibri" pitchFamily="34" charset="0"/>
                          <a:cs typeface="Arial" charset="0"/>
                        </a:rPr>
                        <a:t>απόσβεσης</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300" b="0" i="0" u="none" strike="noStrike" cap="none" normalizeH="0" baseline="0">
                          <a:ln>
                            <a:noFill/>
                          </a:ln>
                          <a:solidFill>
                            <a:srgbClr val="000000"/>
                          </a:solidFill>
                          <a:effectLst/>
                          <a:latin typeface="Calibri" pitchFamily="34" charset="0"/>
                          <a:cs typeface="Arial" charset="0"/>
                        </a:rPr>
                        <a:t>ετήσια </a:t>
                      </a:r>
                      <a:r>
                        <a:rPr kumimoji="0" lang="el-GR" sz="2300" b="0" i="0" u="sng" strike="noStrike" cap="none" normalizeH="0" baseline="0">
                          <a:ln>
                            <a:noFill/>
                          </a:ln>
                          <a:solidFill>
                            <a:srgbClr val="000000"/>
                          </a:solidFill>
                          <a:effectLst/>
                          <a:latin typeface="Calibri" pitchFamily="34" charset="0"/>
                          <a:cs typeface="Arial" charset="0"/>
                        </a:rPr>
                        <a:t>απόσβεση</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300" b="0" i="0" u="none" strike="noStrike" cap="none" normalizeH="0" baseline="0">
                          <a:ln>
                            <a:noFill/>
                          </a:ln>
                          <a:solidFill>
                            <a:srgbClr val="000000"/>
                          </a:solidFill>
                          <a:effectLst/>
                          <a:latin typeface="Calibri" pitchFamily="34" charset="0"/>
                          <a:cs typeface="Arial" charset="0"/>
                        </a:rPr>
                        <a:t>σωρευμένες </a:t>
                      </a:r>
                      <a:r>
                        <a:rPr kumimoji="0" lang="el-GR" sz="2300" b="0" i="0" u="sng" strike="noStrike" cap="none" normalizeH="0" baseline="0">
                          <a:ln>
                            <a:noFill/>
                          </a:ln>
                          <a:solidFill>
                            <a:srgbClr val="000000"/>
                          </a:solidFill>
                          <a:effectLst/>
                          <a:latin typeface="Calibri" pitchFamily="34" charset="0"/>
                          <a:cs typeface="Arial" charset="0"/>
                        </a:rPr>
                        <a:t>αποσβέσεις</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300" b="0" i="0" u="sng" strike="noStrike" cap="none" normalizeH="0" baseline="0" dirty="0">
                          <a:ln>
                            <a:noFill/>
                          </a:ln>
                          <a:solidFill>
                            <a:srgbClr val="000000"/>
                          </a:solidFill>
                          <a:effectLst/>
                          <a:latin typeface="Calibri" pitchFamily="34" charset="0"/>
                          <a:cs typeface="Arial" charset="0"/>
                        </a:rPr>
                        <a:t>Λογιστική αξία</a:t>
                      </a: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65812">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fr-FR" sz="2400" b="0" i="0" u="none" strike="noStrike" cap="none" normalizeH="0" baseline="0" dirty="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41.000</a:t>
                      </a:r>
                      <a:endParaRPr kumimoji="0" lang="en-US" sz="2400" b="0" i="0" u="none" strike="noStrike" cap="none" normalizeH="0" baseline="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6581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34" charset="0"/>
                          <a:cs typeface="Arial" charset="0"/>
                        </a:rPr>
                        <a:t>1</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40</a:t>
                      </a:r>
                      <a:r>
                        <a:rPr kumimoji="0" lang="fr-FR"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2400" b="0" i="0" u="none" strike="noStrike" cap="none" normalizeH="0" baseline="0" dirty="0">
                          <a:ln>
                            <a:noFill/>
                          </a:ln>
                          <a:solidFill>
                            <a:srgbClr val="000000"/>
                          </a:solidFill>
                          <a:effectLst/>
                          <a:latin typeface="Calibri" pitchFamily="34" charset="0"/>
                          <a:cs typeface="Arial" charset="0"/>
                        </a:rPr>
                        <a:t>20%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8</a:t>
                      </a:r>
                      <a:r>
                        <a:rPr kumimoji="0" lang="en-US"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8</a:t>
                      </a:r>
                      <a:r>
                        <a:rPr kumimoji="0" lang="fr-FR"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33</a:t>
                      </a:r>
                      <a:r>
                        <a:rPr kumimoji="0" lang="en-US"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6581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34" charset="0"/>
                          <a:cs typeface="Arial" charset="0"/>
                        </a:rPr>
                        <a:t>2</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40</a:t>
                      </a:r>
                      <a:r>
                        <a:rPr kumimoji="0" lang="fr-FR"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2400" b="0" i="0" u="none" strike="noStrike" cap="none" normalizeH="0" baseline="0">
                          <a:ln>
                            <a:noFill/>
                          </a:ln>
                          <a:solidFill>
                            <a:srgbClr val="000000"/>
                          </a:solidFill>
                          <a:effectLst/>
                          <a:latin typeface="Calibri" pitchFamily="34" charset="0"/>
                          <a:cs typeface="Arial" charset="0"/>
                        </a:rPr>
                        <a:t>20%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dirty="0">
                          <a:ln>
                            <a:noFill/>
                          </a:ln>
                          <a:solidFill>
                            <a:srgbClr val="000000"/>
                          </a:solidFill>
                          <a:effectLst/>
                          <a:latin typeface="Calibri" pitchFamily="34" charset="0"/>
                          <a:cs typeface="Arial" charset="0"/>
                        </a:rPr>
                        <a:t>8</a:t>
                      </a:r>
                      <a:r>
                        <a:rPr kumimoji="0" lang="en-US" sz="2400" b="0" i="0" u="none" strike="noStrike" cap="none" normalizeH="0" baseline="0" dirty="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16</a:t>
                      </a:r>
                      <a:r>
                        <a:rPr kumimoji="0" lang="fr-FR"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25</a:t>
                      </a:r>
                      <a:r>
                        <a:rPr kumimoji="0" lang="en-US"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36581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34" charset="0"/>
                          <a:cs typeface="Arial" charset="0"/>
                        </a:rPr>
                        <a:t>3</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40</a:t>
                      </a:r>
                      <a:r>
                        <a:rPr kumimoji="0" lang="fr-FR"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34" charset="0"/>
                          <a:cs typeface="Arial" charset="0"/>
                        </a:rPr>
                        <a:t>20%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dirty="0">
                          <a:ln>
                            <a:noFill/>
                          </a:ln>
                          <a:solidFill>
                            <a:srgbClr val="000000"/>
                          </a:solidFill>
                          <a:effectLst/>
                          <a:latin typeface="Calibri" pitchFamily="34" charset="0"/>
                          <a:cs typeface="Arial" charset="0"/>
                        </a:rPr>
                        <a:t>8</a:t>
                      </a:r>
                      <a:r>
                        <a:rPr kumimoji="0" lang="en-US" sz="2400" b="0" i="0" u="none" strike="noStrike" cap="none" normalizeH="0" baseline="0" dirty="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24</a:t>
                      </a:r>
                      <a:r>
                        <a:rPr kumimoji="0" lang="fr-FR"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17</a:t>
                      </a:r>
                      <a:r>
                        <a:rPr kumimoji="0" lang="en-US"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6581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34" charset="0"/>
                          <a:cs typeface="Arial" charset="0"/>
                        </a:rPr>
                        <a:t>4</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40</a:t>
                      </a:r>
                      <a:r>
                        <a:rPr kumimoji="0" lang="fr-FR"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34" charset="0"/>
                          <a:cs typeface="Arial" charset="0"/>
                        </a:rPr>
                        <a:t>20%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dirty="0">
                          <a:ln>
                            <a:noFill/>
                          </a:ln>
                          <a:solidFill>
                            <a:srgbClr val="000000"/>
                          </a:solidFill>
                          <a:effectLst/>
                          <a:latin typeface="Calibri" pitchFamily="34" charset="0"/>
                          <a:cs typeface="Arial" charset="0"/>
                        </a:rPr>
                        <a:t>8</a:t>
                      </a:r>
                      <a:r>
                        <a:rPr kumimoji="0" lang="en-US" sz="2400" b="0" i="0" u="none" strike="noStrike" cap="none" normalizeH="0" baseline="0" dirty="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32</a:t>
                      </a:r>
                      <a:r>
                        <a:rPr kumimoji="0" lang="fr-FR"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9</a:t>
                      </a:r>
                      <a:r>
                        <a:rPr kumimoji="0" lang="en-US"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36581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34" charset="0"/>
                          <a:cs typeface="Arial" charset="0"/>
                        </a:rPr>
                        <a:t>5</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40</a:t>
                      </a:r>
                      <a:r>
                        <a:rPr kumimoji="0" lang="fr-FR"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34" charset="0"/>
                          <a:cs typeface="Arial" charset="0"/>
                        </a:rPr>
                        <a:t>20%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dirty="0">
                          <a:ln>
                            <a:noFill/>
                          </a:ln>
                          <a:solidFill>
                            <a:srgbClr val="000000"/>
                          </a:solidFill>
                          <a:effectLst/>
                          <a:latin typeface="Calibri" pitchFamily="34" charset="0"/>
                          <a:cs typeface="Arial" charset="0"/>
                        </a:rPr>
                        <a:t>8</a:t>
                      </a:r>
                      <a:r>
                        <a:rPr kumimoji="0" lang="en-US" sz="2400" b="0" i="0" u="none" strike="noStrike" cap="none" normalizeH="0" baseline="0" dirty="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40</a:t>
                      </a:r>
                      <a:r>
                        <a:rPr kumimoji="0" lang="fr-FR"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dirty="0">
                          <a:ln>
                            <a:noFill/>
                          </a:ln>
                          <a:solidFill>
                            <a:srgbClr val="000000"/>
                          </a:solidFill>
                          <a:effectLst/>
                          <a:latin typeface="Calibri" pitchFamily="34" charset="0"/>
                          <a:cs typeface="Arial" charset="0"/>
                        </a:rPr>
                        <a:t>1.00</a:t>
                      </a:r>
                      <a:r>
                        <a:rPr kumimoji="0" lang="en-US" sz="2400" b="0" i="0" u="none" strike="noStrike" cap="none" normalizeH="0" baseline="0" dirty="0">
                          <a:ln>
                            <a:noFill/>
                          </a:ln>
                          <a:solidFill>
                            <a:srgbClr val="000000"/>
                          </a:solidFill>
                          <a:effectLst/>
                          <a:latin typeface="Calibri" pitchFamily="34" charset="0"/>
                          <a:cs typeface="Arial" charset="0"/>
                        </a:rPr>
                        <a:t>0</a:t>
                      </a: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17">
            <a:extLst>
              <a:ext uri="{FF2B5EF4-FFF2-40B4-BE49-F238E27FC236}">
                <a16:creationId xmlns:a16="http://schemas.microsoft.com/office/drawing/2014/main" id="{BE57F28D-23BA-CCA8-C2C5-01ED45A2CB3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56D14D1-CF1B-4A1A-9578-92169C276998}" type="slidenum">
              <a:rPr lang="en-GB" altLang="en-US" sz="1400">
                <a:solidFill>
                  <a:srgbClr val="626551"/>
                </a:solidFill>
                <a:latin typeface="Verdana" panose="020B0604030504040204" pitchFamily="34" charset="0"/>
                <a:cs typeface="Arial" panose="020B0604020202020204" pitchFamily="34" charset="0"/>
              </a:rPr>
              <a:pPr>
                <a:spcBef>
                  <a:spcPct val="0"/>
                </a:spcBef>
                <a:buFontTx/>
                <a:buNone/>
              </a:pPr>
              <a:t>32</a:t>
            </a:fld>
            <a:endParaRPr lang="en-GB" altLang="en-US" sz="1400">
              <a:solidFill>
                <a:srgbClr val="626551"/>
              </a:solidFill>
              <a:latin typeface="Verdana" panose="020B0604030504040204" pitchFamily="34" charset="0"/>
              <a:cs typeface="Arial" panose="020B0604020202020204" pitchFamily="34" charset="0"/>
            </a:endParaRPr>
          </a:p>
        </p:txBody>
      </p:sp>
      <p:sp>
        <p:nvSpPr>
          <p:cNvPr id="43011" name="Slide Number Placeholder 17">
            <a:extLst>
              <a:ext uri="{FF2B5EF4-FFF2-40B4-BE49-F238E27FC236}">
                <a16:creationId xmlns:a16="http://schemas.microsoft.com/office/drawing/2014/main" id="{77E1AF6B-10A8-BBBA-6A26-C4FCEC307CAD}"/>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2F92546F-AD72-4AE3-A40C-53BBDBE313E3}"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32</a:t>
            </a:fld>
            <a:endParaRPr lang="en-GB" altLang="en-US" sz="1200">
              <a:solidFill>
                <a:srgbClr val="626551"/>
              </a:solidFill>
              <a:latin typeface="Verdana" panose="020B0604030504040204" pitchFamily="34" charset="0"/>
              <a:cs typeface="Arial" panose="020B0604020202020204" pitchFamily="34" charset="0"/>
            </a:endParaRPr>
          </a:p>
        </p:txBody>
      </p:sp>
      <p:sp>
        <p:nvSpPr>
          <p:cNvPr id="43012" name="Slide Number Placeholder 17">
            <a:extLst>
              <a:ext uri="{FF2B5EF4-FFF2-40B4-BE49-F238E27FC236}">
                <a16:creationId xmlns:a16="http://schemas.microsoft.com/office/drawing/2014/main" id="{DFEA012D-9EE5-CFE9-A80F-B57FFD2590BF}"/>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C6CDFA33-C3F0-40A3-89DC-16048224B9F0}"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32</a:t>
            </a:fld>
            <a:endParaRPr lang="en-GB" altLang="en-US" sz="1200">
              <a:solidFill>
                <a:srgbClr val="626551"/>
              </a:solidFill>
              <a:latin typeface="Verdana" panose="020B0604030504040204" pitchFamily="34" charset="0"/>
              <a:cs typeface="Arial" panose="020B0604020202020204" pitchFamily="34" charset="0"/>
            </a:endParaRPr>
          </a:p>
        </p:txBody>
      </p:sp>
      <p:sp>
        <p:nvSpPr>
          <p:cNvPr id="43013" name="Title 1">
            <a:extLst>
              <a:ext uri="{FF2B5EF4-FFF2-40B4-BE49-F238E27FC236}">
                <a16:creationId xmlns:a16="http://schemas.microsoft.com/office/drawing/2014/main" id="{1692D1FC-2C66-705D-9EA6-2F807C6088B7}"/>
              </a:ext>
            </a:extLst>
          </p:cNvPr>
          <p:cNvSpPr>
            <a:spLocks noGrp="1"/>
          </p:cNvSpPr>
          <p:nvPr>
            <p:ph type="title"/>
          </p:nvPr>
        </p:nvSpPr>
        <p:spPr>
          <a:xfrm>
            <a:off x="1981200" y="188914"/>
            <a:ext cx="8229600" cy="492125"/>
          </a:xfrm>
        </p:spPr>
        <p:txBody>
          <a:bodyPr>
            <a:normAutofit fontScale="90000"/>
          </a:bodyPr>
          <a:lstStyle/>
          <a:p>
            <a:pPr algn="ctr"/>
            <a:r>
              <a:rPr lang="el-GR" altLang="en-US" b="1" dirty="0" err="1"/>
              <a:t>ΠαρΑδειγμα</a:t>
            </a:r>
            <a:r>
              <a:rPr lang="el-GR" altLang="en-US" b="1" dirty="0"/>
              <a:t> : </a:t>
            </a:r>
            <a:r>
              <a:rPr lang="el-GR" altLang="en-US" b="1" dirty="0" err="1"/>
              <a:t>ΛΥση</a:t>
            </a:r>
            <a:r>
              <a:rPr lang="el-GR" altLang="en-US" b="1" dirty="0"/>
              <a:t> </a:t>
            </a:r>
            <a:endParaRPr lang="en-US" altLang="en-US" b="1" dirty="0"/>
          </a:p>
        </p:txBody>
      </p:sp>
      <p:sp>
        <p:nvSpPr>
          <p:cNvPr id="43014" name="Slide Number Placeholder 5">
            <a:extLst>
              <a:ext uri="{FF2B5EF4-FFF2-40B4-BE49-F238E27FC236}">
                <a16:creationId xmlns:a16="http://schemas.microsoft.com/office/drawing/2014/main" id="{0CCE40E7-ECE0-EC36-1248-A6BC51A381B2}"/>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C7445355-7FD3-4F48-A8C2-9141E896219A}"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32</a:t>
            </a:fld>
            <a:endParaRPr lang="en-GB" altLang="en-US" sz="1200">
              <a:solidFill>
                <a:srgbClr val="626551"/>
              </a:solidFill>
              <a:latin typeface="Verdana" panose="020B0604030504040204" pitchFamily="34" charset="0"/>
              <a:cs typeface="Arial" panose="020B0604020202020204" pitchFamily="34" charset="0"/>
            </a:endParaRPr>
          </a:p>
        </p:txBody>
      </p:sp>
      <p:sp>
        <p:nvSpPr>
          <p:cNvPr id="43015" name="Content Placeholder 7">
            <a:extLst>
              <a:ext uri="{FF2B5EF4-FFF2-40B4-BE49-F238E27FC236}">
                <a16:creationId xmlns:a16="http://schemas.microsoft.com/office/drawing/2014/main" id="{37D2A103-F1E1-9EA5-0511-6B749332D14E}"/>
              </a:ext>
            </a:extLst>
          </p:cNvPr>
          <p:cNvSpPr>
            <a:spLocks noGrp="1"/>
          </p:cNvSpPr>
          <p:nvPr>
            <p:ph idx="1"/>
          </p:nvPr>
        </p:nvSpPr>
        <p:spPr>
          <a:xfrm>
            <a:off x="1703389" y="5229226"/>
            <a:ext cx="8785225" cy="1008063"/>
          </a:xfrm>
        </p:spPr>
        <p:txBody>
          <a:bodyPr/>
          <a:lstStyle/>
          <a:p>
            <a:pPr>
              <a:buFont typeface="Wingdings 2" panose="05020102010507070707" pitchFamily="18" charset="2"/>
              <a:buNone/>
            </a:pPr>
            <a:r>
              <a:rPr lang="el-GR" altLang="en-US" sz="2800"/>
              <a:t>* Άθροισμα ετών ΩΖ = 1+2+3+4+5=15</a:t>
            </a:r>
          </a:p>
          <a:p>
            <a:endParaRPr lang="el-GR" altLang="en-US" sz="2800"/>
          </a:p>
        </p:txBody>
      </p:sp>
      <p:graphicFrame>
        <p:nvGraphicFramePr>
          <p:cNvPr id="41013" name="Group 53">
            <a:extLst>
              <a:ext uri="{FF2B5EF4-FFF2-40B4-BE49-F238E27FC236}">
                <a16:creationId xmlns:a16="http://schemas.microsoft.com/office/drawing/2014/main" id="{1C3188F8-B463-EADD-4B5D-12B91F9EC0D7}"/>
              </a:ext>
            </a:extLst>
          </p:cNvPr>
          <p:cNvGraphicFramePr>
            <a:graphicFrameLocks noGrp="1"/>
          </p:cNvGraphicFramePr>
          <p:nvPr>
            <p:extLst>
              <p:ext uri="{D42A27DB-BD31-4B8C-83A1-F6EECF244321}">
                <p14:modId xmlns:p14="http://schemas.microsoft.com/office/powerpoint/2010/main" val="3174997075"/>
              </p:ext>
            </p:extLst>
          </p:nvPr>
        </p:nvGraphicFramePr>
        <p:xfrm>
          <a:off x="1631950" y="860426"/>
          <a:ext cx="8856664" cy="3854455"/>
        </p:xfrm>
        <a:graphic>
          <a:graphicData uri="http://schemas.openxmlformats.org/drawingml/2006/table">
            <a:tbl>
              <a:tblPr/>
              <a:tblGrid>
                <a:gridCol w="576263">
                  <a:extLst>
                    <a:ext uri="{9D8B030D-6E8A-4147-A177-3AD203B41FA5}">
                      <a16:colId xmlns:a16="http://schemas.microsoft.com/office/drawing/2014/main" val="20000"/>
                    </a:ext>
                  </a:extLst>
                </a:gridCol>
                <a:gridCol w="1800225">
                  <a:extLst>
                    <a:ext uri="{9D8B030D-6E8A-4147-A177-3AD203B41FA5}">
                      <a16:colId xmlns:a16="http://schemas.microsoft.com/office/drawing/2014/main" val="20001"/>
                    </a:ext>
                  </a:extLst>
                </a:gridCol>
                <a:gridCol w="1511300">
                  <a:extLst>
                    <a:ext uri="{9D8B030D-6E8A-4147-A177-3AD203B41FA5}">
                      <a16:colId xmlns:a16="http://schemas.microsoft.com/office/drawing/2014/main" val="20002"/>
                    </a:ext>
                  </a:extLst>
                </a:gridCol>
                <a:gridCol w="1441451">
                  <a:extLst>
                    <a:ext uri="{9D8B030D-6E8A-4147-A177-3AD203B41FA5}">
                      <a16:colId xmlns:a16="http://schemas.microsoft.com/office/drawing/2014/main" val="20003"/>
                    </a:ext>
                  </a:extLst>
                </a:gridCol>
                <a:gridCol w="1727200">
                  <a:extLst>
                    <a:ext uri="{9D8B030D-6E8A-4147-A177-3AD203B41FA5}">
                      <a16:colId xmlns:a16="http://schemas.microsoft.com/office/drawing/2014/main" val="20004"/>
                    </a:ext>
                  </a:extLst>
                </a:gridCol>
                <a:gridCol w="1800225">
                  <a:extLst>
                    <a:ext uri="{9D8B030D-6E8A-4147-A177-3AD203B41FA5}">
                      <a16:colId xmlns:a16="http://schemas.microsoft.com/office/drawing/2014/main" val="20005"/>
                    </a:ext>
                  </a:extLst>
                </a:gridCol>
              </a:tblGrid>
              <a:tr h="457197">
                <a:tc gridSpan="6">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l-GR" sz="3000" b="0" i="0" u="none" strike="noStrike" cap="none" normalizeH="0" baseline="0" dirty="0">
                          <a:ln>
                            <a:noFill/>
                          </a:ln>
                          <a:solidFill>
                            <a:srgbClr val="000000"/>
                          </a:solidFill>
                          <a:effectLst/>
                          <a:latin typeface="Arial" charset="0"/>
                          <a:cs typeface="Arial" charset="0"/>
                        </a:rPr>
                        <a:t>Β</a:t>
                      </a:r>
                      <a:r>
                        <a:rPr kumimoji="0" lang="el-GR" sz="3000" b="0" i="0" u="none" strike="noStrike" cap="none" normalizeH="0" baseline="0" dirty="0">
                          <a:ln>
                            <a:noFill/>
                          </a:ln>
                          <a:solidFill>
                            <a:srgbClr val="000000"/>
                          </a:solidFill>
                          <a:effectLst/>
                          <a:latin typeface="Calibri" pitchFamily="34" charset="0"/>
                          <a:cs typeface="Arial" charset="0"/>
                        </a:rPr>
                        <a:t>) </a:t>
                      </a:r>
                      <a:r>
                        <a:rPr kumimoji="0" lang="el-GR" sz="3000" b="1" i="0" u="none" strike="noStrike" cap="none" normalizeH="0" baseline="0" dirty="0">
                          <a:ln>
                            <a:noFill/>
                          </a:ln>
                          <a:solidFill>
                            <a:schemeClr val="tx1"/>
                          </a:solidFill>
                          <a:effectLst/>
                          <a:latin typeface="Calibri" pitchFamily="34" charset="0"/>
                          <a:cs typeface="Arial" charset="0"/>
                        </a:rPr>
                        <a:t>Άθροισμα* ετών ΩΖ</a:t>
                      </a:r>
                      <a:endParaRPr kumimoji="0" lang="el-GR" sz="3000" b="1" i="0" u="none" strike="noStrike" cap="none" normalizeH="0" baseline="0" dirty="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4663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l-GR" sz="2300" b="0" i="0" u="sng" strike="noStrike" cap="none" normalizeH="0" baseline="0">
                          <a:ln>
                            <a:noFill/>
                          </a:ln>
                          <a:solidFill>
                            <a:srgbClr val="000000"/>
                          </a:solidFill>
                          <a:effectLst/>
                          <a:latin typeface="Arial" charset="0"/>
                          <a:cs typeface="Arial" charset="0"/>
                        </a:rPr>
                        <a:t>έ</a:t>
                      </a:r>
                      <a:r>
                        <a:rPr kumimoji="0" lang="el-GR" sz="2300" b="0" i="0" u="sng" strike="noStrike" cap="none" normalizeH="0" baseline="0">
                          <a:ln>
                            <a:noFill/>
                          </a:ln>
                          <a:solidFill>
                            <a:srgbClr val="000000"/>
                          </a:solidFill>
                          <a:effectLst/>
                          <a:latin typeface="Calibri" pitchFamily="34" charset="0"/>
                          <a:cs typeface="Arial" charset="0"/>
                        </a:rPr>
                        <a:t>τος</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300" b="0" i="0" u="none" strike="noStrike" cap="none" normalizeH="0" baseline="0">
                          <a:ln>
                            <a:noFill/>
                          </a:ln>
                          <a:solidFill>
                            <a:srgbClr val="000000"/>
                          </a:solidFill>
                          <a:effectLst/>
                          <a:latin typeface="Calibri" pitchFamily="34" charset="0"/>
                          <a:cs typeface="Arial" charset="0"/>
                        </a:rPr>
                        <a:t>αποσβεστέα </a:t>
                      </a:r>
                      <a:r>
                        <a:rPr kumimoji="0" lang="el-GR" sz="2300" b="0" i="0" u="sng" strike="noStrike" cap="none" normalizeH="0" baseline="0">
                          <a:ln>
                            <a:noFill/>
                          </a:ln>
                          <a:solidFill>
                            <a:srgbClr val="000000"/>
                          </a:solidFill>
                          <a:effectLst/>
                          <a:latin typeface="Calibri" pitchFamily="34" charset="0"/>
                          <a:cs typeface="Arial" charset="0"/>
                        </a:rPr>
                        <a:t>αξία</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300" b="0" i="0" u="none" strike="noStrike" cap="none" normalizeH="0" baseline="0" dirty="0">
                          <a:ln>
                            <a:noFill/>
                          </a:ln>
                          <a:solidFill>
                            <a:srgbClr val="000000"/>
                          </a:solidFill>
                          <a:effectLst/>
                          <a:latin typeface="Calibri" pitchFamily="34" charset="0"/>
                          <a:cs typeface="Arial" charset="0"/>
                        </a:rPr>
                        <a:t>ποσοστό </a:t>
                      </a:r>
                      <a:r>
                        <a:rPr kumimoji="0" lang="el-GR" sz="2300" b="0" i="0" u="sng" strike="noStrike" cap="none" normalizeH="0" baseline="0" dirty="0">
                          <a:ln>
                            <a:noFill/>
                          </a:ln>
                          <a:solidFill>
                            <a:srgbClr val="000000"/>
                          </a:solidFill>
                          <a:effectLst/>
                          <a:latin typeface="Calibri" pitchFamily="34" charset="0"/>
                          <a:cs typeface="Arial" charset="0"/>
                        </a:rPr>
                        <a:t>απόσβεσης</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300" b="0" i="0" u="none" strike="noStrike" cap="none" normalizeH="0" baseline="0">
                          <a:ln>
                            <a:noFill/>
                          </a:ln>
                          <a:solidFill>
                            <a:srgbClr val="000000"/>
                          </a:solidFill>
                          <a:effectLst/>
                          <a:latin typeface="Calibri" pitchFamily="34" charset="0"/>
                          <a:cs typeface="Arial" charset="0"/>
                        </a:rPr>
                        <a:t>ετήσια </a:t>
                      </a:r>
                      <a:r>
                        <a:rPr kumimoji="0" lang="el-GR" sz="2300" b="0" i="0" u="sng" strike="noStrike" cap="none" normalizeH="0" baseline="0">
                          <a:ln>
                            <a:noFill/>
                          </a:ln>
                          <a:solidFill>
                            <a:srgbClr val="000000"/>
                          </a:solidFill>
                          <a:effectLst/>
                          <a:latin typeface="Calibri" pitchFamily="34" charset="0"/>
                          <a:cs typeface="Arial" charset="0"/>
                        </a:rPr>
                        <a:t>απόσβεση</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300" b="0" i="0" u="none" strike="noStrike" cap="none" normalizeH="0" baseline="0">
                          <a:ln>
                            <a:noFill/>
                          </a:ln>
                          <a:solidFill>
                            <a:srgbClr val="000000"/>
                          </a:solidFill>
                          <a:effectLst/>
                          <a:latin typeface="Calibri" pitchFamily="34" charset="0"/>
                          <a:cs typeface="Arial" charset="0"/>
                        </a:rPr>
                        <a:t>σωρευμένες </a:t>
                      </a:r>
                      <a:r>
                        <a:rPr kumimoji="0" lang="el-GR" sz="2300" b="0" i="0" u="sng" strike="noStrike" cap="none" normalizeH="0" baseline="0">
                          <a:ln>
                            <a:noFill/>
                          </a:ln>
                          <a:solidFill>
                            <a:srgbClr val="000000"/>
                          </a:solidFill>
                          <a:effectLst/>
                          <a:latin typeface="Calibri" pitchFamily="34" charset="0"/>
                          <a:cs typeface="Arial" charset="0"/>
                        </a:rPr>
                        <a:t>αποσβέσεις</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300" b="0" i="0" u="sng" strike="noStrike" cap="none" normalizeH="0" baseline="0" dirty="0">
                          <a:ln>
                            <a:noFill/>
                          </a:ln>
                          <a:solidFill>
                            <a:srgbClr val="000000"/>
                          </a:solidFill>
                          <a:effectLst/>
                          <a:latin typeface="Calibri" pitchFamily="34" charset="0"/>
                          <a:cs typeface="Arial" charset="0"/>
                        </a:rPr>
                        <a:t>Λογιστική αξία</a:t>
                      </a: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65758">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dirty="0">
                          <a:ln>
                            <a:noFill/>
                          </a:ln>
                          <a:solidFill>
                            <a:srgbClr val="000000"/>
                          </a:solidFill>
                          <a:effectLst/>
                          <a:latin typeface="Calibri" pitchFamily="34" charset="0"/>
                          <a:cs typeface="Arial" charset="0"/>
                        </a:rPr>
                        <a:t>41.000</a:t>
                      </a:r>
                      <a:endParaRPr kumimoji="0" lang="en-US" sz="2400" b="0" i="0" u="none" strike="noStrike" cap="none" normalizeH="0" baseline="0" dirty="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43697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34" charset="0"/>
                          <a:cs typeface="Arial" charset="0"/>
                        </a:rPr>
                        <a:t>1</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40</a:t>
                      </a:r>
                      <a:r>
                        <a:rPr kumimoji="0" lang="fr-FR"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5/15</a:t>
                      </a:r>
                      <a:endParaRPr kumimoji="0" lang="fr-FR" sz="2400" b="0" i="0" u="none" strike="noStrike" cap="none" normalizeH="0" baseline="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34" charset="0"/>
                          <a:cs typeface="Arial" charset="0"/>
                        </a:rPr>
                        <a:t>13.333</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34" charset="0"/>
                          <a:cs typeface="Arial" charset="0"/>
                        </a:rPr>
                        <a:t>13.333</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34" charset="0"/>
                          <a:cs typeface="Arial" charset="0"/>
                        </a:rPr>
                        <a:t>27.667</a:t>
                      </a: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3697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34" charset="0"/>
                          <a:cs typeface="Arial" charset="0"/>
                        </a:rPr>
                        <a:t>2</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40</a:t>
                      </a:r>
                      <a:r>
                        <a:rPr kumimoji="0" lang="fr-FR"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4/15</a:t>
                      </a:r>
                      <a:endParaRPr kumimoji="0" lang="fr-FR" sz="2400" b="0" i="0" u="none" strike="noStrike" cap="none" normalizeH="0" baseline="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34" charset="0"/>
                          <a:cs typeface="Arial" charset="0"/>
                        </a:rPr>
                        <a:t>10.667</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34" charset="0"/>
                          <a:cs typeface="Arial" charset="0"/>
                        </a:rPr>
                        <a:t>24.000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34" charset="0"/>
                          <a:cs typeface="Arial" charset="0"/>
                        </a:rPr>
                        <a:t>17.000</a:t>
                      </a: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43697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34" charset="0"/>
                          <a:cs typeface="Arial" charset="0"/>
                        </a:rPr>
                        <a:t>3</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40</a:t>
                      </a:r>
                      <a:r>
                        <a:rPr kumimoji="0" lang="fr-FR"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3/15</a:t>
                      </a:r>
                      <a:endParaRPr kumimoji="0" lang="fr-FR" sz="2400" b="0" i="0" u="none" strike="noStrike" cap="none" normalizeH="0" baseline="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dirty="0">
                          <a:ln>
                            <a:noFill/>
                          </a:ln>
                          <a:solidFill>
                            <a:srgbClr val="000000"/>
                          </a:solidFill>
                          <a:effectLst/>
                          <a:latin typeface="Calibri" pitchFamily="34" charset="0"/>
                          <a:cs typeface="Arial" charset="0"/>
                        </a:rPr>
                        <a:t>  </a:t>
                      </a:r>
                      <a:r>
                        <a:rPr kumimoji="0" lang="en-US" sz="2400" b="0" i="0" u="none" strike="noStrike" cap="none" normalizeH="0" baseline="0" dirty="0">
                          <a:ln>
                            <a:noFill/>
                          </a:ln>
                          <a:solidFill>
                            <a:srgbClr val="000000"/>
                          </a:solidFill>
                          <a:effectLst/>
                          <a:latin typeface="Calibri" pitchFamily="34" charset="0"/>
                          <a:cs typeface="Arial" charset="0"/>
                        </a:rPr>
                        <a:t>8.000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34" charset="0"/>
                          <a:cs typeface="Arial" charset="0"/>
                        </a:rPr>
                        <a:t>32.000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dirty="0">
                          <a:ln>
                            <a:noFill/>
                          </a:ln>
                          <a:solidFill>
                            <a:srgbClr val="000000"/>
                          </a:solidFill>
                          <a:effectLst/>
                          <a:latin typeface="Calibri" pitchFamily="34" charset="0"/>
                          <a:cs typeface="Arial" charset="0"/>
                        </a:rPr>
                        <a:t>  </a:t>
                      </a:r>
                      <a:r>
                        <a:rPr kumimoji="0" lang="en-US" sz="2400" b="0" i="0" u="none" strike="noStrike" cap="none" normalizeH="0" baseline="0" dirty="0">
                          <a:ln>
                            <a:noFill/>
                          </a:ln>
                          <a:solidFill>
                            <a:srgbClr val="000000"/>
                          </a:solidFill>
                          <a:effectLst/>
                          <a:latin typeface="Calibri" pitchFamily="34" charset="0"/>
                          <a:cs typeface="Arial" charset="0"/>
                        </a:rPr>
                        <a:t>9.000</a:t>
                      </a: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43697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34" charset="0"/>
                          <a:cs typeface="Arial" charset="0"/>
                        </a:rPr>
                        <a:t>4</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40</a:t>
                      </a:r>
                      <a:r>
                        <a:rPr kumimoji="0" lang="fr-FR"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2/15</a:t>
                      </a:r>
                      <a:endParaRPr kumimoji="0" lang="en-US" sz="2400" b="0" i="0" u="none" strike="noStrike" cap="none" normalizeH="0" baseline="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dirty="0">
                          <a:ln>
                            <a:noFill/>
                          </a:ln>
                          <a:solidFill>
                            <a:srgbClr val="000000"/>
                          </a:solidFill>
                          <a:effectLst/>
                          <a:latin typeface="Calibri" pitchFamily="34" charset="0"/>
                          <a:cs typeface="Arial" charset="0"/>
                        </a:rPr>
                        <a:t>  </a:t>
                      </a:r>
                      <a:r>
                        <a:rPr kumimoji="0" lang="en-US" sz="2400" b="0" i="0" u="none" strike="noStrike" cap="none" normalizeH="0" baseline="0" dirty="0">
                          <a:ln>
                            <a:noFill/>
                          </a:ln>
                          <a:solidFill>
                            <a:srgbClr val="000000"/>
                          </a:solidFill>
                          <a:effectLst/>
                          <a:latin typeface="Calibri" pitchFamily="34" charset="0"/>
                          <a:cs typeface="Arial" charset="0"/>
                        </a:rPr>
                        <a:t>5.333</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34" charset="0"/>
                          <a:cs typeface="Arial" charset="0"/>
                        </a:rPr>
                        <a:t>37.333</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dirty="0">
                          <a:ln>
                            <a:noFill/>
                          </a:ln>
                          <a:solidFill>
                            <a:srgbClr val="000000"/>
                          </a:solidFill>
                          <a:effectLst/>
                          <a:latin typeface="Calibri" pitchFamily="34" charset="0"/>
                          <a:cs typeface="Arial" charset="0"/>
                        </a:rPr>
                        <a:t>  </a:t>
                      </a:r>
                      <a:r>
                        <a:rPr kumimoji="0" lang="en-US" sz="2400" b="0" i="0" u="none" strike="noStrike" cap="none" normalizeH="0" baseline="0" dirty="0">
                          <a:ln>
                            <a:noFill/>
                          </a:ln>
                          <a:solidFill>
                            <a:srgbClr val="000000"/>
                          </a:solidFill>
                          <a:effectLst/>
                          <a:latin typeface="Calibri" pitchFamily="34" charset="0"/>
                          <a:cs typeface="Arial" charset="0"/>
                        </a:rPr>
                        <a:t>3.667</a:t>
                      </a: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43697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34" charset="0"/>
                          <a:cs typeface="Arial" charset="0"/>
                        </a:rPr>
                        <a:t>5</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40</a:t>
                      </a:r>
                      <a:r>
                        <a:rPr kumimoji="0" lang="fr-FR"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1/15</a:t>
                      </a:r>
                      <a:endParaRPr kumimoji="0" lang="en-US" sz="2400" b="0" i="0" u="none" strike="noStrike" cap="none" normalizeH="0" baseline="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dirty="0">
                          <a:ln>
                            <a:noFill/>
                          </a:ln>
                          <a:solidFill>
                            <a:srgbClr val="000000"/>
                          </a:solidFill>
                          <a:effectLst/>
                          <a:latin typeface="Calibri" pitchFamily="34" charset="0"/>
                          <a:cs typeface="Arial" charset="0"/>
                        </a:rPr>
                        <a:t>  </a:t>
                      </a:r>
                      <a:r>
                        <a:rPr kumimoji="0" lang="en-US" sz="2400" b="0" i="0" u="none" strike="noStrike" cap="none" normalizeH="0" baseline="0" dirty="0">
                          <a:ln>
                            <a:noFill/>
                          </a:ln>
                          <a:solidFill>
                            <a:srgbClr val="000000"/>
                          </a:solidFill>
                          <a:effectLst/>
                          <a:latin typeface="Calibri" pitchFamily="34" charset="0"/>
                          <a:cs typeface="Arial" charset="0"/>
                        </a:rPr>
                        <a:t>2.667</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34" charset="0"/>
                          <a:cs typeface="Arial" charset="0"/>
                        </a:rPr>
                        <a:t>40.000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dirty="0">
                          <a:ln>
                            <a:noFill/>
                          </a:ln>
                          <a:solidFill>
                            <a:srgbClr val="000000"/>
                          </a:solidFill>
                          <a:effectLst/>
                          <a:latin typeface="Calibri" pitchFamily="34" charset="0"/>
                          <a:cs typeface="Arial" charset="0"/>
                        </a:rPr>
                        <a:t>  </a:t>
                      </a:r>
                      <a:r>
                        <a:rPr kumimoji="0" lang="en-US" sz="2400" b="0" i="0" u="none" strike="noStrike" cap="none" normalizeH="0" baseline="0" dirty="0">
                          <a:ln>
                            <a:noFill/>
                          </a:ln>
                          <a:solidFill>
                            <a:srgbClr val="000000"/>
                          </a:solidFill>
                          <a:effectLst/>
                          <a:latin typeface="Calibri" pitchFamily="34" charset="0"/>
                          <a:cs typeface="Arial" charset="0"/>
                        </a:rPr>
                        <a:t>1.000</a:t>
                      </a: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7">
            <a:extLst>
              <a:ext uri="{FF2B5EF4-FFF2-40B4-BE49-F238E27FC236}">
                <a16:creationId xmlns:a16="http://schemas.microsoft.com/office/drawing/2014/main" id="{119DB0A0-B627-5D9C-8FE0-170A9D9E18B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BFEA206-8167-4B2A-9A9F-5C2706E34883}" type="slidenum">
              <a:rPr lang="en-GB" altLang="en-US" sz="1400">
                <a:solidFill>
                  <a:srgbClr val="626551"/>
                </a:solidFill>
                <a:latin typeface="Verdana" panose="020B0604030504040204" pitchFamily="34" charset="0"/>
                <a:cs typeface="Arial" panose="020B0604020202020204" pitchFamily="34" charset="0"/>
              </a:rPr>
              <a:pPr>
                <a:spcBef>
                  <a:spcPct val="0"/>
                </a:spcBef>
                <a:buFontTx/>
                <a:buNone/>
              </a:pPr>
              <a:t>33</a:t>
            </a:fld>
            <a:endParaRPr lang="en-GB" altLang="en-US" sz="1400">
              <a:solidFill>
                <a:srgbClr val="626551"/>
              </a:solidFill>
              <a:latin typeface="Verdana" panose="020B0604030504040204" pitchFamily="34" charset="0"/>
              <a:cs typeface="Arial" panose="020B0604020202020204" pitchFamily="34" charset="0"/>
            </a:endParaRPr>
          </a:p>
        </p:txBody>
      </p:sp>
      <p:sp>
        <p:nvSpPr>
          <p:cNvPr id="44035" name="Slide Number Placeholder 17">
            <a:extLst>
              <a:ext uri="{FF2B5EF4-FFF2-40B4-BE49-F238E27FC236}">
                <a16:creationId xmlns:a16="http://schemas.microsoft.com/office/drawing/2014/main" id="{93F58DF2-8B6B-6E8E-EA74-C386DA583B99}"/>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18188BBF-DEC4-4905-8D36-466CCEBA479C}"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33</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6" name="Slide Number Placeholder 17">
            <a:extLst>
              <a:ext uri="{FF2B5EF4-FFF2-40B4-BE49-F238E27FC236}">
                <a16:creationId xmlns:a16="http://schemas.microsoft.com/office/drawing/2014/main" id="{E1EB14A6-80C4-751E-17BB-61DBED4B1DA5}"/>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F0272CEC-B4B0-4BCC-9945-5E7FFE115CA4}"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33</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7" name="Title 1">
            <a:extLst>
              <a:ext uri="{FF2B5EF4-FFF2-40B4-BE49-F238E27FC236}">
                <a16:creationId xmlns:a16="http://schemas.microsoft.com/office/drawing/2014/main" id="{52CE6DA6-DB82-4C03-A1AE-98FA3D08F765}"/>
              </a:ext>
            </a:extLst>
          </p:cNvPr>
          <p:cNvSpPr>
            <a:spLocks noGrp="1"/>
          </p:cNvSpPr>
          <p:nvPr>
            <p:ph type="title" idx="4294967295"/>
          </p:nvPr>
        </p:nvSpPr>
        <p:spPr>
          <a:xfrm>
            <a:off x="1981200" y="1"/>
            <a:ext cx="8229600" cy="549275"/>
          </a:xfrm>
        </p:spPr>
        <p:txBody>
          <a:bodyPr>
            <a:normAutofit/>
          </a:bodyPr>
          <a:lstStyle/>
          <a:p>
            <a:pPr algn="ctr"/>
            <a:r>
              <a:rPr lang="el-GR" altLang="en-US" b="1" dirty="0" err="1"/>
              <a:t>ΠαρΑδειγμα</a:t>
            </a:r>
            <a:r>
              <a:rPr lang="el-GR" altLang="en-US" b="1" dirty="0"/>
              <a:t> : </a:t>
            </a:r>
            <a:r>
              <a:rPr lang="el-GR" altLang="en-US" b="1" dirty="0" err="1"/>
              <a:t>ΛΥση</a:t>
            </a:r>
            <a:r>
              <a:rPr lang="el-GR" altLang="en-US" b="1" dirty="0"/>
              <a:t> </a:t>
            </a:r>
            <a:endParaRPr lang="en-US" altLang="en-US" b="1" dirty="0"/>
          </a:p>
        </p:txBody>
      </p:sp>
      <p:sp>
        <p:nvSpPr>
          <p:cNvPr id="44038" name="Content Placeholder 2">
            <a:extLst>
              <a:ext uri="{FF2B5EF4-FFF2-40B4-BE49-F238E27FC236}">
                <a16:creationId xmlns:a16="http://schemas.microsoft.com/office/drawing/2014/main" id="{070DA272-5383-9E5B-49DA-2907630E34CD}"/>
              </a:ext>
            </a:extLst>
          </p:cNvPr>
          <p:cNvSpPr>
            <a:spLocks noGrp="1"/>
          </p:cNvSpPr>
          <p:nvPr>
            <p:ph idx="4294967295"/>
          </p:nvPr>
        </p:nvSpPr>
        <p:spPr>
          <a:xfrm>
            <a:off x="1847851" y="4437063"/>
            <a:ext cx="8569325" cy="1439862"/>
          </a:xfrm>
        </p:spPr>
        <p:txBody>
          <a:bodyPr>
            <a:normAutofit fontScale="92500" lnSpcReduction="10000"/>
          </a:bodyPr>
          <a:lstStyle/>
          <a:p>
            <a:pPr>
              <a:buFont typeface="Wingdings 2" panose="05020102010507070707" pitchFamily="18" charset="2"/>
              <a:buNone/>
            </a:pPr>
            <a:r>
              <a:rPr lang="el-GR" altLang="en-US" sz="2800"/>
              <a:t>* Το ποσοστό ποικίλει ανάλογα με την ποσότητα που παράγεται / εξάγεται / χρησιμοποιείται, σε σχέση με το σύνολο που αναμένεται από το πάγιο</a:t>
            </a:r>
            <a:endParaRPr lang="en-US" altLang="en-US" sz="2800"/>
          </a:p>
        </p:txBody>
      </p:sp>
      <p:sp>
        <p:nvSpPr>
          <p:cNvPr id="44039" name="Slide Number Placeholder 5">
            <a:extLst>
              <a:ext uri="{FF2B5EF4-FFF2-40B4-BE49-F238E27FC236}">
                <a16:creationId xmlns:a16="http://schemas.microsoft.com/office/drawing/2014/main" id="{28C06F96-4903-9BA8-9A9B-49EA1971ACF6}"/>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C6D780AD-E697-403E-89F2-6D868460B5A1}"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33</a:t>
            </a:fld>
            <a:endParaRPr lang="en-GB" altLang="en-US" sz="1200">
              <a:solidFill>
                <a:srgbClr val="626551"/>
              </a:solidFill>
              <a:latin typeface="Verdana" panose="020B0604030504040204" pitchFamily="34" charset="0"/>
              <a:cs typeface="Arial" panose="020B0604020202020204" pitchFamily="34" charset="0"/>
            </a:endParaRPr>
          </a:p>
        </p:txBody>
      </p:sp>
      <p:graphicFrame>
        <p:nvGraphicFramePr>
          <p:cNvPr id="79879" name="Group 7">
            <a:extLst>
              <a:ext uri="{FF2B5EF4-FFF2-40B4-BE49-F238E27FC236}">
                <a16:creationId xmlns:a16="http://schemas.microsoft.com/office/drawing/2014/main" id="{E9E37436-C76B-2FB5-F848-0476F6AA7339}"/>
              </a:ext>
            </a:extLst>
          </p:cNvPr>
          <p:cNvGraphicFramePr>
            <a:graphicFrameLocks noGrp="1"/>
          </p:cNvGraphicFramePr>
          <p:nvPr>
            <p:extLst>
              <p:ext uri="{D42A27DB-BD31-4B8C-83A1-F6EECF244321}">
                <p14:modId xmlns:p14="http://schemas.microsoft.com/office/powerpoint/2010/main" val="3161825360"/>
              </p:ext>
            </p:extLst>
          </p:nvPr>
        </p:nvGraphicFramePr>
        <p:xfrm>
          <a:off x="1654175" y="928688"/>
          <a:ext cx="8856664" cy="3322638"/>
        </p:xfrm>
        <a:graphic>
          <a:graphicData uri="http://schemas.openxmlformats.org/drawingml/2006/table">
            <a:tbl>
              <a:tblPr/>
              <a:tblGrid>
                <a:gridCol w="576263">
                  <a:extLst>
                    <a:ext uri="{9D8B030D-6E8A-4147-A177-3AD203B41FA5}">
                      <a16:colId xmlns:a16="http://schemas.microsoft.com/office/drawing/2014/main" val="20000"/>
                    </a:ext>
                  </a:extLst>
                </a:gridCol>
                <a:gridCol w="1800225">
                  <a:extLst>
                    <a:ext uri="{9D8B030D-6E8A-4147-A177-3AD203B41FA5}">
                      <a16:colId xmlns:a16="http://schemas.microsoft.com/office/drawing/2014/main" val="20001"/>
                    </a:ext>
                  </a:extLst>
                </a:gridCol>
                <a:gridCol w="1511300">
                  <a:extLst>
                    <a:ext uri="{9D8B030D-6E8A-4147-A177-3AD203B41FA5}">
                      <a16:colId xmlns:a16="http://schemas.microsoft.com/office/drawing/2014/main" val="20002"/>
                    </a:ext>
                  </a:extLst>
                </a:gridCol>
                <a:gridCol w="1441451">
                  <a:extLst>
                    <a:ext uri="{9D8B030D-6E8A-4147-A177-3AD203B41FA5}">
                      <a16:colId xmlns:a16="http://schemas.microsoft.com/office/drawing/2014/main" val="20003"/>
                    </a:ext>
                  </a:extLst>
                </a:gridCol>
                <a:gridCol w="1727200">
                  <a:extLst>
                    <a:ext uri="{9D8B030D-6E8A-4147-A177-3AD203B41FA5}">
                      <a16:colId xmlns:a16="http://schemas.microsoft.com/office/drawing/2014/main" val="20004"/>
                    </a:ext>
                  </a:extLst>
                </a:gridCol>
                <a:gridCol w="1800225">
                  <a:extLst>
                    <a:ext uri="{9D8B030D-6E8A-4147-A177-3AD203B41FA5}">
                      <a16:colId xmlns:a16="http://schemas.microsoft.com/office/drawing/2014/main" val="20005"/>
                    </a:ext>
                  </a:extLst>
                </a:gridCol>
              </a:tblGrid>
              <a:tr h="426761">
                <a:tc gridSpan="6">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l-GR" sz="2800" b="0" i="0" u="none" strike="noStrike" cap="none" normalizeH="0" baseline="0" dirty="0">
                          <a:ln>
                            <a:noFill/>
                          </a:ln>
                          <a:solidFill>
                            <a:srgbClr val="000000"/>
                          </a:solidFill>
                          <a:effectLst/>
                          <a:latin typeface="Arial" charset="0"/>
                          <a:cs typeface="Arial" charset="0"/>
                        </a:rPr>
                        <a:t>Δ</a:t>
                      </a:r>
                      <a:r>
                        <a:rPr kumimoji="0" lang="el-GR" sz="2800" b="0" i="0" u="none" strike="noStrike" cap="none" normalizeH="0" baseline="0" dirty="0">
                          <a:ln>
                            <a:noFill/>
                          </a:ln>
                          <a:solidFill>
                            <a:srgbClr val="000000"/>
                          </a:solidFill>
                          <a:effectLst/>
                          <a:latin typeface="Calibri" pitchFamily="34" charset="0"/>
                          <a:cs typeface="Arial" charset="0"/>
                        </a:rPr>
                        <a:t>) </a:t>
                      </a:r>
                      <a:r>
                        <a:rPr kumimoji="0" lang="el-GR" sz="2800" b="1" i="0" u="none" strike="noStrike" cap="none" normalizeH="0" baseline="0" dirty="0">
                          <a:ln>
                            <a:noFill/>
                          </a:ln>
                          <a:solidFill>
                            <a:srgbClr val="000000"/>
                          </a:solidFill>
                          <a:effectLst/>
                          <a:latin typeface="Calibri" pitchFamily="34" charset="0"/>
                          <a:cs typeface="Arial" charset="0"/>
                        </a:rPr>
                        <a:t>Μέθοδος των μονάδων παραγωγής</a:t>
                      </a:r>
                    </a:p>
                  </a:txBody>
                  <a:tcPr marL="0" marR="0" marT="0" marB="0" anchor="b"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110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l-GR" sz="2300" b="0" i="0" u="sng" strike="noStrike" cap="none" normalizeH="0" baseline="0">
                          <a:ln>
                            <a:noFill/>
                          </a:ln>
                          <a:solidFill>
                            <a:srgbClr val="000000"/>
                          </a:solidFill>
                          <a:effectLst/>
                          <a:latin typeface="Arial" charset="0"/>
                          <a:cs typeface="Arial" charset="0"/>
                        </a:rPr>
                        <a:t>έ</a:t>
                      </a:r>
                      <a:r>
                        <a:rPr kumimoji="0" lang="el-GR" sz="2300" b="0" i="0" u="sng" strike="noStrike" cap="none" normalizeH="0" baseline="0">
                          <a:ln>
                            <a:noFill/>
                          </a:ln>
                          <a:solidFill>
                            <a:srgbClr val="000000"/>
                          </a:solidFill>
                          <a:effectLst/>
                          <a:latin typeface="Calibri" pitchFamily="34" charset="0"/>
                          <a:cs typeface="Arial" charset="0"/>
                        </a:rPr>
                        <a:t>τος</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300" b="0" i="0" u="none" strike="noStrike" cap="none" normalizeH="0" baseline="0">
                          <a:ln>
                            <a:noFill/>
                          </a:ln>
                          <a:solidFill>
                            <a:srgbClr val="000000"/>
                          </a:solidFill>
                          <a:effectLst/>
                          <a:latin typeface="Calibri" pitchFamily="34" charset="0"/>
                          <a:cs typeface="Arial" charset="0"/>
                        </a:rPr>
                        <a:t>αποσβεστέα </a:t>
                      </a:r>
                      <a:r>
                        <a:rPr kumimoji="0" lang="el-GR" sz="2300" b="0" i="0" u="sng" strike="noStrike" cap="none" normalizeH="0" baseline="0">
                          <a:ln>
                            <a:noFill/>
                          </a:ln>
                          <a:solidFill>
                            <a:srgbClr val="000000"/>
                          </a:solidFill>
                          <a:effectLst/>
                          <a:latin typeface="Calibri" pitchFamily="34" charset="0"/>
                          <a:cs typeface="Arial" charset="0"/>
                        </a:rPr>
                        <a:t>αξία</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300" b="0" i="0" u="none" strike="noStrike" cap="none" normalizeH="0" baseline="0" dirty="0">
                          <a:ln>
                            <a:noFill/>
                          </a:ln>
                          <a:solidFill>
                            <a:srgbClr val="000000"/>
                          </a:solidFill>
                          <a:effectLst/>
                          <a:latin typeface="Calibri" pitchFamily="34" charset="0"/>
                          <a:cs typeface="Arial" charset="0"/>
                        </a:rPr>
                        <a:t>ποσοστό * </a:t>
                      </a:r>
                      <a:r>
                        <a:rPr kumimoji="0" lang="el-GR" sz="2300" b="0" i="0" u="sng" strike="noStrike" cap="none" normalizeH="0" baseline="0" dirty="0">
                          <a:ln>
                            <a:noFill/>
                          </a:ln>
                          <a:solidFill>
                            <a:srgbClr val="000000"/>
                          </a:solidFill>
                          <a:effectLst/>
                          <a:latin typeface="Calibri" pitchFamily="34" charset="0"/>
                          <a:cs typeface="Arial" charset="0"/>
                        </a:rPr>
                        <a:t>απόσβεσης</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300" b="0" i="0" u="none" strike="noStrike" cap="none" normalizeH="0" baseline="0">
                          <a:ln>
                            <a:noFill/>
                          </a:ln>
                          <a:solidFill>
                            <a:srgbClr val="000000"/>
                          </a:solidFill>
                          <a:effectLst/>
                          <a:latin typeface="Calibri" pitchFamily="34" charset="0"/>
                          <a:cs typeface="Arial" charset="0"/>
                        </a:rPr>
                        <a:t>ετήσια </a:t>
                      </a:r>
                      <a:r>
                        <a:rPr kumimoji="0" lang="el-GR" sz="2300" b="0" i="0" u="sng" strike="noStrike" cap="none" normalizeH="0" baseline="0">
                          <a:ln>
                            <a:noFill/>
                          </a:ln>
                          <a:solidFill>
                            <a:srgbClr val="000000"/>
                          </a:solidFill>
                          <a:effectLst/>
                          <a:latin typeface="Calibri" pitchFamily="34" charset="0"/>
                          <a:cs typeface="Arial" charset="0"/>
                        </a:rPr>
                        <a:t>απόσβεση</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300" b="0" i="0" u="none" strike="noStrike" cap="none" normalizeH="0" baseline="0">
                          <a:ln>
                            <a:noFill/>
                          </a:ln>
                          <a:solidFill>
                            <a:srgbClr val="000000"/>
                          </a:solidFill>
                          <a:effectLst/>
                          <a:latin typeface="Calibri" pitchFamily="34" charset="0"/>
                          <a:cs typeface="Arial" charset="0"/>
                        </a:rPr>
                        <a:t>σωρευμένες </a:t>
                      </a:r>
                      <a:r>
                        <a:rPr kumimoji="0" lang="el-GR" sz="2300" b="0" i="0" u="sng" strike="noStrike" cap="none" normalizeH="0" baseline="0">
                          <a:ln>
                            <a:noFill/>
                          </a:ln>
                          <a:solidFill>
                            <a:srgbClr val="000000"/>
                          </a:solidFill>
                          <a:effectLst/>
                          <a:latin typeface="Calibri" pitchFamily="34" charset="0"/>
                          <a:cs typeface="Arial" charset="0"/>
                        </a:rPr>
                        <a:t>αποσβέσεις</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300" b="0" i="0" u="sng" strike="noStrike" cap="none" normalizeH="0" baseline="0" dirty="0">
                          <a:ln>
                            <a:noFill/>
                          </a:ln>
                          <a:solidFill>
                            <a:srgbClr val="000000"/>
                          </a:solidFill>
                          <a:effectLst/>
                          <a:latin typeface="Calibri" pitchFamily="34" charset="0"/>
                          <a:cs typeface="Arial" charset="0"/>
                        </a:rPr>
                        <a:t>Λογιστική αξία</a:t>
                      </a: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65795">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fr-FR" sz="2400" b="0" i="0" u="none" strike="noStrike" cap="none" normalizeH="0" baseline="0" dirty="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fr-FR" sz="2400" b="0" i="0" u="none" strike="noStrike" cap="none" normalizeH="0" baseline="0" dirty="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fr-FR" sz="2400" b="0" i="0" u="none" strike="noStrike" cap="none" normalizeH="0" baseline="0" dirty="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dirty="0">
                          <a:ln>
                            <a:noFill/>
                          </a:ln>
                          <a:solidFill>
                            <a:srgbClr val="000000"/>
                          </a:solidFill>
                          <a:effectLst/>
                          <a:latin typeface="Calibri" pitchFamily="34" charset="0"/>
                          <a:cs typeface="Arial" charset="0"/>
                        </a:rPr>
                        <a:t>41.000</a:t>
                      </a:r>
                      <a:endParaRPr kumimoji="0" lang="en-US" sz="2400" b="0" i="0" u="none" strike="noStrike" cap="none" normalizeH="0" baseline="0" dirty="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6579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34" charset="0"/>
                          <a:cs typeface="Arial" charset="0"/>
                        </a:rPr>
                        <a:t>1</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dirty="0">
                          <a:ln>
                            <a:noFill/>
                          </a:ln>
                          <a:solidFill>
                            <a:srgbClr val="000000"/>
                          </a:solidFill>
                          <a:effectLst/>
                          <a:latin typeface="Calibri" pitchFamily="34" charset="0"/>
                          <a:cs typeface="Arial" charset="0"/>
                        </a:rPr>
                        <a:t>40</a:t>
                      </a:r>
                      <a:r>
                        <a:rPr kumimoji="0" lang="fr-FR" sz="2400" b="0" i="0" u="none" strike="noStrike" cap="none" normalizeH="0" baseline="0" dirty="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dirty="0">
                          <a:ln>
                            <a:noFill/>
                          </a:ln>
                          <a:solidFill>
                            <a:srgbClr val="000000"/>
                          </a:solidFill>
                          <a:effectLst/>
                          <a:latin typeface="Calibri" pitchFamily="34" charset="0"/>
                          <a:cs typeface="Arial" charset="0"/>
                        </a:rPr>
                        <a:t>20/100</a:t>
                      </a:r>
                      <a:endParaRPr kumimoji="0" lang="fr-FR" sz="2400" b="0" i="0" u="none" strike="noStrike" cap="none" normalizeH="0" baseline="0" dirty="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dirty="0">
                          <a:ln>
                            <a:noFill/>
                          </a:ln>
                          <a:solidFill>
                            <a:srgbClr val="000000"/>
                          </a:solidFill>
                          <a:effectLst/>
                          <a:latin typeface="Calibri" pitchFamily="34" charset="0"/>
                          <a:cs typeface="Arial" charset="0"/>
                        </a:rPr>
                        <a:t>  8</a:t>
                      </a:r>
                      <a:r>
                        <a:rPr kumimoji="0" lang="en-US" sz="2400" b="0" i="0" u="none" strike="noStrike" cap="none" normalizeH="0" baseline="0" dirty="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dirty="0">
                          <a:ln>
                            <a:noFill/>
                          </a:ln>
                          <a:solidFill>
                            <a:srgbClr val="000000"/>
                          </a:solidFill>
                          <a:effectLst/>
                          <a:latin typeface="Calibri" pitchFamily="34" charset="0"/>
                          <a:cs typeface="Arial" charset="0"/>
                        </a:rPr>
                        <a:t>  8</a:t>
                      </a:r>
                      <a:r>
                        <a:rPr kumimoji="0" lang="fr-FR" sz="2400" b="0" i="0" u="none" strike="noStrike" cap="none" normalizeH="0" baseline="0" dirty="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dirty="0">
                          <a:ln>
                            <a:noFill/>
                          </a:ln>
                          <a:solidFill>
                            <a:srgbClr val="000000"/>
                          </a:solidFill>
                          <a:effectLst/>
                          <a:latin typeface="Calibri" pitchFamily="34" charset="0"/>
                          <a:cs typeface="Arial" charset="0"/>
                        </a:rPr>
                        <a:t>33</a:t>
                      </a:r>
                      <a:r>
                        <a:rPr kumimoji="0" lang="en-US" sz="2400" b="0" i="0" u="none" strike="noStrike" cap="none" normalizeH="0" baseline="0" dirty="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6579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34" charset="0"/>
                          <a:cs typeface="Arial" charset="0"/>
                        </a:rPr>
                        <a:t>2</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40</a:t>
                      </a:r>
                      <a:r>
                        <a:rPr kumimoji="0" lang="fr-FR"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30/100</a:t>
                      </a:r>
                      <a:endParaRPr kumimoji="0" lang="fr-FR" sz="2400" b="0" i="0" u="none" strike="noStrike" cap="none" normalizeH="0" baseline="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12</a:t>
                      </a:r>
                      <a:r>
                        <a:rPr kumimoji="0" lang="en-US"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20</a:t>
                      </a:r>
                      <a:r>
                        <a:rPr kumimoji="0" lang="fr-FR"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21</a:t>
                      </a:r>
                      <a:r>
                        <a:rPr kumimoji="0" lang="en-US"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36579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34" charset="0"/>
                          <a:cs typeface="Arial" charset="0"/>
                        </a:rPr>
                        <a:t>3</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40</a:t>
                      </a:r>
                      <a:r>
                        <a:rPr kumimoji="0" lang="fr-FR"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25/100</a:t>
                      </a:r>
                      <a:endParaRPr kumimoji="0" lang="en-US" sz="2400" b="0" i="0" u="none" strike="noStrike" cap="none" normalizeH="0" baseline="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10</a:t>
                      </a:r>
                      <a:r>
                        <a:rPr kumimoji="0" lang="en-US"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30</a:t>
                      </a:r>
                      <a:r>
                        <a:rPr kumimoji="0" lang="fr-FR"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11</a:t>
                      </a:r>
                      <a:r>
                        <a:rPr kumimoji="0" lang="en-US"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6579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34" charset="0"/>
                          <a:cs typeface="Arial" charset="0"/>
                        </a:rPr>
                        <a:t>4</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40</a:t>
                      </a:r>
                      <a:r>
                        <a:rPr kumimoji="0" lang="fr-FR"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15/100</a:t>
                      </a:r>
                      <a:endParaRPr kumimoji="0" lang="en-US" sz="2400" b="0" i="0" u="none" strike="noStrike" cap="none" normalizeH="0" baseline="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  6</a:t>
                      </a:r>
                      <a:r>
                        <a:rPr kumimoji="0" lang="en-US"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36</a:t>
                      </a:r>
                      <a:r>
                        <a:rPr kumimoji="0" lang="fr-FR"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dirty="0">
                          <a:ln>
                            <a:noFill/>
                          </a:ln>
                          <a:solidFill>
                            <a:srgbClr val="000000"/>
                          </a:solidFill>
                          <a:effectLst/>
                          <a:latin typeface="Calibri" pitchFamily="34" charset="0"/>
                          <a:cs typeface="Arial" charset="0"/>
                        </a:rPr>
                        <a:t>  5</a:t>
                      </a:r>
                      <a:r>
                        <a:rPr kumimoji="0" lang="en-US" sz="2400" b="0" i="0" u="none" strike="noStrike" cap="none" normalizeH="0" baseline="0" dirty="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36579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34" charset="0"/>
                          <a:cs typeface="Arial" charset="0"/>
                        </a:rPr>
                        <a:t>5</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40</a:t>
                      </a:r>
                      <a:r>
                        <a:rPr kumimoji="0" lang="fr-FR"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10/100</a:t>
                      </a:r>
                      <a:endParaRPr kumimoji="0" lang="en-US" sz="2400" b="0" i="0" u="none" strike="noStrike" cap="none" normalizeH="0" baseline="0">
                        <a:ln>
                          <a:noFill/>
                        </a:ln>
                        <a:solidFill>
                          <a:srgbClr val="000000"/>
                        </a:solidFill>
                        <a:effectLst/>
                        <a:latin typeface="Calibri" pitchFamily="34" charset="0"/>
                        <a:cs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  4</a:t>
                      </a:r>
                      <a:r>
                        <a:rPr kumimoji="0" lang="en-US"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000000"/>
                          </a:solidFill>
                          <a:effectLst/>
                          <a:latin typeface="Calibri" pitchFamily="34" charset="0"/>
                          <a:cs typeface="Arial" charset="0"/>
                        </a:rPr>
                        <a:t>40</a:t>
                      </a:r>
                      <a:r>
                        <a:rPr kumimoji="0" lang="fr-FR" sz="2400" b="0" i="0" u="none" strike="noStrike" cap="none" normalizeH="0" baseline="0">
                          <a:ln>
                            <a:noFill/>
                          </a:ln>
                          <a:solidFill>
                            <a:srgbClr val="000000"/>
                          </a:solidFill>
                          <a:effectLst/>
                          <a:latin typeface="Calibri" pitchFamily="34" charset="0"/>
                          <a:cs typeface="Arial" charset="0"/>
                        </a:rPr>
                        <a:t>.000</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0" i="0" u="none" strike="noStrike" cap="none" normalizeH="0" baseline="0" dirty="0">
                          <a:ln>
                            <a:noFill/>
                          </a:ln>
                          <a:solidFill>
                            <a:srgbClr val="000000"/>
                          </a:solidFill>
                          <a:effectLst/>
                          <a:latin typeface="Calibri" pitchFamily="34" charset="0"/>
                          <a:cs typeface="Arial" charset="0"/>
                        </a:rPr>
                        <a:t>  1.00</a:t>
                      </a:r>
                      <a:r>
                        <a:rPr kumimoji="0" lang="en-US" sz="2400" b="0" i="0" u="none" strike="noStrike" cap="none" normalizeH="0" baseline="0" dirty="0">
                          <a:ln>
                            <a:noFill/>
                          </a:ln>
                          <a:solidFill>
                            <a:srgbClr val="000000"/>
                          </a:solidFill>
                          <a:effectLst/>
                          <a:latin typeface="Calibri" pitchFamily="34" charset="0"/>
                          <a:cs typeface="Arial" charset="0"/>
                        </a:rPr>
                        <a:t>0</a:t>
                      </a: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7">
            <a:extLst>
              <a:ext uri="{FF2B5EF4-FFF2-40B4-BE49-F238E27FC236}">
                <a16:creationId xmlns:a16="http://schemas.microsoft.com/office/drawing/2014/main" id="{119DB0A0-B627-5D9C-8FE0-170A9D9E18B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BFEA206-8167-4B2A-9A9F-5C2706E34883}" type="slidenum">
              <a:rPr lang="en-GB" altLang="en-US" sz="1400">
                <a:solidFill>
                  <a:srgbClr val="626551"/>
                </a:solidFill>
                <a:latin typeface="Verdana" panose="020B0604030504040204" pitchFamily="34" charset="0"/>
                <a:cs typeface="Arial" panose="020B0604020202020204" pitchFamily="34" charset="0"/>
              </a:rPr>
              <a:pPr>
                <a:spcBef>
                  <a:spcPct val="0"/>
                </a:spcBef>
                <a:buFontTx/>
                <a:buNone/>
              </a:pPr>
              <a:t>34</a:t>
            </a:fld>
            <a:endParaRPr lang="en-GB" altLang="en-US" sz="1400">
              <a:solidFill>
                <a:srgbClr val="626551"/>
              </a:solidFill>
              <a:latin typeface="Verdana" panose="020B0604030504040204" pitchFamily="34" charset="0"/>
              <a:cs typeface="Arial" panose="020B0604020202020204" pitchFamily="34" charset="0"/>
            </a:endParaRPr>
          </a:p>
        </p:txBody>
      </p:sp>
      <p:sp>
        <p:nvSpPr>
          <p:cNvPr id="44035" name="Slide Number Placeholder 17">
            <a:extLst>
              <a:ext uri="{FF2B5EF4-FFF2-40B4-BE49-F238E27FC236}">
                <a16:creationId xmlns:a16="http://schemas.microsoft.com/office/drawing/2014/main" id="{93F58DF2-8B6B-6E8E-EA74-C386DA583B99}"/>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18188BBF-DEC4-4905-8D36-466CCEBA479C}"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34</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6" name="Slide Number Placeholder 17">
            <a:extLst>
              <a:ext uri="{FF2B5EF4-FFF2-40B4-BE49-F238E27FC236}">
                <a16:creationId xmlns:a16="http://schemas.microsoft.com/office/drawing/2014/main" id="{E1EB14A6-80C4-751E-17BB-61DBED4B1DA5}"/>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F0272CEC-B4B0-4BCC-9945-5E7FFE115CA4}"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34</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8" name="Content Placeholder 2">
            <a:extLst>
              <a:ext uri="{FF2B5EF4-FFF2-40B4-BE49-F238E27FC236}">
                <a16:creationId xmlns:a16="http://schemas.microsoft.com/office/drawing/2014/main" id="{070DA272-5383-9E5B-49DA-2907630E34CD}"/>
              </a:ext>
            </a:extLst>
          </p:cNvPr>
          <p:cNvSpPr>
            <a:spLocks noGrp="1"/>
          </p:cNvSpPr>
          <p:nvPr>
            <p:ph idx="4294967295"/>
          </p:nvPr>
        </p:nvSpPr>
        <p:spPr>
          <a:xfrm>
            <a:off x="1811338" y="1484784"/>
            <a:ext cx="8569325" cy="3816424"/>
          </a:xfrm>
        </p:spPr>
        <p:txBody>
          <a:bodyPr>
            <a:normAutofit fontScale="32500" lnSpcReduction="20000"/>
          </a:bodyPr>
          <a:lstStyle/>
          <a:p>
            <a:pPr algn="just">
              <a:lnSpc>
                <a:spcPct val="106000"/>
              </a:lnSpc>
              <a:spcAft>
                <a:spcPts val="800"/>
              </a:spcAft>
            </a:pPr>
            <a:r>
              <a:rPr lang="el-GR" sz="7500" b="1" dirty="0">
                <a:latin typeface="Calibri" panose="020F0502020204030204" pitchFamily="34" charset="0"/>
                <a:ea typeface="Calibri" panose="020F0502020204030204" pitchFamily="34" charset="0"/>
                <a:cs typeface="Times New Roman" panose="02020603050405020304" pitchFamily="18" charset="0"/>
              </a:rPr>
              <a:t>Μία οντότητα αγόρασε στις 2.1.20Χ1 ένα μηχάνημα κόστους κτήσης 180.000 ευρώ. Το μηχάνημα εκτιμάται ότι θα παράξει συνολικά 350.000 μονάδες προϊόντος και η υπολειμματική του αξία στο τέλος της ωφέλιμης οικονομικής ζωής του αναμένεται να είναι 10.000 ευρώ.</a:t>
            </a:r>
            <a:endParaRPr lang="el-GR" sz="75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l-GR" sz="7500" b="1" dirty="0">
                <a:latin typeface="Calibri" panose="020F0502020204030204" pitchFamily="34" charset="0"/>
                <a:ea typeface="Calibri" panose="020F0502020204030204" pitchFamily="34" charset="0"/>
                <a:cs typeface="Times New Roman" panose="02020603050405020304" pitchFamily="18" charset="0"/>
              </a:rPr>
              <a:t>Η </a:t>
            </a:r>
            <a:r>
              <a:rPr lang="el-GR" sz="7500" b="1" dirty="0" err="1">
                <a:latin typeface="Calibri" panose="020F0502020204030204" pitchFamily="34" charset="0"/>
                <a:ea typeface="Calibri" panose="020F0502020204030204" pitchFamily="34" charset="0"/>
                <a:cs typeface="Times New Roman" panose="02020603050405020304" pitchFamily="18" charset="0"/>
              </a:rPr>
              <a:t>αποσβεστέα</a:t>
            </a:r>
            <a:r>
              <a:rPr lang="el-GR" sz="7500" b="1" dirty="0">
                <a:latin typeface="Calibri" panose="020F0502020204030204" pitchFamily="34" charset="0"/>
                <a:ea typeface="Calibri" panose="020F0502020204030204" pitchFamily="34" charset="0"/>
                <a:cs typeface="Times New Roman" panose="02020603050405020304" pitchFamily="18" charset="0"/>
              </a:rPr>
              <a:t> αξία του μηχανήματος είναι:</a:t>
            </a:r>
          </a:p>
          <a:p>
            <a:pPr>
              <a:lnSpc>
                <a:spcPct val="106000"/>
              </a:lnSpc>
              <a:spcAft>
                <a:spcPts val="800"/>
              </a:spcAft>
            </a:pPr>
            <a:endParaRPr lang="el-GR" sz="7500" b="1"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l-GR" sz="7500" dirty="0">
                <a:latin typeface="Calibri" panose="020F0502020204030204" pitchFamily="34" charset="0"/>
                <a:ea typeface="Calibri" panose="020F0502020204030204" pitchFamily="34" charset="0"/>
                <a:cs typeface="Times New Roman" panose="02020603050405020304" pitchFamily="18" charset="0"/>
              </a:rPr>
              <a:t>(</a:t>
            </a:r>
            <a:r>
              <a:rPr lang="el-GR" sz="7500" dirty="0" err="1">
                <a:latin typeface="Calibri" panose="020F0502020204030204" pitchFamily="34" charset="0"/>
                <a:ea typeface="Calibri" panose="020F0502020204030204" pitchFamily="34" charset="0"/>
                <a:cs typeface="Times New Roman" panose="02020603050405020304" pitchFamily="18" charset="0"/>
              </a:rPr>
              <a:t>αποσβεστέα</a:t>
            </a:r>
            <a:r>
              <a:rPr lang="el-GR" sz="7500" dirty="0">
                <a:latin typeface="Calibri" panose="020F0502020204030204" pitchFamily="34" charset="0"/>
                <a:ea typeface="Calibri" panose="020F0502020204030204" pitchFamily="34" charset="0"/>
                <a:cs typeface="Times New Roman" panose="02020603050405020304" pitchFamily="18" charset="0"/>
              </a:rPr>
              <a:t> αξία 180.000 - 10.000 = 170.000).</a:t>
            </a:r>
          </a:p>
          <a:p>
            <a:pPr>
              <a:buFont typeface="Wingdings 2" panose="05020102010507070707" pitchFamily="18" charset="2"/>
              <a:buNone/>
            </a:pPr>
            <a:endParaRPr lang="en-US" altLang="en-US" sz="2800" dirty="0"/>
          </a:p>
        </p:txBody>
      </p:sp>
      <p:sp>
        <p:nvSpPr>
          <p:cNvPr id="44039" name="Slide Number Placeholder 5">
            <a:extLst>
              <a:ext uri="{FF2B5EF4-FFF2-40B4-BE49-F238E27FC236}">
                <a16:creationId xmlns:a16="http://schemas.microsoft.com/office/drawing/2014/main" id="{28C06F96-4903-9BA8-9A9B-49EA1971ACF6}"/>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C6D780AD-E697-403E-89F2-6D868460B5A1}"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34</a:t>
            </a:fld>
            <a:endParaRPr lang="en-GB" altLang="en-US" sz="1200">
              <a:solidFill>
                <a:srgbClr val="626551"/>
              </a:solidFill>
              <a:latin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651858599"/>
      </p:ext>
    </p:extLst>
  </p:cSld>
  <p:clrMapOvr>
    <a:masterClrMapping/>
  </p:clrMapOvr>
  <p:extLst>
    <p:ext uri="{6950BFC3-D8DA-4A85-94F7-54DA5524770B}">
      <p188:commentRel xmlns:p188="http://schemas.microsoft.com/office/powerpoint/2018/8/main" r:id="rId2"/>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7">
            <a:extLst>
              <a:ext uri="{FF2B5EF4-FFF2-40B4-BE49-F238E27FC236}">
                <a16:creationId xmlns:a16="http://schemas.microsoft.com/office/drawing/2014/main" id="{119DB0A0-B627-5D9C-8FE0-170A9D9E18B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BFEA206-8167-4B2A-9A9F-5C2706E34883}" type="slidenum">
              <a:rPr lang="en-GB" altLang="en-US" sz="1400">
                <a:solidFill>
                  <a:srgbClr val="626551"/>
                </a:solidFill>
                <a:latin typeface="Verdana" panose="020B0604030504040204" pitchFamily="34" charset="0"/>
                <a:cs typeface="Arial" panose="020B0604020202020204" pitchFamily="34" charset="0"/>
              </a:rPr>
              <a:pPr>
                <a:spcBef>
                  <a:spcPct val="0"/>
                </a:spcBef>
                <a:buFontTx/>
                <a:buNone/>
              </a:pPr>
              <a:t>35</a:t>
            </a:fld>
            <a:endParaRPr lang="en-GB" altLang="en-US" sz="1400">
              <a:solidFill>
                <a:srgbClr val="626551"/>
              </a:solidFill>
              <a:latin typeface="Verdana" panose="020B0604030504040204" pitchFamily="34" charset="0"/>
              <a:cs typeface="Arial" panose="020B0604020202020204" pitchFamily="34" charset="0"/>
            </a:endParaRPr>
          </a:p>
        </p:txBody>
      </p:sp>
      <p:sp>
        <p:nvSpPr>
          <p:cNvPr id="44035" name="Slide Number Placeholder 17">
            <a:extLst>
              <a:ext uri="{FF2B5EF4-FFF2-40B4-BE49-F238E27FC236}">
                <a16:creationId xmlns:a16="http://schemas.microsoft.com/office/drawing/2014/main" id="{93F58DF2-8B6B-6E8E-EA74-C386DA583B99}"/>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18188BBF-DEC4-4905-8D36-466CCEBA479C}"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35</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6" name="Slide Number Placeholder 17">
            <a:extLst>
              <a:ext uri="{FF2B5EF4-FFF2-40B4-BE49-F238E27FC236}">
                <a16:creationId xmlns:a16="http://schemas.microsoft.com/office/drawing/2014/main" id="{E1EB14A6-80C4-751E-17BB-61DBED4B1DA5}"/>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F0272CEC-B4B0-4BCC-9945-5E7FFE115CA4}"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35</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9" name="Slide Number Placeholder 5">
            <a:extLst>
              <a:ext uri="{FF2B5EF4-FFF2-40B4-BE49-F238E27FC236}">
                <a16:creationId xmlns:a16="http://schemas.microsoft.com/office/drawing/2014/main" id="{28C06F96-4903-9BA8-9A9B-49EA1971ACF6}"/>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C6D780AD-E697-403E-89F2-6D868460B5A1}"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35</a:t>
            </a:fld>
            <a:endParaRPr lang="en-GB" altLang="en-US" sz="1200">
              <a:solidFill>
                <a:srgbClr val="626551"/>
              </a:solidFill>
              <a:latin typeface="Verdana" panose="020B0604030504040204" pitchFamily="34" charset="0"/>
              <a:cs typeface="Arial" panose="020B0604020202020204" pitchFamily="34" charset="0"/>
            </a:endParaRPr>
          </a:p>
        </p:txBody>
      </p:sp>
      <p:graphicFrame>
        <p:nvGraphicFramePr>
          <p:cNvPr id="2" name="Πίνακας 1">
            <a:extLst>
              <a:ext uri="{FF2B5EF4-FFF2-40B4-BE49-F238E27FC236}">
                <a16:creationId xmlns:a16="http://schemas.microsoft.com/office/drawing/2014/main" id="{28F55F46-6680-1A00-6CE4-522EA74C80EC}"/>
              </a:ext>
            </a:extLst>
          </p:cNvPr>
          <p:cNvGraphicFramePr>
            <a:graphicFrameLocks noGrp="1"/>
          </p:cNvGraphicFramePr>
          <p:nvPr/>
        </p:nvGraphicFramePr>
        <p:xfrm>
          <a:off x="1631505" y="1700808"/>
          <a:ext cx="5803901" cy="723900"/>
        </p:xfrm>
        <a:graphic>
          <a:graphicData uri="http://schemas.openxmlformats.org/drawingml/2006/table">
            <a:tbl>
              <a:tblPr/>
              <a:tblGrid>
                <a:gridCol w="2645896">
                  <a:extLst>
                    <a:ext uri="{9D8B030D-6E8A-4147-A177-3AD203B41FA5}">
                      <a16:colId xmlns:a16="http://schemas.microsoft.com/office/drawing/2014/main" val="4226929892"/>
                    </a:ext>
                  </a:extLst>
                </a:gridCol>
                <a:gridCol w="512109">
                  <a:extLst>
                    <a:ext uri="{9D8B030D-6E8A-4147-A177-3AD203B41FA5}">
                      <a16:colId xmlns:a16="http://schemas.microsoft.com/office/drawing/2014/main" val="1402385716"/>
                    </a:ext>
                  </a:extLst>
                </a:gridCol>
                <a:gridCol w="2645896">
                  <a:extLst>
                    <a:ext uri="{9D8B030D-6E8A-4147-A177-3AD203B41FA5}">
                      <a16:colId xmlns:a16="http://schemas.microsoft.com/office/drawing/2014/main" val="498194270"/>
                    </a:ext>
                  </a:extLst>
                </a:gridCol>
              </a:tblGrid>
              <a:tr h="190500">
                <a:tc rowSpan="3">
                  <a:txBody>
                    <a:bodyPr/>
                    <a:lstStyle/>
                    <a:p>
                      <a:pPr algn="ctr" fontAlgn="ctr"/>
                      <a:r>
                        <a:rPr lang="el-GR" sz="1100" b="0" i="0" u="none" strike="noStrike" spc="-5">
                          <a:solidFill>
                            <a:srgbClr val="000000"/>
                          </a:solidFill>
                          <a:effectLst/>
                          <a:latin typeface="Calibri" panose="020F0502020204030204" pitchFamily="34" charset="0"/>
                        </a:rPr>
                        <a:t>Συντελεστής απόσβεσης</a:t>
                      </a:r>
                      <a:endParaRPr lang="el-GR"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solidFill>
                      <a:srgbClr val="FFFFFF"/>
                    </a:solidFill>
                  </a:tcPr>
                </a:tc>
                <a:tc rowSpan="3">
                  <a:txBody>
                    <a:bodyPr/>
                    <a:lstStyle/>
                    <a:p>
                      <a:pPr algn="ctr" fontAlgn="ctr"/>
                      <a:r>
                        <a:rPr lang="el-GR" sz="1100" b="0" i="0" u="none" strike="noStrike">
                          <a:solidFill>
                            <a:srgbClr val="000000"/>
                          </a:solidFill>
                          <a:effectLst/>
                          <a:latin typeface="Calibri" panose="020F0502020204030204" pitchFamily="34" charset="0"/>
                        </a:rPr>
                        <a:t>=</a:t>
                      </a:r>
                    </a:p>
                  </a:txBody>
                  <a:tcPr marL="7620" marR="7620" marT="7620" marB="0" anchor="ctr">
                    <a:lnL>
                      <a:noFill/>
                    </a:lnL>
                    <a:lnR>
                      <a:noFill/>
                    </a:lnR>
                    <a:lnT>
                      <a:noFill/>
                    </a:lnT>
                    <a:lnB>
                      <a:noFill/>
                    </a:lnB>
                    <a:solidFill>
                      <a:srgbClr val="FFFFFF"/>
                    </a:solidFill>
                  </a:tcPr>
                </a:tc>
                <a:tc>
                  <a:txBody>
                    <a:bodyPr/>
                    <a:lstStyle/>
                    <a:p>
                      <a:pPr algn="ctr" fontAlgn="ctr"/>
                      <a:r>
                        <a:rPr lang="el-GR" sz="1100" b="0" i="0" u="none" strike="noStrike" spc="-5">
                          <a:solidFill>
                            <a:srgbClr val="000000"/>
                          </a:solidFill>
                          <a:effectLst/>
                          <a:latin typeface="Calibri" panose="020F0502020204030204" pitchFamily="34" charset="0"/>
                        </a:rPr>
                        <a:t>Παραχθείσες μονάδες περιόδου</a:t>
                      </a:r>
                      <a:endParaRPr lang="el-GR" sz="1100" b="0" i="0" u="none" strike="noStrike">
                        <a:solidFill>
                          <a:srgbClr val="000000"/>
                        </a:solidFill>
                        <a:effectLst/>
                        <a:latin typeface="Calibri" panose="020F0502020204030204" pitchFamily="34" charset="0"/>
                      </a:endParaRPr>
                    </a:p>
                  </a:txBody>
                  <a:tcPr marL="7620" marR="7620" marT="0" marB="0" anchor="ctr">
                    <a:lnL>
                      <a:noFill/>
                    </a:lnL>
                    <a:lnR>
                      <a:noFill/>
                    </a:lnR>
                    <a:lnT>
                      <a:noFill/>
                    </a:lnT>
                    <a:lnB>
                      <a:noFill/>
                    </a:lnB>
                    <a:solidFill>
                      <a:srgbClr val="FFFFFF"/>
                    </a:solidFill>
                  </a:tcPr>
                </a:tc>
                <a:extLst>
                  <a:ext uri="{0D108BD9-81ED-4DB2-BD59-A6C34878D82A}">
                    <a16:rowId xmlns:a16="http://schemas.microsoft.com/office/drawing/2014/main" val="3634634406"/>
                  </a:ext>
                </a:extLst>
              </a:tr>
              <a:tr h="0">
                <a:tc vMerge="1">
                  <a:txBody>
                    <a:bodyPr/>
                    <a:lstStyle/>
                    <a:p>
                      <a:endParaRPr lang="el-GR"/>
                    </a:p>
                  </a:txBody>
                  <a:tcPr/>
                </a:tc>
                <a:tc vMerge="1">
                  <a:txBody>
                    <a:bodyPr/>
                    <a:lstStyle/>
                    <a:p>
                      <a:endParaRPr lang="el-GR"/>
                    </a:p>
                  </a:txBody>
                  <a:tcPr/>
                </a:tc>
                <a:tc>
                  <a:txBody>
                    <a:bodyPr/>
                    <a:lstStyle/>
                    <a:p>
                      <a:pPr algn="ctr" fontAlgn="ctr"/>
                      <a:br>
                        <a:rPr lang="el-GR" sz="1100" b="0" i="0" u="none" strike="noStrike">
                          <a:solidFill>
                            <a:srgbClr val="000000"/>
                          </a:solidFill>
                          <a:effectLst/>
                          <a:latin typeface="Calibri" panose="020F0502020204030204" pitchFamily="34" charset="0"/>
                        </a:rPr>
                      </a:br>
                      <a:endParaRPr lang="el-GR"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solidFill>
                      <a:srgbClr val="808080"/>
                    </a:solidFill>
                  </a:tcPr>
                </a:tc>
                <a:extLst>
                  <a:ext uri="{0D108BD9-81ED-4DB2-BD59-A6C34878D82A}">
                    <a16:rowId xmlns:a16="http://schemas.microsoft.com/office/drawing/2014/main" val="280497125"/>
                  </a:ext>
                </a:extLst>
              </a:tr>
              <a:tr h="190500">
                <a:tc vMerge="1">
                  <a:txBody>
                    <a:bodyPr/>
                    <a:lstStyle/>
                    <a:p>
                      <a:endParaRPr lang="el-GR"/>
                    </a:p>
                  </a:txBody>
                  <a:tcPr/>
                </a:tc>
                <a:tc vMerge="1">
                  <a:txBody>
                    <a:bodyPr/>
                    <a:lstStyle/>
                    <a:p>
                      <a:endParaRPr lang="el-GR"/>
                    </a:p>
                  </a:txBody>
                  <a:tcPr/>
                </a:tc>
                <a:tc>
                  <a:txBody>
                    <a:bodyPr/>
                    <a:lstStyle/>
                    <a:p>
                      <a:pPr algn="ctr" fontAlgn="ctr"/>
                      <a:r>
                        <a:rPr lang="el-GR" sz="1100" b="0" i="0" u="none" strike="noStrike" spc="-5" dirty="0">
                          <a:solidFill>
                            <a:srgbClr val="000000"/>
                          </a:solidFill>
                          <a:effectLst/>
                          <a:latin typeface="Calibri" panose="020F0502020204030204" pitchFamily="34" charset="0"/>
                        </a:rPr>
                        <a:t>Συνολικά εκτιμώμενες μονάδες παραγωγής</a:t>
                      </a:r>
                      <a:endParaRPr lang="el-GR" sz="1100" b="0" i="0" u="none" strike="noStrike" dirty="0">
                        <a:solidFill>
                          <a:srgbClr val="000000"/>
                        </a:solidFill>
                        <a:effectLst/>
                        <a:latin typeface="Calibri" panose="020F0502020204030204" pitchFamily="34" charset="0"/>
                      </a:endParaRPr>
                    </a:p>
                  </a:txBody>
                  <a:tcPr marL="7620" marR="7620" marT="0" marB="0" anchor="ctr">
                    <a:lnL>
                      <a:noFill/>
                    </a:lnL>
                    <a:lnR>
                      <a:noFill/>
                    </a:lnR>
                    <a:lnT>
                      <a:noFill/>
                    </a:lnT>
                    <a:lnB>
                      <a:noFill/>
                    </a:lnB>
                    <a:solidFill>
                      <a:srgbClr val="FFFFFF"/>
                    </a:solidFill>
                  </a:tcPr>
                </a:tc>
                <a:extLst>
                  <a:ext uri="{0D108BD9-81ED-4DB2-BD59-A6C34878D82A}">
                    <a16:rowId xmlns:a16="http://schemas.microsoft.com/office/drawing/2014/main" val="448642473"/>
                  </a:ext>
                </a:extLst>
              </a:tr>
            </a:tbl>
          </a:graphicData>
        </a:graphic>
      </p:graphicFrame>
      <p:sp>
        <p:nvSpPr>
          <p:cNvPr id="3" name="Rectangle 1">
            <a:extLst>
              <a:ext uri="{FF2B5EF4-FFF2-40B4-BE49-F238E27FC236}">
                <a16:creationId xmlns:a16="http://schemas.microsoft.com/office/drawing/2014/main" id="{B1E8F1AD-8DDC-D415-3CD6-3BBED905B05D}"/>
              </a:ext>
            </a:extLst>
          </p:cNvPr>
          <p:cNvSpPr>
            <a:spLocks noChangeArrowheads="1"/>
          </p:cNvSpPr>
          <p:nvPr/>
        </p:nvSpPr>
        <p:spPr bwMode="auto">
          <a:xfrm>
            <a:off x="1379297" y="798973"/>
            <a:ext cx="10525638"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l-GR" altLang="el-GR" sz="2500" dirty="0">
                <a:solidFill>
                  <a:srgbClr val="606060"/>
                </a:solidFill>
                <a:latin typeface="Times" panose="02020603050405020304" pitchFamily="18" charset="0"/>
                <a:cs typeface="Times" panose="02020603050405020304" pitchFamily="18" charset="0"/>
              </a:rPr>
              <a:t>Με τη μέθοδο των μονάδων παραγωγής, ο συντελεστής ετήσιας απόσβεσης του </a:t>
            </a:r>
            <a:endParaRPr lang="en-US" altLang="el-GR" sz="2500" dirty="0">
              <a:solidFill>
                <a:srgbClr val="606060"/>
              </a:solidFill>
              <a:latin typeface="Times" panose="02020603050405020304" pitchFamily="18" charset="0"/>
              <a:cs typeface="Times" panose="02020603050405020304" pitchFamily="18" charset="0"/>
            </a:endParaRPr>
          </a:p>
          <a:p>
            <a:pPr algn="just" defTabSz="914400" eaLnBrk="0" fontAlgn="base" hangingPunct="0">
              <a:spcBef>
                <a:spcPct val="0"/>
              </a:spcBef>
              <a:spcAft>
                <a:spcPct val="0"/>
              </a:spcAft>
            </a:pPr>
            <a:r>
              <a:rPr lang="el-GR" altLang="el-GR" sz="2500" dirty="0">
                <a:solidFill>
                  <a:srgbClr val="606060"/>
                </a:solidFill>
                <a:latin typeface="Times" panose="02020603050405020304" pitchFamily="18" charset="0"/>
                <a:cs typeface="Times" panose="02020603050405020304" pitchFamily="18" charset="0"/>
              </a:rPr>
              <a:t>μηχανήματος προκύπτει από το κλάσμα:</a:t>
            </a:r>
            <a:br>
              <a:rPr lang="el-GR" altLang="el-GR" sz="2500" dirty="0">
                <a:solidFill>
                  <a:srgbClr val="606060"/>
                </a:solidFill>
                <a:latin typeface="Times" panose="02020603050405020304" pitchFamily="18" charset="0"/>
                <a:cs typeface="Times" panose="02020603050405020304" pitchFamily="18" charset="0"/>
              </a:rPr>
            </a:br>
            <a:br>
              <a:rPr lang="el-GR" altLang="el-GR" sz="2500" dirty="0">
                <a:solidFill>
                  <a:srgbClr val="606060"/>
                </a:solidFill>
                <a:latin typeface="Times" panose="02020603050405020304" pitchFamily="18" charset="0"/>
                <a:cs typeface="Times" panose="02020603050405020304" pitchFamily="18" charset="0"/>
              </a:rPr>
            </a:br>
            <a:endParaRPr lang="el-GR" altLang="el-GR" sz="2500" dirty="0">
              <a:latin typeface="Times" panose="02020603050405020304" pitchFamily="18" charset="0"/>
              <a:cs typeface="Times" panose="02020603050405020304" pitchFamily="18" charset="0"/>
            </a:endParaRPr>
          </a:p>
          <a:p>
            <a:pPr algn="just" defTabSz="914400" eaLnBrk="0" fontAlgn="base" hangingPunct="0">
              <a:spcBef>
                <a:spcPct val="0"/>
              </a:spcBef>
              <a:spcAft>
                <a:spcPct val="0"/>
              </a:spcAft>
            </a:pPr>
            <a:br>
              <a:rPr lang="el-GR" altLang="el-GR" sz="2500" dirty="0">
                <a:latin typeface="Times" panose="02020603050405020304" pitchFamily="18" charset="0"/>
                <a:cs typeface="Times" panose="02020603050405020304" pitchFamily="18" charset="0"/>
              </a:rPr>
            </a:br>
            <a:endParaRPr lang="el-GR" altLang="el-GR" sz="25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188471692"/>
      </p:ext>
    </p:extLst>
  </p:cSld>
  <p:clrMapOvr>
    <a:masterClrMapping/>
  </p:clrMapOvr>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7">
            <a:extLst>
              <a:ext uri="{FF2B5EF4-FFF2-40B4-BE49-F238E27FC236}">
                <a16:creationId xmlns:a16="http://schemas.microsoft.com/office/drawing/2014/main" id="{119DB0A0-B627-5D9C-8FE0-170A9D9E18B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BFEA206-8167-4B2A-9A9F-5C2706E34883}" type="slidenum">
              <a:rPr lang="en-GB" altLang="en-US" sz="1400">
                <a:solidFill>
                  <a:srgbClr val="626551"/>
                </a:solidFill>
                <a:latin typeface="Verdana" panose="020B0604030504040204" pitchFamily="34" charset="0"/>
                <a:cs typeface="Arial" panose="020B0604020202020204" pitchFamily="34" charset="0"/>
              </a:rPr>
              <a:pPr>
                <a:spcBef>
                  <a:spcPct val="0"/>
                </a:spcBef>
                <a:buFontTx/>
                <a:buNone/>
              </a:pPr>
              <a:t>36</a:t>
            </a:fld>
            <a:endParaRPr lang="en-GB" altLang="en-US" sz="1400">
              <a:solidFill>
                <a:srgbClr val="626551"/>
              </a:solidFill>
              <a:latin typeface="Verdana" panose="020B0604030504040204" pitchFamily="34" charset="0"/>
              <a:cs typeface="Arial" panose="020B0604020202020204" pitchFamily="34" charset="0"/>
            </a:endParaRPr>
          </a:p>
        </p:txBody>
      </p:sp>
      <p:sp>
        <p:nvSpPr>
          <p:cNvPr id="44035" name="Slide Number Placeholder 17">
            <a:extLst>
              <a:ext uri="{FF2B5EF4-FFF2-40B4-BE49-F238E27FC236}">
                <a16:creationId xmlns:a16="http://schemas.microsoft.com/office/drawing/2014/main" id="{93F58DF2-8B6B-6E8E-EA74-C386DA583B99}"/>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18188BBF-DEC4-4905-8D36-466CCEBA479C}"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36</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6" name="Slide Number Placeholder 17">
            <a:extLst>
              <a:ext uri="{FF2B5EF4-FFF2-40B4-BE49-F238E27FC236}">
                <a16:creationId xmlns:a16="http://schemas.microsoft.com/office/drawing/2014/main" id="{E1EB14A6-80C4-751E-17BB-61DBED4B1DA5}"/>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F0272CEC-B4B0-4BCC-9945-5E7FFE115CA4}"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36</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9" name="Slide Number Placeholder 5">
            <a:extLst>
              <a:ext uri="{FF2B5EF4-FFF2-40B4-BE49-F238E27FC236}">
                <a16:creationId xmlns:a16="http://schemas.microsoft.com/office/drawing/2014/main" id="{28C06F96-4903-9BA8-9A9B-49EA1971ACF6}"/>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C6D780AD-E697-403E-89F2-6D868460B5A1}"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36</a:t>
            </a:fld>
            <a:endParaRPr lang="en-GB" altLang="en-US" sz="1200">
              <a:solidFill>
                <a:srgbClr val="626551"/>
              </a:solidFill>
              <a:latin typeface="Verdana" panose="020B0604030504040204" pitchFamily="34" charset="0"/>
              <a:cs typeface="Arial" panose="020B0604020202020204" pitchFamily="34" charset="0"/>
            </a:endParaRPr>
          </a:p>
        </p:txBody>
      </p:sp>
      <p:graphicFrame>
        <p:nvGraphicFramePr>
          <p:cNvPr id="4" name="Πίνακας 3">
            <a:extLst>
              <a:ext uri="{FF2B5EF4-FFF2-40B4-BE49-F238E27FC236}">
                <a16:creationId xmlns:a16="http://schemas.microsoft.com/office/drawing/2014/main" id="{69FBABFD-5A6B-F5E9-9B54-B73BA1060E2A}"/>
              </a:ext>
            </a:extLst>
          </p:cNvPr>
          <p:cNvGraphicFramePr>
            <a:graphicFrameLocks noGrp="1"/>
          </p:cNvGraphicFramePr>
          <p:nvPr>
            <p:extLst>
              <p:ext uri="{D42A27DB-BD31-4B8C-83A1-F6EECF244321}">
                <p14:modId xmlns:p14="http://schemas.microsoft.com/office/powerpoint/2010/main" val="1414668683"/>
              </p:ext>
            </p:extLst>
          </p:nvPr>
        </p:nvGraphicFramePr>
        <p:xfrm>
          <a:off x="2087873" y="2267145"/>
          <a:ext cx="8122927" cy="3268253"/>
        </p:xfrm>
        <a:graphic>
          <a:graphicData uri="http://schemas.openxmlformats.org/drawingml/2006/table">
            <a:tbl>
              <a:tblPr/>
              <a:tblGrid>
                <a:gridCol w="778244">
                  <a:extLst>
                    <a:ext uri="{9D8B030D-6E8A-4147-A177-3AD203B41FA5}">
                      <a16:colId xmlns:a16="http://schemas.microsoft.com/office/drawing/2014/main" val="446544370"/>
                    </a:ext>
                  </a:extLst>
                </a:gridCol>
                <a:gridCol w="1507848">
                  <a:extLst>
                    <a:ext uri="{9D8B030D-6E8A-4147-A177-3AD203B41FA5}">
                      <a16:colId xmlns:a16="http://schemas.microsoft.com/office/drawing/2014/main" val="1968471101"/>
                    </a:ext>
                  </a:extLst>
                </a:gridCol>
                <a:gridCol w="1167367">
                  <a:extLst>
                    <a:ext uri="{9D8B030D-6E8A-4147-A177-3AD203B41FA5}">
                      <a16:colId xmlns:a16="http://schemas.microsoft.com/office/drawing/2014/main" val="3599237248"/>
                    </a:ext>
                  </a:extLst>
                </a:gridCol>
                <a:gridCol w="1167367">
                  <a:extLst>
                    <a:ext uri="{9D8B030D-6E8A-4147-A177-3AD203B41FA5}">
                      <a16:colId xmlns:a16="http://schemas.microsoft.com/office/drawing/2014/main" val="26099963"/>
                    </a:ext>
                  </a:extLst>
                </a:gridCol>
                <a:gridCol w="1251155">
                  <a:extLst>
                    <a:ext uri="{9D8B030D-6E8A-4147-A177-3AD203B41FA5}">
                      <a16:colId xmlns:a16="http://schemas.microsoft.com/office/drawing/2014/main" val="42911968"/>
                    </a:ext>
                  </a:extLst>
                </a:gridCol>
                <a:gridCol w="1303507">
                  <a:extLst>
                    <a:ext uri="{9D8B030D-6E8A-4147-A177-3AD203B41FA5}">
                      <a16:colId xmlns:a16="http://schemas.microsoft.com/office/drawing/2014/main" val="3640579873"/>
                    </a:ext>
                  </a:extLst>
                </a:gridCol>
                <a:gridCol w="947439">
                  <a:extLst>
                    <a:ext uri="{9D8B030D-6E8A-4147-A177-3AD203B41FA5}">
                      <a16:colId xmlns:a16="http://schemas.microsoft.com/office/drawing/2014/main" val="1308598269"/>
                    </a:ext>
                  </a:extLst>
                </a:gridCol>
              </a:tblGrid>
              <a:tr h="678102">
                <a:tc>
                  <a:txBody>
                    <a:bodyPr/>
                    <a:lstStyle/>
                    <a:p>
                      <a:pPr algn="ctr" fontAlgn="ctr"/>
                      <a:r>
                        <a:rPr lang="el-GR" sz="2000" b="0" i="0" u="none" strike="noStrike" spc="-10" dirty="0">
                          <a:solidFill>
                            <a:srgbClr val="000000"/>
                          </a:solidFill>
                          <a:effectLst/>
                          <a:latin typeface="Calibri" panose="020F0502020204030204" pitchFamily="34" charset="0"/>
                        </a:rPr>
                        <a:t>Έτος</a:t>
                      </a:r>
                      <a:endParaRPr lang="el-GR" sz="2000" b="0" i="0" u="none" strike="noStrike" dirty="0">
                        <a:solidFill>
                          <a:srgbClr val="000000"/>
                        </a:solidFill>
                        <a:effectLst/>
                        <a:latin typeface="Calibri" panose="020F0502020204030204" pitchFamily="34" charset="0"/>
                      </a:endParaRPr>
                    </a:p>
                  </a:txBody>
                  <a:tcPr marL="7620" marR="762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spc="-5" dirty="0" err="1">
                          <a:solidFill>
                            <a:srgbClr val="000000"/>
                          </a:solidFill>
                          <a:effectLst/>
                          <a:latin typeface="Calibri" panose="020F0502020204030204" pitchFamily="34" charset="0"/>
                        </a:rPr>
                        <a:t>Αποσβεστέα</a:t>
                      </a:r>
                      <a:r>
                        <a:rPr lang="el-GR" sz="2000" b="0" i="0" u="none" strike="noStrike" spc="-5" dirty="0">
                          <a:solidFill>
                            <a:srgbClr val="000000"/>
                          </a:solidFill>
                          <a:effectLst/>
                          <a:latin typeface="Calibri" panose="020F0502020204030204" pitchFamily="34" charset="0"/>
                        </a:rPr>
                        <a:t> αξία</a:t>
                      </a:r>
                      <a:endParaRPr lang="el-GR" sz="20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spc="-10">
                          <a:solidFill>
                            <a:srgbClr val="000000"/>
                          </a:solidFill>
                          <a:effectLst/>
                          <a:latin typeface="Calibri" panose="020F0502020204030204" pitchFamily="34" charset="0"/>
                        </a:rPr>
                        <a:t>Ετήσια παραγωγή</a:t>
                      </a:r>
                      <a:endParaRPr lang="el-GR" sz="20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a:solidFill>
                            <a:srgbClr val="000000"/>
                          </a:solidFill>
                          <a:effectLst/>
                          <a:latin typeface="Calibri" panose="020F0502020204030204" pitchFamily="34" charset="0"/>
                        </a:rPr>
                        <a:t>Ποσοστό στο σύνολο</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spc="-5" dirty="0">
                          <a:solidFill>
                            <a:srgbClr val="000000"/>
                          </a:solidFill>
                          <a:effectLst/>
                          <a:latin typeface="Calibri" panose="020F0502020204030204" pitchFamily="34" charset="0"/>
                        </a:rPr>
                        <a:t>Αποσβέσεις έτους</a:t>
                      </a:r>
                      <a:endParaRPr lang="el-GR" sz="20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dirty="0">
                          <a:solidFill>
                            <a:srgbClr val="000000"/>
                          </a:solidFill>
                          <a:effectLst/>
                          <a:latin typeface="Calibri" panose="020F0502020204030204" pitchFamily="34" charset="0"/>
                        </a:rPr>
                        <a:t>Σωρευμένες Αποσβέσεις</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spc="-5">
                          <a:solidFill>
                            <a:srgbClr val="000000"/>
                          </a:solidFill>
                          <a:effectLst/>
                          <a:latin typeface="Calibri" panose="020F0502020204030204" pitchFamily="34" charset="0"/>
                        </a:rPr>
                        <a:t>Αναπόσβεστη Αξία</a:t>
                      </a:r>
                      <a:endParaRPr lang="el-GR" sz="20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4805777"/>
                  </a:ext>
                </a:extLst>
              </a:tr>
              <a:tr h="339051">
                <a:tc>
                  <a:txBody>
                    <a:bodyPr/>
                    <a:lstStyle/>
                    <a:p>
                      <a:pPr algn="ctr" fontAlgn="ctr"/>
                      <a:r>
                        <a:rPr lang="el-GR" sz="2000" b="0" i="0" u="none" strike="noStrike">
                          <a:solidFill>
                            <a:srgbClr val="000000"/>
                          </a:solidFill>
                          <a:effectLst/>
                          <a:latin typeface="Calibri" panose="020F0502020204030204" pitchFamily="34" charset="0"/>
                        </a:rPr>
                        <a:t>20Χ1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a:solidFill>
                            <a:srgbClr val="000000"/>
                          </a:solidFill>
                          <a:effectLst/>
                          <a:latin typeface="Calibri" panose="020F0502020204030204" pitchFamily="34" charset="0"/>
                        </a:rPr>
                        <a:t>170,000.00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a:solidFill>
                            <a:srgbClr val="000000"/>
                          </a:solidFill>
                          <a:effectLst/>
                          <a:latin typeface="Calibri" panose="020F0502020204030204" pitchFamily="34" charset="0"/>
                        </a:rPr>
                        <a:t>8,400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a:solidFill>
                            <a:srgbClr val="000000"/>
                          </a:solidFill>
                          <a:effectLst/>
                          <a:latin typeface="Calibri" panose="020F0502020204030204" pitchFamily="34" charset="0"/>
                        </a:rPr>
                        <a:t>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a:solidFill>
                            <a:srgbClr val="000000"/>
                          </a:solidFill>
                          <a:effectLst/>
                          <a:latin typeface="Calibri" panose="020F0502020204030204" pitchFamily="34" charset="0"/>
                        </a:rPr>
                        <a:t>40,800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a:solidFill>
                            <a:srgbClr val="000000"/>
                          </a:solidFill>
                          <a:effectLst/>
                          <a:latin typeface="Calibri" panose="020F0502020204030204" pitchFamily="34" charset="0"/>
                        </a:rPr>
                        <a:t>40,800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a:solidFill>
                            <a:srgbClr val="000000"/>
                          </a:solidFill>
                          <a:effectLst/>
                          <a:latin typeface="Calibri" panose="020F0502020204030204" pitchFamily="34" charset="0"/>
                        </a:rPr>
                        <a:t>139,200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8860478"/>
                  </a:ext>
                </a:extLst>
              </a:tr>
              <a:tr h="339051">
                <a:tc>
                  <a:txBody>
                    <a:bodyPr/>
                    <a:lstStyle/>
                    <a:p>
                      <a:pPr algn="ctr" fontAlgn="ctr"/>
                      <a:r>
                        <a:rPr lang="el-GR" sz="2000" b="0" i="0" u="none" strike="noStrike">
                          <a:solidFill>
                            <a:srgbClr val="000000"/>
                          </a:solidFill>
                          <a:effectLst/>
                          <a:latin typeface="Calibri" panose="020F0502020204030204" pitchFamily="34" charset="0"/>
                        </a:rPr>
                        <a:t>20Χ2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a:solidFill>
                            <a:srgbClr val="000000"/>
                          </a:solidFill>
                          <a:effectLst/>
                          <a:latin typeface="Calibri" panose="020F0502020204030204" pitchFamily="34" charset="0"/>
                        </a:rPr>
                        <a:t>170,000.00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dirty="0">
                          <a:solidFill>
                            <a:srgbClr val="000000"/>
                          </a:solidFill>
                          <a:effectLst/>
                          <a:latin typeface="Calibri" panose="020F0502020204030204" pitchFamily="34" charset="0"/>
                        </a:rPr>
                        <a:t>108,500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a:solidFill>
                            <a:srgbClr val="000000"/>
                          </a:solidFill>
                          <a:effectLst/>
                          <a:latin typeface="Calibri" panose="020F0502020204030204" pitchFamily="34" charset="0"/>
                        </a:rPr>
                        <a:t>31%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a:solidFill>
                            <a:srgbClr val="000000"/>
                          </a:solidFill>
                          <a:effectLst/>
                          <a:latin typeface="Calibri" panose="020F0502020204030204" pitchFamily="34" charset="0"/>
                        </a:rPr>
                        <a:t>52,700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dirty="0">
                          <a:solidFill>
                            <a:srgbClr val="000000"/>
                          </a:solidFill>
                          <a:effectLst/>
                          <a:latin typeface="Calibri" panose="020F0502020204030204" pitchFamily="34" charset="0"/>
                        </a:rPr>
                        <a:t>93,500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a:solidFill>
                            <a:srgbClr val="000000"/>
                          </a:solidFill>
                          <a:effectLst/>
                          <a:latin typeface="Calibri" panose="020F0502020204030204" pitchFamily="34" charset="0"/>
                        </a:rPr>
                        <a:t>86,500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0358968"/>
                  </a:ext>
                </a:extLst>
              </a:tr>
              <a:tr h="339051">
                <a:tc>
                  <a:txBody>
                    <a:bodyPr/>
                    <a:lstStyle/>
                    <a:p>
                      <a:pPr algn="ctr" fontAlgn="ctr"/>
                      <a:r>
                        <a:rPr lang="el-GR" sz="2000" b="0" i="0" u="none" strike="noStrike">
                          <a:solidFill>
                            <a:srgbClr val="000000"/>
                          </a:solidFill>
                          <a:effectLst/>
                          <a:latin typeface="Calibri" panose="020F0502020204030204" pitchFamily="34" charset="0"/>
                        </a:rPr>
                        <a:t>20Χ3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a:solidFill>
                            <a:srgbClr val="000000"/>
                          </a:solidFill>
                          <a:effectLst/>
                          <a:latin typeface="Calibri" panose="020F0502020204030204" pitchFamily="34" charset="0"/>
                        </a:rPr>
                        <a:t>170,000.00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a:solidFill>
                            <a:srgbClr val="000000"/>
                          </a:solidFill>
                          <a:effectLst/>
                          <a:latin typeface="Calibri" panose="020F0502020204030204" pitchFamily="34" charset="0"/>
                        </a:rPr>
                        <a:t>66,500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dirty="0">
                          <a:solidFill>
                            <a:srgbClr val="000000"/>
                          </a:solidFill>
                          <a:effectLst/>
                          <a:latin typeface="Calibri" panose="020F0502020204030204" pitchFamily="34" charset="0"/>
                        </a:rPr>
                        <a:t>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dirty="0">
                          <a:solidFill>
                            <a:srgbClr val="000000"/>
                          </a:solidFill>
                          <a:effectLst/>
                          <a:latin typeface="Calibri" panose="020F0502020204030204" pitchFamily="34" charset="0"/>
                        </a:rPr>
                        <a:t>32,300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a:solidFill>
                            <a:srgbClr val="000000"/>
                          </a:solidFill>
                          <a:effectLst/>
                          <a:latin typeface="Calibri" panose="020F0502020204030204" pitchFamily="34" charset="0"/>
                        </a:rPr>
                        <a:t>125,800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a:solidFill>
                            <a:srgbClr val="000000"/>
                          </a:solidFill>
                          <a:effectLst/>
                          <a:latin typeface="Calibri" panose="020F0502020204030204" pitchFamily="34" charset="0"/>
                        </a:rPr>
                        <a:t>54,200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810840"/>
                  </a:ext>
                </a:extLst>
              </a:tr>
              <a:tr h="339051">
                <a:tc>
                  <a:txBody>
                    <a:bodyPr/>
                    <a:lstStyle/>
                    <a:p>
                      <a:pPr algn="ctr" fontAlgn="ctr"/>
                      <a:r>
                        <a:rPr lang="el-GR" sz="2000" b="0" i="0" u="none" strike="noStrike">
                          <a:solidFill>
                            <a:srgbClr val="000000"/>
                          </a:solidFill>
                          <a:effectLst/>
                          <a:latin typeface="Calibri" panose="020F0502020204030204" pitchFamily="34" charset="0"/>
                        </a:rPr>
                        <a:t>20Χ4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a:solidFill>
                            <a:srgbClr val="000000"/>
                          </a:solidFill>
                          <a:effectLst/>
                          <a:latin typeface="Calibri" panose="020F0502020204030204" pitchFamily="34" charset="0"/>
                        </a:rPr>
                        <a:t>170,000.00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a:solidFill>
                            <a:srgbClr val="000000"/>
                          </a:solidFill>
                          <a:effectLst/>
                          <a:latin typeface="Calibri" panose="020F0502020204030204" pitchFamily="34" charset="0"/>
                        </a:rPr>
                        <a:t>52,500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a:solidFill>
                            <a:srgbClr val="000000"/>
                          </a:solidFill>
                          <a:effectLst/>
                          <a:latin typeface="Calibri" panose="020F0502020204030204" pitchFamily="34" charset="0"/>
                        </a:rPr>
                        <a:t>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a:solidFill>
                            <a:srgbClr val="000000"/>
                          </a:solidFill>
                          <a:effectLst/>
                          <a:latin typeface="Calibri" panose="020F0502020204030204" pitchFamily="34" charset="0"/>
                        </a:rPr>
                        <a:t>25,500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dirty="0">
                          <a:solidFill>
                            <a:srgbClr val="000000"/>
                          </a:solidFill>
                          <a:effectLst/>
                          <a:latin typeface="Calibri" panose="020F0502020204030204" pitchFamily="34" charset="0"/>
                        </a:rPr>
                        <a:t>151,300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a:solidFill>
                            <a:srgbClr val="000000"/>
                          </a:solidFill>
                          <a:effectLst/>
                          <a:latin typeface="Calibri" panose="020F0502020204030204" pitchFamily="34" charset="0"/>
                        </a:rPr>
                        <a:t>28,700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7313865"/>
                  </a:ext>
                </a:extLst>
              </a:tr>
              <a:tr h="339051">
                <a:tc>
                  <a:txBody>
                    <a:bodyPr/>
                    <a:lstStyle/>
                    <a:p>
                      <a:pPr algn="ctr" fontAlgn="ctr"/>
                      <a:r>
                        <a:rPr lang="el-GR" sz="2000" b="0" i="0" u="none" strike="noStrike">
                          <a:solidFill>
                            <a:srgbClr val="000000"/>
                          </a:solidFill>
                          <a:effectLst/>
                          <a:latin typeface="Calibri" panose="020F0502020204030204" pitchFamily="34" charset="0"/>
                        </a:rPr>
                        <a:t>20Χ5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a:solidFill>
                            <a:srgbClr val="000000"/>
                          </a:solidFill>
                          <a:effectLst/>
                          <a:latin typeface="Calibri" panose="020F0502020204030204" pitchFamily="34" charset="0"/>
                        </a:rPr>
                        <a:t>170,000.00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a:solidFill>
                            <a:srgbClr val="000000"/>
                          </a:solidFill>
                          <a:effectLst/>
                          <a:latin typeface="Calibri" panose="020F0502020204030204" pitchFamily="34" charset="0"/>
                        </a:rPr>
                        <a:t>38,500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a:solidFill>
                            <a:srgbClr val="000000"/>
                          </a:solidFill>
                          <a:effectLst/>
                          <a:latin typeface="Calibri" panose="020F0502020204030204" pitchFamily="34" charset="0"/>
                        </a:rPr>
                        <a:t>11%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a:solidFill>
                            <a:srgbClr val="000000"/>
                          </a:solidFill>
                          <a:effectLst/>
                          <a:latin typeface="Calibri" panose="020F0502020204030204" pitchFamily="34" charset="0"/>
                        </a:rPr>
                        <a:t>18,700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dirty="0">
                          <a:solidFill>
                            <a:srgbClr val="000000"/>
                          </a:solidFill>
                          <a:effectLst/>
                          <a:latin typeface="Calibri" panose="020F0502020204030204" pitchFamily="34" charset="0"/>
                        </a:rPr>
                        <a:t>170,000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2000" b="0" i="0" u="none" strike="noStrike" dirty="0">
                          <a:solidFill>
                            <a:srgbClr val="000000"/>
                          </a:solidFill>
                          <a:effectLst/>
                          <a:latin typeface="Calibri" panose="020F0502020204030204" pitchFamily="34" charset="0"/>
                        </a:rPr>
                        <a:t>10,000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3381648"/>
                  </a:ext>
                </a:extLst>
              </a:tr>
              <a:tr h="650978">
                <a:tc>
                  <a:txBody>
                    <a:bodyPr/>
                    <a:lstStyle/>
                    <a:p>
                      <a:pPr algn="ctr" fontAlgn="ctr"/>
                      <a:r>
                        <a:rPr lang="el-GR" sz="2000" b="0" i="0" u="none" strike="noStrike" spc="-10">
                          <a:solidFill>
                            <a:srgbClr val="000000"/>
                          </a:solidFill>
                          <a:effectLst/>
                          <a:latin typeface="Calibri" panose="020F0502020204030204" pitchFamily="34" charset="0"/>
                        </a:rPr>
                        <a:t>Σύνολο</a:t>
                      </a:r>
                      <a:endParaRPr lang="el-GR" sz="20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l-GR" sz="20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l-GR" sz="2000" b="0" i="0" u="none" strike="noStrike" spc="-5">
                          <a:solidFill>
                            <a:srgbClr val="000000"/>
                          </a:solidFill>
                          <a:effectLst/>
                          <a:latin typeface="Calibri" panose="020F0502020204030204" pitchFamily="34" charset="0"/>
                        </a:rPr>
                        <a:t>350,000</a:t>
                      </a:r>
                      <a:endParaRPr lang="el-GR" sz="20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l-GR" sz="2000" b="0" i="0" u="none" strike="noStrike">
                          <a:solidFill>
                            <a:srgbClr val="000000"/>
                          </a:solidFill>
                          <a:effectLst/>
                          <a:latin typeface="Calibri" panose="020F0502020204030204" pitchFamily="34" charset="0"/>
                        </a:rPr>
                        <a:t>100%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l-GR" sz="2000" b="0" i="0" u="none" strike="noStrike" spc="-5">
                          <a:solidFill>
                            <a:srgbClr val="000000"/>
                          </a:solidFill>
                          <a:effectLst/>
                          <a:latin typeface="Calibri" panose="020F0502020204030204" pitchFamily="34" charset="0"/>
                        </a:rPr>
                        <a:t>170</a:t>
                      </a:r>
                      <a:endParaRPr lang="el-GR" sz="20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l-GR" sz="20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l-GR" sz="2000" dirty="0"/>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922492690"/>
                  </a:ext>
                </a:extLst>
              </a:tr>
            </a:tbl>
          </a:graphicData>
        </a:graphic>
      </p:graphicFrame>
      <p:sp>
        <p:nvSpPr>
          <p:cNvPr id="5" name="Rectangle 1">
            <a:extLst>
              <a:ext uri="{FF2B5EF4-FFF2-40B4-BE49-F238E27FC236}">
                <a16:creationId xmlns:a16="http://schemas.microsoft.com/office/drawing/2014/main" id="{7289DFF7-8002-B819-DE4A-979A56AD5B09}"/>
              </a:ext>
            </a:extLst>
          </p:cNvPr>
          <p:cNvSpPr>
            <a:spLocks noChangeArrowheads="1"/>
          </p:cNvSpPr>
          <p:nvPr/>
        </p:nvSpPr>
        <p:spPr bwMode="auto">
          <a:xfrm>
            <a:off x="1861508" y="836713"/>
            <a:ext cx="8468985"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l-GR" altLang="el-GR" sz="2500" dirty="0">
                <a:solidFill>
                  <a:srgbClr val="606060"/>
                </a:solidFill>
                <a:latin typeface="Open Sans" panose="020B0606030504020204" pitchFamily="34" charset="0"/>
                <a:cs typeface="Open Sans" panose="020B0606030504020204" pitchFamily="34" charset="0"/>
              </a:rPr>
              <a:t>Με βάση τα δεδομένα του παραδείγματος και τον </a:t>
            </a:r>
          </a:p>
          <a:p>
            <a:pPr algn="just" defTabSz="914400" eaLnBrk="0" fontAlgn="base" hangingPunct="0">
              <a:spcBef>
                <a:spcPct val="0"/>
              </a:spcBef>
              <a:spcAft>
                <a:spcPct val="0"/>
              </a:spcAft>
            </a:pPr>
            <a:r>
              <a:rPr lang="el-GR" altLang="el-GR" sz="2500" dirty="0">
                <a:solidFill>
                  <a:srgbClr val="606060"/>
                </a:solidFill>
                <a:latin typeface="Open Sans" panose="020B0606030504020204" pitchFamily="34" charset="0"/>
                <a:cs typeface="Open Sans" panose="020B0606030504020204" pitchFamily="34" charset="0"/>
              </a:rPr>
              <a:t>ανωτέρω συντελεστή, οι ετήσιες αποσβέσεις του </a:t>
            </a:r>
          </a:p>
          <a:p>
            <a:pPr algn="just" defTabSz="914400" eaLnBrk="0" fontAlgn="base" hangingPunct="0">
              <a:spcBef>
                <a:spcPct val="0"/>
              </a:spcBef>
              <a:spcAft>
                <a:spcPct val="0"/>
              </a:spcAft>
            </a:pPr>
            <a:r>
              <a:rPr lang="el-GR" altLang="el-GR" sz="2500" dirty="0">
                <a:solidFill>
                  <a:srgbClr val="606060"/>
                </a:solidFill>
                <a:latin typeface="Open Sans" panose="020B0606030504020204" pitchFamily="34" charset="0"/>
                <a:cs typeface="Open Sans" panose="020B0606030504020204" pitchFamily="34" charset="0"/>
              </a:rPr>
              <a:t>μηχανήματος  παρουσιάζονται στον παρακάτω πίνακα.</a:t>
            </a:r>
            <a:endParaRPr lang="el-GR" altLang="el-GR" sz="2500" dirty="0">
              <a:latin typeface="Arial" panose="020B0604020202020204" pitchFamily="34" charset="0"/>
            </a:endParaRPr>
          </a:p>
        </p:txBody>
      </p:sp>
    </p:spTree>
    <p:extLst>
      <p:ext uri="{BB962C8B-B14F-4D97-AF65-F5344CB8AC3E}">
        <p14:creationId xmlns:p14="http://schemas.microsoft.com/office/powerpoint/2010/main" val="2184523457"/>
      </p:ext>
    </p:extLst>
  </p:cSld>
  <p:clrMapOvr>
    <a:masterClrMapping/>
  </p:clrMapOvr>
  <p:extLst>
    <p:ext uri="{6950BFC3-D8DA-4A85-94F7-54DA5524770B}">
      <p188:commentRel xmlns:p188="http://schemas.microsoft.com/office/powerpoint/2018/8/main" r:id="rId2"/>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7">
            <a:extLst>
              <a:ext uri="{FF2B5EF4-FFF2-40B4-BE49-F238E27FC236}">
                <a16:creationId xmlns:a16="http://schemas.microsoft.com/office/drawing/2014/main" id="{119DB0A0-B627-5D9C-8FE0-170A9D9E18B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BFEA206-8167-4B2A-9A9F-5C2706E34883}" type="slidenum">
              <a:rPr lang="en-GB" altLang="en-US" sz="1400">
                <a:solidFill>
                  <a:srgbClr val="626551"/>
                </a:solidFill>
                <a:latin typeface="Verdana" panose="020B0604030504040204" pitchFamily="34" charset="0"/>
                <a:cs typeface="Arial" panose="020B0604020202020204" pitchFamily="34" charset="0"/>
              </a:rPr>
              <a:pPr>
                <a:spcBef>
                  <a:spcPct val="0"/>
                </a:spcBef>
                <a:buFontTx/>
                <a:buNone/>
              </a:pPr>
              <a:t>37</a:t>
            </a:fld>
            <a:endParaRPr lang="en-GB" altLang="en-US" sz="1400">
              <a:solidFill>
                <a:srgbClr val="626551"/>
              </a:solidFill>
              <a:latin typeface="Verdana" panose="020B0604030504040204" pitchFamily="34" charset="0"/>
              <a:cs typeface="Arial" panose="020B0604020202020204" pitchFamily="34" charset="0"/>
            </a:endParaRPr>
          </a:p>
        </p:txBody>
      </p:sp>
      <p:sp>
        <p:nvSpPr>
          <p:cNvPr id="44035" name="Slide Number Placeholder 17">
            <a:extLst>
              <a:ext uri="{FF2B5EF4-FFF2-40B4-BE49-F238E27FC236}">
                <a16:creationId xmlns:a16="http://schemas.microsoft.com/office/drawing/2014/main" id="{93F58DF2-8B6B-6E8E-EA74-C386DA583B99}"/>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18188BBF-DEC4-4905-8D36-466CCEBA479C}"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37</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6" name="Slide Number Placeholder 17">
            <a:extLst>
              <a:ext uri="{FF2B5EF4-FFF2-40B4-BE49-F238E27FC236}">
                <a16:creationId xmlns:a16="http://schemas.microsoft.com/office/drawing/2014/main" id="{E1EB14A6-80C4-751E-17BB-61DBED4B1DA5}"/>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F0272CEC-B4B0-4BCC-9945-5E7FFE115CA4}"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37</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8" name="Content Placeholder 2">
            <a:extLst>
              <a:ext uri="{FF2B5EF4-FFF2-40B4-BE49-F238E27FC236}">
                <a16:creationId xmlns:a16="http://schemas.microsoft.com/office/drawing/2014/main" id="{070DA272-5383-9E5B-49DA-2907630E34CD}"/>
              </a:ext>
            </a:extLst>
          </p:cNvPr>
          <p:cNvSpPr>
            <a:spLocks noGrp="1"/>
          </p:cNvSpPr>
          <p:nvPr>
            <p:ph idx="4294967295"/>
          </p:nvPr>
        </p:nvSpPr>
        <p:spPr>
          <a:xfrm>
            <a:off x="1811338" y="-87549"/>
            <a:ext cx="8569325" cy="5388757"/>
          </a:xfrm>
        </p:spPr>
        <p:txBody>
          <a:bodyPr>
            <a:noAutofit/>
          </a:bodyPr>
          <a:lstStyle/>
          <a:p>
            <a:pPr>
              <a:buFont typeface="Wingdings 2" panose="05020102010507070707" pitchFamily="18" charset="2"/>
              <a:buNone/>
            </a:pPr>
            <a:endParaRPr lang="el-GR" altLang="en-US" sz="2500" dirty="0"/>
          </a:p>
          <a:p>
            <a:pPr>
              <a:buFont typeface="Wingdings 2" panose="05020102010507070707" pitchFamily="18" charset="2"/>
              <a:buNone/>
            </a:pPr>
            <a:endParaRPr lang="el-GR" altLang="en-US" sz="2500" dirty="0"/>
          </a:p>
          <a:p>
            <a:pPr>
              <a:buFont typeface="Wingdings 2" panose="05020102010507070707" pitchFamily="18" charset="2"/>
              <a:buNone/>
            </a:pPr>
            <a:endParaRPr lang="el-GR" altLang="en-US" sz="2500" dirty="0"/>
          </a:p>
          <a:p>
            <a:pPr>
              <a:buFont typeface="Wingdings 2" panose="05020102010507070707" pitchFamily="18" charset="2"/>
              <a:buNone/>
            </a:pPr>
            <a:r>
              <a:rPr lang="el-GR" altLang="en-US" sz="2500" dirty="0"/>
              <a:t> Μια παραλλαγή της μεθόδου των παραγόμενων μονάδων είναι η μέθοδος των ωρών λειτουργίας ενός μηχανήματος.</a:t>
            </a:r>
          </a:p>
          <a:p>
            <a:pPr>
              <a:buFont typeface="Wingdings 2" panose="05020102010507070707" pitchFamily="18" charset="2"/>
              <a:buNone/>
            </a:pPr>
            <a:endParaRPr lang="el-GR" altLang="en-US" sz="2500" dirty="0"/>
          </a:p>
          <a:p>
            <a:pPr>
              <a:buFont typeface="Wingdings 2" panose="05020102010507070707" pitchFamily="18" charset="2"/>
              <a:buNone/>
            </a:pPr>
            <a:r>
              <a:rPr lang="el-GR" altLang="en-US" sz="2500" dirty="0"/>
              <a:t>18.3α.3 Με σκοπό την επίτευξη της εύλογης παρουσίασης των χρηματοοικονομικών καταστάσεων, κατά το λογισμό των αποσβέσεων λαμβάνεται υπόψη, κατά την κρίση της οντότητας, η ωφέλιμη οικονομική ζωή και η υπολειμματική αξία του παγίου.</a:t>
            </a:r>
          </a:p>
        </p:txBody>
      </p:sp>
      <p:sp>
        <p:nvSpPr>
          <p:cNvPr id="44039" name="Slide Number Placeholder 5">
            <a:extLst>
              <a:ext uri="{FF2B5EF4-FFF2-40B4-BE49-F238E27FC236}">
                <a16:creationId xmlns:a16="http://schemas.microsoft.com/office/drawing/2014/main" id="{28C06F96-4903-9BA8-9A9B-49EA1971ACF6}"/>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C6D780AD-E697-403E-89F2-6D868460B5A1}"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37</a:t>
            </a:fld>
            <a:endParaRPr lang="en-GB" altLang="en-US" sz="1200">
              <a:solidFill>
                <a:srgbClr val="626551"/>
              </a:solidFill>
              <a:latin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189978775"/>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3552F0E3-2083-FC8F-9B29-DA7057F64306}"/>
              </a:ext>
            </a:extLst>
          </p:cNvPr>
          <p:cNvSpPr>
            <a:spLocks noGrp="1"/>
          </p:cNvSpPr>
          <p:nvPr>
            <p:ph type="sldNum" sz="quarter" idx="12"/>
          </p:nvPr>
        </p:nvSpPr>
        <p:spPr/>
        <p:txBody>
          <a:bodyPr/>
          <a:lstStyle/>
          <a:p>
            <a:fld id="{A3D53C11-78EF-4F8A-917F-AAFC4D194CFE}" type="slidenum">
              <a:rPr lang="el-GR" smtClean="0"/>
              <a:pPr/>
              <a:t>38</a:t>
            </a:fld>
            <a:endParaRPr lang="el-GR"/>
          </a:p>
        </p:txBody>
      </p:sp>
      <p:sp>
        <p:nvSpPr>
          <p:cNvPr id="4" name="TextBox 3">
            <a:extLst>
              <a:ext uri="{FF2B5EF4-FFF2-40B4-BE49-F238E27FC236}">
                <a16:creationId xmlns:a16="http://schemas.microsoft.com/office/drawing/2014/main" id="{813FBF45-97AD-75A6-2320-62D08CD34B74}"/>
              </a:ext>
            </a:extLst>
          </p:cNvPr>
          <p:cNvSpPr txBox="1"/>
          <p:nvPr/>
        </p:nvSpPr>
        <p:spPr>
          <a:xfrm>
            <a:off x="1775520" y="753803"/>
            <a:ext cx="8784976" cy="5478423"/>
          </a:xfrm>
          <a:prstGeom prst="rect">
            <a:avLst/>
          </a:prstGeom>
          <a:noFill/>
        </p:spPr>
        <p:txBody>
          <a:bodyPr wrap="square">
            <a:spAutoFit/>
          </a:bodyPr>
          <a:lstStyle/>
          <a:p>
            <a:pPr algn="just">
              <a:buFont typeface="Wingdings 2" panose="05020102010507070707" pitchFamily="18" charset="2"/>
              <a:buNone/>
            </a:pPr>
            <a:r>
              <a:rPr lang="el-GR" altLang="en-US" sz="2500" dirty="0"/>
              <a:t>Παράδειγμα</a:t>
            </a:r>
          </a:p>
          <a:p>
            <a:pPr algn="just">
              <a:buFont typeface="Wingdings 2" panose="05020102010507070707" pitchFamily="18" charset="2"/>
              <a:buNone/>
            </a:pPr>
            <a:endParaRPr lang="el-GR" altLang="en-US" sz="2500" dirty="0"/>
          </a:p>
          <a:p>
            <a:pPr algn="just">
              <a:buFont typeface="Wingdings 2" panose="05020102010507070707" pitchFamily="18" charset="2"/>
              <a:buNone/>
            </a:pPr>
            <a:r>
              <a:rPr lang="el-GR" altLang="en-US" sz="2500" dirty="0"/>
              <a:t>Η επιχείρηση Α αγόρασε ένα μηχάνημα την 31η Δεκεμβρίου του 20Χ0 αντί 60.000 ευρώ. Το μηχάνημα εκτιμάται ότι θα προσφέρει σταθερά οφέλη κατά τη διάρκεια της ωφέλιμης οικονομικής ζωής του που υπολογίσθηκε σε 20 έτη, η δε υπολειμματική αξία του εκτιμήθηκε σε 1.000 ευρώ. Την 31η Δεκεμβρίου Χ8, η Α κατέβαλε 8.000 ευρώ για βελτιώσεις του μηχανήματος και εκτίμησε ότι η υπόλοιπη ωφέλιμη οικονομική ζωή θα είναι 8 έτη, συμπεριλαμβανομένου και του έτους 20Χ9. Μετά τη βελτίωση επαναπροσδιορίστηκε η υπολειμματική αξία του σε 6.000 ευρώ.</a:t>
            </a:r>
          </a:p>
          <a:p>
            <a:pPr algn="just">
              <a:buFont typeface="Wingdings 2" panose="05020102010507070707" pitchFamily="18" charset="2"/>
              <a:buNone/>
            </a:pPr>
            <a:endParaRPr lang="el-GR" altLang="en-US" sz="2500" dirty="0"/>
          </a:p>
          <a:p>
            <a:pPr algn="just">
              <a:buFont typeface="Wingdings 2" panose="05020102010507070707" pitchFamily="18" charset="2"/>
              <a:buNone/>
            </a:pPr>
            <a:r>
              <a:rPr lang="el-GR" altLang="en-US" sz="2500" dirty="0"/>
              <a:t>Ζητείται να υπολογιστεί το ποσό των αποσβέσεων του έτους 20Χ9.</a:t>
            </a:r>
            <a:endParaRPr lang="en-US" altLang="en-US" sz="2500" dirty="0"/>
          </a:p>
        </p:txBody>
      </p:sp>
    </p:spTree>
    <p:extLst>
      <p:ext uri="{BB962C8B-B14F-4D97-AF65-F5344CB8AC3E}">
        <p14:creationId xmlns:p14="http://schemas.microsoft.com/office/powerpoint/2010/main" val="40787696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3552F0E3-2083-FC8F-9B29-DA7057F64306}"/>
              </a:ext>
            </a:extLst>
          </p:cNvPr>
          <p:cNvSpPr>
            <a:spLocks noGrp="1"/>
          </p:cNvSpPr>
          <p:nvPr>
            <p:ph type="sldNum" sz="quarter" idx="12"/>
          </p:nvPr>
        </p:nvSpPr>
        <p:spPr/>
        <p:txBody>
          <a:bodyPr/>
          <a:lstStyle/>
          <a:p>
            <a:fld id="{A3D53C11-78EF-4F8A-917F-AAFC4D194CFE}" type="slidenum">
              <a:rPr lang="el-GR" smtClean="0"/>
              <a:pPr/>
              <a:t>39</a:t>
            </a:fld>
            <a:endParaRPr lang="el-GR"/>
          </a:p>
        </p:txBody>
      </p:sp>
      <p:sp>
        <p:nvSpPr>
          <p:cNvPr id="9" name="TextBox 8">
            <a:extLst>
              <a:ext uri="{FF2B5EF4-FFF2-40B4-BE49-F238E27FC236}">
                <a16:creationId xmlns:a16="http://schemas.microsoft.com/office/drawing/2014/main" id="{9F71FB63-ECED-808E-38E3-605E4A59B00B}"/>
              </a:ext>
            </a:extLst>
          </p:cNvPr>
          <p:cNvSpPr txBox="1"/>
          <p:nvPr/>
        </p:nvSpPr>
        <p:spPr>
          <a:xfrm>
            <a:off x="1991544" y="908720"/>
            <a:ext cx="7776864" cy="369332"/>
          </a:xfrm>
          <a:prstGeom prst="rect">
            <a:avLst/>
          </a:prstGeom>
          <a:noFill/>
        </p:spPr>
        <p:txBody>
          <a:bodyPr wrap="square">
            <a:spAutoFit/>
          </a:bodyPr>
          <a:lstStyle/>
          <a:p>
            <a:r>
              <a:rPr lang="el-GR" dirty="0">
                <a:solidFill>
                  <a:srgbClr val="606060"/>
                </a:solidFill>
                <a:latin typeface="open sans" panose="020B0606030504020204" pitchFamily="34" charset="0"/>
              </a:rPr>
              <a:t>Υπολογισμός συσσωρευμένης απόσβεσης στο 20Χ8</a:t>
            </a:r>
            <a:endParaRPr lang="el-GR" dirty="0"/>
          </a:p>
        </p:txBody>
      </p:sp>
      <p:graphicFrame>
        <p:nvGraphicFramePr>
          <p:cNvPr id="10" name="Πίνακας 9">
            <a:extLst>
              <a:ext uri="{FF2B5EF4-FFF2-40B4-BE49-F238E27FC236}">
                <a16:creationId xmlns:a16="http://schemas.microsoft.com/office/drawing/2014/main" id="{71380C89-60A4-6C3E-2F32-2B5B012E7ABE}"/>
              </a:ext>
            </a:extLst>
          </p:cNvPr>
          <p:cNvGraphicFramePr>
            <a:graphicFrameLocks noGrp="1"/>
          </p:cNvGraphicFramePr>
          <p:nvPr/>
        </p:nvGraphicFramePr>
        <p:xfrm>
          <a:off x="2135560" y="1412776"/>
          <a:ext cx="7848872" cy="4248476"/>
        </p:xfrm>
        <a:graphic>
          <a:graphicData uri="http://schemas.openxmlformats.org/drawingml/2006/table">
            <a:tbl>
              <a:tblPr/>
              <a:tblGrid>
                <a:gridCol w="6064250">
                  <a:extLst>
                    <a:ext uri="{9D8B030D-6E8A-4147-A177-3AD203B41FA5}">
                      <a16:colId xmlns:a16="http://schemas.microsoft.com/office/drawing/2014/main" val="470383577"/>
                    </a:ext>
                  </a:extLst>
                </a:gridCol>
                <a:gridCol w="1784622">
                  <a:extLst>
                    <a:ext uri="{9D8B030D-6E8A-4147-A177-3AD203B41FA5}">
                      <a16:colId xmlns:a16="http://schemas.microsoft.com/office/drawing/2014/main" val="3449970608"/>
                    </a:ext>
                  </a:extLst>
                </a:gridCol>
              </a:tblGrid>
              <a:tr h="293606">
                <a:tc>
                  <a:txBody>
                    <a:bodyPr/>
                    <a:lstStyle/>
                    <a:p>
                      <a:pPr fontAlgn="ctr"/>
                      <a:r>
                        <a:rPr lang="el-GR" sz="1100" b="0" i="0" u="none" strike="noStrike" spc="-5">
                          <a:solidFill>
                            <a:srgbClr val="000000"/>
                          </a:solidFill>
                          <a:effectLst/>
                          <a:latin typeface="Times New Roman" panose="02020603050405020304" pitchFamily="18" charset="0"/>
                        </a:rPr>
                        <a:t>Αποσβεστέα αξία (= 60.000 - 1.000)</a:t>
                      </a:r>
                      <a:endParaRPr lang="el-GR" sz="1100" b="0" i="0" u="none" strike="noStrike">
                        <a:solidFill>
                          <a:srgbClr val="000000"/>
                        </a:solidFill>
                        <a:effectLst/>
                        <a:latin typeface="Times New Roman" panose="02020603050405020304" pitchFamily="18" charset="0"/>
                      </a:endParaRPr>
                    </a:p>
                  </a:txBody>
                  <a:tcPr marL="7620" marR="7620" marT="0" marB="0" anchor="ctr">
                    <a:lnL>
                      <a:noFill/>
                    </a:lnL>
                    <a:lnR>
                      <a:noFill/>
                    </a:lnR>
                    <a:lnT>
                      <a:noFill/>
                    </a:lnT>
                    <a:lnB>
                      <a:noFill/>
                    </a:lnB>
                    <a:solidFill>
                      <a:srgbClr val="FFFFFF"/>
                    </a:solidFill>
                  </a:tcPr>
                </a:tc>
                <a:tc>
                  <a:txBody>
                    <a:bodyPr/>
                    <a:lstStyle/>
                    <a:p>
                      <a:pPr algn="ctr" fontAlgn="ctr"/>
                      <a:r>
                        <a:rPr lang="el-GR" sz="1100" b="0" i="0" u="none" strike="noStrike">
                          <a:solidFill>
                            <a:srgbClr val="000000"/>
                          </a:solidFill>
                          <a:effectLst/>
                          <a:latin typeface="Times New Roman" panose="02020603050405020304" pitchFamily="18" charset="0"/>
                        </a:rPr>
                        <a:t>59.000</a:t>
                      </a:r>
                    </a:p>
                  </a:txBody>
                  <a:tcPr marL="7620" marR="7620" marT="0" marB="0" anchor="ctr">
                    <a:lnL>
                      <a:noFill/>
                    </a:lnL>
                    <a:lnR>
                      <a:noFill/>
                    </a:lnR>
                    <a:lnT>
                      <a:noFill/>
                    </a:lnT>
                    <a:lnB>
                      <a:noFill/>
                    </a:lnB>
                    <a:solidFill>
                      <a:srgbClr val="FFFFFF"/>
                    </a:solidFill>
                  </a:tcPr>
                </a:tc>
                <a:extLst>
                  <a:ext uri="{0D108BD9-81ED-4DB2-BD59-A6C34878D82A}">
                    <a16:rowId xmlns:a16="http://schemas.microsoft.com/office/drawing/2014/main" val="3309176744"/>
                  </a:ext>
                </a:extLst>
              </a:tr>
              <a:tr h="293606">
                <a:tc>
                  <a:txBody>
                    <a:bodyPr/>
                    <a:lstStyle/>
                    <a:p>
                      <a:pPr fontAlgn="ctr"/>
                      <a:r>
                        <a:rPr lang="el-GR" sz="1100" b="0" i="0" u="none" strike="noStrike" spc="-5">
                          <a:solidFill>
                            <a:srgbClr val="000000"/>
                          </a:solidFill>
                          <a:effectLst/>
                          <a:latin typeface="Times New Roman" panose="02020603050405020304" pitchFamily="18" charset="0"/>
                        </a:rPr>
                        <a:t>Ετήσια Απόσβεση για τα έτη 20Χ1-20Χ8 (= 59.000/20)</a:t>
                      </a:r>
                      <a:endParaRPr lang="el-GR" sz="1100" b="0" i="0" u="none" strike="noStrike">
                        <a:solidFill>
                          <a:srgbClr val="000000"/>
                        </a:solidFill>
                        <a:effectLst/>
                        <a:latin typeface="Times New Roman" panose="02020603050405020304" pitchFamily="18" charset="0"/>
                      </a:endParaRPr>
                    </a:p>
                  </a:txBody>
                  <a:tcPr marL="7620" marR="7620" marT="0" marB="0" anchor="ctr">
                    <a:lnL>
                      <a:noFill/>
                    </a:lnL>
                    <a:lnR>
                      <a:noFill/>
                    </a:lnR>
                    <a:lnT>
                      <a:noFill/>
                    </a:lnT>
                    <a:lnB>
                      <a:noFill/>
                    </a:lnB>
                    <a:solidFill>
                      <a:srgbClr val="FFFFFF"/>
                    </a:solidFill>
                  </a:tcPr>
                </a:tc>
                <a:tc>
                  <a:txBody>
                    <a:bodyPr/>
                    <a:lstStyle/>
                    <a:p>
                      <a:pPr algn="ctr" fontAlgn="ctr"/>
                      <a:r>
                        <a:rPr lang="el-GR" sz="1100" b="0" i="0" u="none" strike="noStrike">
                          <a:solidFill>
                            <a:srgbClr val="000000"/>
                          </a:solidFill>
                          <a:effectLst/>
                          <a:latin typeface="Times New Roman" panose="02020603050405020304" pitchFamily="18" charset="0"/>
                        </a:rPr>
                        <a:t>2.950</a:t>
                      </a:r>
                    </a:p>
                  </a:txBody>
                  <a:tcPr marL="7620" marR="7620" marT="0" marB="0" anchor="ctr">
                    <a:lnL>
                      <a:noFill/>
                    </a:lnL>
                    <a:lnR>
                      <a:noFill/>
                    </a:lnR>
                    <a:lnT>
                      <a:noFill/>
                    </a:lnT>
                    <a:lnB>
                      <a:noFill/>
                    </a:lnB>
                    <a:solidFill>
                      <a:srgbClr val="FFFFFF"/>
                    </a:solidFill>
                  </a:tcPr>
                </a:tc>
                <a:extLst>
                  <a:ext uri="{0D108BD9-81ED-4DB2-BD59-A6C34878D82A}">
                    <a16:rowId xmlns:a16="http://schemas.microsoft.com/office/drawing/2014/main" val="4177575642"/>
                  </a:ext>
                </a:extLst>
              </a:tr>
              <a:tr h="293606">
                <a:tc>
                  <a:txBody>
                    <a:bodyPr/>
                    <a:lstStyle/>
                    <a:p>
                      <a:pPr fontAlgn="ctr"/>
                      <a:r>
                        <a:rPr lang="el-GR" sz="1100" b="0" i="0" u="none" strike="noStrike" spc="-5">
                          <a:solidFill>
                            <a:srgbClr val="000000"/>
                          </a:solidFill>
                          <a:effectLst/>
                          <a:latin typeface="Times New Roman" panose="02020603050405020304" pitchFamily="18" charset="0"/>
                        </a:rPr>
                        <a:t>Συσσωρευμένη απόσβεση 31-12-20Χ8 (= 8 * 2.950)</a:t>
                      </a:r>
                      <a:endParaRPr lang="el-GR" sz="1100" b="0" i="0" u="none" strike="noStrike">
                        <a:solidFill>
                          <a:srgbClr val="000000"/>
                        </a:solidFill>
                        <a:effectLst/>
                        <a:latin typeface="Times New Roman" panose="02020603050405020304" pitchFamily="18" charset="0"/>
                      </a:endParaRPr>
                    </a:p>
                  </a:txBody>
                  <a:tcPr marL="7620" marR="7620" marT="0" marB="0" anchor="ctr">
                    <a:lnL>
                      <a:noFill/>
                    </a:lnL>
                    <a:lnR>
                      <a:noFill/>
                    </a:lnR>
                    <a:lnT>
                      <a:noFill/>
                    </a:lnT>
                    <a:lnB>
                      <a:noFill/>
                    </a:lnB>
                    <a:solidFill>
                      <a:srgbClr val="FFFFFF"/>
                    </a:solidFill>
                  </a:tcPr>
                </a:tc>
                <a:tc>
                  <a:txBody>
                    <a:bodyPr/>
                    <a:lstStyle/>
                    <a:p>
                      <a:pPr algn="ctr" fontAlgn="ctr"/>
                      <a:r>
                        <a:rPr lang="el-GR" sz="1100" b="0" i="0" u="none" strike="noStrike">
                          <a:solidFill>
                            <a:srgbClr val="000000"/>
                          </a:solidFill>
                          <a:effectLst/>
                          <a:latin typeface="Times New Roman" panose="02020603050405020304" pitchFamily="18" charset="0"/>
                        </a:rPr>
                        <a:t>23.600</a:t>
                      </a:r>
                    </a:p>
                  </a:txBody>
                  <a:tcPr marL="7620" marR="7620" marT="0" marB="0" anchor="ctr">
                    <a:lnL>
                      <a:noFill/>
                    </a:lnL>
                    <a:lnR>
                      <a:noFill/>
                    </a:lnR>
                    <a:lnT>
                      <a:noFill/>
                    </a:lnT>
                    <a:lnB>
                      <a:noFill/>
                    </a:lnB>
                    <a:solidFill>
                      <a:srgbClr val="FFFFFF"/>
                    </a:solidFill>
                  </a:tcPr>
                </a:tc>
                <a:extLst>
                  <a:ext uri="{0D108BD9-81ED-4DB2-BD59-A6C34878D82A}">
                    <a16:rowId xmlns:a16="http://schemas.microsoft.com/office/drawing/2014/main" val="2617396362"/>
                  </a:ext>
                </a:extLst>
              </a:tr>
              <a:tr h="704653">
                <a:tc>
                  <a:txBody>
                    <a:bodyPr/>
                    <a:lstStyle/>
                    <a:p>
                      <a:pPr fontAlgn="ctr"/>
                      <a:r>
                        <a:rPr lang="el-GR" sz="1100" b="1" i="0" u="none" strike="noStrike" spc="-5">
                          <a:solidFill>
                            <a:srgbClr val="000000"/>
                          </a:solidFill>
                          <a:effectLst/>
                          <a:latin typeface="Times New Roman" panose="02020603050405020304" pitchFamily="18" charset="0"/>
                        </a:rPr>
                        <a:t>Υπολογισμός ετήσιας απόσβεσης του έτους 20Χ9</a:t>
                      </a:r>
                      <a:endParaRPr lang="el-GR" sz="1100" b="1" i="0" u="none" strike="noStrike">
                        <a:solidFill>
                          <a:srgbClr val="000000"/>
                        </a:solidFill>
                        <a:effectLst/>
                        <a:latin typeface="Times New Roman" panose="02020603050405020304" pitchFamily="18" charset="0"/>
                      </a:endParaRPr>
                    </a:p>
                  </a:txBody>
                  <a:tcPr marL="7620" marR="7620" marT="0" marB="0" anchor="ctr">
                    <a:lnL>
                      <a:noFill/>
                    </a:lnL>
                    <a:lnR>
                      <a:noFill/>
                    </a:lnR>
                    <a:lnT>
                      <a:noFill/>
                    </a:lnT>
                    <a:lnB>
                      <a:noFill/>
                    </a:lnB>
                    <a:solidFill>
                      <a:srgbClr val="FFFFFF"/>
                    </a:solidFill>
                  </a:tcPr>
                </a:tc>
                <a:tc>
                  <a:txBody>
                    <a:bodyPr/>
                    <a:lstStyle/>
                    <a:p>
                      <a:pPr algn="ctr" fontAlgn="ctr"/>
                      <a:br>
                        <a:rPr lang="el-GR" sz="1500" b="0" i="0" u="none" strike="noStrike">
                          <a:solidFill>
                            <a:srgbClr val="000000"/>
                          </a:solidFill>
                          <a:effectLst/>
                          <a:latin typeface="Times New Roman" panose="02020603050405020304" pitchFamily="18" charset="0"/>
                        </a:rPr>
                      </a:br>
                      <a:endParaRPr lang="el-GR" sz="1500" b="0" i="0" u="none" strike="noStrike">
                        <a:solidFill>
                          <a:srgbClr val="000000"/>
                        </a:solidFill>
                        <a:effectLst/>
                        <a:latin typeface="Times New Roman" panose="02020603050405020304" pitchFamily="18" charset="0"/>
                      </a:endParaRPr>
                    </a:p>
                  </a:txBody>
                  <a:tcPr marL="7620" marR="7620" marT="0" marB="0" anchor="ctr">
                    <a:lnL>
                      <a:noFill/>
                    </a:lnL>
                    <a:lnR>
                      <a:noFill/>
                    </a:lnR>
                    <a:lnT>
                      <a:noFill/>
                    </a:lnT>
                    <a:lnB>
                      <a:noFill/>
                    </a:lnB>
                    <a:solidFill>
                      <a:srgbClr val="FFFFFF"/>
                    </a:solidFill>
                  </a:tcPr>
                </a:tc>
                <a:extLst>
                  <a:ext uri="{0D108BD9-81ED-4DB2-BD59-A6C34878D82A}">
                    <a16:rowId xmlns:a16="http://schemas.microsoft.com/office/drawing/2014/main" val="2007418554"/>
                  </a:ext>
                </a:extLst>
              </a:tr>
              <a:tr h="293606">
                <a:tc>
                  <a:txBody>
                    <a:bodyPr/>
                    <a:lstStyle/>
                    <a:p>
                      <a:pPr algn="l" fontAlgn="ctr"/>
                      <a:r>
                        <a:rPr lang="el-GR" sz="1100" b="0" i="0" u="none" strike="noStrike" spc="-5">
                          <a:solidFill>
                            <a:srgbClr val="000000"/>
                          </a:solidFill>
                          <a:effectLst/>
                          <a:latin typeface="Times New Roman" panose="02020603050405020304" pitchFamily="18" charset="0"/>
                        </a:rPr>
                        <a:t>Αξία κτήσης</a:t>
                      </a:r>
                      <a:endParaRPr lang="el-GR" sz="1100" b="0" i="0" u="none" strike="noStrike">
                        <a:solidFill>
                          <a:srgbClr val="000000"/>
                        </a:solidFill>
                        <a:effectLst/>
                        <a:latin typeface="Times New Roman" panose="02020603050405020304" pitchFamily="18" charset="0"/>
                      </a:endParaRPr>
                    </a:p>
                  </a:txBody>
                  <a:tcPr marL="617220" marR="7620" marT="7620" marB="0" anchor="ctr">
                    <a:lnL>
                      <a:noFill/>
                    </a:lnL>
                    <a:lnR>
                      <a:noFill/>
                    </a:lnR>
                    <a:lnT>
                      <a:noFill/>
                    </a:lnT>
                    <a:lnB>
                      <a:noFill/>
                    </a:lnB>
                    <a:solidFill>
                      <a:srgbClr val="FFFFFF"/>
                    </a:solidFill>
                  </a:tcPr>
                </a:tc>
                <a:tc>
                  <a:txBody>
                    <a:bodyPr/>
                    <a:lstStyle/>
                    <a:p>
                      <a:pPr algn="ctr" fontAlgn="ctr"/>
                      <a:r>
                        <a:rPr lang="el-GR" sz="1100" b="0" i="0" u="none" strike="noStrike">
                          <a:solidFill>
                            <a:srgbClr val="000000"/>
                          </a:solidFill>
                          <a:effectLst/>
                          <a:latin typeface="Times New Roman" panose="02020603050405020304" pitchFamily="18" charset="0"/>
                        </a:rPr>
                        <a:t>60.00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3272574558"/>
                  </a:ext>
                </a:extLst>
              </a:tr>
              <a:tr h="308286">
                <a:tc>
                  <a:txBody>
                    <a:bodyPr/>
                    <a:lstStyle/>
                    <a:p>
                      <a:pPr algn="l" fontAlgn="ctr"/>
                      <a:r>
                        <a:rPr lang="el-GR" sz="1100" b="0" i="0" u="none" strike="noStrike">
                          <a:solidFill>
                            <a:srgbClr val="000000"/>
                          </a:solidFill>
                          <a:effectLst/>
                          <a:latin typeface="Times New Roman" panose="02020603050405020304" pitchFamily="18" charset="0"/>
                        </a:rPr>
                        <a:t>μείον: Σωρευμένες αποσβέσεις </a:t>
                      </a:r>
                      <a:r>
                        <a:rPr lang="en-US" sz="1100" b="0" i="0" u="none" strike="noStrike">
                          <a:solidFill>
                            <a:srgbClr val="000000"/>
                          </a:solidFill>
                          <a:effectLst/>
                          <a:latin typeface="Times New Roman" panose="02020603050405020304" pitchFamily="18" charset="0"/>
                        </a:rPr>
                        <a:t>X1-X8</a:t>
                      </a:r>
                    </a:p>
                  </a:txBody>
                  <a:tcPr marL="274320" marR="7620" marT="0" marB="0" anchor="ctr">
                    <a:lnL>
                      <a:noFill/>
                    </a:lnL>
                    <a:lnR>
                      <a:noFill/>
                    </a:lnR>
                    <a:lnT>
                      <a:noFill/>
                    </a:lnT>
                    <a:lnB>
                      <a:noFill/>
                    </a:lnB>
                    <a:solidFill>
                      <a:srgbClr val="FFFFFF"/>
                    </a:solidFill>
                  </a:tcPr>
                </a:tc>
                <a:tc>
                  <a:txBody>
                    <a:bodyPr/>
                    <a:lstStyle/>
                    <a:p>
                      <a:pPr algn="ctr" fontAlgn="ctr"/>
                      <a:r>
                        <a:rPr lang="el-GR" sz="1000" b="0" i="0" u="none" strike="noStrike">
                          <a:solidFill>
                            <a:srgbClr val="000000"/>
                          </a:solidFill>
                          <a:effectLst/>
                          <a:latin typeface="Times New Roman" panose="02020603050405020304" pitchFamily="18" charset="0"/>
                        </a:rPr>
                        <a:t>23.600</a:t>
                      </a:r>
                    </a:p>
                  </a:txBody>
                  <a:tcPr marL="7620" marR="762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89944811"/>
                  </a:ext>
                </a:extLst>
              </a:tr>
              <a:tr h="293606">
                <a:tc>
                  <a:txBody>
                    <a:bodyPr/>
                    <a:lstStyle/>
                    <a:p>
                      <a:pPr algn="l" fontAlgn="ctr"/>
                      <a:r>
                        <a:rPr lang="el-GR" sz="1100" b="0" i="0" u="none" strike="noStrike">
                          <a:solidFill>
                            <a:srgbClr val="000000"/>
                          </a:solidFill>
                          <a:effectLst/>
                          <a:latin typeface="Times New Roman" panose="02020603050405020304" pitchFamily="18" charset="0"/>
                        </a:rPr>
                        <a:t>Λογιστική αξία</a:t>
                      </a:r>
                    </a:p>
                  </a:txBody>
                  <a:tcPr marL="617220" marR="7620" marT="0" marB="0" anchor="ctr">
                    <a:lnL>
                      <a:noFill/>
                    </a:lnL>
                    <a:lnR>
                      <a:noFill/>
                    </a:lnR>
                    <a:lnT>
                      <a:noFill/>
                    </a:lnT>
                    <a:lnB>
                      <a:noFill/>
                    </a:lnB>
                    <a:solidFill>
                      <a:srgbClr val="FFFFFF"/>
                    </a:solidFill>
                  </a:tcPr>
                </a:tc>
                <a:tc>
                  <a:txBody>
                    <a:bodyPr/>
                    <a:lstStyle/>
                    <a:p>
                      <a:pPr algn="ctr" fontAlgn="ctr"/>
                      <a:r>
                        <a:rPr lang="el-GR" sz="1100" b="0" i="0" u="none" strike="noStrike">
                          <a:solidFill>
                            <a:srgbClr val="000000"/>
                          </a:solidFill>
                          <a:effectLst/>
                          <a:latin typeface="Times New Roman" panose="02020603050405020304" pitchFamily="18" charset="0"/>
                        </a:rPr>
                        <a:t>36.400</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918490727"/>
                  </a:ext>
                </a:extLst>
              </a:tr>
              <a:tr h="308286">
                <a:tc>
                  <a:txBody>
                    <a:bodyPr/>
                    <a:lstStyle/>
                    <a:p>
                      <a:pPr algn="l" fontAlgn="ctr"/>
                      <a:r>
                        <a:rPr lang="el-GR" sz="1100" b="0" i="0" u="none" strike="noStrike" spc="-5">
                          <a:solidFill>
                            <a:srgbClr val="000000"/>
                          </a:solidFill>
                          <a:effectLst/>
                          <a:latin typeface="Times New Roman" panose="02020603050405020304" pitchFamily="18" charset="0"/>
                        </a:rPr>
                        <a:t>πλέον: Αξία βελτίωσης</a:t>
                      </a:r>
                      <a:endParaRPr lang="el-GR" sz="1100" b="0" i="0" u="none" strike="noStrike">
                        <a:solidFill>
                          <a:srgbClr val="000000"/>
                        </a:solidFill>
                        <a:effectLst/>
                        <a:latin typeface="Times New Roman" panose="02020603050405020304" pitchFamily="18" charset="0"/>
                      </a:endParaRPr>
                    </a:p>
                  </a:txBody>
                  <a:tcPr marL="274320" marR="7620" marT="0" marB="0" anchor="ctr">
                    <a:lnL>
                      <a:noFill/>
                    </a:lnL>
                    <a:lnR>
                      <a:noFill/>
                    </a:lnR>
                    <a:lnT>
                      <a:noFill/>
                    </a:lnT>
                    <a:lnB>
                      <a:noFill/>
                    </a:lnB>
                    <a:solidFill>
                      <a:srgbClr val="FFFFFF"/>
                    </a:solidFill>
                  </a:tcPr>
                </a:tc>
                <a:tc>
                  <a:txBody>
                    <a:bodyPr/>
                    <a:lstStyle/>
                    <a:p>
                      <a:pPr algn="ctr" fontAlgn="ctr"/>
                      <a:r>
                        <a:rPr lang="el-GR" sz="1100" b="0" i="0" u="none" strike="noStrike">
                          <a:solidFill>
                            <a:srgbClr val="000000"/>
                          </a:solidFill>
                          <a:effectLst/>
                          <a:latin typeface="Times New Roman" panose="02020603050405020304" pitchFamily="18" charset="0"/>
                        </a:rPr>
                        <a:t>8.000</a:t>
                      </a:r>
                    </a:p>
                  </a:txBody>
                  <a:tcPr marL="7620" marR="762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38650777"/>
                  </a:ext>
                </a:extLst>
              </a:tr>
              <a:tr h="563723">
                <a:tc>
                  <a:txBody>
                    <a:bodyPr/>
                    <a:lstStyle/>
                    <a:p>
                      <a:pPr fontAlgn="ctr"/>
                      <a:br>
                        <a:rPr lang="el-GR" sz="1200" b="0" i="0" u="none" strike="noStrike">
                          <a:solidFill>
                            <a:srgbClr val="000000"/>
                          </a:solidFill>
                          <a:effectLst/>
                          <a:latin typeface="Times New Roman" panose="02020603050405020304" pitchFamily="18" charset="0"/>
                        </a:rPr>
                      </a:br>
                      <a:endParaRPr lang="el-GR" sz="1200" b="0" i="0" u="none" strike="noStrike">
                        <a:solidFill>
                          <a:srgbClr val="000000"/>
                        </a:solidFill>
                        <a:effectLst/>
                        <a:latin typeface="Times New Roman" panose="02020603050405020304" pitchFamily="18" charset="0"/>
                      </a:endParaRPr>
                    </a:p>
                  </a:txBody>
                  <a:tcPr marL="7620" marR="7620" marT="0" marB="0" anchor="ctr">
                    <a:lnL>
                      <a:noFill/>
                    </a:lnL>
                    <a:lnR>
                      <a:noFill/>
                    </a:lnR>
                    <a:lnT>
                      <a:noFill/>
                    </a:lnT>
                    <a:lnB>
                      <a:noFill/>
                    </a:lnB>
                    <a:solidFill>
                      <a:srgbClr val="FFFFFF"/>
                    </a:solidFill>
                  </a:tcPr>
                </a:tc>
                <a:tc>
                  <a:txBody>
                    <a:bodyPr/>
                    <a:lstStyle/>
                    <a:p>
                      <a:pPr algn="ctr" fontAlgn="ctr"/>
                      <a:r>
                        <a:rPr lang="el-GR" sz="1100" b="0" i="0" u="none" strike="noStrike">
                          <a:solidFill>
                            <a:srgbClr val="000000"/>
                          </a:solidFill>
                          <a:effectLst/>
                          <a:latin typeface="Times New Roman" panose="02020603050405020304" pitchFamily="18" charset="0"/>
                        </a:rPr>
                        <a:t>44.400</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621500882"/>
                  </a:ext>
                </a:extLst>
              </a:tr>
              <a:tr h="308286">
                <a:tc>
                  <a:txBody>
                    <a:bodyPr/>
                    <a:lstStyle/>
                    <a:p>
                      <a:pPr algn="l" fontAlgn="ctr"/>
                      <a:r>
                        <a:rPr lang="el-GR" sz="1100" b="0" i="0" u="none" strike="noStrike">
                          <a:solidFill>
                            <a:srgbClr val="000000"/>
                          </a:solidFill>
                          <a:effectLst/>
                          <a:latin typeface="Times New Roman" panose="02020603050405020304" pitchFamily="18" charset="0"/>
                        </a:rPr>
                        <a:t>μείον: Νέα υπολειμματική αξία</a:t>
                      </a:r>
                    </a:p>
                  </a:txBody>
                  <a:tcPr marL="274320" marR="7620" marT="0" marB="0" anchor="ctr">
                    <a:lnL>
                      <a:noFill/>
                    </a:lnL>
                    <a:lnR>
                      <a:noFill/>
                    </a:lnR>
                    <a:lnT>
                      <a:noFill/>
                    </a:lnT>
                    <a:lnB>
                      <a:noFill/>
                    </a:lnB>
                    <a:solidFill>
                      <a:srgbClr val="FFFFFF"/>
                    </a:solidFill>
                  </a:tcPr>
                </a:tc>
                <a:tc>
                  <a:txBody>
                    <a:bodyPr/>
                    <a:lstStyle/>
                    <a:p>
                      <a:pPr algn="ctr" fontAlgn="ctr"/>
                      <a:r>
                        <a:rPr lang="el-GR" sz="1100" b="0" i="0" u="none" strike="noStrike">
                          <a:solidFill>
                            <a:srgbClr val="000000"/>
                          </a:solidFill>
                          <a:effectLst/>
                          <a:latin typeface="Times New Roman" panose="02020603050405020304" pitchFamily="18" charset="0"/>
                        </a:rPr>
                        <a:t>6.000</a:t>
                      </a:r>
                    </a:p>
                  </a:txBody>
                  <a:tcPr marL="7620" marR="762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79778176"/>
                  </a:ext>
                </a:extLst>
              </a:tr>
              <a:tr h="293606">
                <a:tc>
                  <a:txBody>
                    <a:bodyPr/>
                    <a:lstStyle/>
                    <a:p>
                      <a:pPr algn="l" fontAlgn="ctr"/>
                      <a:r>
                        <a:rPr lang="el-GR" sz="1100" b="0" i="0" u="none" strike="noStrike" spc="-5">
                          <a:solidFill>
                            <a:srgbClr val="000000"/>
                          </a:solidFill>
                          <a:effectLst/>
                          <a:latin typeface="Times New Roman" panose="02020603050405020304" pitchFamily="18" charset="0"/>
                        </a:rPr>
                        <a:t>Νέα αποσβεστέα αξία</a:t>
                      </a:r>
                      <a:endParaRPr lang="el-GR" sz="1100" b="0" i="0" u="none" strike="noStrike">
                        <a:solidFill>
                          <a:srgbClr val="000000"/>
                        </a:solidFill>
                        <a:effectLst/>
                        <a:latin typeface="Times New Roman" panose="02020603050405020304" pitchFamily="18" charset="0"/>
                      </a:endParaRPr>
                    </a:p>
                  </a:txBody>
                  <a:tcPr marL="617220" marR="7620" marT="0" marB="0" anchor="ctr">
                    <a:lnL>
                      <a:noFill/>
                    </a:lnL>
                    <a:lnR>
                      <a:noFill/>
                    </a:lnR>
                    <a:lnT>
                      <a:noFill/>
                    </a:lnT>
                    <a:lnB>
                      <a:noFill/>
                    </a:lnB>
                    <a:solidFill>
                      <a:srgbClr val="FFFFFF"/>
                    </a:solidFill>
                  </a:tcPr>
                </a:tc>
                <a:tc>
                  <a:txBody>
                    <a:bodyPr/>
                    <a:lstStyle/>
                    <a:p>
                      <a:pPr algn="ctr" fontAlgn="ctr"/>
                      <a:r>
                        <a:rPr lang="el-GR" sz="1100" b="0" i="0" u="none" strike="noStrike">
                          <a:solidFill>
                            <a:srgbClr val="000000"/>
                          </a:solidFill>
                          <a:effectLst/>
                          <a:latin typeface="Times New Roman" panose="02020603050405020304" pitchFamily="18" charset="0"/>
                        </a:rPr>
                        <a:t>38.400</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58371338"/>
                  </a:ext>
                </a:extLst>
              </a:tr>
              <a:tr h="293606">
                <a:tc>
                  <a:txBody>
                    <a:bodyPr/>
                    <a:lstStyle/>
                    <a:p>
                      <a:pPr algn="l" fontAlgn="ctr"/>
                      <a:r>
                        <a:rPr lang="el-GR" sz="1100" b="0" i="0" u="none" strike="noStrike" spc="-5">
                          <a:solidFill>
                            <a:srgbClr val="000000"/>
                          </a:solidFill>
                          <a:effectLst/>
                          <a:latin typeface="Times New Roman" panose="02020603050405020304" pitchFamily="18" charset="0"/>
                        </a:rPr>
                        <a:t>Ετήσια απόσβεση 20Χ9 (38.400/8)</a:t>
                      </a:r>
                      <a:endParaRPr lang="el-GR" sz="1100" b="0" i="0" u="none" strike="noStrike">
                        <a:solidFill>
                          <a:srgbClr val="000000"/>
                        </a:solidFill>
                        <a:effectLst/>
                        <a:latin typeface="Times New Roman" panose="02020603050405020304" pitchFamily="18" charset="0"/>
                      </a:endParaRPr>
                    </a:p>
                  </a:txBody>
                  <a:tcPr marL="617220" marR="7620" marT="0" marB="0" anchor="ctr">
                    <a:lnL>
                      <a:noFill/>
                    </a:lnL>
                    <a:lnR>
                      <a:noFill/>
                    </a:lnR>
                    <a:lnT>
                      <a:noFill/>
                    </a:lnT>
                    <a:lnB>
                      <a:noFill/>
                    </a:lnB>
                    <a:solidFill>
                      <a:srgbClr val="FFFFFF"/>
                    </a:solidFill>
                  </a:tcPr>
                </a:tc>
                <a:tc>
                  <a:txBody>
                    <a:bodyPr/>
                    <a:lstStyle/>
                    <a:p>
                      <a:pPr algn="ctr" fontAlgn="ctr"/>
                      <a:r>
                        <a:rPr lang="el-GR" sz="1100" b="0" i="0" u="none" strike="noStrike" dirty="0">
                          <a:solidFill>
                            <a:srgbClr val="000000"/>
                          </a:solidFill>
                          <a:effectLst/>
                          <a:latin typeface="Times New Roman" panose="02020603050405020304" pitchFamily="18" charset="0"/>
                        </a:rPr>
                        <a:t>4.800</a:t>
                      </a:r>
                    </a:p>
                  </a:txBody>
                  <a:tcPr marL="7620" marR="7620" marT="0" marB="0" anchor="ctr">
                    <a:lnL>
                      <a:noFill/>
                    </a:lnL>
                    <a:lnR>
                      <a:noFill/>
                    </a:lnR>
                    <a:lnT>
                      <a:noFill/>
                    </a:lnT>
                    <a:lnB>
                      <a:noFill/>
                    </a:lnB>
                    <a:solidFill>
                      <a:srgbClr val="FFFFFF"/>
                    </a:solidFill>
                  </a:tcPr>
                </a:tc>
                <a:extLst>
                  <a:ext uri="{0D108BD9-81ED-4DB2-BD59-A6C34878D82A}">
                    <a16:rowId xmlns:a16="http://schemas.microsoft.com/office/drawing/2014/main" val="782431284"/>
                  </a:ext>
                </a:extLst>
              </a:tr>
            </a:tbl>
          </a:graphicData>
        </a:graphic>
      </p:graphicFrame>
    </p:spTree>
    <p:extLst>
      <p:ext uri="{BB962C8B-B14F-4D97-AF65-F5344CB8AC3E}">
        <p14:creationId xmlns:p14="http://schemas.microsoft.com/office/powerpoint/2010/main" val="4273031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031">
            <a:extLst>
              <a:ext uri="{FF2B5EF4-FFF2-40B4-BE49-F238E27FC236}">
                <a16:creationId xmlns:a16="http://schemas.microsoft.com/office/drawing/2014/main" id="{439036C8-104E-2E15-2AFB-C1651DC7015F}"/>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Γηπεδικές εκτάσεις</a:t>
            </a:r>
            <a:endParaRPr lang="en-US" altLang="el-GR" sz="3200" b="1">
              <a:solidFill>
                <a:srgbClr val="740000"/>
              </a:solidFill>
              <a:latin typeface="Arial" panose="020B0604020202020204" pitchFamily="34" charset="0"/>
            </a:endParaRPr>
          </a:p>
        </p:txBody>
      </p:sp>
      <p:sp>
        <p:nvSpPr>
          <p:cNvPr id="2" name="Rectangle 1">
            <a:extLst>
              <a:ext uri="{FF2B5EF4-FFF2-40B4-BE49-F238E27FC236}">
                <a16:creationId xmlns:a16="http://schemas.microsoft.com/office/drawing/2014/main" id="{85032D84-EAB9-35DA-167E-6AD56E77802D}"/>
              </a:ext>
            </a:extLst>
          </p:cNvPr>
          <p:cNvSpPr/>
          <p:nvPr/>
        </p:nvSpPr>
        <p:spPr>
          <a:xfrm>
            <a:off x="2057400" y="1163639"/>
            <a:ext cx="7848600" cy="3254375"/>
          </a:xfrm>
          <a:prstGeom prst="rect">
            <a:avLst/>
          </a:prstGeom>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1200"/>
              </a:spcBef>
            </a:pPr>
            <a:r>
              <a:rPr lang="el-GR" altLang="el-GR" sz="2400" b="1">
                <a:latin typeface="Arial" panose="020B0604020202020204" pitchFamily="34" charset="0"/>
              </a:rPr>
              <a:t>Το κόστος των γηπεδικών εκτάσεων περιλαμβάνει</a:t>
            </a:r>
            <a:r>
              <a:rPr lang="en-US" altLang="el-GR" sz="2400" b="1">
                <a:latin typeface="Arial" panose="020B0604020202020204" pitchFamily="34" charset="0"/>
              </a:rPr>
              <a:t>:</a:t>
            </a:r>
          </a:p>
          <a:p>
            <a:pPr>
              <a:lnSpc>
                <a:spcPct val="125000"/>
              </a:lnSpc>
              <a:spcBef>
                <a:spcPts val="1200"/>
              </a:spcBef>
              <a:buClr>
                <a:srgbClr val="990000"/>
              </a:buClr>
              <a:buSzPct val="80000"/>
              <a:buFont typeface="Arial" panose="020B0604020202020204" pitchFamily="34" charset="0"/>
              <a:buChar char="►"/>
            </a:pPr>
            <a:r>
              <a:rPr lang="el-GR" altLang="el-GR" sz="2200">
                <a:latin typeface="Arial" panose="020B0604020202020204" pitchFamily="34" charset="0"/>
              </a:rPr>
              <a:t>Τιμή αγοράς</a:t>
            </a:r>
            <a:r>
              <a:rPr lang="en-US" altLang="el-GR" sz="2200">
                <a:latin typeface="Arial" panose="020B0604020202020204" pitchFamily="34" charset="0"/>
              </a:rPr>
              <a:t> (</a:t>
            </a:r>
            <a:r>
              <a:rPr lang="el-GR" altLang="el-GR" sz="2200">
                <a:latin typeface="Arial" panose="020B0604020202020204" pitchFamily="34" charset="0"/>
              </a:rPr>
              <a:t>μετρητά συν τυχόν γραμμάτια πληρωτέα</a:t>
            </a:r>
            <a:r>
              <a:rPr lang="en-US" altLang="el-GR" sz="2200">
                <a:latin typeface="Arial" panose="020B0604020202020204" pitchFamily="34" charset="0"/>
              </a:rPr>
              <a:t>)</a:t>
            </a:r>
          </a:p>
          <a:p>
            <a:pPr>
              <a:lnSpc>
                <a:spcPct val="125000"/>
              </a:lnSpc>
              <a:spcBef>
                <a:spcPts val="1200"/>
              </a:spcBef>
              <a:buClr>
                <a:srgbClr val="990000"/>
              </a:buClr>
              <a:buSzPct val="80000"/>
              <a:buFont typeface="Arial" panose="020B0604020202020204" pitchFamily="34" charset="0"/>
              <a:buChar char="►"/>
            </a:pPr>
            <a:r>
              <a:rPr lang="el-GR" altLang="el-GR" sz="2200">
                <a:latin typeface="Arial" panose="020B0604020202020204" pitchFamily="34" charset="0"/>
              </a:rPr>
              <a:t>Αμοιβές συμβολαιογράφων και μεσιτών</a:t>
            </a:r>
            <a:endParaRPr lang="en-US" altLang="el-GR" sz="2200">
              <a:latin typeface="Arial" panose="020B0604020202020204" pitchFamily="34" charset="0"/>
            </a:endParaRPr>
          </a:p>
          <a:p>
            <a:pPr>
              <a:lnSpc>
                <a:spcPct val="125000"/>
              </a:lnSpc>
              <a:spcBef>
                <a:spcPts val="1200"/>
              </a:spcBef>
              <a:buClr>
                <a:srgbClr val="990000"/>
              </a:buClr>
              <a:buSzPct val="80000"/>
              <a:buFont typeface="Arial" panose="020B0604020202020204" pitchFamily="34" charset="0"/>
              <a:buChar char="►"/>
            </a:pPr>
            <a:r>
              <a:rPr lang="el-GR" altLang="el-GR" sz="2200">
                <a:latin typeface="Arial" panose="020B0604020202020204" pitchFamily="34" charset="0"/>
              </a:rPr>
              <a:t>Φόροι μεταβίβασης</a:t>
            </a:r>
            <a:endParaRPr lang="en-US" altLang="el-GR" sz="2200">
              <a:latin typeface="Arial" panose="020B0604020202020204" pitchFamily="34" charset="0"/>
            </a:endParaRPr>
          </a:p>
          <a:p>
            <a:pPr>
              <a:lnSpc>
                <a:spcPct val="125000"/>
              </a:lnSpc>
              <a:spcBef>
                <a:spcPts val="1200"/>
              </a:spcBef>
              <a:buClr>
                <a:srgbClr val="990000"/>
              </a:buClr>
              <a:buSzPct val="80000"/>
              <a:buFont typeface="Arial" panose="020B0604020202020204" pitchFamily="34" charset="0"/>
              <a:buChar char="►"/>
            </a:pPr>
            <a:r>
              <a:rPr lang="el-GR" altLang="el-GR" sz="2200">
                <a:latin typeface="Arial" panose="020B0604020202020204" pitchFamily="34" charset="0"/>
              </a:rPr>
              <a:t>Δαπάνες που έγιναν για τη διαμόρφωση και τον καθαρισμό καθώς και την κατεδάφιση παλαιών κτισμάτων</a:t>
            </a:r>
            <a:endParaRPr lang="en-US" altLang="el-GR" sz="2200">
              <a:latin typeface="Arial" panose="020B0604020202020204" pitchFamily="34" charset="0"/>
            </a:endParaRPr>
          </a:p>
        </p:txBody>
      </p:sp>
      <p:sp>
        <p:nvSpPr>
          <p:cNvPr id="23555" name="Text Box 13">
            <a:extLst>
              <a:ext uri="{FF2B5EF4-FFF2-40B4-BE49-F238E27FC236}">
                <a16:creationId xmlns:a16="http://schemas.microsoft.com/office/drawing/2014/main" id="{FE6C1629-C9E2-A3BE-BC0C-1EFAEB2B1E47}"/>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1</a:t>
            </a:r>
          </a:p>
        </p:txBody>
      </p:sp>
      <p:sp>
        <p:nvSpPr>
          <p:cNvPr id="7" name="Footer Placeholder 8">
            <a:extLst>
              <a:ext uri="{FF2B5EF4-FFF2-40B4-BE49-F238E27FC236}">
                <a16:creationId xmlns:a16="http://schemas.microsoft.com/office/drawing/2014/main" id="{7CFCDBAD-5683-53CD-8D2C-DA50AE666DB0}"/>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extLst>
      <p:ext uri="{BB962C8B-B14F-4D97-AF65-F5344CB8AC3E}">
        <p14:creationId xmlns:p14="http://schemas.microsoft.com/office/powerpoint/2010/main" val="22794115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1031">
            <a:extLst>
              <a:ext uri="{FF2B5EF4-FFF2-40B4-BE49-F238E27FC236}">
                <a16:creationId xmlns:a16="http://schemas.microsoft.com/office/drawing/2014/main" id="{9F89B0FB-DDBD-CC4C-A1D1-EC22AA8CE45F}"/>
              </a:ext>
            </a:extLst>
          </p:cNvPr>
          <p:cNvSpPr txBox="1">
            <a:spLocks noChangeArrowheads="1"/>
          </p:cNvSpPr>
          <p:nvPr/>
        </p:nvSpPr>
        <p:spPr bwMode="auto">
          <a:xfrm>
            <a:off x="2057400" y="457200"/>
            <a:ext cx="83058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000" b="1">
                <a:solidFill>
                  <a:srgbClr val="0000BF"/>
                </a:solidFill>
                <a:latin typeface="Arial" panose="020B0604020202020204" pitchFamily="34" charset="0"/>
              </a:rPr>
              <a:t>Ερμηνεία</a:t>
            </a:r>
            <a:r>
              <a:rPr lang="en-US" altLang="el-GR" sz="3000" b="1">
                <a:solidFill>
                  <a:srgbClr val="0000BF"/>
                </a:solidFill>
                <a:latin typeface="Arial" panose="020B0604020202020204" pitchFamily="34" charset="0"/>
              </a:rPr>
              <a:t> </a:t>
            </a:r>
            <a:r>
              <a:rPr lang="el-GR" altLang="el-GR" sz="3000" b="1">
                <a:solidFill>
                  <a:srgbClr val="0000BF"/>
                </a:solidFill>
                <a:latin typeface="Arial" panose="020B0604020202020204" pitchFamily="34" charset="0"/>
              </a:rPr>
              <a:t>των επιπτώσεων που έχει η απομείωση ενός παγίου περιουσιακού στοιχείου στις χρηματοοικονομικές καταστάσεις</a:t>
            </a:r>
            <a:endParaRPr lang="en-US" altLang="el-GR" sz="3000" b="1">
              <a:solidFill>
                <a:srgbClr val="0000BF"/>
              </a:solidFill>
              <a:latin typeface="Arial" panose="020B0604020202020204" pitchFamily="34" charset="0"/>
            </a:endParaRPr>
          </a:p>
        </p:txBody>
      </p:sp>
      <p:sp>
        <p:nvSpPr>
          <p:cNvPr id="192514" name="Text Box 13">
            <a:extLst>
              <a:ext uri="{FF2B5EF4-FFF2-40B4-BE49-F238E27FC236}">
                <a16:creationId xmlns:a16="http://schemas.microsoft.com/office/drawing/2014/main" id="{085CB33C-872D-879C-86DE-8693028E6FE9}"/>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6</a:t>
            </a:r>
          </a:p>
        </p:txBody>
      </p:sp>
      <p:sp>
        <p:nvSpPr>
          <p:cNvPr id="192515" name="Text Box 6">
            <a:extLst>
              <a:ext uri="{FF2B5EF4-FFF2-40B4-BE49-F238E27FC236}">
                <a16:creationId xmlns:a16="http://schemas.microsoft.com/office/drawing/2014/main" id="{C5FDC4CD-E7EC-8313-A327-1E08CE237C30}"/>
              </a:ext>
            </a:extLst>
          </p:cNvPr>
          <p:cNvSpPr txBox="1">
            <a:spLocks noChangeArrowheads="1"/>
          </p:cNvSpPr>
          <p:nvPr/>
        </p:nvSpPr>
        <p:spPr bwMode="auto">
          <a:xfrm>
            <a:off x="2057400" y="2298700"/>
            <a:ext cx="7772400" cy="379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2625" indent="-4508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0000"/>
              </a:lnSpc>
              <a:spcBef>
                <a:spcPts val="900"/>
              </a:spcBef>
              <a:buClr>
                <a:srgbClr val="740000"/>
              </a:buClr>
              <a:buSzPct val="80000"/>
              <a:buFont typeface="Arial" panose="020B0604020202020204" pitchFamily="34" charset="0"/>
              <a:buChar char="►"/>
            </a:pPr>
            <a:r>
              <a:rPr lang="el-GR" altLang="en-US" sz="2300">
                <a:latin typeface="Arial" panose="020B0604020202020204" pitchFamily="34" charset="0"/>
              </a:rPr>
              <a:t>Τόσο τα ενσώματα όσο και τα ασώματα πάγια πρέπει να ελέγχο</a:t>
            </a:r>
            <a:r>
              <a:rPr lang="en-US" altLang="en-US" sz="2300">
                <a:latin typeface="Arial" panose="020B0604020202020204" pitchFamily="34" charset="0"/>
              </a:rPr>
              <a:t>ν</a:t>
            </a:r>
            <a:r>
              <a:rPr lang="el-GR" altLang="en-US" sz="2300">
                <a:latin typeface="Arial" panose="020B0604020202020204" pitchFamily="34" charset="0"/>
              </a:rPr>
              <a:t>ται ετησίως για απομείωση της αξίας τ</a:t>
            </a:r>
            <a:r>
              <a:rPr lang="en-US" altLang="en-US" sz="2300">
                <a:latin typeface="Arial" panose="020B0604020202020204" pitchFamily="34" charset="0"/>
              </a:rPr>
              <a:t>ο</a:t>
            </a:r>
            <a:r>
              <a:rPr lang="el-GR" altLang="en-US" sz="2300">
                <a:latin typeface="Arial" panose="020B0604020202020204" pitchFamily="34" charset="0"/>
              </a:rPr>
              <a:t>υς</a:t>
            </a:r>
            <a:endParaRPr lang="en-US" altLang="en-US" sz="2300">
              <a:latin typeface="Arial" panose="020B0604020202020204" pitchFamily="34" charset="0"/>
            </a:endParaRPr>
          </a:p>
          <a:p>
            <a:pPr>
              <a:lnSpc>
                <a:spcPct val="120000"/>
              </a:lnSpc>
              <a:spcBef>
                <a:spcPts val="900"/>
              </a:spcBef>
              <a:buClr>
                <a:srgbClr val="740000"/>
              </a:buClr>
              <a:buSzPct val="80000"/>
              <a:buFont typeface="Arial" panose="020B0604020202020204" pitchFamily="34" charset="0"/>
              <a:buChar char="►"/>
            </a:pPr>
            <a:r>
              <a:rPr lang="el-GR" altLang="en-US" sz="2300">
                <a:latin typeface="Arial" panose="020B0604020202020204" pitchFamily="34" charset="0"/>
              </a:rPr>
              <a:t>Συμβαίν</a:t>
            </a:r>
            <a:r>
              <a:rPr lang="en-US" altLang="en-US" sz="2300">
                <a:latin typeface="Arial" panose="020B0604020202020204" pitchFamily="34" charset="0"/>
              </a:rPr>
              <a:t>ε</a:t>
            </a:r>
            <a:r>
              <a:rPr lang="el-GR" altLang="en-US" sz="2300">
                <a:latin typeface="Arial" panose="020B0604020202020204" pitchFamily="34" charset="0"/>
              </a:rPr>
              <a:t>ι όταν οι εκτιμημένε</a:t>
            </a:r>
            <a:r>
              <a:rPr lang="en-US" altLang="en-US" sz="2300">
                <a:latin typeface="Arial" panose="020B0604020202020204" pitchFamily="34" charset="0"/>
              </a:rPr>
              <a:t>ς</a:t>
            </a:r>
            <a:r>
              <a:rPr lang="el-GR" altLang="en-US" sz="2300">
                <a:latin typeface="Arial" panose="020B0604020202020204" pitchFamily="34" charset="0"/>
              </a:rPr>
              <a:t> μελλοντικέςταμειακές ροές είναι μικρότερες από την καθαρή λογιστική τους αξία</a:t>
            </a:r>
            <a:endParaRPr lang="en-US" altLang="en-US" sz="2300">
              <a:latin typeface="Arial" panose="020B0604020202020204" pitchFamily="34" charset="0"/>
            </a:endParaRPr>
          </a:p>
          <a:p>
            <a:pPr>
              <a:lnSpc>
                <a:spcPct val="120000"/>
              </a:lnSpc>
              <a:spcBef>
                <a:spcPts val="900"/>
              </a:spcBef>
              <a:buClr>
                <a:srgbClr val="740000"/>
              </a:buClr>
              <a:buSzPct val="80000"/>
              <a:buFont typeface="Arial" panose="020B0604020202020204" pitchFamily="34" charset="0"/>
              <a:buChar char="►"/>
            </a:pPr>
            <a:r>
              <a:rPr lang="el-GR" altLang="en-US" sz="2300">
                <a:latin typeface="Arial" panose="020B0604020202020204" pitchFamily="34" charset="0"/>
              </a:rPr>
              <a:t>Η λογιστική αξία προσαρμόζεται στην εύλογη αξια</a:t>
            </a:r>
            <a:endParaRPr lang="en-US" altLang="en-US" sz="2300">
              <a:latin typeface="Arial" panose="020B0604020202020204" pitchFamily="34" charset="0"/>
            </a:endParaRPr>
          </a:p>
          <a:p>
            <a:pPr>
              <a:lnSpc>
                <a:spcPct val="120000"/>
              </a:lnSpc>
              <a:spcBef>
                <a:spcPts val="900"/>
              </a:spcBef>
              <a:buClr>
                <a:srgbClr val="740000"/>
              </a:buClr>
              <a:buSzPct val="80000"/>
              <a:buFont typeface="Arial" panose="020B0604020202020204" pitchFamily="34" charset="0"/>
              <a:buChar char="►"/>
            </a:pPr>
            <a:r>
              <a:rPr lang="el-GR" altLang="el-GR" sz="2300">
                <a:latin typeface="Arial" panose="020B0604020202020204" pitchFamily="34" charset="0"/>
              </a:rPr>
              <a:t>Η λογιστική για τον έλεγχο απομείωσης περιλαμβάνει </a:t>
            </a:r>
            <a:r>
              <a:rPr lang="el-GR" altLang="el-GR" sz="2300" b="1">
                <a:latin typeface="Arial" panose="020B0604020202020204" pitchFamily="34" charset="0"/>
              </a:rPr>
              <a:t>δύο βήματα</a:t>
            </a:r>
            <a:endParaRPr lang="en-US" altLang="en-US" sz="2300" b="1">
              <a:latin typeface="Arial" panose="020B0604020202020204" pitchFamily="34" charset="0"/>
            </a:endParaRPr>
          </a:p>
        </p:txBody>
      </p:sp>
      <p:sp>
        <p:nvSpPr>
          <p:cNvPr id="7" name="Footer Placeholder 8">
            <a:extLst>
              <a:ext uri="{FF2B5EF4-FFF2-40B4-BE49-F238E27FC236}">
                <a16:creationId xmlns:a16="http://schemas.microsoft.com/office/drawing/2014/main" id="{3DB50AF6-3419-DFBD-E609-B7A13D77EC61}"/>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extLst>
      <p:ext uri="{BB962C8B-B14F-4D97-AF65-F5344CB8AC3E}">
        <p14:creationId xmlns:p14="http://schemas.microsoft.com/office/powerpoint/2010/main" val="1688224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031">
            <a:extLst>
              <a:ext uri="{FF2B5EF4-FFF2-40B4-BE49-F238E27FC236}">
                <a16:creationId xmlns:a16="http://schemas.microsoft.com/office/drawing/2014/main" id="{5FFBC6A8-B8B6-4719-E997-FB1AAACA8355}"/>
              </a:ext>
            </a:extLst>
          </p:cNvPr>
          <p:cNvSpPr txBox="1">
            <a:spLocks noChangeArrowheads="1"/>
          </p:cNvSpPr>
          <p:nvPr/>
        </p:nvSpPr>
        <p:spPr bwMode="auto">
          <a:xfrm>
            <a:off x="2057400" y="457200"/>
            <a:ext cx="83058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hangingPunct="0"/>
            <a:r>
              <a:rPr lang="el-GR" altLang="el-GR" sz="3000" b="1" dirty="0">
                <a:solidFill>
                  <a:srgbClr val="0000BF"/>
                </a:solidFill>
                <a:latin typeface="Arial" panose="020B0604020202020204" pitchFamily="34" charset="0"/>
              </a:rPr>
              <a:t>Ερμηνεία</a:t>
            </a:r>
            <a:r>
              <a:rPr lang="en-US" altLang="el-GR" sz="3000" b="1" dirty="0">
                <a:solidFill>
                  <a:srgbClr val="0000BF"/>
                </a:solidFill>
                <a:latin typeface="Arial" panose="020B0604020202020204" pitchFamily="34" charset="0"/>
              </a:rPr>
              <a:t> </a:t>
            </a:r>
            <a:r>
              <a:rPr lang="el-GR" altLang="el-GR" sz="3000" b="1" dirty="0">
                <a:solidFill>
                  <a:srgbClr val="0000BF"/>
                </a:solidFill>
                <a:latin typeface="Arial" panose="020B0604020202020204" pitchFamily="34" charset="0"/>
              </a:rPr>
              <a:t>των επιπτώσεων που έχει η απομείωση ενός παγίου περιουσιακού στοιχείου στις χρηματοοικονομικές καταστάσεις</a:t>
            </a:r>
            <a:endParaRPr lang="en-US" altLang="el-GR" sz="3000" b="1" dirty="0">
              <a:solidFill>
                <a:srgbClr val="0000BF"/>
              </a:solidFill>
              <a:latin typeface="Arial" panose="020B0604020202020204" pitchFamily="34" charset="0"/>
            </a:endParaRPr>
          </a:p>
        </p:txBody>
      </p:sp>
      <p:sp>
        <p:nvSpPr>
          <p:cNvPr id="194562" name="Text Box 13">
            <a:extLst>
              <a:ext uri="{FF2B5EF4-FFF2-40B4-BE49-F238E27FC236}">
                <a16:creationId xmlns:a16="http://schemas.microsoft.com/office/drawing/2014/main" id="{D466C7A8-03BD-DEDF-E390-7905F544A286}"/>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6</a:t>
            </a:r>
          </a:p>
        </p:txBody>
      </p:sp>
      <p:sp>
        <p:nvSpPr>
          <p:cNvPr id="7" name="Rectangle 6">
            <a:extLst>
              <a:ext uri="{FF2B5EF4-FFF2-40B4-BE49-F238E27FC236}">
                <a16:creationId xmlns:a16="http://schemas.microsoft.com/office/drawing/2014/main" id="{ACD6C826-CB73-014B-12FE-40D0D7305F09}"/>
              </a:ext>
            </a:extLst>
          </p:cNvPr>
          <p:cNvSpPr/>
          <p:nvPr/>
        </p:nvSpPr>
        <p:spPr>
          <a:xfrm>
            <a:off x="7925917" y="4800600"/>
            <a:ext cx="2339237" cy="9906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200" b="1">
                <a:solidFill>
                  <a:schemeClr val="bg1"/>
                </a:solidFill>
                <a:effectLst>
                  <a:outerShdw blurRad="38100" dist="38100" dir="2700000" algn="tl">
                    <a:srgbClr val="000000"/>
                  </a:outerShdw>
                </a:effectLst>
                <a:latin typeface="Arial" panose="020B0604020202020204" pitchFamily="34" charset="0"/>
              </a:rPr>
              <a:t>Ζημία απομείωσης</a:t>
            </a:r>
            <a:endParaRPr lang="en-US" altLang="el-GR" sz="2200" b="1">
              <a:solidFill>
                <a:schemeClr val="bg1"/>
              </a:solidFill>
              <a:effectLst>
                <a:outerShdw blurRad="38100" dist="38100" dir="2700000" algn="tl">
                  <a:srgbClr val="000000"/>
                </a:outerShdw>
              </a:effectLst>
              <a:latin typeface="Arial" panose="020B0604020202020204" pitchFamily="34" charset="0"/>
            </a:endParaRPr>
          </a:p>
        </p:txBody>
      </p:sp>
      <p:sp>
        <p:nvSpPr>
          <p:cNvPr id="194566" name="TextBox 8">
            <a:extLst>
              <a:ext uri="{FF2B5EF4-FFF2-40B4-BE49-F238E27FC236}">
                <a16:creationId xmlns:a16="http://schemas.microsoft.com/office/drawing/2014/main" id="{25EB9AFE-996F-4414-9A3A-502A2ECE62C3}"/>
              </a:ext>
            </a:extLst>
          </p:cNvPr>
          <p:cNvSpPr txBox="1">
            <a:spLocks noChangeArrowheads="1"/>
          </p:cNvSpPr>
          <p:nvPr/>
        </p:nvSpPr>
        <p:spPr bwMode="auto">
          <a:xfrm>
            <a:off x="5638800" y="2552700"/>
            <a:ext cx="53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200" b="1">
                <a:latin typeface="Arial" panose="020B0604020202020204" pitchFamily="34" charset="0"/>
              </a:rPr>
              <a:t>&gt;</a:t>
            </a:r>
          </a:p>
        </p:txBody>
      </p:sp>
      <p:sp>
        <p:nvSpPr>
          <p:cNvPr id="10" name="Rectangle 9">
            <a:extLst>
              <a:ext uri="{FF2B5EF4-FFF2-40B4-BE49-F238E27FC236}">
                <a16:creationId xmlns:a16="http://schemas.microsoft.com/office/drawing/2014/main" id="{CBA06B6A-C170-E5E6-1345-CA48C2CA8B58}"/>
              </a:ext>
            </a:extLst>
          </p:cNvPr>
          <p:cNvSpPr/>
          <p:nvPr/>
        </p:nvSpPr>
        <p:spPr>
          <a:xfrm>
            <a:off x="6248400" y="2362200"/>
            <a:ext cx="3733800" cy="9906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200" b="1">
                <a:solidFill>
                  <a:schemeClr val="bg1"/>
                </a:solidFill>
                <a:effectLst>
                  <a:outerShdw blurRad="38100" dist="38100" dir="2700000" algn="tl">
                    <a:srgbClr val="000000"/>
                  </a:outerShdw>
                </a:effectLst>
                <a:latin typeface="Arial" panose="020B0604020202020204" pitchFamily="34" charset="0"/>
              </a:rPr>
              <a:t>Εκτιμημένες μελλοντικές ταμειακές ροές</a:t>
            </a:r>
            <a:endParaRPr lang="en-US" altLang="el-GR" sz="2200" b="1">
              <a:solidFill>
                <a:schemeClr val="bg1"/>
              </a:solidFill>
              <a:effectLst>
                <a:outerShdw blurRad="38100" dist="38100" dir="2700000" algn="tl">
                  <a:srgbClr val="000000"/>
                </a:outerShdw>
              </a:effectLst>
              <a:latin typeface="Arial" panose="020B0604020202020204" pitchFamily="34" charset="0"/>
            </a:endParaRPr>
          </a:p>
        </p:txBody>
      </p:sp>
      <p:sp>
        <p:nvSpPr>
          <p:cNvPr id="12" name="Rounded Rectangle 11">
            <a:extLst>
              <a:ext uri="{FF2B5EF4-FFF2-40B4-BE49-F238E27FC236}">
                <a16:creationId xmlns:a16="http://schemas.microsoft.com/office/drawing/2014/main" id="{ECEBA4EF-2731-4BA5-F1C0-85470D3F54E2}"/>
              </a:ext>
            </a:extLst>
          </p:cNvPr>
          <p:cNvSpPr/>
          <p:nvPr/>
        </p:nvSpPr>
        <p:spPr>
          <a:xfrm>
            <a:off x="2743200" y="3733800"/>
            <a:ext cx="6705600" cy="609600"/>
          </a:xfrm>
          <a:prstGeom prst="roundRect">
            <a:avLst/>
          </a:prstGeom>
          <a:solidFill>
            <a:schemeClr val="bg1"/>
          </a:solidFill>
          <a:ln w="28575">
            <a:solidFill>
              <a:schemeClr val="tx1"/>
            </a:solidFill>
          </a:ln>
        </p:spPr>
        <p:style>
          <a:lnRef idx="1">
            <a:schemeClr val="accent1"/>
          </a:lnRef>
          <a:fillRef idx="2">
            <a:schemeClr val="accent1"/>
          </a:fillRef>
          <a:effectRef idx="1">
            <a:schemeClr val="accent1"/>
          </a:effectRef>
          <a:fontRef idx="minor">
            <a:schemeClr val="dk1"/>
          </a:fontRef>
        </p:style>
        <p:txBody>
          <a:bodyPr t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l-GR" altLang="el-GR" sz="2200">
                <a:solidFill>
                  <a:srgbClr val="000000"/>
                </a:solidFill>
                <a:latin typeface="Arial" panose="020B0604020202020204" pitchFamily="34" charset="0"/>
              </a:rPr>
              <a:t>Αν ναι</a:t>
            </a:r>
            <a:r>
              <a:rPr lang="en-US" altLang="el-GR" sz="2200">
                <a:solidFill>
                  <a:srgbClr val="000000"/>
                </a:solidFill>
                <a:latin typeface="Arial" panose="020B0604020202020204" pitchFamily="34" charset="0"/>
              </a:rPr>
              <a:t>, </a:t>
            </a:r>
            <a:r>
              <a:rPr lang="el-GR" altLang="el-GR" sz="2200">
                <a:solidFill>
                  <a:srgbClr val="000000"/>
                </a:solidFill>
                <a:latin typeface="Arial" panose="020B0604020202020204" pitchFamily="34" charset="0"/>
              </a:rPr>
              <a:t>το πάγιο έχει απομειωθεί και προχωράμε στο βήμα </a:t>
            </a:r>
            <a:r>
              <a:rPr lang="en-US" altLang="el-GR" sz="2200">
                <a:solidFill>
                  <a:srgbClr val="000000"/>
                </a:solidFill>
                <a:latin typeface="Arial" panose="020B0604020202020204" pitchFamily="34" charset="0"/>
              </a:rPr>
              <a:t>2</a:t>
            </a:r>
          </a:p>
        </p:txBody>
      </p:sp>
      <p:sp>
        <p:nvSpPr>
          <p:cNvPr id="13" name="Rectangle 12">
            <a:extLst>
              <a:ext uri="{FF2B5EF4-FFF2-40B4-BE49-F238E27FC236}">
                <a16:creationId xmlns:a16="http://schemas.microsoft.com/office/drawing/2014/main" id="{EE4FF095-DC46-F37E-9124-8A9A22F9D8E1}"/>
              </a:ext>
            </a:extLst>
          </p:cNvPr>
          <p:cNvSpPr/>
          <p:nvPr/>
        </p:nvSpPr>
        <p:spPr>
          <a:xfrm>
            <a:off x="3429000" y="4800600"/>
            <a:ext cx="1905000" cy="9906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200" b="1">
                <a:solidFill>
                  <a:schemeClr val="bg1"/>
                </a:solidFill>
                <a:effectLst>
                  <a:outerShdw blurRad="38100" dist="38100" dir="2700000" algn="tl">
                    <a:srgbClr val="000000"/>
                  </a:outerShdw>
                </a:effectLst>
                <a:latin typeface="Arial" panose="020B0604020202020204" pitchFamily="34" charset="0"/>
              </a:rPr>
              <a:t>Καθαρή λογιστική αξία</a:t>
            </a:r>
            <a:endParaRPr lang="en-US" altLang="el-GR" sz="2200" b="1">
              <a:solidFill>
                <a:schemeClr val="bg1"/>
              </a:solidFill>
              <a:effectLst>
                <a:outerShdw blurRad="38100" dist="38100" dir="2700000" algn="tl">
                  <a:srgbClr val="000000"/>
                </a:outerShdw>
              </a:effectLst>
              <a:latin typeface="Arial" panose="020B0604020202020204" pitchFamily="34" charset="0"/>
            </a:endParaRPr>
          </a:p>
        </p:txBody>
      </p:sp>
      <p:sp>
        <p:nvSpPr>
          <p:cNvPr id="15" name="Rectangle 14">
            <a:extLst>
              <a:ext uri="{FF2B5EF4-FFF2-40B4-BE49-F238E27FC236}">
                <a16:creationId xmlns:a16="http://schemas.microsoft.com/office/drawing/2014/main" id="{5AFE33FD-D44E-7AB0-AF9C-F8BB5C9D0564}"/>
              </a:ext>
            </a:extLst>
          </p:cNvPr>
          <p:cNvSpPr/>
          <p:nvPr/>
        </p:nvSpPr>
        <p:spPr>
          <a:xfrm>
            <a:off x="5867965" y="4800600"/>
            <a:ext cx="1578262" cy="9906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200" b="1">
                <a:solidFill>
                  <a:schemeClr val="bg1"/>
                </a:solidFill>
                <a:effectLst>
                  <a:outerShdw blurRad="38100" dist="38100" dir="2700000" algn="tl">
                    <a:srgbClr val="000000"/>
                  </a:outerShdw>
                </a:effectLst>
                <a:latin typeface="Arial" panose="020B0604020202020204" pitchFamily="34" charset="0"/>
              </a:rPr>
              <a:t>Εύλογη αξία</a:t>
            </a:r>
            <a:endParaRPr lang="en-US" altLang="el-GR" sz="2200" b="1">
              <a:solidFill>
                <a:schemeClr val="bg1"/>
              </a:solidFill>
              <a:effectLst>
                <a:outerShdw blurRad="38100" dist="38100" dir="2700000" algn="tl">
                  <a:srgbClr val="000000"/>
                </a:outerShdw>
              </a:effectLst>
              <a:latin typeface="Arial" panose="020B0604020202020204" pitchFamily="34" charset="0"/>
            </a:endParaRPr>
          </a:p>
        </p:txBody>
      </p:sp>
      <p:sp>
        <p:nvSpPr>
          <p:cNvPr id="17" name="Rectangle 16">
            <a:extLst>
              <a:ext uri="{FF2B5EF4-FFF2-40B4-BE49-F238E27FC236}">
                <a16:creationId xmlns:a16="http://schemas.microsoft.com/office/drawing/2014/main" id="{81DA5B79-AE6D-BF77-7011-A25C2B9F5B40}"/>
              </a:ext>
            </a:extLst>
          </p:cNvPr>
          <p:cNvSpPr/>
          <p:nvPr/>
        </p:nvSpPr>
        <p:spPr>
          <a:xfrm>
            <a:off x="3429000" y="2362200"/>
            <a:ext cx="1981200" cy="9906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200" b="1">
                <a:solidFill>
                  <a:schemeClr val="bg1"/>
                </a:solidFill>
                <a:effectLst>
                  <a:outerShdw blurRad="38100" dist="38100" dir="2700000" algn="tl">
                    <a:srgbClr val="000000"/>
                  </a:outerShdw>
                </a:effectLst>
                <a:latin typeface="Arial" panose="020B0604020202020204" pitchFamily="34" charset="0"/>
              </a:rPr>
              <a:t>Καθαρή λογιστική αξία</a:t>
            </a:r>
            <a:endParaRPr lang="en-US" altLang="el-GR" sz="2200" b="1">
              <a:solidFill>
                <a:schemeClr val="bg1"/>
              </a:solidFill>
              <a:effectLst>
                <a:outerShdw blurRad="38100" dist="38100" dir="2700000" algn="tl">
                  <a:srgbClr val="000000"/>
                </a:outerShdw>
              </a:effectLst>
              <a:latin typeface="Arial" panose="020B0604020202020204" pitchFamily="34" charset="0"/>
            </a:endParaRPr>
          </a:p>
        </p:txBody>
      </p:sp>
      <p:sp>
        <p:nvSpPr>
          <p:cNvPr id="2" name="TextBox 1">
            <a:extLst>
              <a:ext uri="{FF2B5EF4-FFF2-40B4-BE49-F238E27FC236}">
                <a16:creationId xmlns:a16="http://schemas.microsoft.com/office/drawing/2014/main" id="{C5742714-4EE5-7526-4837-7809654FDA83}"/>
              </a:ext>
            </a:extLst>
          </p:cNvPr>
          <p:cNvSpPr txBox="1"/>
          <p:nvPr/>
        </p:nvSpPr>
        <p:spPr>
          <a:xfrm>
            <a:off x="1906797" y="2362200"/>
            <a:ext cx="1272396" cy="9906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200" b="1">
                <a:solidFill>
                  <a:schemeClr val="bg1"/>
                </a:solidFill>
                <a:effectLst>
                  <a:outerShdw blurRad="38100" dist="38100" dir="2700000" algn="tl">
                    <a:srgbClr val="000000"/>
                  </a:outerShdw>
                </a:effectLst>
                <a:latin typeface="Arial" panose="020B0604020202020204" pitchFamily="34" charset="0"/>
              </a:rPr>
              <a:t>Βήμα </a:t>
            </a:r>
            <a:r>
              <a:rPr lang="en-US" altLang="el-GR" sz="2200" b="1">
                <a:solidFill>
                  <a:schemeClr val="bg1"/>
                </a:solidFill>
                <a:effectLst>
                  <a:outerShdw blurRad="38100" dist="38100" dir="2700000" algn="tl">
                    <a:srgbClr val="000000"/>
                  </a:outerShdw>
                </a:effectLst>
                <a:latin typeface="Arial" panose="020B0604020202020204" pitchFamily="34" charset="0"/>
              </a:rPr>
              <a:t>1</a:t>
            </a:r>
          </a:p>
        </p:txBody>
      </p:sp>
      <p:sp>
        <p:nvSpPr>
          <p:cNvPr id="194583" name="TextBox 8">
            <a:extLst>
              <a:ext uri="{FF2B5EF4-FFF2-40B4-BE49-F238E27FC236}">
                <a16:creationId xmlns:a16="http://schemas.microsoft.com/office/drawing/2014/main" id="{CCEE614B-3408-883E-D98B-1B3B6E445C2B}"/>
              </a:ext>
            </a:extLst>
          </p:cNvPr>
          <p:cNvSpPr txBox="1">
            <a:spLocks noChangeArrowheads="1"/>
          </p:cNvSpPr>
          <p:nvPr/>
        </p:nvSpPr>
        <p:spPr bwMode="auto">
          <a:xfrm>
            <a:off x="7467600" y="4978400"/>
            <a:ext cx="53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200" b="1">
                <a:latin typeface="Arial" panose="020B0604020202020204" pitchFamily="34" charset="0"/>
              </a:rPr>
              <a:t>=</a:t>
            </a:r>
          </a:p>
        </p:txBody>
      </p:sp>
      <p:cxnSp>
        <p:nvCxnSpPr>
          <p:cNvPr id="20" name="Straight Connector 19">
            <a:extLst>
              <a:ext uri="{FF2B5EF4-FFF2-40B4-BE49-F238E27FC236}">
                <a16:creationId xmlns:a16="http://schemas.microsoft.com/office/drawing/2014/main" id="{B5C969F3-DD9A-2567-54A7-4DE942E7743A}"/>
              </a:ext>
            </a:extLst>
          </p:cNvPr>
          <p:cNvCxnSpPr/>
          <p:nvPr/>
        </p:nvCxnSpPr>
        <p:spPr>
          <a:xfrm>
            <a:off x="5524500" y="5270500"/>
            <a:ext cx="1905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C14D9BF-2E3E-EC39-C8E5-4E2BFC1B9A57}"/>
              </a:ext>
            </a:extLst>
          </p:cNvPr>
          <p:cNvSpPr txBox="1"/>
          <p:nvPr/>
        </p:nvSpPr>
        <p:spPr>
          <a:xfrm>
            <a:off x="1906797" y="4800600"/>
            <a:ext cx="1272396" cy="9906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200" b="1">
                <a:solidFill>
                  <a:schemeClr val="bg1"/>
                </a:solidFill>
                <a:effectLst>
                  <a:outerShdw blurRad="38100" dist="38100" dir="2700000" algn="tl">
                    <a:srgbClr val="000000"/>
                  </a:outerShdw>
                </a:effectLst>
                <a:latin typeface="Arial" panose="020B0604020202020204" pitchFamily="34" charset="0"/>
              </a:rPr>
              <a:t>Βήμα </a:t>
            </a:r>
            <a:r>
              <a:rPr lang="en-US" altLang="el-GR" sz="2200" b="1">
                <a:solidFill>
                  <a:schemeClr val="bg1"/>
                </a:solidFill>
                <a:effectLst>
                  <a:outerShdw blurRad="38100" dist="38100" dir="2700000" algn="tl">
                    <a:srgbClr val="000000"/>
                  </a:outerShdw>
                </a:effectLst>
                <a:latin typeface="Arial" panose="020B0604020202020204" pitchFamily="34" charset="0"/>
              </a:rPr>
              <a:t>2</a:t>
            </a:r>
          </a:p>
        </p:txBody>
      </p:sp>
      <p:sp>
        <p:nvSpPr>
          <p:cNvPr id="18" name="Footer Placeholder 8">
            <a:extLst>
              <a:ext uri="{FF2B5EF4-FFF2-40B4-BE49-F238E27FC236}">
                <a16:creationId xmlns:a16="http://schemas.microsoft.com/office/drawing/2014/main" id="{43CDFBA6-4537-ED4F-829B-A5D8B72C5386}"/>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extLst>
      <p:ext uri="{BB962C8B-B14F-4D97-AF65-F5344CB8AC3E}">
        <p14:creationId xmlns:p14="http://schemas.microsoft.com/office/powerpoint/2010/main" val="1145577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031">
            <a:extLst>
              <a:ext uri="{FF2B5EF4-FFF2-40B4-BE49-F238E27FC236}">
                <a16:creationId xmlns:a16="http://schemas.microsoft.com/office/drawing/2014/main" id="{DDB4CC47-FF24-6557-2F80-6AA3B3161471}"/>
              </a:ext>
            </a:extLst>
          </p:cNvPr>
          <p:cNvSpPr txBox="1">
            <a:spLocks noChangeArrowheads="1"/>
          </p:cNvSpPr>
          <p:nvPr/>
        </p:nvSpPr>
        <p:spPr bwMode="auto">
          <a:xfrm>
            <a:off x="2057400" y="457200"/>
            <a:ext cx="83058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000" b="1">
                <a:solidFill>
                  <a:srgbClr val="0000BF"/>
                </a:solidFill>
                <a:latin typeface="Arial" panose="020B0604020202020204" pitchFamily="34" charset="0"/>
              </a:rPr>
              <a:t>Έλεγχος απομείωσης αξίας παγίου</a:t>
            </a:r>
            <a:endParaRPr lang="en-US" altLang="el-GR" sz="3000" b="1">
              <a:solidFill>
                <a:srgbClr val="0000BF"/>
              </a:solidFill>
              <a:latin typeface="Arial" panose="020B0604020202020204" pitchFamily="34" charset="0"/>
            </a:endParaRPr>
          </a:p>
        </p:txBody>
      </p:sp>
      <p:sp>
        <p:nvSpPr>
          <p:cNvPr id="196610" name="Text Box 13">
            <a:extLst>
              <a:ext uri="{FF2B5EF4-FFF2-40B4-BE49-F238E27FC236}">
                <a16:creationId xmlns:a16="http://schemas.microsoft.com/office/drawing/2014/main" id="{FEB63FCE-CB9C-51D8-9D98-8B4C6B9038A2}"/>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6</a:t>
            </a:r>
          </a:p>
        </p:txBody>
      </p:sp>
      <p:sp>
        <p:nvSpPr>
          <p:cNvPr id="9" name="Text Box 6">
            <a:extLst>
              <a:ext uri="{FF2B5EF4-FFF2-40B4-BE49-F238E27FC236}">
                <a16:creationId xmlns:a16="http://schemas.microsoft.com/office/drawing/2014/main" id="{6D7CE221-AB5E-D825-2996-F946D5578B3B}"/>
              </a:ext>
            </a:extLst>
          </p:cNvPr>
          <p:cNvSpPr txBox="1">
            <a:spLocks noChangeArrowheads="1"/>
          </p:cNvSpPr>
          <p:nvPr/>
        </p:nvSpPr>
        <p:spPr bwMode="auto">
          <a:xfrm>
            <a:off x="2057400" y="1143001"/>
            <a:ext cx="7772400" cy="2854325"/>
          </a:xfrm>
          <a:prstGeom prst="rect">
            <a:avLst/>
          </a:prstGeom>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0000"/>
              </a:lnSpc>
              <a:spcBef>
                <a:spcPts val="900"/>
              </a:spcBef>
              <a:buClr>
                <a:srgbClr val="740000"/>
              </a:buClr>
              <a:buSzPct val="80000"/>
            </a:pPr>
            <a:r>
              <a:rPr lang="el-GR" altLang="el-GR" sz="2100">
                <a:latin typeface="Arial" panose="020B0604020202020204" pitchFamily="34" charset="0"/>
              </a:rPr>
              <a:t>Έστω ότι η </a:t>
            </a:r>
            <a:r>
              <a:rPr lang="en-US" altLang="el-GR" sz="2100">
                <a:latin typeface="Arial" panose="020B0604020202020204" pitchFamily="34" charset="0"/>
              </a:rPr>
              <a:t>FedEx </a:t>
            </a:r>
            <a:r>
              <a:rPr lang="el-GR" altLang="el-GR" sz="2100">
                <a:latin typeface="Arial" panose="020B0604020202020204" pitchFamily="34" charset="0"/>
              </a:rPr>
              <a:t>έχει ένα ενσώματο πάγιο με τα εξής στοιχεία στις </a:t>
            </a:r>
            <a:r>
              <a:rPr lang="en-US" altLang="el-GR" sz="2100">
                <a:latin typeface="Arial" panose="020B0604020202020204" pitchFamily="34" charset="0"/>
              </a:rPr>
              <a:t>31</a:t>
            </a:r>
            <a:r>
              <a:rPr lang="el-GR" altLang="el-GR" sz="2100">
                <a:latin typeface="Arial" panose="020B0604020202020204" pitchFamily="34" charset="0"/>
              </a:rPr>
              <a:t> Μαΐου</a:t>
            </a:r>
            <a:r>
              <a:rPr lang="en-US" altLang="el-GR" sz="2100">
                <a:latin typeface="Arial" panose="020B0604020202020204" pitchFamily="34" charset="0"/>
              </a:rPr>
              <a:t> 2012:</a:t>
            </a:r>
          </a:p>
          <a:p>
            <a:pPr>
              <a:lnSpc>
                <a:spcPct val="120000"/>
              </a:lnSpc>
              <a:spcBef>
                <a:spcPts val="900"/>
              </a:spcBef>
              <a:buClr>
                <a:srgbClr val="740000"/>
              </a:buClr>
              <a:buSzPct val="80000"/>
            </a:pPr>
            <a:r>
              <a:rPr lang="en-US" altLang="el-GR" sz="2100">
                <a:latin typeface="Arial" panose="020B0604020202020204" pitchFamily="34" charset="0"/>
              </a:rPr>
              <a:t>■ </a:t>
            </a:r>
            <a:r>
              <a:rPr lang="el-GR" altLang="el-GR" sz="2100">
                <a:latin typeface="Arial" panose="020B0604020202020204" pitchFamily="34" charset="0"/>
              </a:rPr>
              <a:t>Καθαρή λογιστική αξία</a:t>
            </a:r>
            <a:r>
              <a:rPr lang="en-US" altLang="el-GR" sz="2100">
                <a:latin typeface="Arial" panose="020B0604020202020204" pitchFamily="34" charset="0"/>
              </a:rPr>
              <a:t>	</a:t>
            </a:r>
            <a:r>
              <a:rPr lang="el-GR" altLang="el-GR" sz="2100">
                <a:latin typeface="Arial" panose="020B0604020202020204" pitchFamily="34" charset="0"/>
              </a:rPr>
              <a:t>                </a:t>
            </a:r>
            <a:r>
              <a:rPr lang="en-US" altLang="el-GR" sz="2100">
                <a:latin typeface="Arial" panose="020B0604020202020204" pitchFamily="34" charset="0"/>
              </a:rPr>
              <a:t>$100 </a:t>
            </a:r>
            <a:r>
              <a:rPr lang="el-GR" altLang="el-GR" sz="2100">
                <a:latin typeface="Arial" panose="020B0604020202020204" pitchFamily="34" charset="0"/>
              </a:rPr>
              <a:t>εκατ.</a:t>
            </a:r>
            <a:endParaRPr lang="en-US" altLang="el-GR" sz="2100">
              <a:latin typeface="Arial" panose="020B0604020202020204" pitchFamily="34" charset="0"/>
            </a:endParaRPr>
          </a:p>
          <a:p>
            <a:pPr>
              <a:lnSpc>
                <a:spcPct val="120000"/>
              </a:lnSpc>
              <a:spcBef>
                <a:spcPts val="900"/>
              </a:spcBef>
              <a:buClr>
                <a:srgbClr val="740000"/>
              </a:buClr>
              <a:buSzPct val="80000"/>
            </a:pPr>
            <a:r>
              <a:rPr lang="en-US" altLang="el-GR" sz="2100">
                <a:latin typeface="Arial" panose="020B0604020202020204" pitchFamily="34" charset="0"/>
              </a:rPr>
              <a:t>■ </a:t>
            </a:r>
            <a:r>
              <a:rPr lang="el-GR" altLang="el-GR" sz="2100">
                <a:latin typeface="Arial" panose="020B0604020202020204" pitchFamily="34" charset="0"/>
              </a:rPr>
              <a:t>Εκτιμώμενες μελλοντικές ταμειακές ροές  </a:t>
            </a:r>
            <a:r>
              <a:rPr lang="en-US" altLang="el-GR" sz="2100">
                <a:latin typeface="Arial" panose="020B0604020202020204" pitchFamily="34" charset="0"/>
              </a:rPr>
              <a:t>80 </a:t>
            </a:r>
            <a:r>
              <a:rPr lang="el-GR" altLang="el-GR" sz="2100">
                <a:latin typeface="Arial" panose="020B0604020202020204" pitchFamily="34" charset="0"/>
              </a:rPr>
              <a:t>εκατ.</a:t>
            </a:r>
            <a:endParaRPr lang="en-US" altLang="el-GR" sz="2100">
              <a:latin typeface="Arial" panose="020B0604020202020204" pitchFamily="34" charset="0"/>
            </a:endParaRPr>
          </a:p>
          <a:p>
            <a:pPr>
              <a:lnSpc>
                <a:spcPct val="120000"/>
              </a:lnSpc>
              <a:spcBef>
                <a:spcPts val="900"/>
              </a:spcBef>
              <a:buClr>
                <a:srgbClr val="740000"/>
              </a:buClr>
              <a:buSzPct val="80000"/>
            </a:pPr>
            <a:r>
              <a:rPr lang="en-US" altLang="el-GR" sz="2100">
                <a:latin typeface="Arial" panose="020B0604020202020204" pitchFamily="34" charset="0"/>
              </a:rPr>
              <a:t>■ </a:t>
            </a:r>
            <a:r>
              <a:rPr lang="el-GR" altLang="el-GR" sz="2100">
                <a:latin typeface="Arial" panose="020B0604020202020204" pitchFamily="34" charset="0"/>
              </a:rPr>
              <a:t>Εύλογη (αγοραία) αξία            </a:t>
            </a:r>
            <a:r>
              <a:rPr lang="en-US" altLang="el-GR" sz="2100">
                <a:latin typeface="Arial" panose="020B0604020202020204" pitchFamily="34" charset="0"/>
              </a:rPr>
              <a:t>	</a:t>
            </a:r>
            <a:r>
              <a:rPr lang="el-GR" altLang="el-GR" sz="2100">
                <a:latin typeface="Arial" panose="020B0604020202020204" pitchFamily="34" charset="0"/>
              </a:rPr>
              <a:t>       </a:t>
            </a:r>
            <a:r>
              <a:rPr lang="en-US" altLang="el-GR" sz="2100">
                <a:latin typeface="Arial" panose="020B0604020202020204" pitchFamily="34" charset="0"/>
              </a:rPr>
              <a:t>70 </a:t>
            </a:r>
            <a:r>
              <a:rPr lang="el-GR" altLang="el-GR" sz="2100">
                <a:latin typeface="Arial" panose="020B0604020202020204" pitchFamily="34" charset="0"/>
              </a:rPr>
              <a:t>εκατ.</a:t>
            </a:r>
            <a:endParaRPr lang="en-US" altLang="el-GR" sz="2100">
              <a:latin typeface="Arial" panose="020B0604020202020204" pitchFamily="34" charset="0"/>
            </a:endParaRPr>
          </a:p>
          <a:p>
            <a:pPr>
              <a:lnSpc>
                <a:spcPct val="120000"/>
              </a:lnSpc>
              <a:spcBef>
                <a:spcPts val="900"/>
              </a:spcBef>
              <a:buClr>
                <a:srgbClr val="740000"/>
              </a:buClr>
              <a:buSzPct val="80000"/>
            </a:pPr>
            <a:r>
              <a:rPr lang="el-GR" altLang="el-GR" sz="2100">
                <a:latin typeface="Arial" panose="020B0604020202020204" pitchFamily="34" charset="0"/>
              </a:rPr>
              <a:t>Τα δύο βήματα της διαδικασίας θα είναι:</a:t>
            </a:r>
            <a:endParaRPr lang="en-US" altLang="el-GR" sz="2100">
              <a:latin typeface="Arial" panose="020B0604020202020204" pitchFamily="34" charset="0"/>
            </a:endParaRPr>
          </a:p>
        </p:txBody>
      </p:sp>
      <p:sp>
        <p:nvSpPr>
          <p:cNvPr id="196612" name="TextBox 8">
            <a:extLst>
              <a:ext uri="{FF2B5EF4-FFF2-40B4-BE49-F238E27FC236}">
                <a16:creationId xmlns:a16="http://schemas.microsoft.com/office/drawing/2014/main" id="{99219EC3-BA4D-1971-A4D8-2EDC58C9EAC7}"/>
              </a:ext>
            </a:extLst>
          </p:cNvPr>
          <p:cNvSpPr txBox="1">
            <a:spLocks noChangeArrowheads="1"/>
          </p:cNvSpPr>
          <p:nvPr/>
        </p:nvSpPr>
        <p:spPr bwMode="auto">
          <a:xfrm>
            <a:off x="5638800" y="4457700"/>
            <a:ext cx="53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200" b="1">
                <a:latin typeface="Arial" panose="020B0604020202020204" pitchFamily="34" charset="0"/>
              </a:rPr>
              <a:t>&gt;</a:t>
            </a:r>
          </a:p>
        </p:txBody>
      </p:sp>
      <p:sp>
        <p:nvSpPr>
          <p:cNvPr id="7" name="Rectangle 6">
            <a:extLst>
              <a:ext uri="{FF2B5EF4-FFF2-40B4-BE49-F238E27FC236}">
                <a16:creationId xmlns:a16="http://schemas.microsoft.com/office/drawing/2014/main" id="{C03E709D-74F1-A4E2-9FA5-20D8238ED5CA}"/>
              </a:ext>
            </a:extLst>
          </p:cNvPr>
          <p:cNvSpPr/>
          <p:nvPr/>
        </p:nvSpPr>
        <p:spPr>
          <a:xfrm>
            <a:off x="6248400" y="4267200"/>
            <a:ext cx="3733800" cy="9906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200" b="1">
                <a:solidFill>
                  <a:schemeClr val="bg1"/>
                </a:solidFill>
                <a:effectLst>
                  <a:outerShdw blurRad="38100" dist="38100" dir="2700000" algn="tl">
                    <a:srgbClr val="000000"/>
                  </a:outerShdw>
                </a:effectLst>
                <a:latin typeface="Arial" panose="020B0604020202020204" pitchFamily="34" charset="0"/>
              </a:rPr>
              <a:t>Εκτιμημένες μελλοντικές ταμειακές ροές</a:t>
            </a:r>
            <a:endParaRPr lang="en-US" altLang="el-GR" sz="2200" b="1">
              <a:solidFill>
                <a:schemeClr val="bg1"/>
              </a:solidFill>
              <a:effectLst>
                <a:outerShdw blurRad="38100" dist="38100" dir="2700000" algn="tl">
                  <a:srgbClr val="000000"/>
                </a:outerShdw>
              </a:effectLst>
              <a:latin typeface="Arial" panose="020B0604020202020204" pitchFamily="34" charset="0"/>
            </a:endParaRPr>
          </a:p>
        </p:txBody>
      </p:sp>
      <p:sp>
        <p:nvSpPr>
          <p:cNvPr id="8" name="Rectangle 7">
            <a:extLst>
              <a:ext uri="{FF2B5EF4-FFF2-40B4-BE49-F238E27FC236}">
                <a16:creationId xmlns:a16="http://schemas.microsoft.com/office/drawing/2014/main" id="{20A9D419-98C1-B8E8-365D-A2E1AE169A94}"/>
              </a:ext>
            </a:extLst>
          </p:cNvPr>
          <p:cNvSpPr/>
          <p:nvPr/>
        </p:nvSpPr>
        <p:spPr>
          <a:xfrm>
            <a:off x="3429000" y="4267200"/>
            <a:ext cx="1981200" cy="9906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200" b="1">
                <a:solidFill>
                  <a:schemeClr val="bg1"/>
                </a:solidFill>
                <a:effectLst>
                  <a:outerShdw blurRad="38100" dist="38100" dir="2700000" algn="tl">
                    <a:srgbClr val="000000"/>
                  </a:outerShdw>
                </a:effectLst>
                <a:latin typeface="Arial" panose="020B0604020202020204" pitchFamily="34" charset="0"/>
              </a:rPr>
              <a:t>Καθαρή λογιστική αξία</a:t>
            </a:r>
            <a:endParaRPr lang="en-US" altLang="el-GR" sz="2200" b="1">
              <a:solidFill>
                <a:schemeClr val="bg1"/>
              </a:solidFill>
              <a:effectLst>
                <a:outerShdw blurRad="38100" dist="38100" dir="2700000" algn="tl">
                  <a:srgbClr val="000000"/>
                </a:outerShdw>
              </a:effectLst>
              <a:latin typeface="Arial" panose="020B0604020202020204" pitchFamily="34" charset="0"/>
            </a:endParaRPr>
          </a:p>
        </p:txBody>
      </p:sp>
      <p:sp>
        <p:nvSpPr>
          <p:cNvPr id="10" name="TextBox 9">
            <a:extLst>
              <a:ext uri="{FF2B5EF4-FFF2-40B4-BE49-F238E27FC236}">
                <a16:creationId xmlns:a16="http://schemas.microsoft.com/office/drawing/2014/main" id="{7314D104-A0C0-D53E-BDE4-625283A1AFCF}"/>
              </a:ext>
            </a:extLst>
          </p:cNvPr>
          <p:cNvSpPr txBox="1"/>
          <p:nvPr/>
        </p:nvSpPr>
        <p:spPr>
          <a:xfrm>
            <a:off x="1922458" y="4286250"/>
            <a:ext cx="1256992" cy="9906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200" b="1">
                <a:solidFill>
                  <a:schemeClr val="bg1"/>
                </a:solidFill>
                <a:effectLst>
                  <a:outerShdw blurRad="38100" dist="38100" dir="2700000" algn="tl">
                    <a:srgbClr val="000000"/>
                  </a:outerShdw>
                </a:effectLst>
                <a:latin typeface="Arial" panose="020B0604020202020204" pitchFamily="34" charset="0"/>
              </a:rPr>
              <a:t>Βήμα </a:t>
            </a:r>
            <a:r>
              <a:rPr lang="en-US" altLang="el-GR" sz="2200" b="1">
                <a:solidFill>
                  <a:schemeClr val="bg1"/>
                </a:solidFill>
                <a:effectLst>
                  <a:outerShdw blurRad="38100" dist="38100" dir="2700000" algn="tl">
                    <a:srgbClr val="000000"/>
                  </a:outerShdw>
                </a:effectLst>
                <a:latin typeface="Arial" panose="020B0604020202020204" pitchFamily="34" charset="0"/>
              </a:rPr>
              <a:t>1</a:t>
            </a:r>
          </a:p>
        </p:txBody>
      </p:sp>
      <p:sp>
        <p:nvSpPr>
          <p:cNvPr id="2" name="TextBox 1">
            <a:extLst>
              <a:ext uri="{FF2B5EF4-FFF2-40B4-BE49-F238E27FC236}">
                <a16:creationId xmlns:a16="http://schemas.microsoft.com/office/drawing/2014/main" id="{0C8A2F00-4258-C6FB-5752-C090FD491044}"/>
              </a:ext>
            </a:extLst>
          </p:cNvPr>
          <p:cNvSpPr txBox="1">
            <a:spLocks noChangeArrowheads="1"/>
          </p:cNvSpPr>
          <p:nvPr/>
        </p:nvSpPr>
        <p:spPr bwMode="auto">
          <a:xfrm>
            <a:off x="3429000" y="5486401"/>
            <a:ext cx="1981200"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20000"/>
              </a:lnSpc>
              <a:spcBef>
                <a:spcPts val="900"/>
              </a:spcBef>
              <a:buClr>
                <a:srgbClr val="740000"/>
              </a:buClr>
              <a:buSzPct val="80000"/>
            </a:pPr>
            <a:r>
              <a:rPr lang="en-US" altLang="el-GR" sz="2100" b="1">
                <a:latin typeface="Arial" panose="020B0604020202020204" pitchFamily="34" charset="0"/>
              </a:rPr>
              <a:t>$100</a:t>
            </a:r>
            <a:r>
              <a:rPr lang="el-GR" altLang="el-GR" sz="2100" b="1">
                <a:latin typeface="Arial" panose="020B0604020202020204" pitchFamily="34" charset="0"/>
              </a:rPr>
              <a:t> εκατ.</a:t>
            </a:r>
            <a:endParaRPr lang="en-US" altLang="el-GR" sz="2100" b="1">
              <a:latin typeface="Arial" panose="020B0604020202020204" pitchFamily="34" charset="0"/>
            </a:endParaRPr>
          </a:p>
        </p:txBody>
      </p:sp>
      <p:sp>
        <p:nvSpPr>
          <p:cNvPr id="196623" name="TextBox 8">
            <a:extLst>
              <a:ext uri="{FF2B5EF4-FFF2-40B4-BE49-F238E27FC236}">
                <a16:creationId xmlns:a16="http://schemas.microsoft.com/office/drawing/2014/main" id="{EE45C20D-95AC-D579-0658-F8FA3E84202B}"/>
              </a:ext>
            </a:extLst>
          </p:cNvPr>
          <p:cNvSpPr txBox="1">
            <a:spLocks noChangeArrowheads="1"/>
          </p:cNvSpPr>
          <p:nvPr/>
        </p:nvSpPr>
        <p:spPr bwMode="auto">
          <a:xfrm>
            <a:off x="5638800" y="5410200"/>
            <a:ext cx="53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200" b="1">
                <a:latin typeface="Arial" panose="020B0604020202020204" pitchFamily="34" charset="0"/>
              </a:rPr>
              <a:t>&gt;</a:t>
            </a:r>
          </a:p>
        </p:txBody>
      </p:sp>
      <p:sp>
        <p:nvSpPr>
          <p:cNvPr id="12" name="TextBox 11">
            <a:extLst>
              <a:ext uri="{FF2B5EF4-FFF2-40B4-BE49-F238E27FC236}">
                <a16:creationId xmlns:a16="http://schemas.microsoft.com/office/drawing/2014/main" id="{0E16417D-D351-2B81-E52E-0BEFD3D16C04}"/>
              </a:ext>
            </a:extLst>
          </p:cNvPr>
          <p:cNvSpPr txBox="1">
            <a:spLocks noChangeArrowheads="1"/>
          </p:cNvSpPr>
          <p:nvPr/>
        </p:nvSpPr>
        <p:spPr bwMode="auto">
          <a:xfrm>
            <a:off x="6934200" y="5486401"/>
            <a:ext cx="1981200"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20000"/>
              </a:lnSpc>
              <a:spcBef>
                <a:spcPts val="900"/>
              </a:spcBef>
              <a:buClr>
                <a:srgbClr val="740000"/>
              </a:buClr>
              <a:buSzPct val="80000"/>
            </a:pPr>
            <a:r>
              <a:rPr lang="en-US" altLang="el-GR" sz="2100" b="1">
                <a:latin typeface="Arial" panose="020B0604020202020204" pitchFamily="34" charset="0"/>
              </a:rPr>
              <a:t>$80</a:t>
            </a:r>
            <a:r>
              <a:rPr lang="el-GR" altLang="el-GR" sz="2100" b="1">
                <a:latin typeface="Arial" panose="020B0604020202020204" pitchFamily="34" charset="0"/>
              </a:rPr>
              <a:t> εκατ.</a:t>
            </a:r>
            <a:endParaRPr lang="en-US" altLang="el-GR" sz="2100" b="1">
              <a:latin typeface="Arial" panose="020B0604020202020204" pitchFamily="34" charset="0"/>
            </a:endParaRPr>
          </a:p>
        </p:txBody>
      </p:sp>
      <p:sp>
        <p:nvSpPr>
          <p:cNvPr id="13" name="TextBox 12">
            <a:extLst>
              <a:ext uri="{FF2B5EF4-FFF2-40B4-BE49-F238E27FC236}">
                <a16:creationId xmlns:a16="http://schemas.microsoft.com/office/drawing/2014/main" id="{280040D3-6FB5-AE50-2677-F80B6AA1E61B}"/>
              </a:ext>
            </a:extLst>
          </p:cNvPr>
          <p:cNvSpPr txBox="1">
            <a:spLocks noChangeArrowheads="1"/>
          </p:cNvSpPr>
          <p:nvPr/>
        </p:nvSpPr>
        <p:spPr bwMode="auto">
          <a:xfrm>
            <a:off x="4267200" y="6108701"/>
            <a:ext cx="3276600" cy="444481"/>
          </a:xfrm>
          <a:prstGeom prst="rect">
            <a:avLst/>
          </a:prstGeom>
          <a:solidFill>
            <a:schemeClr val="bg1"/>
          </a:solidFill>
          <a:ln w="285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20000"/>
              </a:lnSpc>
              <a:spcBef>
                <a:spcPts val="900"/>
              </a:spcBef>
              <a:buClr>
                <a:srgbClr val="740000"/>
              </a:buClr>
              <a:buSzPct val="80000"/>
            </a:pPr>
            <a:r>
              <a:rPr lang="el-GR" altLang="el-GR" sz="2100" b="1">
                <a:latin typeface="Arial" panose="020B0604020202020204" pitchFamily="34" charset="0"/>
              </a:rPr>
              <a:t>Το πάγιο απομειώνεται</a:t>
            </a:r>
            <a:endParaRPr lang="en-US" altLang="el-GR" sz="2100" b="1">
              <a:latin typeface="Arial" panose="020B0604020202020204" pitchFamily="34" charset="0"/>
            </a:endParaRPr>
          </a:p>
        </p:txBody>
      </p:sp>
      <p:sp>
        <p:nvSpPr>
          <p:cNvPr id="15" name="Footer Placeholder 8">
            <a:extLst>
              <a:ext uri="{FF2B5EF4-FFF2-40B4-BE49-F238E27FC236}">
                <a16:creationId xmlns:a16="http://schemas.microsoft.com/office/drawing/2014/main" id="{2017B1FD-BFA6-0CD9-401D-DFD1E4A4D2DB}"/>
              </a:ext>
            </a:extLst>
          </p:cNvPr>
          <p:cNvSpPr txBox="1">
            <a:spLocks/>
          </p:cNvSpPr>
          <p:nvPr/>
        </p:nvSpPr>
        <p:spPr>
          <a:xfrm>
            <a:off x="3962400" y="66294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extLst>
      <p:ext uri="{BB962C8B-B14F-4D97-AF65-F5344CB8AC3E}">
        <p14:creationId xmlns:p14="http://schemas.microsoft.com/office/powerpoint/2010/main" val="13494777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ext Box 13">
            <a:extLst>
              <a:ext uri="{FF2B5EF4-FFF2-40B4-BE49-F238E27FC236}">
                <a16:creationId xmlns:a16="http://schemas.microsoft.com/office/drawing/2014/main" id="{3781B626-83A1-83A1-DB43-92793EF8520C}"/>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6</a:t>
            </a:r>
          </a:p>
        </p:txBody>
      </p:sp>
      <p:sp>
        <p:nvSpPr>
          <p:cNvPr id="10" name="TextBox 9">
            <a:extLst>
              <a:ext uri="{FF2B5EF4-FFF2-40B4-BE49-F238E27FC236}">
                <a16:creationId xmlns:a16="http://schemas.microsoft.com/office/drawing/2014/main" id="{F91E7BD7-5784-DED6-94EE-717FC9C94C30}"/>
              </a:ext>
            </a:extLst>
          </p:cNvPr>
          <p:cNvSpPr txBox="1"/>
          <p:nvPr/>
        </p:nvSpPr>
        <p:spPr>
          <a:xfrm>
            <a:off x="1906797" y="4267200"/>
            <a:ext cx="1272396" cy="9906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200" b="1">
                <a:solidFill>
                  <a:schemeClr val="bg1"/>
                </a:solidFill>
                <a:effectLst>
                  <a:outerShdw blurRad="38100" dist="38100" dir="2700000" algn="tl">
                    <a:srgbClr val="000000"/>
                  </a:outerShdw>
                </a:effectLst>
                <a:latin typeface="Arial" panose="020B0604020202020204" pitchFamily="34" charset="0"/>
              </a:rPr>
              <a:t>Βήμα </a:t>
            </a:r>
            <a:r>
              <a:rPr lang="en-US" altLang="el-GR" sz="2200" b="1">
                <a:solidFill>
                  <a:schemeClr val="bg1"/>
                </a:solidFill>
                <a:effectLst>
                  <a:outerShdw blurRad="38100" dist="38100" dir="2700000" algn="tl">
                    <a:srgbClr val="000000"/>
                  </a:outerShdw>
                </a:effectLst>
                <a:latin typeface="Arial" panose="020B0604020202020204" pitchFamily="34" charset="0"/>
              </a:rPr>
              <a:t>2</a:t>
            </a:r>
          </a:p>
        </p:txBody>
      </p:sp>
      <p:sp>
        <p:nvSpPr>
          <p:cNvPr id="2" name="TextBox 1">
            <a:extLst>
              <a:ext uri="{FF2B5EF4-FFF2-40B4-BE49-F238E27FC236}">
                <a16:creationId xmlns:a16="http://schemas.microsoft.com/office/drawing/2014/main" id="{01A2A073-C581-0A28-4301-E346E350A02E}"/>
              </a:ext>
            </a:extLst>
          </p:cNvPr>
          <p:cNvSpPr txBox="1">
            <a:spLocks noChangeArrowheads="1"/>
          </p:cNvSpPr>
          <p:nvPr/>
        </p:nvSpPr>
        <p:spPr bwMode="auto">
          <a:xfrm>
            <a:off x="3429000" y="5486401"/>
            <a:ext cx="1981200"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20000"/>
              </a:lnSpc>
              <a:spcBef>
                <a:spcPts val="900"/>
              </a:spcBef>
              <a:buClr>
                <a:srgbClr val="740000"/>
              </a:buClr>
              <a:buSzPct val="80000"/>
            </a:pPr>
            <a:r>
              <a:rPr lang="en-US" altLang="el-GR" sz="2100" b="1">
                <a:latin typeface="Arial" panose="020B0604020202020204" pitchFamily="34" charset="0"/>
              </a:rPr>
              <a:t>$100</a:t>
            </a:r>
            <a:r>
              <a:rPr lang="el-GR" altLang="el-GR" sz="2100" b="1">
                <a:latin typeface="Arial" panose="020B0604020202020204" pitchFamily="34" charset="0"/>
              </a:rPr>
              <a:t> εκατ.</a:t>
            </a:r>
            <a:endParaRPr lang="en-US" altLang="el-GR" sz="2100" b="1">
              <a:latin typeface="Arial" panose="020B0604020202020204" pitchFamily="34" charset="0"/>
            </a:endParaRPr>
          </a:p>
        </p:txBody>
      </p:sp>
      <p:sp>
        <p:nvSpPr>
          <p:cNvPr id="12" name="TextBox 11">
            <a:extLst>
              <a:ext uri="{FF2B5EF4-FFF2-40B4-BE49-F238E27FC236}">
                <a16:creationId xmlns:a16="http://schemas.microsoft.com/office/drawing/2014/main" id="{5F26E0DB-56D8-FC93-C300-C281582632D0}"/>
              </a:ext>
            </a:extLst>
          </p:cNvPr>
          <p:cNvSpPr txBox="1">
            <a:spLocks noChangeArrowheads="1"/>
          </p:cNvSpPr>
          <p:nvPr/>
        </p:nvSpPr>
        <p:spPr bwMode="auto">
          <a:xfrm>
            <a:off x="8001000" y="5486401"/>
            <a:ext cx="1981200"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20000"/>
              </a:lnSpc>
              <a:spcBef>
                <a:spcPts val="900"/>
              </a:spcBef>
              <a:buClr>
                <a:srgbClr val="740000"/>
              </a:buClr>
              <a:buSzPct val="80000"/>
            </a:pPr>
            <a:r>
              <a:rPr lang="en-US" altLang="el-GR" sz="2100" b="1">
                <a:latin typeface="Arial" panose="020B0604020202020204" pitchFamily="34" charset="0"/>
              </a:rPr>
              <a:t>$30</a:t>
            </a:r>
            <a:r>
              <a:rPr lang="el-GR" altLang="el-GR" sz="2100" b="1">
                <a:latin typeface="Arial" panose="020B0604020202020204" pitchFamily="34" charset="0"/>
              </a:rPr>
              <a:t> εκατ.</a:t>
            </a:r>
            <a:endParaRPr lang="en-US" altLang="el-GR" sz="2100" b="1">
              <a:latin typeface="Arial" panose="020B0604020202020204" pitchFamily="34" charset="0"/>
            </a:endParaRPr>
          </a:p>
        </p:txBody>
      </p:sp>
      <p:sp>
        <p:nvSpPr>
          <p:cNvPr id="14" name="Rectangle 13">
            <a:extLst>
              <a:ext uri="{FF2B5EF4-FFF2-40B4-BE49-F238E27FC236}">
                <a16:creationId xmlns:a16="http://schemas.microsoft.com/office/drawing/2014/main" id="{1A91343D-5BBB-285B-4455-F4CB38F6014D}"/>
              </a:ext>
            </a:extLst>
          </p:cNvPr>
          <p:cNvSpPr/>
          <p:nvPr/>
        </p:nvSpPr>
        <p:spPr>
          <a:xfrm>
            <a:off x="7926562" y="4267200"/>
            <a:ext cx="2414093" cy="9906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200" b="1">
                <a:solidFill>
                  <a:schemeClr val="bg1"/>
                </a:solidFill>
                <a:effectLst>
                  <a:outerShdw blurRad="38100" dist="38100" dir="2700000" algn="tl">
                    <a:srgbClr val="000000"/>
                  </a:outerShdw>
                </a:effectLst>
                <a:latin typeface="Arial" panose="020B0604020202020204" pitchFamily="34" charset="0"/>
              </a:rPr>
              <a:t>Ζημία απομείωσης</a:t>
            </a:r>
            <a:endParaRPr lang="en-US" altLang="el-GR" sz="2200" b="1">
              <a:solidFill>
                <a:schemeClr val="bg1"/>
              </a:solidFill>
              <a:effectLst>
                <a:outerShdw blurRad="38100" dist="38100" dir="2700000" algn="tl">
                  <a:srgbClr val="000000"/>
                </a:outerShdw>
              </a:effectLst>
              <a:latin typeface="Arial" panose="020B0604020202020204" pitchFamily="34" charset="0"/>
            </a:endParaRPr>
          </a:p>
        </p:txBody>
      </p:sp>
      <p:sp>
        <p:nvSpPr>
          <p:cNvPr id="15" name="Rectangle 14">
            <a:extLst>
              <a:ext uri="{FF2B5EF4-FFF2-40B4-BE49-F238E27FC236}">
                <a16:creationId xmlns:a16="http://schemas.microsoft.com/office/drawing/2014/main" id="{106E94B9-2FE1-76A5-0814-99EC3D0975C9}"/>
              </a:ext>
            </a:extLst>
          </p:cNvPr>
          <p:cNvSpPr/>
          <p:nvPr/>
        </p:nvSpPr>
        <p:spPr>
          <a:xfrm>
            <a:off x="3429000" y="4267200"/>
            <a:ext cx="1905000" cy="9906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200" b="1">
                <a:solidFill>
                  <a:schemeClr val="bg1"/>
                </a:solidFill>
                <a:effectLst>
                  <a:outerShdw blurRad="38100" dist="38100" dir="2700000" algn="tl">
                    <a:srgbClr val="000000"/>
                  </a:outerShdw>
                </a:effectLst>
                <a:latin typeface="Arial" panose="020B0604020202020204" pitchFamily="34" charset="0"/>
              </a:rPr>
              <a:t>Καθαρή λογιστική αξία</a:t>
            </a:r>
            <a:endParaRPr lang="en-US" altLang="el-GR" sz="2200" b="1">
              <a:solidFill>
                <a:schemeClr val="bg1"/>
              </a:solidFill>
              <a:effectLst>
                <a:outerShdw blurRad="38100" dist="38100" dir="2700000" algn="tl">
                  <a:srgbClr val="000000"/>
                </a:outerShdw>
              </a:effectLst>
              <a:latin typeface="Arial" panose="020B0604020202020204" pitchFamily="34" charset="0"/>
            </a:endParaRPr>
          </a:p>
        </p:txBody>
      </p:sp>
      <p:sp>
        <p:nvSpPr>
          <p:cNvPr id="16" name="Rectangle 15">
            <a:extLst>
              <a:ext uri="{FF2B5EF4-FFF2-40B4-BE49-F238E27FC236}">
                <a16:creationId xmlns:a16="http://schemas.microsoft.com/office/drawing/2014/main" id="{9F1E7138-C6E6-270E-6F91-01C4AE9BC557}"/>
              </a:ext>
            </a:extLst>
          </p:cNvPr>
          <p:cNvSpPr/>
          <p:nvPr/>
        </p:nvSpPr>
        <p:spPr>
          <a:xfrm>
            <a:off x="5867965" y="4267200"/>
            <a:ext cx="1578262" cy="9906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200" b="1">
                <a:solidFill>
                  <a:schemeClr val="bg1"/>
                </a:solidFill>
                <a:effectLst>
                  <a:outerShdw blurRad="38100" dist="38100" dir="2700000" algn="tl">
                    <a:srgbClr val="000000"/>
                  </a:outerShdw>
                </a:effectLst>
                <a:latin typeface="Arial" panose="020B0604020202020204" pitchFamily="34" charset="0"/>
              </a:rPr>
              <a:t>Εύλογη αξία</a:t>
            </a:r>
            <a:endParaRPr lang="en-US" altLang="el-GR" sz="2200" b="1">
              <a:solidFill>
                <a:schemeClr val="bg1"/>
              </a:solidFill>
              <a:effectLst>
                <a:outerShdw blurRad="38100" dist="38100" dir="2700000" algn="tl">
                  <a:srgbClr val="000000"/>
                </a:outerShdw>
              </a:effectLst>
              <a:latin typeface="Arial" panose="020B0604020202020204" pitchFamily="34" charset="0"/>
            </a:endParaRPr>
          </a:p>
        </p:txBody>
      </p:sp>
      <p:sp>
        <p:nvSpPr>
          <p:cNvPr id="198674" name="TextBox 8">
            <a:extLst>
              <a:ext uri="{FF2B5EF4-FFF2-40B4-BE49-F238E27FC236}">
                <a16:creationId xmlns:a16="http://schemas.microsoft.com/office/drawing/2014/main" id="{431D91D1-2710-01CF-931B-5980E6D9BB75}"/>
              </a:ext>
            </a:extLst>
          </p:cNvPr>
          <p:cNvSpPr txBox="1">
            <a:spLocks noChangeArrowheads="1"/>
          </p:cNvSpPr>
          <p:nvPr/>
        </p:nvSpPr>
        <p:spPr bwMode="auto">
          <a:xfrm>
            <a:off x="7467600" y="4445000"/>
            <a:ext cx="53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200" b="1">
                <a:latin typeface="Arial" panose="020B0604020202020204" pitchFamily="34" charset="0"/>
              </a:rPr>
              <a:t>=</a:t>
            </a:r>
          </a:p>
        </p:txBody>
      </p:sp>
      <p:cxnSp>
        <p:nvCxnSpPr>
          <p:cNvPr id="18" name="Straight Connector 17">
            <a:extLst>
              <a:ext uri="{FF2B5EF4-FFF2-40B4-BE49-F238E27FC236}">
                <a16:creationId xmlns:a16="http://schemas.microsoft.com/office/drawing/2014/main" id="{A68B760B-D573-F08B-3366-9B50A3881905}"/>
              </a:ext>
            </a:extLst>
          </p:cNvPr>
          <p:cNvCxnSpPr/>
          <p:nvPr/>
        </p:nvCxnSpPr>
        <p:spPr>
          <a:xfrm>
            <a:off x="5524500" y="4737100"/>
            <a:ext cx="1905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8676" name="TextBox 8">
            <a:extLst>
              <a:ext uri="{FF2B5EF4-FFF2-40B4-BE49-F238E27FC236}">
                <a16:creationId xmlns:a16="http://schemas.microsoft.com/office/drawing/2014/main" id="{BCE89FC9-6161-8082-7EE7-B6C89DA32FF4}"/>
              </a:ext>
            </a:extLst>
          </p:cNvPr>
          <p:cNvSpPr txBox="1">
            <a:spLocks noChangeArrowheads="1"/>
          </p:cNvSpPr>
          <p:nvPr/>
        </p:nvSpPr>
        <p:spPr bwMode="auto">
          <a:xfrm>
            <a:off x="7467600" y="5435600"/>
            <a:ext cx="53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200" b="1">
                <a:latin typeface="Arial" panose="020B0604020202020204" pitchFamily="34" charset="0"/>
              </a:rPr>
              <a:t>=</a:t>
            </a:r>
          </a:p>
        </p:txBody>
      </p:sp>
      <p:cxnSp>
        <p:nvCxnSpPr>
          <p:cNvPr id="20" name="Straight Connector 19">
            <a:extLst>
              <a:ext uri="{FF2B5EF4-FFF2-40B4-BE49-F238E27FC236}">
                <a16:creationId xmlns:a16="http://schemas.microsoft.com/office/drawing/2014/main" id="{EA053D8F-FF05-D710-2235-B3BFE31E8376}"/>
              </a:ext>
            </a:extLst>
          </p:cNvPr>
          <p:cNvCxnSpPr/>
          <p:nvPr/>
        </p:nvCxnSpPr>
        <p:spPr>
          <a:xfrm>
            <a:off x="5524500" y="5727700"/>
            <a:ext cx="1905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47AED53-7378-EAD0-D822-5000DE33F5DA}"/>
              </a:ext>
            </a:extLst>
          </p:cNvPr>
          <p:cNvSpPr txBox="1">
            <a:spLocks noChangeArrowheads="1"/>
          </p:cNvSpPr>
          <p:nvPr/>
        </p:nvSpPr>
        <p:spPr bwMode="auto">
          <a:xfrm>
            <a:off x="5638800" y="5486401"/>
            <a:ext cx="1981200"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20000"/>
              </a:lnSpc>
              <a:spcBef>
                <a:spcPts val="900"/>
              </a:spcBef>
              <a:buClr>
                <a:srgbClr val="740000"/>
              </a:buClr>
              <a:buSzPct val="80000"/>
            </a:pPr>
            <a:r>
              <a:rPr lang="en-US" altLang="el-GR" sz="2100" b="1">
                <a:latin typeface="Arial" panose="020B0604020202020204" pitchFamily="34" charset="0"/>
              </a:rPr>
              <a:t>$70</a:t>
            </a:r>
            <a:r>
              <a:rPr lang="el-GR" altLang="el-GR" sz="2100" b="1">
                <a:latin typeface="Arial" panose="020B0604020202020204" pitchFamily="34" charset="0"/>
              </a:rPr>
              <a:t> εκατ.</a:t>
            </a:r>
            <a:endParaRPr lang="en-US" altLang="el-GR" sz="2100" b="1">
              <a:latin typeface="Arial" panose="020B0604020202020204" pitchFamily="34" charset="0"/>
            </a:endParaRPr>
          </a:p>
        </p:txBody>
      </p:sp>
      <p:sp>
        <p:nvSpPr>
          <p:cNvPr id="23" name="Footer Placeholder 8">
            <a:extLst>
              <a:ext uri="{FF2B5EF4-FFF2-40B4-BE49-F238E27FC236}">
                <a16:creationId xmlns:a16="http://schemas.microsoft.com/office/drawing/2014/main" id="{B70842BC-09AC-BEEB-30A2-6AA96FBAFE95}"/>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198681" name="Rectangle 1031">
            <a:extLst>
              <a:ext uri="{FF2B5EF4-FFF2-40B4-BE49-F238E27FC236}">
                <a16:creationId xmlns:a16="http://schemas.microsoft.com/office/drawing/2014/main" id="{9798EA46-FEB4-EB1E-370E-0CE03B2E3078}"/>
              </a:ext>
            </a:extLst>
          </p:cNvPr>
          <p:cNvSpPr txBox="1">
            <a:spLocks noChangeArrowheads="1"/>
          </p:cNvSpPr>
          <p:nvPr/>
        </p:nvSpPr>
        <p:spPr bwMode="auto">
          <a:xfrm>
            <a:off x="2057400" y="457200"/>
            <a:ext cx="83058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000" b="1">
                <a:solidFill>
                  <a:srgbClr val="0000BF"/>
                </a:solidFill>
                <a:latin typeface="Arial" panose="020B0604020202020204" pitchFamily="34" charset="0"/>
              </a:rPr>
              <a:t>Έλεγχος απομείωσης αξίας παγίου</a:t>
            </a:r>
            <a:endParaRPr lang="en-US" altLang="el-GR" sz="3000" b="1">
              <a:solidFill>
                <a:srgbClr val="0000BF"/>
              </a:solidFill>
              <a:latin typeface="Arial" panose="020B0604020202020204" pitchFamily="34" charset="0"/>
            </a:endParaRPr>
          </a:p>
        </p:txBody>
      </p:sp>
      <p:sp>
        <p:nvSpPr>
          <p:cNvPr id="9" name="Text Box 6">
            <a:extLst>
              <a:ext uri="{FF2B5EF4-FFF2-40B4-BE49-F238E27FC236}">
                <a16:creationId xmlns:a16="http://schemas.microsoft.com/office/drawing/2014/main" id="{744C3390-1D75-7739-DAE2-C0781BD67D22}"/>
              </a:ext>
            </a:extLst>
          </p:cNvPr>
          <p:cNvSpPr txBox="1">
            <a:spLocks noChangeArrowheads="1"/>
          </p:cNvSpPr>
          <p:nvPr/>
        </p:nvSpPr>
        <p:spPr bwMode="auto">
          <a:xfrm>
            <a:off x="2057400" y="1143001"/>
            <a:ext cx="7772400" cy="2854325"/>
          </a:xfrm>
          <a:prstGeom prst="rect">
            <a:avLst/>
          </a:prstGeom>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0000"/>
              </a:lnSpc>
              <a:spcBef>
                <a:spcPts val="900"/>
              </a:spcBef>
              <a:buClr>
                <a:srgbClr val="740000"/>
              </a:buClr>
              <a:buSzPct val="80000"/>
            </a:pPr>
            <a:r>
              <a:rPr lang="el-GR" altLang="el-GR" sz="2100">
                <a:latin typeface="Arial" panose="020B0604020202020204" pitchFamily="34" charset="0"/>
              </a:rPr>
              <a:t>Έστω ότι η </a:t>
            </a:r>
            <a:r>
              <a:rPr lang="en-US" altLang="el-GR" sz="2100">
                <a:latin typeface="Arial" panose="020B0604020202020204" pitchFamily="34" charset="0"/>
              </a:rPr>
              <a:t>FedEx </a:t>
            </a:r>
            <a:r>
              <a:rPr lang="el-GR" altLang="el-GR" sz="2100">
                <a:latin typeface="Arial" panose="020B0604020202020204" pitchFamily="34" charset="0"/>
              </a:rPr>
              <a:t>έχει ένα ενσώματο πάγιο με τα εξής στοιχεία στις </a:t>
            </a:r>
            <a:r>
              <a:rPr lang="en-US" altLang="el-GR" sz="2100">
                <a:latin typeface="Arial" panose="020B0604020202020204" pitchFamily="34" charset="0"/>
              </a:rPr>
              <a:t>31</a:t>
            </a:r>
            <a:r>
              <a:rPr lang="el-GR" altLang="el-GR" sz="2100">
                <a:latin typeface="Arial" panose="020B0604020202020204" pitchFamily="34" charset="0"/>
              </a:rPr>
              <a:t> Μαΐου</a:t>
            </a:r>
            <a:r>
              <a:rPr lang="en-US" altLang="el-GR" sz="2100">
                <a:latin typeface="Arial" panose="020B0604020202020204" pitchFamily="34" charset="0"/>
              </a:rPr>
              <a:t> 2012:</a:t>
            </a:r>
          </a:p>
          <a:p>
            <a:pPr>
              <a:lnSpc>
                <a:spcPct val="120000"/>
              </a:lnSpc>
              <a:spcBef>
                <a:spcPts val="900"/>
              </a:spcBef>
              <a:buClr>
                <a:srgbClr val="740000"/>
              </a:buClr>
              <a:buSzPct val="80000"/>
            </a:pPr>
            <a:r>
              <a:rPr lang="en-US" altLang="el-GR" sz="2100">
                <a:latin typeface="Arial" panose="020B0604020202020204" pitchFamily="34" charset="0"/>
              </a:rPr>
              <a:t>■ </a:t>
            </a:r>
            <a:r>
              <a:rPr lang="el-GR" altLang="el-GR" sz="2100">
                <a:latin typeface="Arial" panose="020B0604020202020204" pitchFamily="34" charset="0"/>
              </a:rPr>
              <a:t>Καθαρή λογιστική αξία</a:t>
            </a:r>
            <a:r>
              <a:rPr lang="en-US" altLang="el-GR" sz="2100">
                <a:latin typeface="Arial" panose="020B0604020202020204" pitchFamily="34" charset="0"/>
              </a:rPr>
              <a:t>	</a:t>
            </a:r>
            <a:r>
              <a:rPr lang="el-GR" altLang="el-GR" sz="2100">
                <a:latin typeface="Arial" panose="020B0604020202020204" pitchFamily="34" charset="0"/>
              </a:rPr>
              <a:t>                </a:t>
            </a:r>
            <a:r>
              <a:rPr lang="en-US" altLang="el-GR" sz="2100">
                <a:latin typeface="Arial" panose="020B0604020202020204" pitchFamily="34" charset="0"/>
              </a:rPr>
              <a:t>$100 </a:t>
            </a:r>
            <a:r>
              <a:rPr lang="el-GR" altLang="el-GR" sz="2100">
                <a:latin typeface="Arial" panose="020B0604020202020204" pitchFamily="34" charset="0"/>
              </a:rPr>
              <a:t>εκατ.</a:t>
            </a:r>
            <a:endParaRPr lang="en-US" altLang="el-GR" sz="2100">
              <a:latin typeface="Arial" panose="020B0604020202020204" pitchFamily="34" charset="0"/>
            </a:endParaRPr>
          </a:p>
          <a:p>
            <a:pPr>
              <a:lnSpc>
                <a:spcPct val="120000"/>
              </a:lnSpc>
              <a:spcBef>
                <a:spcPts val="900"/>
              </a:spcBef>
              <a:buClr>
                <a:srgbClr val="740000"/>
              </a:buClr>
              <a:buSzPct val="80000"/>
            </a:pPr>
            <a:r>
              <a:rPr lang="en-US" altLang="el-GR" sz="2100">
                <a:latin typeface="Arial" panose="020B0604020202020204" pitchFamily="34" charset="0"/>
              </a:rPr>
              <a:t>■ </a:t>
            </a:r>
            <a:r>
              <a:rPr lang="el-GR" altLang="el-GR" sz="2100">
                <a:latin typeface="Arial" panose="020B0604020202020204" pitchFamily="34" charset="0"/>
              </a:rPr>
              <a:t>Εκτιμώμενες μελλοντικές ταμειακές ροές  </a:t>
            </a:r>
            <a:r>
              <a:rPr lang="en-US" altLang="el-GR" sz="2100">
                <a:latin typeface="Arial" panose="020B0604020202020204" pitchFamily="34" charset="0"/>
              </a:rPr>
              <a:t>80 </a:t>
            </a:r>
            <a:r>
              <a:rPr lang="el-GR" altLang="el-GR" sz="2100">
                <a:latin typeface="Arial" panose="020B0604020202020204" pitchFamily="34" charset="0"/>
              </a:rPr>
              <a:t>εκατ.</a:t>
            </a:r>
            <a:endParaRPr lang="en-US" altLang="el-GR" sz="2100">
              <a:latin typeface="Arial" panose="020B0604020202020204" pitchFamily="34" charset="0"/>
            </a:endParaRPr>
          </a:p>
          <a:p>
            <a:pPr>
              <a:lnSpc>
                <a:spcPct val="120000"/>
              </a:lnSpc>
              <a:spcBef>
                <a:spcPts val="900"/>
              </a:spcBef>
              <a:buClr>
                <a:srgbClr val="740000"/>
              </a:buClr>
              <a:buSzPct val="80000"/>
            </a:pPr>
            <a:r>
              <a:rPr lang="en-US" altLang="el-GR" sz="2100">
                <a:latin typeface="Arial" panose="020B0604020202020204" pitchFamily="34" charset="0"/>
              </a:rPr>
              <a:t>■ </a:t>
            </a:r>
            <a:r>
              <a:rPr lang="el-GR" altLang="el-GR" sz="2100">
                <a:latin typeface="Arial" panose="020B0604020202020204" pitchFamily="34" charset="0"/>
              </a:rPr>
              <a:t>Εύλογη (αγοραία) αξία            </a:t>
            </a:r>
            <a:r>
              <a:rPr lang="en-US" altLang="el-GR" sz="2100">
                <a:latin typeface="Arial" panose="020B0604020202020204" pitchFamily="34" charset="0"/>
              </a:rPr>
              <a:t>	</a:t>
            </a:r>
            <a:r>
              <a:rPr lang="el-GR" altLang="el-GR" sz="2100">
                <a:latin typeface="Arial" panose="020B0604020202020204" pitchFamily="34" charset="0"/>
              </a:rPr>
              <a:t>       </a:t>
            </a:r>
            <a:r>
              <a:rPr lang="en-US" altLang="el-GR" sz="2100">
                <a:latin typeface="Arial" panose="020B0604020202020204" pitchFamily="34" charset="0"/>
              </a:rPr>
              <a:t>70 </a:t>
            </a:r>
            <a:r>
              <a:rPr lang="el-GR" altLang="el-GR" sz="2100">
                <a:latin typeface="Arial" panose="020B0604020202020204" pitchFamily="34" charset="0"/>
              </a:rPr>
              <a:t>εκατ.</a:t>
            </a:r>
            <a:endParaRPr lang="en-US" altLang="el-GR" sz="2100">
              <a:latin typeface="Arial" panose="020B0604020202020204" pitchFamily="34" charset="0"/>
            </a:endParaRPr>
          </a:p>
          <a:p>
            <a:pPr>
              <a:lnSpc>
                <a:spcPct val="120000"/>
              </a:lnSpc>
              <a:spcBef>
                <a:spcPts val="900"/>
              </a:spcBef>
              <a:buClr>
                <a:srgbClr val="740000"/>
              </a:buClr>
              <a:buSzPct val="80000"/>
            </a:pPr>
            <a:r>
              <a:rPr lang="el-GR" altLang="el-GR" sz="2100">
                <a:latin typeface="Arial" panose="020B0604020202020204" pitchFamily="34" charset="0"/>
              </a:rPr>
              <a:t>Τα δύο βήματα της διαδικασίας θα είναι:</a:t>
            </a:r>
            <a:endParaRPr lang="en-US" altLang="el-GR" sz="2100">
              <a:latin typeface="Arial" panose="020B0604020202020204" pitchFamily="34" charset="0"/>
            </a:endParaRPr>
          </a:p>
        </p:txBody>
      </p:sp>
    </p:spTree>
    <p:extLst>
      <p:ext uri="{BB962C8B-B14F-4D97-AF65-F5344CB8AC3E}">
        <p14:creationId xmlns:p14="http://schemas.microsoft.com/office/powerpoint/2010/main" val="1449989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13">
            <a:extLst>
              <a:ext uri="{FF2B5EF4-FFF2-40B4-BE49-F238E27FC236}">
                <a16:creationId xmlns:a16="http://schemas.microsoft.com/office/drawing/2014/main" id="{D3B44F12-7FC2-9D21-FD97-C85DFAC0190C}"/>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6</a:t>
            </a:r>
          </a:p>
        </p:txBody>
      </p:sp>
      <p:sp>
        <p:nvSpPr>
          <p:cNvPr id="22" name="Rectangle 21">
            <a:extLst>
              <a:ext uri="{FF2B5EF4-FFF2-40B4-BE49-F238E27FC236}">
                <a16:creationId xmlns:a16="http://schemas.microsoft.com/office/drawing/2014/main" id="{892B81FC-8A73-A519-C454-B3AFC54DFBC5}"/>
              </a:ext>
            </a:extLst>
          </p:cNvPr>
          <p:cNvSpPr/>
          <p:nvPr/>
        </p:nvSpPr>
        <p:spPr bwMode="auto">
          <a:xfrm>
            <a:off x="1981200" y="4191000"/>
            <a:ext cx="8229600" cy="1905000"/>
          </a:xfrm>
          <a:prstGeom prst="rect">
            <a:avLst/>
          </a:prstGeom>
          <a:gradFill flip="none" rotWithShape="1">
            <a:gsLst>
              <a:gs pos="0">
                <a:srgbClr val="92D050">
                  <a:shade val="30000"/>
                  <a:satMod val="115000"/>
                </a:srgbClr>
              </a:gs>
              <a:gs pos="33000">
                <a:srgbClr val="92D050">
                  <a:shade val="67500"/>
                  <a:satMod val="115000"/>
                </a:srgbClr>
              </a:gs>
              <a:gs pos="65000">
                <a:srgbClr val="92D050">
                  <a:shade val="100000"/>
                  <a:satMod val="115000"/>
                </a:srgbClr>
              </a:gs>
            </a:gsLst>
            <a:lin ang="13500000" scaled="1"/>
            <a:tileRect/>
          </a:gradFill>
          <a:ln w="12700" cap="sq" cmpd="sng" algn="ctr">
            <a:noFill/>
            <a:prstDash val="solid"/>
            <a:round/>
            <a:headEnd type="none" w="sm" len="sm"/>
            <a:tailEnd type="none" w="sm" len="sm"/>
          </a:ln>
          <a:effectLst>
            <a:innerShdw blurRad="114300">
              <a:prstClr val="black"/>
            </a:innerShdw>
            <a:softEdge rad="12700"/>
          </a:effectLst>
        </p:spPr>
        <p:txBody>
          <a:bodyPr/>
          <a:lstStyle/>
          <a:p>
            <a:pPr>
              <a:defRPr/>
            </a:pPr>
            <a:endParaRPr lang="en-US" dirty="0"/>
          </a:p>
        </p:txBody>
      </p:sp>
      <p:graphicFrame>
        <p:nvGraphicFramePr>
          <p:cNvPr id="200747" name="Group 43">
            <a:extLst>
              <a:ext uri="{FF2B5EF4-FFF2-40B4-BE49-F238E27FC236}">
                <a16:creationId xmlns:a16="http://schemas.microsoft.com/office/drawing/2014/main" id="{BC3F6252-A6E6-CD1F-1187-C067A9308E87}"/>
              </a:ext>
            </a:extLst>
          </p:cNvPr>
          <p:cNvGraphicFramePr>
            <a:graphicFrameLocks noGrp="1"/>
          </p:cNvGraphicFramePr>
          <p:nvPr/>
        </p:nvGraphicFramePr>
        <p:xfrm>
          <a:off x="2133600" y="4346575"/>
          <a:ext cx="7924800" cy="1615440"/>
        </p:xfrm>
        <a:graphic>
          <a:graphicData uri="http://schemas.openxmlformats.org/drawingml/2006/table">
            <a:tbl>
              <a:tblPr/>
              <a:tblGrid>
                <a:gridCol w="990600">
                  <a:extLst>
                    <a:ext uri="{9D8B030D-6E8A-4147-A177-3AD203B41FA5}">
                      <a16:colId xmlns:a16="http://schemas.microsoft.com/office/drawing/2014/main" val="3952575822"/>
                    </a:ext>
                  </a:extLst>
                </a:gridCol>
                <a:gridCol w="4038600">
                  <a:extLst>
                    <a:ext uri="{9D8B030D-6E8A-4147-A177-3AD203B41FA5}">
                      <a16:colId xmlns:a16="http://schemas.microsoft.com/office/drawing/2014/main" val="4069260906"/>
                    </a:ext>
                  </a:extLst>
                </a:gridCol>
                <a:gridCol w="1447800">
                  <a:extLst>
                    <a:ext uri="{9D8B030D-6E8A-4147-A177-3AD203B41FA5}">
                      <a16:colId xmlns:a16="http://schemas.microsoft.com/office/drawing/2014/main" val="4201258847"/>
                    </a:ext>
                  </a:extLst>
                </a:gridCol>
                <a:gridCol w="1447800">
                  <a:extLst>
                    <a:ext uri="{9D8B030D-6E8A-4147-A177-3AD203B41FA5}">
                      <a16:colId xmlns:a16="http://schemas.microsoft.com/office/drawing/2014/main" val="2190050756"/>
                    </a:ext>
                  </a:extLst>
                </a:gridCol>
              </a:tblGrid>
              <a:tr h="28892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Λογαριασμοί</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Χρέωση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Πίστωση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073858849"/>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109538">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109538" marR="0" lvl="0"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3610301304"/>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566738">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566738" marR="0" lvl="1"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123048629"/>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566738">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566738" marR="0" lvl="1"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94108095"/>
                  </a:ext>
                </a:extLst>
              </a:tr>
            </a:tbl>
          </a:graphicData>
        </a:graphic>
      </p:graphicFrame>
      <p:sp>
        <p:nvSpPr>
          <p:cNvPr id="24" name="TextBox 23">
            <a:extLst>
              <a:ext uri="{FF2B5EF4-FFF2-40B4-BE49-F238E27FC236}">
                <a16:creationId xmlns:a16="http://schemas.microsoft.com/office/drawing/2014/main" id="{3E2154A1-9715-FCE0-7523-14C36AAF9079}"/>
              </a:ext>
            </a:extLst>
          </p:cNvPr>
          <p:cNvSpPr txBox="1">
            <a:spLocks noChangeArrowheads="1"/>
          </p:cNvSpPr>
          <p:nvPr/>
        </p:nvSpPr>
        <p:spPr bwMode="auto">
          <a:xfrm>
            <a:off x="3200401" y="4768851"/>
            <a:ext cx="3497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Ζημία απομείωσης</a:t>
            </a:r>
            <a:endParaRPr lang="en-US" altLang="el-GR" b="1">
              <a:latin typeface="Arial" panose="020B0604020202020204" pitchFamily="34" charset="0"/>
            </a:endParaRPr>
          </a:p>
        </p:txBody>
      </p:sp>
      <p:sp>
        <p:nvSpPr>
          <p:cNvPr id="25" name="TextBox 24">
            <a:extLst>
              <a:ext uri="{FF2B5EF4-FFF2-40B4-BE49-F238E27FC236}">
                <a16:creationId xmlns:a16="http://schemas.microsoft.com/office/drawing/2014/main" id="{12C53CE3-CEDC-DC5D-5E08-89D7F408B2C0}"/>
              </a:ext>
            </a:extLst>
          </p:cNvPr>
          <p:cNvSpPr txBox="1">
            <a:spLocks noChangeArrowheads="1"/>
          </p:cNvSpPr>
          <p:nvPr/>
        </p:nvSpPr>
        <p:spPr bwMode="auto">
          <a:xfrm>
            <a:off x="3200400" y="5175250"/>
            <a:ext cx="373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317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Πάγιο περιουσιακό στοιχείο</a:t>
            </a:r>
            <a:endParaRPr lang="en-US" altLang="el-GR" b="1">
              <a:latin typeface="Arial" panose="020B0604020202020204" pitchFamily="34" charset="0"/>
            </a:endParaRPr>
          </a:p>
        </p:txBody>
      </p:sp>
      <p:sp>
        <p:nvSpPr>
          <p:cNvPr id="26" name="TextBox 25">
            <a:extLst>
              <a:ext uri="{FF2B5EF4-FFF2-40B4-BE49-F238E27FC236}">
                <a16:creationId xmlns:a16="http://schemas.microsoft.com/office/drawing/2014/main" id="{E09A34B8-7BD8-CE22-472A-25B7DFEA2BC1}"/>
              </a:ext>
            </a:extLst>
          </p:cNvPr>
          <p:cNvSpPr txBox="1">
            <a:spLocks noChangeArrowheads="1"/>
          </p:cNvSpPr>
          <p:nvPr/>
        </p:nvSpPr>
        <p:spPr bwMode="auto">
          <a:xfrm>
            <a:off x="6934200" y="4773613"/>
            <a:ext cx="1676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30</a:t>
            </a:r>
            <a:r>
              <a:rPr lang="el-GR" altLang="el-GR" b="1">
                <a:latin typeface="Arial" panose="020B0604020202020204" pitchFamily="34" charset="0"/>
              </a:rPr>
              <a:t>.</a:t>
            </a:r>
            <a:r>
              <a:rPr lang="en-US" altLang="el-GR" b="1">
                <a:latin typeface="Arial" panose="020B0604020202020204" pitchFamily="34" charset="0"/>
              </a:rPr>
              <a:t>000</a:t>
            </a:r>
            <a:r>
              <a:rPr lang="el-GR" altLang="el-GR" b="1">
                <a:latin typeface="Arial" panose="020B0604020202020204" pitchFamily="34" charset="0"/>
              </a:rPr>
              <a:t>.</a:t>
            </a:r>
            <a:r>
              <a:rPr lang="en-US" altLang="el-GR" b="1">
                <a:latin typeface="Arial" panose="020B0604020202020204" pitchFamily="34" charset="0"/>
              </a:rPr>
              <a:t>000</a:t>
            </a:r>
          </a:p>
        </p:txBody>
      </p:sp>
      <p:sp>
        <p:nvSpPr>
          <p:cNvPr id="27" name="TextBox 26">
            <a:extLst>
              <a:ext uri="{FF2B5EF4-FFF2-40B4-BE49-F238E27FC236}">
                <a16:creationId xmlns:a16="http://schemas.microsoft.com/office/drawing/2014/main" id="{3B62D00F-D118-0302-9155-DFF858DCBC7E}"/>
              </a:ext>
            </a:extLst>
          </p:cNvPr>
          <p:cNvSpPr txBox="1">
            <a:spLocks noChangeArrowheads="1"/>
          </p:cNvSpPr>
          <p:nvPr/>
        </p:nvSpPr>
        <p:spPr bwMode="auto">
          <a:xfrm>
            <a:off x="8382000" y="5175251"/>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30</a:t>
            </a:r>
            <a:r>
              <a:rPr lang="el-GR" altLang="el-GR" b="1">
                <a:latin typeface="Arial" panose="020B0604020202020204" pitchFamily="34" charset="0"/>
              </a:rPr>
              <a:t>.</a:t>
            </a:r>
            <a:r>
              <a:rPr lang="en-US" altLang="el-GR" b="1">
                <a:latin typeface="Arial" panose="020B0604020202020204" pitchFamily="34" charset="0"/>
              </a:rPr>
              <a:t>000</a:t>
            </a:r>
            <a:r>
              <a:rPr lang="el-GR" altLang="el-GR" b="1">
                <a:latin typeface="Arial" panose="020B0604020202020204" pitchFamily="34" charset="0"/>
              </a:rPr>
              <a:t>.</a:t>
            </a:r>
            <a:r>
              <a:rPr lang="en-US" altLang="el-GR" b="1">
                <a:latin typeface="Arial" panose="020B0604020202020204" pitchFamily="34" charset="0"/>
              </a:rPr>
              <a:t>000</a:t>
            </a:r>
          </a:p>
        </p:txBody>
      </p:sp>
      <p:sp>
        <p:nvSpPr>
          <p:cNvPr id="200742" name="TextBox 27">
            <a:extLst>
              <a:ext uri="{FF2B5EF4-FFF2-40B4-BE49-F238E27FC236}">
                <a16:creationId xmlns:a16="http://schemas.microsoft.com/office/drawing/2014/main" id="{0E475DEE-9043-92C5-3A00-6B75F48C617A}"/>
              </a:ext>
            </a:extLst>
          </p:cNvPr>
          <p:cNvSpPr txBox="1">
            <a:spLocks noChangeArrowheads="1"/>
          </p:cNvSpPr>
          <p:nvPr/>
        </p:nvSpPr>
        <p:spPr bwMode="auto">
          <a:xfrm>
            <a:off x="2057400" y="4770438"/>
            <a:ext cx="1066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l-GR" b="1">
                <a:latin typeface="Arial" panose="020B0604020202020204" pitchFamily="34" charset="0"/>
              </a:rPr>
              <a:t>31</a:t>
            </a:r>
            <a:r>
              <a:rPr lang="el-GR" altLang="el-GR" b="1">
                <a:latin typeface="Arial" panose="020B0604020202020204" pitchFamily="34" charset="0"/>
              </a:rPr>
              <a:t>/05</a:t>
            </a:r>
            <a:endParaRPr lang="en-US" altLang="el-GR" b="1">
              <a:latin typeface="Arial" panose="020B0604020202020204" pitchFamily="34" charset="0"/>
            </a:endParaRPr>
          </a:p>
        </p:txBody>
      </p:sp>
      <p:sp>
        <p:nvSpPr>
          <p:cNvPr id="13" name="Footer Placeholder 8">
            <a:extLst>
              <a:ext uri="{FF2B5EF4-FFF2-40B4-BE49-F238E27FC236}">
                <a16:creationId xmlns:a16="http://schemas.microsoft.com/office/drawing/2014/main" id="{A7C99C8E-DEF2-3863-BE24-2C169D6D4BE3}"/>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200745" name="Rectangle 1031">
            <a:extLst>
              <a:ext uri="{FF2B5EF4-FFF2-40B4-BE49-F238E27FC236}">
                <a16:creationId xmlns:a16="http://schemas.microsoft.com/office/drawing/2014/main" id="{0E4E3DDD-12EF-ED8B-037D-BF441236D1D5}"/>
              </a:ext>
            </a:extLst>
          </p:cNvPr>
          <p:cNvSpPr txBox="1">
            <a:spLocks noChangeArrowheads="1"/>
          </p:cNvSpPr>
          <p:nvPr/>
        </p:nvSpPr>
        <p:spPr bwMode="auto">
          <a:xfrm>
            <a:off x="2057400" y="457200"/>
            <a:ext cx="83058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000" b="1">
                <a:solidFill>
                  <a:srgbClr val="0000BF"/>
                </a:solidFill>
                <a:latin typeface="Arial" panose="020B0604020202020204" pitchFamily="34" charset="0"/>
              </a:rPr>
              <a:t>Έλεγχος απομείωσης αξίας παγίου</a:t>
            </a:r>
            <a:endParaRPr lang="en-US" altLang="el-GR" sz="3000" b="1">
              <a:solidFill>
                <a:srgbClr val="0000BF"/>
              </a:solidFill>
              <a:latin typeface="Arial" panose="020B0604020202020204" pitchFamily="34" charset="0"/>
            </a:endParaRPr>
          </a:p>
        </p:txBody>
      </p:sp>
      <p:sp>
        <p:nvSpPr>
          <p:cNvPr id="9" name="Text Box 6">
            <a:extLst>
              <a:ext uri="{FF2B5EF4-FFF2-40B4-BE49-F238E27FC236}">
                <a16:creationId xmlns:a16="http://schemas.microsoft.com/office/drawing/2014/main" id="{AE9451D9-AC9A-04F8-E702-DD24C6A23752}"/>
              </a:ext>
            </a:extLst>
          </p:cNvPr>
          <p:cNvSpPr txBox="1">
            <a:spLocks noChangeArrowheads="1"/>
          </p:cNvSpPr>
          <p:nvPr/>
        </p:nvSpPr>
        <p:spPr bwMode="auto">
          <a:xfrm>
            <a:off x="2057400" y="1143001"/>
            <a:ext cx="7772400" cy="2854325"/>
          </a:xfrm>
          <a:prstGeom prst="rect">
            <a:avLst/>
          </a:prstGeom>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0000"/>
              </a:lnSpc>
              <a:spcBef>
                <a:spcPts val="900"/>
              </a:spcBef>
              <a:buClr>
                <a:srgbClr val="740000"/>
              </a:buClr>
              <a:buSzPct val="80000"/>
            </a:pPr>
            <a:r>
              <a:rPr lang="el-GR" altLang="el-GR" sz="2100">
                <a:latin typeface="Arial" panose="020B0604020202020204" pitchFamily="34" charset="0"/>
              </a:rPr>
              <a:t>Έστω ότι η </a:t>
            </a:r>
            <a:r>
              <a:rPr lang="en-US" altLang="el-GR" sz="2100">
                <a:latin typeface="Arial" panose="020B0604020202020204" pitchFamily="34" charset="0"/>
              </a:rPr>
              <a:t>FedEx </a:t>
            </a:r>
            <a:r>
              <a:rPr lang="el-GR" altLang="el-GR" sz="2100">
                <a:latin typeface="Arial" panose="020B0604020202020204" pitchFamily="34" charset="0"/>
              </a:rPr>
              <a:t>έχει ένα ενσώματο πάγιο με τα εξής στοιχεία στις </a:t>
            </a:r>
            <a:r>
              <a:rPr lang="en-US" altLang="el-GR" sz="2100">
                <a:latin typeface="Arial" panose="020B0604020202020204" pitchFamily="34" charset="0"/>
              </a:rPr>
              <a:t>31</a:t>
            </a:r>
            <a:r>
              <a:rPr lang="el-GR" altLang="el-GR" sz="2100">
                <a:latin typeface="Arial" panose="020B0604020202020204" pitchFamily="34" charset="0"/>
              </a:rPr>
              <a:t> Μαΐου</a:t>
            </a:r>
            <a:r>
              <a:rPr lang="en-US" altLang="el-GR" sz="2100">
                <a:latin typeface="Arial" panose="020B0604020202020204" pitchFamily="34" charset="0"/>
              </a:rPr>
              <a:t> 2012:</a:t>
            </a:r>
          </a:p>
          <a:p>
            <a:pPr>
              <a:lnSpc>
                <a:spcPct val="120000"/>
              </a:lnSpc>
              <a:spcBef>
                <a:spcPts val="900"/>
              </a:spcBef>
              <a:buClr>
                <a:srgbClr val="740000"/>
              </a:buClr>
              <a:buSzPct val="80000"/>
            </a:pPr>
            <a:r>
              <a:rPr lang="en-US" altLang="el-GR" sz="2100">
                <a:latin typeface="Arial" panose="020B0604020202020204" pitchFamily="34" charset="0"/>
              </a:rPr>
              <a:t>■ </a:t>
            </a:r>
            <a:r>
              <a:rPr lang="el-GR" altLang="el-GR" sz="2100">
                <a:latin typeface="Arial" panose="020B0604020202020204" pitchFamily="34" charset="0"/>
              </a:rPr>
              <a:t>Καθαρή λογιστική αξία</a:t>
            </a:r>
            <a:r>
              <a:rPr lang="en-US" altLang="el-GR" sz="2100">
                <a:latin typeface="Arial" panose="020B0604020202020204" pitchFamily="34" charset="0"/>
              </a:rPr>
              <a:t>	</a:t>
            </a:r>
            <a:r>
              <a:rPr lang="el-GR" altLang="el-GR" sz="2100">
                <a:latin typeface="Arial" panose="020B0604020202020204" pitchFamily="34" charset="0"/>
              </a:rPr>
              <a:t>                </a:t>
            </a:r>
            <a:r>
              <a:rPr lang="en-US" altLang="el-GR" sz="2100">
                <a:latin typeface="Arial" panose="020B0604020202020204" pitchFamily="34" charset="0"/>
              </a:rPr>
              <a:t>$100 </a:t>
            </a:r>
            <a:r>
              <a:rPr lang="el-GR" altLang="el-GR" sz="2100">
                <a:latin typeface="Arial" panose="020B0604020202020204" pitchFamily="34" charset="0"/>
              </a:rPr>
              <a:t>εκατ.</a:t>
            </a:r>
            <a:endParaRPr lang="en-US" altLang="el-GR" sz="2100">
              <a:latin typeface="Arial" panose="020B0604020202020204" pitchFamily="34" charset="0"/>
            </a:endParaRPr>
          </a:p>
          <a:p>
            <a:pPr>
              <a:lnSpc>
                <a:spcPct val="120000"/>
              </a:lnSpc>
              <a:spcBef>
                <a:spcPts val="900"/>
              </a:spcBef>
              <a:buClr>
                <a:srgbClr val="740000"/>
              </a:buClr>
              <a:buSzPct val="80000"/>
            </a:pPr>
            <a:r>
              <a:rPr lang="en-US" altLang="el-GR" sz="2100">
                <a:latin typeface="Arial" panose="020B0604020202020204" pitchFamily="34" charset="0"/>
              </a:rPr>
              <a:t>■ </a:t>
            </a:r>
            <a:r>
              <a:rPr lang="el-GR" altLang="el-GR" sz="2100">
                <a:latin typeface="Arial" panose="020B0604020202020204" pitchFamily="34" charset="0"/>
              </a:rPr>
              <a:t>Εκτιμώμενες μελλοντικές ταμειακές ροές  </a:t>
            </a:r>
            <a:r>
              <a:rPr lang="en-US" altLang="el-GR" sz="2100">
                <a:latin typeface="Arial" panose="020B0604020202020204" pitchFamily="34" charset="0"/>
              </a:rPr>
              <a:t>80 </a:t>
            </a:r>
            <a:r>
              <a:rPr lang="el-GR" altLang="el-GR" sz="2100">
                <a:latin typeface="Arial" panose="020B0604020202020204" pitchFamily="34" charset="0"/>
              </a:rPr>
              <a:t>εκατ.</a:t>
            </a:r>
            <a:endParaRPr lang="en-US" altLang="el-GR" sz="2100">
              <a:latin typeface="Arial" panose="020B0604020202020204" pitchFamily="34" charset="0"/>
            </a:endParaRPr>
          </a:p>
          <a:p>
            <a:pPr>
              <a:lnSpc>
                <a:spcPct val="120000"/>
              </a:lnSpc>
              <a:spcBef>
                <a:spcPts val="900"/>
              </a:spcBef>
              <a:buClr>
                <a:srgbClr val="740000"/>
              </a:buClr>
              <a:buSzPct val="80000"/>
            </a:pPr>
            <a:r>
              <a:rPr lang="en-US" altLang="el-GR" sz="2100">
                <a:latin typeface="Arial" panose="020B0604020202020204" pitchFamily="34" charset="0"/>
              </a:rPr>
              <a:t>■ </a:t>
            </a:r>
            <a:r>
              <a:rPr lang="el-GR" altLang="el-GR" sz="2100">
                <a:latin typeface="Arial" panose="020B0604020202020204" pitchFamily="34" charset="0"/>
              </a:rPr>
              <a:t>Εύλογη (αγοραία) αξία            </a:t>
            </a:r>
            <a:r>
              <a:rPr lang="en-US" altLang="el-GR" sz="2100">
                <a:latin typeface="Arial" panose="020B0604020202020204" pitchFamily="34" charset="0"/>
              </a:rPr>
              <a:t>	</a:t>
            </a:r>
            <a:r>
              <a:rPr lang="el-GR" altLang="el-GR" sz="2100">
                <a:latin typeface="Arial" panose="020B0604020202020204" pitchFamily="34" charset="0"/>
              </a:rPr>
              <a:t>       </a:t>
            </a:r>
            <a:r>
              <a:rPr lang="en-US" altLang="el-GR" sz="2100">
                <a:latin typeface="Arial" panose="020B0604020202020204" pitchFamily="34" charset="0"/>
              </a:rPr>
              <a:t>70 </a:t>
            </a:r>
            <a:r>
              <a:rPr lang="el-GR" altLang="el-GR" sz="2100">
                <a:latin typeface="Arial" panose="020B0604020202020204" pitchFamily="34" charset="0"/>
              </a:rPr>
              <a:t>εκατ.</a:t>
            </a:r>
            <a:endParaRPr lang="en-US" altLang="el-GR" sz="2100">
              <a:latin typeface="Arial" panose="020B0604020202020204" pitchFamily="34" charset="0"/>
            </a:endParaRPr>
          </a:p>
          <a:p>
            <a:pPr>
              <a:lnSpc>
                <a:spcPct val="120000"/>
              </a:lnSpc>
              <a:spcBef>
                <a:spcPts val="900"/>
              </a:spcBef>
              <a:buClr>
                <a:srgbClr val="740000"/>
              </a:buClr>
              <a:buSzPct val="80000"/>
            </a:pPr>
            <a:r>
              <a:rPr lang="el-GR" altLang="el-GR" sz="2100">
                <a:latin typeface="Arial" panose="020B0604020202020204" pitchFamily="34" charset="0"/>
              </a:rPr>
              <a:t>Η εταιρεία θα κάνει την ακόλουθη εγγραφή:</a:t>
            </a:r>
            <a:endParaRPr lang="en-US" altLang="el-GR" sz="2100">
              <a:latin typeface="Arial" panose="020B0604020202020204" pitchFamily="34" charset="0"/>
            </a:endParaRPr>
          </a:p>
        </p:txBody>
      </p:sp>
    </p:spTree>
    <p:extLst>
      <p:ext uri="{BB962C8B-B14F-4D97-AF65-F5344CB8AC3E}">
        <p14:creationId xmlns:p14="http://schemas.microsoft.com/office/powerpoint/2010/main" val="2341624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7">
            <a:extLst>
              <a:ext uri="{FF2B5EF4-FFF2-40B4-BE49-F238E27FC236}">
                <a16:creationId xmlns:a16="http://schemas.microsoft.com/office/drawing/2014/main" id="{119DB0A0-B627-5D9C-8FE0-170A9D9E18B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BFEA206-8167-4B2A-9A9F-5C2706E34883}" type="slidenum">
              <a:rPr lang="en-GB" altLang="en-US" sz="1400">
                <a:solidFill>
                  <a:srgbClr val="626551"/>
                </a:solidFill>
                <a:latin typeface="Verdana" panose="020B0604030504040204" pitchFamily="34" charset="0"/>
                <a:cs typeface="Arial" panose="020B0604020202020204" pitchFamily="34" charset="0"/>
              </a:rPr>
              <a:pPr>
                <a:spcBef>
                  <a:spcPct val="0"/>
                </a:spcBef>
                <a:buFontTx/>
                <a:buNone/>
              </a:pPr>
              <a:t>45</a:t>
            </a:fld>
            <a:endParaRPr lang="en-GB" altLang="en-US" sz="1400">
              <a:solidFill>
                <a:srgbClr val="626551"/>
              </a:solidFill>
              <a:latin typeface="Verdana" panose="020B0604030504040204" pitchFamily="34" charset="0"/>
              <a:cs typeface="Arial" panose="020B0604020202020204" pitchFamily="34" charset="0"/>
            </a:endParaRPr>
          </a:p>
        </p:txBody>
      </p:sp>
      <p:sp>
        <p:nvSpPr>
          <p:cNvPr id="44035" name="Slide Number Placeholder 17">
            <a:extLst>
              <a:ext uri="{FF2B5EF4-FFF2-40B4-BE49-F238E27FC236}">
                <a16:creationId xmlns:a16="http://schemas.microsoft.com/office/drawing/2014/main" id="{93F58DF2-8B6B-6E8E-EA74-C386DA583B99}"/>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18188BBF-DEC4-4905-8D36-466CCEBA479C}"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45</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6" name="Slide Number Placeholder 17">
            <a:extLst>
              <a:ext uri="{FF2B5EF4-FFF2-40B4-BE49-F238E27FC236}">
                <a16:creationId xmlns:a16="http://schemas.microsoft.com/office/drawing/2014/main" id="{E1EB14A6-80C4-751E-17BB-61DBED4B1DA5}"/>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F0272CEC-B4B0-4BCC-9945-5E7FFE115CA4}"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45</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9" name="Slide Number Placeholder 5">
            <a:extLst>
              <a:ext uri="{FF2B5EF4-FFF2-40B4-BE49-F238E27FC236}">
                <a16:creationId xmlns:a16="http://schemas.microsoft.com/office/drawing/2014/main" id="{28C06F96-4903-9BA8-9A9B-49EA1971ACF6}"/>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C6D780AD-E697-403E-89F2-6D868460B5A1}"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45</a:t>
            </a:fld>
            <a:endParaRPr lang="en-GB" altLang="en-US" sz="1200">
              <a:solidFill>
                <a:srgbClr val="626551"/>
              </a:solidFill>
              <a:latin typeface="Verdan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5CFDD112-6D1B-861F-D94E-AE55CF5085B2}"/>
              </a:ext>
            </a:extLst>
          </p:cNvPr>
          <p:cNvSpPr txBox="1"/>
          <p:nvPr/>
        </p:nvSpPr>
        <p:spPr>
          <a:xfrm>
            <a:off x="1703512" y="692696"/>
            <a:ext cx="8352928" cy="4801314"/>
          </a:xfrm>
          <a:prstGeom prst="rect">
            <a:avLst/>
          </a:prstGeom>
          <a:noFill/>
        </p:spPr>
        <p:txBody>
          <a:bodyPr wrap="square">
            <a:spAutoFit/>
          </a:bodyPr>
          <a:lstStyle/>
          <a:p>
            <a:pPr algn="just"/>
            <a:r>
              <a:rPr lang="el-GR" b="1" dirty="0">
                <a:solidFill>
                  <a:srgbClr val="000000"/>
                </a:solidFill>
                <a:latin typeface="Segoe UI" panose="020B0502040204020203" pitchFamily="34" charset="0"/>
                <a:ea typeface="Times New Roman" panose="02020603050405020304" pitchFamily="18" charset="0"/>
              </a:rPr>
              <a:t>Άσκηση . – Απομείωση Παγίων</a:t>
            </a:r>
            <a:endParaRPr lang="el-GR" sz="2000" dirty="0">
              <a:latin typeface="Times New Roman" panose="02020603050405020304" pitchFamily="18" charset="0"/>
              <a:ea typeface="Times New Roman" panose="02020603050405020304" pitchFamily="18" charset="0"/>
            </a:endParaRPr>
          </a:p>
          <a:p>
            <a:pPr algn="just"/>
            <a:r>
              <a:rPr lang="el-GR" dirty="0">
                <a:latin typeface="Segoe UI" panose="020B0502040204020203" pitchFamily="34" charset="0"/>
                <a:ea typeface="Times New Roman" panose="02020603050405020304" pitchFamily="18" charset="0"/>
              </a:rPr>
              <a:t>Μία λογιστική οντότητα απόκτησε την 1/1/20Χ0 ένα μηχάνημα αξίας € 10.000 το οποίο θα αποσβήνεται με τη σταθερή μέθοδο απόσβεσης, με ωφέλιμη ζωή τα 5 έτη και μηδενική υπολειμματική αξία. Στο τέλος της χρήσης 20Χ2 (31/12/20Χ2), το μηχάνημα υπέστη σοβαρή βλάβη, η οποία εκτιμάται ότι θα μειώσει την παραγωγική δυναμικότητα του κατά 20%. Η βλάβη αυτή δεν θα επηρεάσει την διάρκεια της ωφέλιμης ζωής του. Κατά συνέπεια, υπάρχει σοβαρή ένδειξη απομείωσης και η λογιστική οντότητα θα πρέπει να προβεί σε έλεγχο απομείωσης.</a:t>
            </a:r>
            <a:endParaRPr lang="el-GR" sz="2000" dirty="0">
              <a:latin typeface="Times New Roman" panose="02020603050405020304" pitchFamily="18" charset="0"/>
              <a:ea typeface="Times New Roman" panose="02020603050405020304" pitchFamily="18" charset="0"/>
            </a:endParaRPr>
          </a:p>
          <a:p>
            <a:pPr algn="just"/>
            <a:r>
              <a:rPr lang="el-GR" dirty="0">
                <a:latin typeface="Segoe UI" panose="020B0502040204020203" pitchFamily="34" charset="0"/>
                <a:ea typeface="Times New Roman" panose="02020603050405020304" pitchFamily="18" charset="0"/>
              </a:rPr>
              <a:t> </a:t>
            </a:r>
            <a:endParaRPr lang="el-GR" sz="2000" dirty="0">
              <a:latin typeface="Times New Roman" panose="02020603050405020304" pitchFamily="18" charset="0"/>
              <a:ea typeface="Times New Roman" panose="02020603050405020304" pitchFamily="18" charset="0"/>
            </a:endParaRPr>
          </a:p>
          <a:p>
            <a:pPr algn="just"/>
            <a:r>
              <a:rPr lang="el-GR" dirty="0">
                <a:latin typeface="Segoe UI" panose="020B0502040204020203" pitchFamily="34" charset="0"/>
                <a:ea typeface="Times New Roman" panose="02020603050405020304" pitchFamily="18" charset="0"/>
              </a:rPr>
              <a:t>Κατά τον έλεγχο απομείωσης, διαπιστώθηκε ότι η αξία χρήσης είναι ίση με € 3.935 και η εύλογη αξία μείον τα κόστη διάθεσης είναι ίση με € 3.700.</a:t>
            </a:r>
            <a:endParaRPr lang="el-GR" sz="2000" dirty="0">
              <a:latin typeface="Times New Roman" panose="02020603050405020304" pitchFamily="18" charset="0"/>
              <a:ea typeface="Times New Roman" panose="02020603050405020304" pitchFamily="18" charset="0"/>
            </a:endParaRPr>
          </a:p>
          <a:p>
            <a:pPr algn="just"/>
            <a:r>
              <a:rPr lang="el-GR" b="1" dirty="0">
                <a:latin typeface="Segoe UI" panose="020B0502040204020203" pitchFamily="34" charset="0"/>
                <a:ea typeface="Times New Roman" panose="02020603050405020304" pitchFamily="18" charset="0"/>
              </a:rPr>
              <a:t> </a:t>
            </a:r>
            <a:endParaRPr lang="el-GR" sz="2000" dirty="0">
              <a:latin typeface="Times New Roman" panose="02020603050405020304" pitchFamily="18" charset="0"/>
              <a:ea typeface="Times New Roman" panose="02020603050405020304" pitchFamily="18" charset="0"/>
            </a:endParaRPr>
          </a:p>
          <a:p>
            <a:pPr algn="just"/>
            <a:r>
              <a:rPr lang="el-GR" b="1" dirty="0">
                <a:latin typeface="Segoe UI" panose="020B0502040204020203" pitchFamily="34" charset="0"/>
                <a:ea typeface="Times New Roman" panose="02020603050405020304" pitchFamily="18" charset="0"/>
              </a:rPr>
              <a:t>Ζητείται:</a:t>
            </a:r>
            <a:r>
              <a:rPr lang="el-GR" dirty="0">
                <a:latin typeface="Segoe UI" panose="020B0502040204020203" pitchFamily="34" charset="0"/>
                <a:ea typeface="Times New Roman" panose="02020603050405020304" pitchFamily="18" charset="0"/>
              </a:rPr>
              <a:t> Να προσδιορίσετε την ανακτήσιμη αξία καθώς και το ποσό με το οποίο θα εμφανίσει η οντότητα το μηχάνημα στο τέλος της χρήσης 20Χ2. Να παρατεθούν και οι σχετικές ημερολογιακές εγγραφές για την περίοδο 20Χ0 έως 20Χ2.</a:t>
            </a:r>
            <a:endParaRPr lang="el-GR"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9170012"/>
      </p:ext>
    </p:extLst>
  </p:cSld>
  <p:clrMapOvr>
    <a:masterClrMapping/>
  </p:clrMapOvr>
  <p:extLst>
    <p:ext uri="{6950BFC3-D8DA-4A85-94F7-54DA5524770B}">
      <p188:commentRel xmlns:p188="http://schemas.microsoft.com/office/powerpoint/2018/8/main" r:id="rId2"/>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7">
            <a:extLst>
              <a:ext uri="{FF2B5EF4-FFF2-40B4-BE49-F238E27FC236}">
                <a16:creationId xmlns:a16="http://schemas.microsoft.com/office/drawing/2014/main" id="{119DB0A0-B627-5D9C-8FE0-170A9D9E18B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BFEA206-8167-4B2A-9A9F-5C2706E34883}" type="slidenum">
              <a:rPr lang="en-GB" altLang="en-US" sz="1400">
                <a:solidFill>
                  <a:srgbClr val="626551"/>
                </a:solidFill>
                <a:latin typeface="Verdana" panose="020B0604030504040204" pitchFamily="34" charset="0"/>
                <a:cs typeface="Arial" panose="020B0604020202020204" pitchFamily="34" charset="0"/>
              </a:rPr>
              <a:pPr>
                <a:spcBef>
                  <a:spcPct val="0"/>
                </a:spcBef>
                <a:buFontTx/>
                <a:buNone/>
              </a:pPr>
              <a:t>46</a:t>
            </a:fld>
            <a:endParaRPr lang="en-GB" altLang="en-US" sz="1400">
              <a:solidFill>
                <a:srgbClr val="626551"/>
              </a:solidFill>
              <a:latin typeface="Verdana" panose="020B0604030504040204" pitchFamily="34" charset="0"/>
              <a:cs typeface="Arial" panose="020B0604020202020204" pitchFamily="34" charset="0"/>
            </a:endParaRPr>
          </a:p>
        </p:txBody>
      </p:sp>
      <p:sp>
        <p:nvSpPr>
          <p:cNvPr id="44035" name="Slide Number Placeholder 17">
            <a:extLst>
              <a:ext uri="{FF2B5EF4-FFF2-40B4-BE49-F238E27FC236}">
                <a16:creationId xmlns:a16="http://schemas.microsoft.com/office/drawing/2014/main" id="{93F58DF2-8B6B-6E8E-EA74-C386DA583B99}"/>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18188BBF-DEC4-4905-8D36-466CCEBA479C}"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46</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6" name="Slide Number Placeholder 17">
            <a:extLst>
              <a:ext uri="{FF2B5EF4-FFF2-40B4-BE49-F238E27FC236}">
                <a16:creationId xmlns:a16="http://schemas.microsoft.com/office/drawing/2014/main" id="{E1EB14A6-80C4-751E-17BB-61DBED4B1DA5}"/>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F0272CEC-B4B0-4BCC-9945-5E7FFE115CA4}"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46</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9" name="Slide Number Placeholder 5">
            <a:extLst>
              <a:ext uri="{FF2B5EF4-FFF2-40B4-BE49-F238E27FC236}">
                <a16:creationId xmlns:a16="http://schemas.microsoft.com/office/drawing/2014/main" id="{28C06F96-4903-9BA8-9A9B-49EA1971ACF6}"/>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C6D780AD-E697-403E-89F2-6D868460B5A1}"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46</a:t>
            </a:fld>
            <a:endParaRPr lang="en-GB" altLang="en-US" sz="1200">
              <a:solidFill>
                <a:srgbClr val="626551"/>
              </a:solidFill>
              <a:latin typeface="Verdana" panose="020B0604030504040204" pitchFamily="34" charset="0"/>
              <a:cs typeface="Arial" panose="020B0604020202020204" pitchFamily="34" charset="0"/>
            </a:endParaRPr>
          </a:p>
        </p:txBody>
      </p:sp>
      <p:pic>
        <p:nvPicPr>
          <p:cNvPr id="9" name="Εικόνα 8">
            <a:extLst>
              <a:ext uri="{FF2B5EF4-FFF2-40B4-BE49-F238E27FC236}">
                <a16:creationId xmlns:a16="http://schemas.microsoft.com/office/drawing/2014/main" id="{FA428A4F-3A9D-F2CF-DABE-48B855889863}"/>
              </a:ext>
            </a:extLst>
          </p:cNvPr>
          <p:cNvPicPr>
            <a:picLocks noChangeAspect="1"/>
          </p:cNvPicPr>
          <p:nvPr/>
        </p:nvPicPr>
        <p:blipFill>
          <a:blip r:embed="rId3"/>
          <a:stretch>
            <a:fillRect/>
          </a:stretch>
        </p:blipFill>
        <p:spPr>
          <a:xfrm>
            <a:off x="1703512" y="609600"/>
            <a:ext cx="8856984" cy="5638800"/>
          </a:xfrm>
          <a:prstGeom prst="rect">
            <a:avLst/>
          </a:prstGeom>
        </p:spPr>
      </p:pic>
    </p:spTree>
    <p:extLst>
      <p:ext uri="{BB962C8B-B14F-4D97-AF65-F5344CB8AC3E}">
        <p14:creationId xmlns:p14="http://schemas.microsoft.com/office/powerpoint/2010/main" val="3399780321"/>
      </p:ext>
    </p:extLst>
  </p:cSld>
  <p:clrMapOvr>
    <a:masterClrMapping/>
  </p:clrMapOvr>
  <p:extLst>
    <p:ext uri="{6950BFC3-D8DA-4A85-94F7-54DA5524770B}">
      <p188:commentRel xmlns:p188="http://schemas.microsoft.com/office/powerpoint/2018/8/main" r:id="rId2"/>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7">
            <a:extLst>
              <a:ext uri="{FF2B5EF4-FFF2-40B4-BE49-F238E27FC236}">
                <a16:creationId xmlns:a16="http://schemas.microsoft.com/office/drawing/2014/main" id="{119DB0A0-B627-5D9C-8FE0-170A9D9E18B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BFEA206-8167-4B2A-9A9F-5C2706E34883}" type="slidenum">
              <a:rPr lang="en-GB" altLang="en-US" sz="1400">
                <a:solidFill>
                  <a:srgbClr val="626551"/>
                </a:solidFill>
                <a:latin typeface="Verdana" panose="020B0604030504040204" pitchFamily="34" charset="0"/>
                <a:cs typeface="Arial" panose="020B0604020202020204" pitchFamily="34" charset="0"/>
              </a:rPr>
              <a:pPr>
                <a:spcBef>
                  <a:spcPct val="0"/>
                </a:spcBef>
                <a:buFontTx/>
                <a:buNone/>
              </a:pPr>
              <a:t>47</a:t>
            </a:fld>
            <a:endParaRPr lang="en-GB" altLang="en-US" sz="1400">
              <a:solidFill>
                <a:srgbClr val="626551"/>
              </a:solidFill>
              <a:latin typeface="Verdana" panose="020B0604030504040204" pitchFamily="34" charset="0"/>
              <a:cs typeface="Arial" panose="020B0604020202020204" pitchFamily="34" charset="0"/>
            </a:endParaRPr>
          </a:p>
        </p:txBody>
      </p:sp>
      <p:sp>
        <p:nvSpPr>
          <p:cNvPr id="44035" name="Slide Number Placeholder 17">
            <a:extLst>
              <a:ext uri="{FF2B5EF4-FFF2-40B4-BE49-F238E27FC236}">
                <a16:creationId xmlns:a16="http://schemas.microsoft.com/office/drawing/2014/main" id="{93F58DF2-8B6B-6E8E-EA74-C386DA583B99}"/>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18188BBF-DEC4-4905-8D36-466CCEBA479C}"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47</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6" name="Slide Number Placeholder 17">
            <a:extLst>
              <a:ext uri="{FF2B5EF4-FFF2-40B4-BE49-F238E27FC236}">
                <a16:creationId xmlns:a16="http://schemas.microsoft.com/office/drawing/2014/main" id="{E1EB14A6-80C4-751E-17BB-61DBED4B1DA5}"/>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F0272CEC-B4B0-4BCC-9945-5E7FFE115CA4}"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47</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9" name="Slide Number Placeholder 5">
            <a:extLst>
              <a:ext uri="{FF2B5EF4-FFF2-40B4-BE49-F238E27FC236}">
                <a16:creationId xmlns:a16="http://schemas.microsoft.com/office/drawing/2014/main" id="{28C06F96-4903-9BA8-9A9B-49EA1971ACF6}"/>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C6D780AD-E697-403E-89F2-6D868460B5A1}"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47</a:t>
            </a:fld>
            <a:endParaRPr lang="en-GB" altLang="en-US" sz="1200">
              <a:solidFill>
                <a:srgbClr val="626551"/>
              </a:solidFill>
              <a:latin typeface="Verdana" panose="020B0604030504040204" pitchFamily="34" charset="0"/>
              <a:cs typeface="Arial" panose="020B0604020202020204" pitchFamily="34" charset="0"/>
            </a:endParaRPr>
          </a:p>
        </p:txBody>
      </p:sp>
      <p:pic>
        <p:nvPicPr>
          <p:cNvPr id="4" name="Εικόνα 3">
            <a:extLst>
              <a:ext uri="{FF2B5EF4-FFF2-40B4-BE49-F238E27FC236}">
                <a16:creationId xmlns:a16="http://schemas.microsoft.com/office/drawing/2014/main" id="{9E3BA40C-A232-144C-89F7-DAEE235C2EB9}"/>
              </a:ext>
            </a:extLst>
          </p:cNvPr>
          <p:cNvPicPr>
            <a:picLocks noChangeAspect="1"/>
          </p:cNvPicPr>
          <p:nvPr/>
        </p:nvPicPr>
        <p:blipFill>
          <a:blip r:embed="rId3"/>
          <a:stretch>
            <a:fillRect/>
          </a:stretch>
        </p:blipFill>
        <p:spPr>
          <a:xfrm>
            <a:off x="1919536" y="1367790"/>
            <a:ext cx="7992888" cy="4122420"/>
          </a:xfrm>
          <a:prstGeom prst="rect">
            <a:avLst/>
          </a:prstGeom>
        </p:spPr>
      </p:pic>
    </p:spTree>
    <p:extLst>
      <p:ext uri="{BB962C8B-B14F-4D97-AF65-F5344CB8AC3E}">
        <p14:creationId xmlns:p14="http://schemas.microsoft.com/office/powerpoint/2010/main" val="1048342372"/>
      </p:ext>
    </p:extLst>
  </p:cSld>
  <p:clrMapOvr>
    <a:masterClrMapping/>
  </p:clrMapOvr>
  <p:extLst>
    <p:ext uri="{6950BFC3-D8DA-4A85-94F7-54DA5524770B}">
      <p188:commentRel xmlns:p188="http://schemas.microsoft.com/office/powerpoint/2018/8/main" r:id="rId2"/>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7">
            <a:extLst>
              <a:ext uri="{FF2B5EF4-FFF2-40B4-BE49-F238E27FC236}">
                <a16:creationId xmlns:a16="http://schemas.microsoft.com/office/drawing/2014/main" id="{119DB0A0-B627-5D9C-8FE0-170A9D9E18B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BFEA206-8167-4B2A-9A9F-5C2706E34883}" type="slidenum">
              <a:rPr lang="en-GB" altLang="en-US" sz="1400">
                <a:solidFill>
                  <a:srgbClr val="626551"/>
                </a:solidFill>
                <a:latin typeface="Verdana" panose="020B0604030504040204" pitchFamily="34" charset="0"/>
                <a:cs typeface="Arial" panose="020B0604020202020204" pitchFamily="34" charset="0"/>
              </a:rPr>
              <a:pPr>
                <a:spcBef>
                  <a:spcPct val="0"/>
                </a:spcBef>
                <a:buFontTx/>
                <a:buNone/>
              </a:pPr>
              <a:t>48</a:t>
            </a:fld>
            <a:endParaRPr lang="en-GB" altLang="en-US" sz="1400">
              <a:solidFill>
                <a:srgbClr val="626551"/>
              </a:solidFill>
              <a:latin typeface="Verdana" panose="020B0604030504040204" pitchFamily="34" charset="0"/>
              <a:cs typeface="Arial" panose="020B0604020202020204" pitchFamily="34" charset="0"/>
            </a:endParaRPr>
          </a:p>
        </p:txBody>
      </p:sp>
      <p:sp>
        <p:nvSpPr>
          <p:cNvPr id="44035" name="Slide Number Placeholder 17">
            <a:extLst>
              <a:ext uri="{FF2B5EF4-FFF2-40B4-BE49-F238E27FC236}">
                <a16:creationId xmlns:a16="http://schemas.microsoft.com/office/drawing/2014/main" id="{93F58DF2-8B6B-6E8E-EA74-C386DA583B99}"/>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18188BBF-DEC4-4905-8D36-466CCEBA479C}"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48</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6" name="Slide Number Placeholder 17">
            <a:extLst>
              <a:ext uri="{FF2B5EF4-FFF2-40B4-BE49-F238E27FC236}">
                <a16:creationId xmlns:a16="http://schemas.microsoft.com/office/drawing/2014/main" id="{E1EB14A6-80C4-751E-17BB-61DBED4B1DA5}"/>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F0272CEC-B4B0-4BCC-9945-5E7FFE115CA4}"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48</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9" name="Slide Number Placeholder 5">
            <a:extLst>
              <a:ext uri="{FF2B5EF4-FFF2-40B4-BE49-F238E27FC236}">
                <a16:creationId xmlns:a16="http://schemas.microsoft.com/office/drawing/2014/main" id="{28C06F96-4903-9BA8-9A9B-49EA1971ACF6}"/>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C6D780AD-E697-403E-89F2-6D868460B5A1}"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48</a:t>
            </a:fld>
            <a:endParaRPr lang="en-GB" altLang="en-US" sz="1200">
              <a:solidFill>
                <a:srgbClr val="626551"/>
              </a:solidFill>
              <a:latin typeface="Verdan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3DE89DDE-43D9-034E-EC8B-6F63708CD641}"/>
              </a:ext>
            </a:extLst>
          </p:cNvPr>
          <p:cNvSpPr txBox="1"/>
          <p:nvPr/>
        </p:nvSpPr>
        <p:spPr>
          <a:xfrm>
            <a:off x="1739516" y="1124744"/>
            <a:ext cx="8712968" cy="3446136"/>
          </a:xfrm>
          <a:prstGeom prst="rect">
            <a:avLst/>
          </a:prstGeom>
          <a:noFill/>
        </p:spPr>
        <p:txBody>
          <a:bodyPr wrap="square">
            <a:spAutoFit/>
          </a:bodyPr>
          <a:lstStyle/>
          <a:p>
            <a:pPr algn="just"/>
            <a:r>
              <a:rPr lang="el-GR" dirty="0">
                <a:latin typeface="Segoe UI" panose="020B0502040204020203" pitchFamily="34" charset="0"/>
                <a:ea typeface="Times New Roman" panose="02020603050405020304" pitchFamily="18" charset="0"/>
              </a:rPr>
              <a:t>Η λογιστική οντότητα ΑΒΓ απόκτησε 1/1/20Χ0 φωτοτυπικό μηχάνημα αξίας € 10.000 το οποίο θα αποσβένεται με τη σταθερή μέθοδο απόσβεσης, με ωφέλιμη ζωή τα 10 έτη και μηδενική υπολειμματική αξία. Την 31/12/20Χ1 το φωτοτυπικό μηχάνημα υπέστη σοβαρή βλάβη. Κατά τον έλεγχο απομείωσης διαπιστώθηκε ότι η αξία χρήσης του ήταν € 5.971 και η εύλογη αξία του μείον κόστη διάθεσης ήταν € 5.000. Την 1/1/20Χ4, η λογιστική οντότητα διαπίστωσε σοβαρές ενδείξεις για αναστροφή της απομείωσης όπου η αξία χρήσης του ήταν € 5.720 και η εύλογη αξία του μείον κόστη διάθεσης ήταν € 5.000.</a:t>
            </a:r>
            <a:endParaRPr lang="el-GR" sz="2000" dirty="0">
              <a:latin typeface="Times New Roman" panose="02020603050405020304" pitchFamily="18" charset="0"/>
              <a:ea typeface="Times New Roman" panose="02020603050405020304" pitchFamily="18" charset="0"/>
            </a:endParaRPr>
          </a:p>
          <a:p>
            <a:pPr algn="just"/>
            <a:r>
              <a:rPr lang="el-GR" dirty="0">
                <a:latin typeface="Segoe UI" panose="020B0502040204020203" pitchFamily="34" charset="0"/>
                <a:ea typeface="Times New Roman" panose="02020603050405020304" pitchFamily="18" charset="0"/>
              </a:rPr>
              <a:t> </a:t>
            </a:r>
            <a:endParaRPr lang="el-GR" sz="2000" dirty="0">
              <a:latin typeface="Times New Roman" panose="02020603050405020304" pitchFamily="18" charset="0"/>
              <a:ea typeface="Times New Roman" panose="02020603050405020304" pitchFamily="18" charset="0"/>
            </a:endParaRPr>
          </a:p>
          <a:p>
            <a:pPr algn="just"/>
            <a:r>
              <a:rPr lang="el-GR" b="1" dirty="0">
                <a:latin typeface="Segoe UI" panose="020B0502040204020203" pitchFamily="34" charset="0"/>
                <a:ea typeface="Times New Roman" panose="02020603050405020304" pitchFamily="18" charset="0"/>
              </a:rPr>
              <a:t>Ζητείται:</a:t>
            </a:r>
            <a:r>
              <a:rPr lang="el-GR" sz="2000" dirty="0">
                <a:latin typeface="Times New Roman" panose="02020603050405020304" pitchFamily="18" charset="0"/>
                <a:ea typeface="Times New Roman" panose="02020603050405020304" pitchFamily="18" charset="0"/>
              </a:rPr>
              <a:t> </a:t>
            </a:r>
            <a:r>
              <a:rPr lang="el-GR" dirty="0">
                <a:latin typeface="Segoe UI" panose="020B0502040204020203" pitchFamily="34" charset="0"/>
                <a:ea typeface="Times New Roman" panose="02020603050405020304" pitchFamily="18" charset="0"/>
              </a:rPr>
              <a:t>Να διενεργηθούν οι απαραίτητες ημερολογιακές εγγραφές κατά την διάρκεια των χρήσεων 20Χ0 έως και 20Χ4.</a:t>
            </a:r>
            <a:endParaRPr lang="el-GR" sz="2000" dirty="0">
              <a:latin typeface="Times New Roman" panose="02020603050405020304" pitchFamily="18" charset="0"/>
              <a:ea typeface="Times New Roman" panose="02020603050405020304" pitchFamily="18" charset="0"/>
            </a:endParaRPr>
          </a:p>
          <a:p>
            <a:pPr>
              <a:lnSpc>
                <a:spcPct val="107000"/>
              </a:lnSpc>
              <a:spcAft>
                <a:spcPts val="800"/>
              </a:spcAft>
            </a:pPr>
            <a:r>
              <a:rPr lang="el-GR" dirty="0">
                <a:latin typeface="Segoe UI" panose="020B0502040204020203" pitchFamily="34" charset="0"/>
                <a:ea typeface="Times New Roman" panose="02020603050405020304" pitchFamily="18" charset="0"/>
              </a:rPr>
              <a:t> </a:t>
            </a:r>
            <a:endParaRPr lang="el-GR"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27127900"/>
      </p:ext>
    </p:extLst>
  </p:cSld>
  <p:clrMapOvr>
    <a:masterClrMapping/>
  </p:clrMapOvr>
  <p:extLst>
    <p:ext uri="{6950BFC3-D8DA-4A85-94F7-54DA5524770B}">
      <p188:commentRel xmlns:p188="http://schemas.microsoft.com/office/powerpoint/2018/8/main" r:id="rId2"/>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7">
            <a:extLst>
              <a:ext uri="{FF2B5EF4-FFF2-40B4-BE49-F238E27FC236}">
                <a16:creationId xmlns:a16="http://schemas.microsoft.com/office/drawing/2014/main" id="{119DB0A0-B627-5D9C-8FE0-170A9D9E18B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BFEA206-8167-4B2A-9A9F-5C2706E34883}" type="slidenum">
              <a:rPr lang="en-GB" altLang="en-US" sz="1400">
                <a:solidFill>
                  <a:srgbClr val="626551"/>
                </a:solidFill>
                <a:latin typeface="Verdana" panose="020B0604030504040204" pitchFamily="34" charset="0"/>
                <a:cs typeface="Arial" panose="020B0604020202020204" pitchFamily="34" charset="0"/>
              </a:rPr>
              <a:pPr>
                <a:spcBef>
                  <a:spcPct val="0"/>
                </a:spcBef>
                <a:buFontTx/>
                <a:buNone/>
              </a:pPr>
              <a:t>49</a:t>
            </a:fld>
            <a:endParaRPr lang="en-GB" altLang="en-US" sz="1400">
              <a:solidFill>
                <a:srgbClr val="626551"/>
              </a:solidFill>
              <a:latin typeface="Verdana" panose="020B0604030504040204" pitchFamily="34" charset="0"/>
              <a:cs typeface="Arial" panose="020B0604020202020204" pitchFamily="34" charset="0"/>
            </a:endParaRPr>
          </a:p>
        </p:txBody>
      </p:sp>
      <p:sp>
        <p:nvSpPr>
          <p:cNvPr id="44035" name="Slide Number Placeholder 17">
            <a:extLst>
              <a:ext uri="{FF2B5EF4-FFF2-40B4-BE49-F238E27FC236}">
                <a16:creationId xmlns:a16="http://schemas.microsoft.com/office/drawing/2014/main" id="{93F58DF2-8B6B-6E8E-EA74-C386DA583B99}"/>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18188BBF-DEC4-4905-8D36-466CCEBA479C}"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49</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6" name="Slide Number Placeholder 17">
            <a:extLst>
              <a:ext uri="{FF2B5EF4-FFF2-40B4-BE49-F238E27FC236}">
                <a16:creationId xmlns:a16="http://schemas.microsoft.com/office/drawing/2014/main" id="{E1EB14A6-80C4-751E-17BB-61DBED4B1DA5}"/>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F0272CEC-B4B0-4BCC-9945-5E7FFE115CA4}"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49</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9" name="Slide Number Placeholder 5">
            <a:extLst>
              <a:ext uri="{FF2B5EF4-FFF2-40B4-BE49-F238E27FC236}">
                <a16:creationId xmlns:a16="http://schemas.microsoft.com/office/drawing/2014/main" id="{28C06F96-4903-9BA8-9A9B-49EA1971ACF6}"/>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C6D780AD-E697-403E-89F2-6D868460B5A1}"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49</a:t>
            </a:fld>
            <a:endParaRPr lang="en-GB" altLang="en-US" sz="1200">
              <a:solidFill>
                <a:srgbClr val="626551"/>
              </a:solidFill>
              <a:latin typeface="Verdana" panose="020B0604030504040204" pitchFamily="34" charset="0"/>
              <a:cs typeface="Arial" panose="020B0604020202020204" pitchFamily="34" charset="0"/>
            </a:endParaRPr>
          </a:p>
        </p:txBody>
      </p:sp>
      <p:pic>
        <p:nvPicPr>
          <p:cNvPr id="9" name="Εικόνα 8">
            <a:extLst>
              <a:ext uri="{FF2B5EF4-FFF2-40B4-BE49-F238E27FC236}">
                <a16:creationId xmlns:a16="http://schemas.microsoft.com/office/drawing/2014/main" id="{4EC5E3EA-C28B-90F9-8C8E-EC81B35EC116}"/>
              </a:ext>
            </a:extLst>
          </p:cNvPr>
          <p:cNvPicPr>
            <a:picLocks noChangeAspect="1"/>
          </p:cNvPicPr>
          <p:nvPr/>
        </p:nvPicPr>
        <p:blipFill>
          <a:blip r:embed="rId3"/>
          <a:stretch>
            <a:fillRect/>
          </a:stretch>
        </p:blipFill>
        <p:spPr>
          <a:xfrm>
            <a:off x="1847528" y="620688"/>
            <a:ext cx="8820472" cy="5544616"/>
          </a:xfrm>
          <a:prstGeom prst="rect">
            <a:avLst/>
          </a:prstGeom>
        </p:spPr>
      </p:pic>
    </p:spTree>
    <p:extLst>
      <p:ext uri="{BB962C8B-B14F-4D97-AF65-F5344CB8AC3E}">
        <p14:creationId xmlns:p14="http://schemas.microsoft.com/office/powerpoint/2010/main" val="3162384525"/>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031">
            <a:extLst>
              <a:ext uri="{FF2B5EF4-FFF2-40B4-BE49-F238E27FC236}">
                <a16:creationId xmlns:a16="http://schemas.microsoft.com/office/drawing/2014/main" id="{855427B5-F7A4-174C-469F-1CFF3C589A16}"/>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Κτίρια, Μηχανήματα και Εξοπλισμός</a:t>
            </a:r>
            <a:endParaRPr lang="en-US" altLang="el-GR" sz="3200" b="1">
              <a:solidFill>
                <a:srgbClr val="740000"/>
              </a:solidFill>
              <a:latin typeface="Arial" panose="020B0604020202020204" pitchFamily="34" charset="0"/>
            </a:endParaRPr>
          </a:p>
        </p:txBody>
      </p:sp>
      <p:sp>
        <p:nvSpPr>
          <p:cNvPr id="2" name="Rectangle 1">
            <a:extLst>
              <a:ext uri="{FF2B5EF4-FFF2-40B4-BE49-F238E27FC236}">
                <a16:creationId xmlns:a16="http://schemas.microsoft.com/office/drawing/2014/main" id="{B6F6CA0F-03B0-C56A-FCD4-DC02FC724561}"/>
              </a:ext>
            </a:extLst>
          </p:cNvPr>
          <p:cNvSpPr/>
          <p:nvPr/>
        </p:nvSpPr>
        <p:spPr>
          <a:xfrm>
            <a:off x="2057400" y="1163639"/>
            <a:ext cx="7848600" cy="4676775"/>
          </a:xfrm>
          <a:prstGeom prst="rect">
            <a:avLst/>
          </a:prstGeom>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900"/>
              </a:spcBef>
            </a:pPr>
            <a:r>
              <a:rPr lang="el-GR" altLang="el-GR" sz="2400">
                <a:latin typeface="Arial" panose="020B0604020202020204" pitchFamily="34" charset="0"/>
              </a:rPr>
              <a:t>Το </a:t>
            </a:r>
            <a:r>
              <a:rPr lang="el-GR" altLang="el-GR" sz="2400" b="1">
                <a:latin typeface="Arial" panose="020B0604020202020204" pitchFamily="34" charset="0"/>
              </a:rPr>
              <a:t>κόστος των μηχανημάτων</a:t>
            </a:r>
            <a:r>
              <a:rPr lang="en-US" altLang="el-GR" sz="2400">
                <a:latin typeface="Arial" panose="020B0604020202020204" pitchFamily="34" charset="0"/>
              </a:rPr>
              <a:t> </a:t>
            </a:r>
            <a:r>
              <a:rPr lang="el-GR" altLang="el-GR" sz="2400">
                <a:latin typeface="Arial" panose="020B0604020202020204" pitchFamily="34" charset="0"/>
              </a:rPr>
              <a:t>περιλαμβάνει</a:t>
            </a:r>
            <a:r>
              <a:rPr lang="en-US" altLang="el-GR" sz="2400">
                <a:latin typeface="Arial" panose="020B0604020202020204" pitchFamily="34" charset="0"/>
              </a:rPr>
              <a:t>:</a:t>
            </a:r>
          </a:p>
          <a:p>
            <a:pPr>
              <a:lnSpc>
                <a:spcPct val="125000"/>
              </a:lnSpc>
              <a:spcBef>
                <a:spcPts val="900"/>
              </a:spcBef>
              <a:buClr>
                <a:srgbClr val="990000"/>
              </a:buClr>
              <a:buSzPct val="80000"/>
              <a:buFont typeface="Arial" panose="020B0604020202020204" pitchFamily="34" charset="0"/>
              <a:buChar char="►"/>
            </a:pPr>
            <a:r>
              <a:rPr lang="el-GR" altLang="el-GR" sz="2100">
                <a:latin typeface="Arial" panose="020B0604020202020204" pitchFamily="34" charset="0"/>
              </a:rPr>
              <a:t>Τιμή αγοράς</a:t>
            </a:r>
            <a:r>
              <a:rPr lang="en-US" altLang="el-GR" sz="2100">
                <a:latin typeface="Arial" panose="020B0604020202020204" pitchFamily="34" charset="0"/>
              </a:rPr>
              <a:t> (</a:t>
            </a:r>
            <a:r>
              <a:rPr lang="el-GR" altLang="el-GR" sz="2100">
                <a:latin typeface="Arial" panose="020B0604020202020204" pitchFamily="34" charset="0"/>
              </a:rPr>
              <a:t>μείον τυχόν εκπτώσεις</a:t>
            </a:r>
            <a:r>
              <a:rPr lang="en-US" altLang="el-GR" sz="2100">
                <a:latin typeface="Arial" panose="020B0604020202020204" pitchFamily="34" charset="0"/>
              </a:rPr>
              <a:t>)</a:t>
            </a:r>
          </a:p>
          <a:p>
            <a:pPr>
              <a:lnSpc>
                <a:spcPct val="125000"/>
              </a:lnSpc>
              <a:spcBef>
                <a:spcPts val="900"/>
              </a:spcBef>
              <a:buClr>
                <a:srgbClr val="990000"/>
              </a:buClr>
              <a:buSzPct val="80000"/>
              <a:buFont typeface="Arial" panose="020B0604020202020204" pitchFamily="34" charset="0"/>
              <a:buChar char="►"/>
            </a:pPr>
            <a:r>
              <a:rPr lang="el-GR" altLang="el-GR" sz="2100">
                <a:latin typeface="Arial" panose="020B0604020202020204" pitchFamily="34" charset="0"/>
              </a:rPr>
              <a:t>Μεταφορικά</a:t>
            </a:r>
            <a:endParaRPr lang="en-US" altLang="el-GR" sz="2100">
              <a:latin typeface="Arial" panose="020B0604020202020204" pitchFamily="34" charset="0"/>
            </a:endParaRPr>
          </a:p>
          <a:p>
            <a:pPr>
              <a:lnSpc>
                <a:spcPct val="125000"/>
              </a:lnSpc>
              <a:spcBef>
                <a:spcPts val="900"/>
              </a:spcBef>
              <a:buClr>
                <a:srgbClr val="990000"/>
              </a:buClr>
              <a:buSzPct val="80000"/>
              <a:buFont typeface="Arial" panose="020B0604020202020204" pitchFamily="34" charset="0"/>
              <a:buChar char="►"/>
            </a:pPr>
            <a:r>
              <a:rPr lang="el-GR" altLang="el-GR" sz="2100">
                <a:latin typeface="Arial" panose="020B0604020202020204" pitchFamily="34" charset="0"/>
              </a:rPr>
              <a:t>Ασφάλιστρα</a:t>
            </a:r>
            <a:endParaRPr lang="en-US" altLang="el-GR" sz="2100">
              <a:latin typeface="Arial" panose="020B0604020202020204" pitchFamily="34" charset="0"/>
            </a:endParaRPr>
          </a:p>
          <a:p>
            <a:pPr>
              <a:lnSpc>
                <a:spcPct val="125000"/>
              </a:lnSpc>
              <a:spcBef>
                <a:spcPts val="900"/>
              </a:spcBef>
              <a:buClr>
                <a:srgbClr val="990000"/>
              </a:buClr>
              <a:buSzPct val="80000"/>
              <a:buFont typeface="Arial" panose="020B0604020202020204" pitchFamily="34" charset="0"/>
              <a:buChar char="►"/>
            </a:pPr>
            <a:r>
              <a:rPr lang="el-GR" altLang="el-GR" sz="2100">
                <a:latin typeface="Arial" panose="020B0604020202020204" pitchFamily="34" charset="0"/>
              </a:rPr>
              <a:t>Φόρους</a:t>
            </a:r>
            <a:endParaRPr lang="en-US" altLang="el-GR" sz="2100">
              <a:latin typeface="Arial" panose="020B0604020202020204" pitchFamily="34" charset="0"/>
            </a:endParaRPr>
          </a:p>
          <a:p>
            <a:pPr>
              <a:lnSpc>
                <a:spcPct val="125000"/>
              </a:lnSpc>
              <a:spcBef>
                <a:spcPts val="900"/>
              </a:spcBef>
              <a:buClr>
                <a:srgbClr val="990000"/>
              </a:buClr>
              <a:buSzPct val="80000"/>
              <a:buFont typeface="Arial" panose="020B0604020202020204" pitchFamily="34" charset="0"/>
              <a:buChar char="►"/>
            </a:pPr>
            <a:r>
              <a:rPr lang="el-GR" altLang="el-GR" sz="2100">
                <a:latin typeface="Arial" panose="020B0604020202020204" pitchFamily="34" charset="0"/>
              </a:rPr>
              <a:t>Προμήθειες αγοράς</a:t>
            </a:r>
            <a:endParaRPr lang="en-US" altLang="el-GR" sz="2100">
              <a:latin typeface="Arial" panose="020B0604020202020204" pitchFamily="34" charset="0"/>
            </a:endParaRPr>
          </a:p>
          <a:p>
            <a:pPr>
              <a:lnSpc>
                <a:spcPct val="125000"/>
              </a:lnSpc>
              <a:spcBef>
                <a:spcPts val="900"/>
              </a:spcBef>
              <a:buClr>
                <a:srgbClr val="990000"/>
              </a:buClr>
              <a:buSzPct val="80000"/>
              <a:buFont typeface="Arial" panose="020B0604020202020204" pitchFamily="34" charset="0"/>
              <a:buChar char="►"/>
            </a:pPr>
            <a:r>
              <a:rPr lang="el-GR" altLang="el-GR" sz="2100">
                <a:latin typeface="Arial" panose="020B0604020202020204" pitchFamily="34" charset="0"/>
              </a:rPr>
              <a:t>Κόστος εγκατάστασης</a:t>
            </a:r>
            <a:endParaRPr lang="en-US" altLang="el-GR" sz="2100">
              <a:latin typeface="Arial" panose="020B0604020202020204" pitchFamily="34" charset="0"/>
            </a:endParaRPr>
          </a:p>
          <a:p>
            <a:pPr>
              <a:lnSpc>
                <a:spcPct val="125000"/>
              </a:lnSpc>
              <a:spcBef>
                <a:spcPts val="900"/>
              </a:spcBef>
              <a:buClr>
                <a:srgbClr val="990000"/>
              </a:buClr>
              <a:buSzPct val="80000"/>
              <a:buFont typeface="Arial" panose="020B0604020202020204" pitchFamily="34" charset="0"/>
              <a:buChar char="►"/>
            </a:pPr>
            <a:r>
              <a:rPr lang="el-GR" altLang="el-GR" sz="2100">
                <a:latin typeface="Arial" panose="020B0604020202020204" pitchFamily="34" charset="0"/>
              </a:rPr>
              <a:t>Κόστος δοκιμών για έλεγχο πριν τεθεί σε λειτουργία</a:t>
            </a:r>
            <a:endParaRPr lang="en-US" altLang="el-GR" sz="2100">
              <a:latin typeface="Arial" panose="020B0604020202020204" pitchFamily="34" charset="0"/>
            </a:endParaRPr>
          </a:p>
          <a:p>
            <a:pPr>
              <a:lnSpc>
                <a:spcPct val="125000"/>
              </a:lnSpc>
              <a:spcBef>
                <a:spcPts val="900"/>
              </a:spcBef>
              <a:buClr>
                <a:srgbClr val="990000"/>
              </a:buClr>
              <a:buSzPct val="80000"/>
              <a:buFont typeface="Arial" panose="020B0604020202020204" pitchFamily="34" charset="0"/>
              <a:buChar char="►"/>
            </a:pPr>
            <a:r>
              <a:rPr lang="el-GR" altLang="el-GR" sz="2100">
                <a:latin typeface="Arial" panose="020B0604020202020204" pitchFamily="34" charset="0"/>
              </a:rPr>
              <a:t>Κόστος ειδικών κατασκευών</a:t>
            </a:r>
            <a:endParaRPr lang="en-US" altLang="el-GR" sz="2100">
              <a:latin typeface="Arial" panose="020B0604020202020204" pitchFamily="34" charset="0"/>
            </a:endParaRPr>
          </a:p>
        </p:txBody>
      </p:sp>
      <p:sp>
        <p:nvSpPr>
          <p:cNvPr id="31747" name="Text Box 13">
            <a:extLst>
              <a:ext uri="{FF2B5EF4-FFF2-40B4-BE49-F238E27FC236}">
                <a16:creationId xmlns:a16="http://schemas.microsoft.com/office/drawing/2014/main" id="{24892F32-30BD-AD75-AAE3-C8CBD40D212A}"/>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1</a:t>
            </a:r>
          </a:p>
        </p:txBody>
      </p:sp>
      <p:sp>
        <p:nvSpPr>
          <p:cNvPr id="7" name="Footer Placeholder 8">
            <a:extLst>
              <a:ext uri="{FF2B5EF4-FFF2-40B4-BE49-F238E27FC236}">
                <a16:creationId xmlns:a16="http://schemas.microsoft.com/office/drawing/2014/main" id="{2C4988DD-CCE6-EED8-C4EE-248904D6C62A}"/>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extLst>
      <p:ext uri="{BB962C8B-B14F-4D97-AF65-F5344CB8AC3E}">
        <p14:creationId xmlns:p14="http://schemas.microsoft.com/office/powerpoint/2010/main" val="587022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7">
            <a:extLst>
              <a:ext uri="{FF2B5EF4-FFF2-40B4-BE49-F238E27FC236}">
                <a16:creationId xmlns:a16="http://schemas.microsoft.com/office/drawing/2014/main" id="{119DB0A0-B627-5D9C-8FE0-170A9D9E18B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BFEA206-8167-4B2A-9A9F-5C2706E34883}" type="slidenum">
              <a:rPr lang="en-GB" altLang="en-US" sz="1400">
                <a:solidFill>
                  <a:srgbClr val="626551"/>
                </a:solidFill>
                <a:latin typeface="Verdana" panose="020B0604030504040204" pitchFamily="34" charset="0"/>
                <a:cs typeface="Arial" panose="020B0604020202020204" pitchFamily="34" charset="0"/>
              </a:rPr>
              <a:pPr>
                <a:spcBef>
                  <a:spcPct val="0"/>
                </a:spcBef>
                <a:buFontTx/>
                <a:buNone/>
              </a:pPr>
              <a:t>50</a:t>
            </a:fld>
            <a:endParaRPr lang="en-GB" altLang="en-US" sz="1400">
              <a:solidFill>
                <a:srgbClr val="626551"/>
              </a:solidFill>
              <a:latin typeface="Verdana" panose="020B0604030504040204" pitchFamily="34" charset="0"/>
              <a:cs typeface="Arial" panose="020B0604020202020204" pitchFamily="34" charset="0"/>
            </a:endParaRPr>
          </a:p>
        </p:txBody>
      </p:sp>
      <p:sp>
        <p:nvSpPr>
          <p:cNvPr id="44035" name="Slide Number Placeholder 17">
            <a:extLst>
              <a:ext uri="{FF2B5EF4-FFF2-40B4-BE49-F238E27FC236}">
                <a16:creationId xmlns:a16="http://schemas.microsoft.com/office/drawing/2014/main" id="{93F58DF2-8B6B-6E8E-EA74-C386DA583B99}"/>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18188BBF-DEC4-4905-8D36-466CCEBA479C}"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50</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6" name="Slide Number Placeholder 17">
            <a:extLst>
              <a:ext uri="{FF2B5EF4-FFF2-40B4-BE49-F238E27FC236}">
                <a16:creationId xmlns:a16="http://schemas.microsoft.com/office/drawing/2014/main" id="{E1EB14A6-80C4-751E-17BB-61DBED4B1DA5}"/>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F0272CEC-B4B0-4BCC-9945-5E7FFE115CA4}"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50</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9" name="Slide Number Placeholder 5">
            <a:extLst>
              <a:ext uri="{FF2B5EF4-FFF2-40B4-BE49-F238E27FC236}">
                <a16:creationId xmlns:a16="http://schemas.microsoft.com/office/drawing/2014/main" id="{28C06F96-4903-9BA8-9A9B-49EA1971ACF6}"/>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C6D780AD-E697-403E-89F2-6D868460B5A1}"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50</a:t>
            </a:fld>
            <a:endParaRPr lang="en-GB" altLang="en-US" sz="1200">
              <a:solidFill>
                <a:srgbClr val="626551"/>
              </a:solidFill>
              <a:latin typeface="Verdana" panose="020B0604030504040204" pitchFamily="34" charset="0"/>
              <a:cs typeface="Arial" panose="020B0604020202020204" pitchFamily="34" charset="0"/>
            </a:endParaRPr>
          </a:p>
        </p:txBody>
      </p:sp>
      <p:pic>
        <p:nvPicPr>
          <p:cNvPr id="8" name="Εικόνα 7">
            <a:extLst>
              <a:ext uri="{FF2B5EF4-FFF2-40B4-BE49-F238E27FC236}">
                <a16:creationId xmlns:a16="http://schemas.microsoft.com/office/drawing/2014/main" id="{E32B7D0E-5406-A939-3459-0B8BD548438A}"/>
              </a:ext>
            </a:extLst>
          </p:cNvPr>
          <p:cNvPicPr>
            <a:picLocks noChangeAspect="1"/>
          </p:cNvPicPr>
          <p:nvPr/>
        </p:nvPicPr>
        <p:blipFill>
          <a:blip r:embed="rId3"/>
          <a:stretch>
            <a:fillRect/>
          </a:stretch>
        </p:blipFill>
        <p:spPr>
          <a:xfrm>
            <a:off x="1981200" y="620688"/>
            <a:ext cx="8147248" cy="5328592"/>
          </a:xfrm>
          <a:prstGeom prst="rect">
            <a:avLst/>
          </a:prstGeom>
        </p:spPr>
      </p:pic>
    </p:spTree>
    <p:extLst>
      <p:ext uri="{BB962C8B-B14F-4D97-AF65-F5344CB8AC3E}">
        <p14:creationId xmlns:p14="http://schemas.microsoft.com/office/powerpoint/2010/main" val="2267000365"/>
      </p:ext>
    </p:extLst>
  </p:cSld>
  <p:clrMapOvr>
    <a:masterClrMapping/>
  </p:clrMapOvr>
  <p:extLst>
    <p:ext uri="{6950BFC3-D8DA-4A85-94F7-54DA5524770B}">
      <p188:commentRel xmlns:p188="http://schemas.microsoft.com/office/powerpoint/2018/8/main" r:id="rId2"/>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7">
            <a:extLst>
              <a:ext uri="{FF2B5EF4-FFF2-40B4-BE49-F238E27FC236}">
                <a16:creationId xmlns:a16="http://schemas.microsoft.com/office/drawing/2014/main" id="{119DB0A0-B627-5D9C-8FE0-170A9D9E18B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BFEA206-8167-4B2A-9A9F-5C2706E34883}" type="slidenum">
              <a:rPr lang="en-GB" altLang="en-US" sz="1400">
                <a:solidFill>
                  <a:srgbClr val="626551"/>
                </a:solidFill>
                <a:latin typeface="Verdana" panose="020B0604030504040204" pitchFamily="34" charset="0"/>
                <a:cs typeface="Arial" panose="020B0604020202020204" pitchFamily="34" charset="0"/>
              </a:rPr>
              <a:pPr>
                <a:spcBef>
                  <a:spcPct val="0"/>
                </a:spcBef>
                <a:buFontTx/>
                <a:buNone/>
              </a:pPr>
              <a:t>51</a:t>
            </a:fld>
            <a:endParaRPr lang="en-GB" altLang="en-US" sz="1400">
              <a:solidFill>
                <a:srgbClr val="626551"/>
              </a:solidFill>
              <a:latin typeface="Verdana" panose="020B0604030504040204" pitchFamily="34" charset="0"/>
              <a:cs typeface="Arial" panose="020B0604020202020204" pitchFamily="34" charset="0"/>
            </a:endParaRPr>
          </a:p>
        </p:txBody>
      </p:sp>
      <p:sp>
        <p:nvSpPr>
          <p:cNvPr id="44035" name="Slide Number Placeholder 17">
            <a:extLst>
              <a:ext uri="{FF2B5EF4-FFF2-40B4-BE49-F238E27FC236}">
                <a16:creationId xmlns:a16="http://schemas.microsoft.com/office/drawing/2014/main" id="{93F58DF2-8B6B-6E8E-EA74-C386DA583B99}"/>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18188BBF-DEC4-4905-8D36-466CCEBA479C}"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51</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6" name="Slide Number Placeholder 17">
            <a:extLst>
              <a:ext uri="{FF2B5EF4-FFF2-40B4-BE49-F238E27FC236}">
                <a16:creationId xmlns:a16="http://schemas.microsoft.com/office/drawing/2014/main" id="{E1EB14A6-80C4-751E-17BB-61DBED4B1DA5}"/>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F0272CEC-B4B0-4BCC-9945-5E7FFE115CA4}"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51</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9" name="Slide Number Placeholder 5">
            <a:extLst>
              <a:ext uri="{FF2B5EF4-FFF2-40B4-BE49-F238E27FC236}">
                <a16:creationId xmlns:a16="http://schemas.microsoft.com/office/drawing/2014/main" id="{28C06F96-4903-9BA8-9A9B-49EA1971ACF6}"/>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C6D780AD-E697-403E-89F2-6D868460B5A1}"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51</a:t>
            </a:fld>
            <a:endParaRPr lang="en-GB" altLang="en-US" sz="1200">
              <a:solidFill>
                <a:srgbClr val="626551"/>
              </a:solidFill>
              <a:latin typeface="Verdan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71F33221-509E-A1C3-00D1-BE8B6D79D9EE}"/>
              </a:ext>
            </a:extLst>
          </p:cNvPr>
          <p:cNvSpPr txBox="1"/>
          <p:nvPr/>
        </p:nvSpPr>
        <p:spPr>
          <a:xfrm>
            <a:off x="1703512" y="1052737"/>
            <a:ext cx="8507288" cy="4528869"/>
          </a:xfrm>
          <a:prstGeom prst="rect">
            <a:avLst/>
          </a:prstGeom>
          <a:noFill/>
        </p:spPr>
        <p:txBody>
          <a:bodyPr wrap="square">
            <a:spAutoFit/>
          </a:bodyPr>
          <a:lstStyle/>
          <a:p>
            <a:pPr>
              <a:lnSpc>
                <a:spcPct val="107000"/>
              </a:lnSpc>
              <a:spcAft>
                <a:spcPts val="800"/>
              </a:spcAft>
            </a:pPr>
            <a:r>
              <a:rPr lang="el-GR" b="1" u="sng" dirty="0">
                <a:latin typeface="Segoe UI" panose="020B0502040204020203" pitchFamily="34" charset="0"/>
                <a:ea typeface="Times New Roman" panose="02020603050405020304" pitchFamily="18" charset="0"/>
              </a:rPr>
              <a:t>01/01/20Χ4:</a:t>
            </a:r>
            <a:endParaRPr lang="el-GR" sz="2000" dirty="0">
              <a:latin typeface="Times New Roman" panose="02020603050405020304" pitchFamily="18" charset="0"/>
              <a:ea typeface="Times New Roman" panose="02020603050405020304" pitchFamily="18" charset="0"/>
            </a:endParaRPr>
          </a:p>
          <a:p>
            <a:pPr algn="just">
              <a:lnSpc>
                <a:spcPct val="107000"/>
              </a:lnSpc>
              <a:spcAft>
                <a:spcPts val="800"/>
              </a:spcAft>
            </a:pPr>
            <a:r>
              <a:rPr lang="el-GR" dirty="0">
                <a:latin typeface="Segoe UI" panose="020B0502040204020203" pitchFamily="34" charset="0"/>
                <a:ea typeface="Times New Roman" panose="02020603050405020304" pitchFamily="18" charset="0"/>
              </a:rPr>
              <a:t>Την 1/1/20Χ4, η καθαρή λογιστική αξία του φωτοτυπικού μηχανήματος ήταν ίση με € 4.478,24 (7.971-3.492,76). Ο λόγος είναι ότι μετά τη καταγραφή της ζημίας απομείωσης την 31/12/20Χ1, η καθαρή λογιστική αξία ήταν € 5.971. Μετά την πάροδο 2 ετών, η λογιστική αξία έχει μειωθεί κατά € 5.971 Χ (2/8) = € 1.492,76. </a:t>
            </a:r>
            <a:endParaRPr lang="el-GR" sz="2000" dirty="0">
              <a:latin typeface="Times New Roman" panose="02020603050405020304" pitchFamily="18" charset="0"/>
              <a:ea typeface="Times New Roman" panose="02020603050405020304" pitchFamily="18" charset="0"/>
            </a:endParaRPr>
          </a:p>
          <a:p>
            <a:pPr algn="just">
              <a:lnSpc>
                <a:spcPct val="107000"/>
              </a:lnSpc>
              <a:spcAft>
                <a:spcPts val="800"/>
              </a:spcAft>
            </a:pPr>
            <a:r>
              <a:rPr lang="el-GR" dirty="0">
                <a:latin typeface="Segoe UI" panose="020B0502040204020203" pitchFamily="34" charset="0"/>
                <a:ea typeface="Times New Roman" panose="02020603050405020304" pitchFamily="18" charset="0"/>
              </a:rPr>
              <a:t>Η αναστροφή της ζημίας απομείωσης δεν μπορεί να υπερβαίνει τη λογιστική αξία που θα είχε το πάγιο περιουσιακό στοιχείο αν δεν είχε λάβει χώρα η απομείωση. Στη συγκεκριμένη περίπτωση, αν δεν είχε πραγματοποιηθεί η απομείωση του φωτοτυπικού μηχανήματος, η λογιστική αξία  θα ήταν ίση με € 6.000 (10.000-4Χ1.000). Κατά συνέπεια, το μέγιστο ποσό της </a:t>
            </a:r>
            <a:r>
              <a:rPr lang="el-GR" dirty="0" err="1">
                <a:latin typeface="Segoe UI" panose="020B0502040204020203" pitchFamily="34" charset="0"/>
                <a:ea typeface="Times New Roman" panose="02020603050405020304" pitchFamily="18" charset="0"/>
              </a:rPr>
              <a:t>επιτρεπομένης</a:t>
            </a:r>
            <a:r>
              <a:rPr lang="el-GR" dirty="0">
                <a:latin typeface="Segoe UI" panose="020B0502040204020203" pitchFamily="34" charset="0"/>
                <a:ea typeface="Times New Roman" panose="02020603050405020304" pitchFamily="18" charset="0"/>
              </a:rPr>
              <a:t> αναστροφής είναι ίσο με € 6.000 - € 4.478,24 = € 1.521,76. </a:t>
            </a:r>
            <a:endParaRPr lang="el-GR" sz="2000" dirty="0">
              <a:latin typeface="Times New Roman" panose="02020603050405020304" pitchFamily="18" charset="0"/>
              <a:ea typeface="Times New Roman" panose="02020603050405020304" pitchFamily="18" charset="0"/>
            </a:endParaRPr>
          </a:p>
          <a:p>
            <a:pPr algn="just">
              <a:lnSpc>
                <a:spcPct val="107000"/>
              </a:lnSpc>
              <a:spcAft>
                <a:spcPts val="800"/>
              </a:spcAft>
            </a:pPr>
            <a:r>
              <a:rPr lang="el-GR" dirty="0">
                <a:latin typeface="Segoe UI" panose="020B0502040204020203" pitchFamily="34" charset="0"/>
                <a:ea typeface="Times New Roman" panose="02020603050405020304" pitchFamily="18" charset="0"/>
              </a:rPr>
              <a:t>Εφόσον το ανακτήσιμο ποσό είναι €5.720 [</a:t>
            </a:r>
            <a:r>
              <a:rPr lang="en-US" dirty="0">
                <a:latin typeface="Segoe UI" panose="020B0502040204020203" pitchFamily="34" charset="0"/>
                <a:ea typeface="Times New Roman" panose="02020603050405020304" pitchFamily="18" charset="0"/>
              </a:rPr>
              <a:t>max</a:t>
            </a:r>
            <a:r>
              <a:rPr lang="el-GR" dirty="0">
                <a:latin typeface="Segoe UI" panose="020B0502040204020203" pitchFamily="34" charset="0"/>
                <a:ea typeface="Times New Roman" panose="02020603050405020304" pitchFamily="18" charset="0"/>
              </a:rPr>
              <a:t>(Εύλογης Αξίας μείον κόστη διάθεσης=€5.000, Αξίας Χρήσης=€5.720)] μπορεί να αναστραφεί η σωρευμένη ζημία απομείωσης ίση με € 1.241,76 (€5.720 - € 4.478,24).</a:t>
            </a:r>
            <a:endParaRPr lang="el-GR"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60466420"/>
      </p:ext>
    </p:extLst>
  </p:cSld>
  <p:clrMapOvr>
    <a:masterClrMapping/>
  </p:clrMapOvr>
  <p:extLst>
    <p:ext uri="{6950BFC3-D8DA-4A85-94F7-54DA5524770B}">
      <p188:commentRel xmlns:p188="http://schemas.microsoft.com/office/powerpoint/2018/8/main" r:id="rId2"/>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7">
            <a:extLst>
              <a:ext uri="{FF2B5EF4-FFF2-40B4-BE49-F238E27FC236}">
                <a16:creationId xmlns:a16="http://schemas.microsoft.com/office/drawing/2014/main" id="{119DB0A0-B627-5D9C-8FE0-170A9D9E18B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BFEA206-8167-4B2A-9A9F-5C2706E34883}" type="slidenum">
              <a:rPr lang="en-GB" altLang="en-US" sz="1400">
                <a:solidFill>
                  <a:srgbClr val="626551"/>
                </a:solidFill>
                <a:latin typeface="Verdana" panose="020B0604030504040204" pitchFamily="34" charset="0"/>
                <a:cs typeface="Arial" panose="020B0604020202020204" pitchFamily="34" charset="0"/>
              </a:rPr>
              <a:pPr>
                <a:spcBef>
                  <a:spcPct val="0"/>
                </a:spcBef>
                <a:buFontTx/>
                <a:buNone/>
              </a:pPr>
              <a:t>52</a:t>
            </a:fld>
            <a:endParaRPr lang="en-GB" altLang="en-US" sz="1400">
              <a:solidFill>
                <a:srgbClr val="626551"/>
              </a:solidFill>
              <a:latin typeface="Verdana" panose="020B0604030504040204" pitchFamily="34" charset="0"/>
              <a:cs typeface="Arial" panose="020B0604020202020204" pitchFamily="34" charset="0"/>
            </a:endParaRPr>
          </a:p>
        </p:txBody>
      </p:sp>
      <p:sp>
        <p:nvSpPr>
          <p:cNvPr id="44035" name="Slide Number Placeholder 17">
            <a:extLst>
              <a:ext uri="{FF2B5EF4-FFF2-40B4-BE49-F238E27FC236}">
                <a16:creationId xmlns:a16="http://schemas.microsoft.com/office/drawing/2014/main" id="{93F58DF2-8B6B-6E8E-EA74-C386DA583B99}"/>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18188BBF-DEC4-4905-8D36-466CCEBA479C}"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52</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6" name="Slide Number Placeholder 17">
            <a:extLst>
              <a:ext uri="{FF2B5EF4-FFF2-40B4-BE49-F238E27FC236}">
                <a16:creationId xmlns:a16="http://schemas.microsoft.com/office/drawing/2014/main" id="{E1EB14A6-80C4-751E-17BB-61DBED4B1DA5}"/>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F0272CEC-B4B0-4BCC-9945-5E7FFE115CA4}"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52</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9" name="Slide Number Placeholder 5">
            <a:extLst>
              <a:ext uri="{FF2B5EF4-FFF2-40B4-BE49-F238E27FC236}">
                <a16:creationId xmlns:a16="http://schemas.microsoft.com/office/drawing/2014/main" id="{28C06F96-4903-9BA8-9A9B-49EA1971ACF6}"/>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C6D780AD-E697-403E-89F2-6D868460B5A1}"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52</a:t>
            </a:fld>
            <a:endParaRPr lang="en-GB" altLang="en-US" sz="1200">
              <a:solidFill>
                <a:srgbClr val="626551"/>
              </a:solidFill>
              <a:latin typeface="Verdana" panose="020B0604030504040204" pitchFamily="34" charset="0"/>
              <a:cs typeface="Arial" panose="020B0604020202020204" pitchFamily="34" charset="0"/>
            </a:endParaRPr>
          </a:p>
        </p:txBody>
      </p:sp>
      <p:pic>
        <p:nvPicPr>
          <p:cNvPr id="5" name="Εικόνα 4">
            <a:extLst>
              <a:ext uri="{FF2B5EF4-FFF2-40B4-BE49-F238E27FC236}">
                <a16:creationId xmlns:a16="http://schemas.microsoft.com/office/drawing/2014/main" id="{B57AF642-1CF4-8E97-B161-F3216B3DF414}"/>
              </a:ext>
            </a:extLst>
          </p:cNvPr>
          <p:cNvPicPr>
            <a:picLocks noChangeAspect="1"/>
          </p:cNvPicPr>
          <p:nvPr/>
        </p:nvPicPr>
        <p:blipFill>
          <a:blip r:embed="rId3"/>
          <a:stretch>
            <a:fillRect/>
          </a:stretch>
        </p:blipFill>
        <p:spPr>
          <a:xfrm>
            <a:off x="2063552" y="836712"/>
            <a:ext cx="7632848" cy="2232248"/>
          </a:xfrm>
          <a:prstGeom prst="rect">
            <a:avLst/>
          </a:prstGeom>
        </p:spPr>
      </p:pic>
    </p:spTree>
    <p:extLst>
      <p:ext uri="{BB962C8B-B14F-4D97-AF65-F5344CB8AC3E}">
        <p14:creationId xmlns:p14="http://schemas.microsoft.com/office/powerpoint/2010/main" val="2254525725"/>
      </p:ext>
    </p:extLst>
  </p:cSld>
  <p:clrMapOvr>
    <a:masterClrMapping/>
  </p:clrMapOvr>
  <p:extLst>
    <p:ext uri="{6950BFC3-D8DA-4A85-94F7-54DA5524770B}">
      <p188:commentRel xmlns:p188="http://schemas.microsoft.com/office/powerpoint/2018/8/main" r:id="rId2"/>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7">
            <a:extLst>
              <a:ext uri="{FF2B5EF4-FFF2-40B4-BE49-F238E27FC236}">
                <a16:creationId xmlns:a16="http://schemas.microsoft.com/office/drawing/2014/main" id="{119DB0A0-B627-5D9C-8FE0-170A9D9E18B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BFEA206-8167-4B2A-9A9F-5C2706E34883}" type="slidenum">
              <a:rPr lang="en-GB" altLang="en-US" sz="1400">
                <a:solidFill>
                  <a:srgbClr val="626551"/>
                </a:solidFill>
                <a:latin typeface="Verdana" panose="020B0604030504040204" pitchFamily="34" charset="0"/>
                <a:cs typeface="Arial" panose="020B0604020202020204" pitchFamily="34" charset="0"/>
              </a:rPr>
              <a:pPr>
                <a:spcBef>
                  <a:spcPct val="0"/>
                </a:spcBef>
                <a:buFontTx/>
                <a:buNone/>
              </a:pPr>
              <a:t>53</a:t>
            </a:fld>
            <a:endParaRPr lang="en-GB" altLang="en-US" sz="1400">
              <a:solidFill>
                <a:srgbClr val="626551"/>
              </a:solidFill>
              <a:latin typeface="Verdana" panose="020B0604030504040204" pitchFamily="34" charset="0"/>
              <a:cs typeface="Arial" panose="020B0604020202020204" pitchFamily="34" charset="0"/>
            </a:endParaRPr>
          </a:p>
        </p:txBody>
      </p:sp>
      <p:sp>
        <p:nvSpPr>
          <p:cNvPr id="44035" name="Slide Number Placeholder 17">
            <a:extLst>
              <a:ext uri="{FF2B5EF4-FFF2-40B4-BE49-F238E27FC236}">
                <a16:creationId xmlns:a16="http://schemas.microsoft.com/office/drawing/2014/main" id="{93F58DF2-8B6B-6E8E-EA74-C386DA583B99}"/>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18188BBF-DEC4-4905-8D36-466CCEBA479C}"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53</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6" name="Slide Number Placeholder 17">
            <a:extLst>
              <a:ext uri="{FF2B5EF4-FFF2-40B4-BE49-F238E27FC236}">
                <a16:creationId xmlns:a16="http://schemas.microsoft.com/office/drawing/2014/main" id="{E1EB14A6-80C4-751E-17BB-61DBED4B1DA5}"/>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F0272CEC-B4B0-4BCC-9945-5E7FFE115CA4}"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53</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9" name="Slide Number Placeholder 5">
            <a:extLst>
              <a:ext uri="{FF2B5EF4-FFF2-40B4-BE49-F238E27FC236}">
                <a16:creationId xmlns:a16="http://schemas.microsoft.com/office/drawing/2014/main" id="{28C06F96-4903-9BA8-9A9B-49EA1971ACF6}"/>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C6D780AD-E697-403E-89F2-6D868460B5A1}"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53</a:t>
            </a:fld>
            <a:endParaRPr lang="en-GB" altLang="en-US" sz="1200">
              <a:solidFill>
                <a:srgbClr val="626551"/>
              </a:solidFill>
              <a:latin typeface="Verdan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7D1FBB2B-F749-8347-4E2F-1AA46E0C0512}"/>
              </a:ext>
            </a:extLst>
          </p:cNvPr>
          <p:cNvSpPr txBox="1"/>
          <p:nvPr/>
        </p:nvSpPr>
        <p:spPr>
          <a:xfrm>
            <a:off x="2063552" y="908720"/>
            <a:ext cx="8424936" cy="3337452"/>
          </a:xfrm>
          <a:prstGeom prst="rect">
            <a:avLst/>
          </a:prstGeom>
          <a:noFill/>
        </p:spPr>
        <p:txBody>
          <a:bodyPr wrap="square">
            <a:spAutoFit/>
          </a:bodyPr>
          <a:lstStyle/>
          <a:p>
            <a:pPr algn="just">
              <a:lnSpc>
                <a:spcPct val="106000"/>
              </a:lnSpc>
              <a:spcAft>
                <a:spcPts val="800"/>
              </a:spcAft>
            </a:pPr>
            <a:r>
              <a:rPr lang="el-GR" sz="2500" b="1" dirty="0">
                <a:latin typeface="Calibri" panose="020F0502020204030204" pitchFamily="34" charset="0"/>
                <a:ea typeface="Calibri" panose="020F0502020204030204" pitchFamily="34" charset="0"/>
                <a:cs typeface="Times New Roman" panose="02020603050405020304" pitchFamily="18" charset="0"/>
              </a:rPr>
              <a:t>Στις 02/01/20Χ0 η ΑΛΦΑ ολοκλήρωσε την κατασκευή κτηρίου επί οικοπέδου ιδιοκτησίας της ΒΗΤΑ. Το κόστος ανέγερσης ανήλθε στο ποσό των 2.400.000 ευρώ. Με βάση τη σχετική σύμβαση, η ΑΛΦΑ θα έχει συμβατικά τη χρήση του παγίου για 10 έτη, χωρίς την καταβολή οποιουδήποτε ποσού στη ΒΗΤΑ. Στο τέλος της δεκαετίας, η ΑΛΦΑ παραδίδει τη χρήση του ακινήτου στη ΒΗΤΑ. Το κτήριο έχει ωφέλιμη οικονομική ζωή 25 ετών.</a:t>
            </a:r>
            <a:endParaRPr lang="el-GR" sz="25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0321986"/>
      </p:ext>
    </p:extLst>
  </p:cSld>
  <p:clrMapOvr>
    <a:masterClrMapping/>
  </p:clrMapOvr>
  <p:extLst>
    <p:ext uri="{6950BFC3-D8DA-4A85-94F7-54DA5524770B}">
      <p188:commentRel xmlns:p188="http://schemas.microsoft.com/office/powerpoint/2018/8/main" r:id="rId2"/>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7">
            <a:extLst>
              <a:ext uri="{FF2B5EF4-FFF2-40B4-BE49-F238E27FC236}">
                <a16:creationId xmlns:a16="http://schemas.microsoft.com/office/drawing/2014/main" id="{119DB0A0-B627-5D9C-8FE0-170A9D9E18B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BFEA206-8167-4B2A-9A9F-5C2706E34883}" type="slidenum">
              <a:rPr lang="en-GB" altLang="en-US" sz="1400">
                <a:solidFill>
                  <a:srgbClr val="626551"/>
                </a:solidFill>
                <a:latin typeface="Verdana" panose="020B0604030504040204" pitchFamily="34" charset="0"/>
                <a:cs typeface="Arial" panose="020B0604020202020204" pitchFamily="34" charset="0"/>
              </a:rPr>
              <a:pPr>
                <a:spcBef>
                  <a:spcPct val="0"/>
                </a:spcBef>
                <a:buFontTx/>
                <a:buNone/>
              </a:pPr>
              <a:t>54</a:t>
            </a:fld>
            <a:endParaRPr lang="en-GB" altLang="en-US" sz="1400">
              <a:solidFill>
                <a:srgbClr val="626551"/>
              </a:solidFill>
              <a:latin typeface="Verdana" panose="020B0604030504040204" pitchFamily="34" charset="0"/>
              <a:cs typeface="Arial" panose="020B0604020202020204" pitchFamily="34" charset="0"/>
            </a:endParaRPr>
          </a:p>
        </p:txBody>
      </p:sp>
      <p:sp>
        <p:nvSpPr>
          <p:cNvPr id="44035" name="Slide Number Placeholder 17">
            <a:extLst>
              <a:ext uri="{FF2B5EF4-FFF2-40B4-BE49-F238E27FC236}">
                <a16:creationId xmlns:a16="http://schemas.microsoft.com/office/drawing/2014/main" id="{93F58DF2-8B6B-6E8E-EA74-C386DA583B99}"/>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18188BBF-DEC4-4905-8D36-466CCEBA479C}"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54</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6" name="Slide Number Placeholder 17">
            <a:extLst>
              <a:ext uri="{FF2B5EF4-FFF2-40B4-BE49-F238E27FC236}">
                <a16:creationId xmlns:a16="http://schemas.microsoft.com/office/drawing/2014/main" id="{E1EB14A6-80C4-751E-17BB-61DBED4B1DA5}"/>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F0272CEC-B4B0-4BCC-9945-5E7FFE115CA4}"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54</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9" name="Slide Number Placeholder 5">
            <a:extLst>
              <a:ext uri="{FF2B5EF4-FFF2-40B4-BE49-F238E27FC236}">
                <a16:creationId xmlns:a16="http://schemas.microsoft.com/office/drawing/2014/main" id="{28C06F96-4903-9BA8-9A9B-49EA1971ACF6}"/>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C6D780AD-E697-403E-89F2-6D868460B5A1}"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54</a:t>
            </a:fld>
            <a:endParaRPr lang="en-GB" altLang="en-US" sz="1200">
              <a:solidFill>
                <a:srgbClr val="626551"/>
              </a:solidFill>
              <a:latin typeface="Verdan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8456864B-0EBE-11F4-25D4-5C21BBC81C23}"/>
              </a:ext>
            </a:extLst>
          </p:cNvPr>
          <p:cNvSpPr txBox="1"/>
          <p:nvPr/>
        </p:nvSpPr>
        <p:spPr>
          <a:xfrm>
            <a:off x="2207568" y="1861798"/>
            <a:ext cx="8003232" cy="3170099"/>
          </a:xfrm>
          <a:prstGeom prst="rect">
            <a:avLst/>
          </a:prstGeom>
          <a:noFill/>
        </p:spPr>
        <p:txBody>
          <a:bodyPr wrap="square">
            <a:spAutoFit/>
          </a:bodyPr>
          <a:lstStyle/>
          <a:p>
            <a:pPr algn="just"/>
            <a:r>
              <a:rPr lang="el-GR" sz="2500" dirty="0"/>
              <a:t>Ζητείται να παρουσιαστεί η λογιστική αντιμετώπιση του παγίου για την ΑΛΦΑ και τη ΒΗΤΑ. Ανάλυση – Απάντηση, ΑΛΦΑ α) Με βάση τις παρατιθέμενες πληροφορίες, η ΑΛΦΑ αναγνωρίζει τη χρήση του ακινήτου ως άυλο περιουσιακό στοιχείο αξίας 2.400.000 ευρώ. β) Το άυλο στοιχείο ποσού των 2.400.000 ευρώ αποσβένεται με τη σταθερή μέθοδο στη δεκαετή περίοδο, και έτσι προκύπτει ετήσιο έξοδο αποσβέσεων 240.000 ευρώ. </a:t>
            </a:r>
          </a:p>
        </p:txBody>
      </p:sp>
    </p:spTree>
    <p:extLst>
      <p:ext uri="{BB962C8B-B14F-4D97-AF65-F5344CB8AC3E}">
        <p14:creationId xmlns:p14="http://schemas.microsoft.com/office/powerpoint/2010/main" val="2609451152"/>
      </p:ext>
    </p:extLst>
  </p:cSld>
  <p:clrMapOvr>
    <a:masterClrMapping/>
  </p:clrMapOvr>
  <p:extLst>
    <p:ext uri="{6950BFC3-D8DA-4A85-94F7-54DA5524770B}">
      <p188:commentRel xmlns:p188="http://schemas.microsoft.com/office/powerpoint/2018/8/main" r:id="rId2"/>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7">
            <a:extLst>
              <a:ext uri="{FF2B5EF4-FFF2-40B4-BE49-F238E27FC236}">
                <a16:creationId xmlns:a16="http://schemas.microsoft.com/office/drawing/2014/main" id="{119DB0A0-B627-5D9C-8FE0-170A9D9E18B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BFEA206-8167-4B2A-9A9F-5C2706E34883}" type="slidenum">
              <a:rPr lang="en-GB" altLang="en-US" sz="1400">
                <a:solidFill>
                  <a:srgbClr val="626551"/>
                </a:solidFill>
                <a:latin typeface="Verdana" panose="020B0604030504040204" pitchFamily="34" charset="0"/>
                <a:cs typeface="Arial" panose="020B0604020202020204" pitchFamily="34" charset="0"/>
              </a:rPr>
              <a:pPr>
                <a:spcBef>
                  <a:spcPct val="0"/>
                </a:spcBef>
                <a:buFontTx/>
                <a:buNone/>
              </a:pPr>
              <a:t>55</a:t>
            </a:fld>
            <a:endParaRPr lang="en-GB" altLang="en-US" sz="1400">
              <a:solidFill>
                <a:srgbClr val="626551"/>
              </a:solidFill>
              <a:latin typeface="Verdana" panose="020B0604030504040204" pitchFamily="34" charset="0"/>
              <a:cs typeface="Arial" panose="020B0604020202020204" pitchFamily="34" charset="0"/>
            </a:endParaRPr>
          </a:p>
        </p:txBody>
      </p:sp>
      <p:sp>
        <p:nvSpPr>
          <p:cNvPr id="44035" name="Slide Number Placeholder 17">
            <a:extLst>
              <a:ext uri="{FF2B5EF4-FFF2-40B4-BE49-F238E27FC236}">
                <a16:creationId xmlns:a16="http://schemas.microsoft.com/office/drawing/2014/main" id="{93F58DF2-8B6B-6E8E-EA74-C386DA583B99}"/>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18188BBF-DEC4-4905-8D36-466CCEBA479C}"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55</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6" name="Slide Number Placeholder 17">
            <a:extLst>
              <a:ext uri="{FF2B5EF4-FFF2-40B4-BE49-F238E27FC236}">
                <a16:creationId xmlns:a16="http://schemas.microsoft.com/office/drawing/2014/main" id="{E1EB14A6-80C4-751E-17BB-61DBED4B1DA5}"/>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F0272CEC-B4B0-4BCC-9945-5E7FFE115CA4}"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55</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9" name="Slide Number Placeholder 5">
            <a:extLst>
              <a:ext uri="{FF2B5EF4-FFF2-40B4-BE49-F238E27FC236}">
                <a16:creationId xmlns:a16="http://schemas.microsoft.com/office/drawing/2014/main" id="{28C06F96-4903-9BA8-9A9B-49EA1971ACF6}"/>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C6D780AD-E697-403E-89F2-6D868460B5A1}"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55</a:t>
            </a:fld>
            <a:endParaRPr lang="en-GB" altLang="en-US" sz="1200">
              <a:solidFill>
                <a:srgbClr val="626551"/>
              </a:solidFill>
              <a:latin typeface="Verdana" panose="020B0604030504040204" pitchFamily="34" charset="0"/>
              <a:cs typeface="Arial" panose="020B0604020202020204" pitchFamily="34" charset="0"/>
            </a:endParaRPr>
          </a:p>
        </p:txBody>
      </p:sp>
      <p:sp>
        <p:nvSpPr>
          <p:cNvPr id="8" name="TextBox 7">
            <a:extLst>
              <a:ext uri="{FF2B5EF4-FFF2-40B4-BE49-F238E27FC236}">
                <a16:creationId xmlns:a16="http://schemas.microsoft.com/office/drawing/2014/main" id="{3BEEF3C6-60E1-FCBB-C0E0-AB96730746AE}"/>
              </a:ext>
            </a:extLst>
          </p:cNvPr>
          <p:cNvSpPr txBox="1"/>
          <p:nvPr/>
        </p:nvSpPr>
        <p:spPr>
          <a:xfrm>
            <a:off x="2279576" y="1861799"/>
            <a:ext cx="7848872" cy="2785378"/>
          </a:xfrm>
          <a:prstGeom prst="rect">
            <a:avLst/>
          </a:prstGeom>
          <a:noFill/>
        </p:spPr>
        <p:txBody>
          <a:bodyPr wrap="square">
            <a:spAutoFit/>
          </a:bodyPr>
          <a:lstStyle/>
          <a:p>
            <a:r>
              <a:rPr lang="el-GR" sz="2500" dirty="0"/>
              <a:t>Λογιστικές εγγραφές</a:t>
            </a:r>
          </a:p>
          <a:p>
            <a:r>
              <a:rPr lang="el-GR" sz="2500" dirty="0"/>
              <a:t>02/01/20Χ0</a:t>
            </a:r>
          </a:p>
          <a:p>
            <a:r>
              <a:rPr lang="el-GR" sz="2500" dirty="0"/>
              <a:t>Συμβατική χρήση ακινήτου (άυλο πάγιο) 2.400.000</a:t>
            </a:r>
          </a:p>
          <a:p>
            <a:r>
              <a:rPr lang="el-GR" sz="2500" dirty="0"/>
              <a:t>Ταμειακά διαθέσιμα 2.400.000</a:t>
            </a:r>
          </a:p>
          <a:p>
            <a:r>
              <a:rPr lang="el-GR" sz="2500" dirty="0"/>
              <a:t>31/12/Χ0 (και κάθε ετήσια περίοδο της δεκαετίας)</a:t>
            </a:r>
          </a:p>
          <a:p>
            <a:r>
              <a:rPr lang="el-GR" sz="2500" dirty="0"/>
              <a:t>Αποσβέσεις συμβατικής χρήσης ακινήτου 240.000</a:t>
            </a:r>
          </a:p>
          <a:p>
            <a:r>
              <a:rPr lang="el-GR" sz="2500" dirty="0"/>
              <a:t>Αποσβεσμένη συμβατική χρήση ακινήτου 240.000</a:t>
            </a:r>
          </a:p>
        </p:txBody>
      </p:sp>
    </p:spTree>
    <p:extLst>
      <p:ext uri="{BB962C8B-B14F-4D97-AF65-F5344CB8AC3E}">
        <p14:creationId xmlns:p14="http://schemas.microsoft.com/office/powerpoint/2010/main" val="679372449"/>
      </p:ext>
    </p:extLst>
  </p:cSld>
  <p:clrMapOvr>
    <a:masterClrMapping/>
  </p:clrMapOvr>
  <p:extLst>
    <p:ext uri="{6950BFC3-D8DA-4A85-94F7-54DA5524770B}">
      <p188:commentRel xmlns:p188="http://schemas.microsoft.com/office/powerpoint/2018/8/main" r:id="rId2"/>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7">
            <a:extLst>
              <a:ext uri="{FF2B5EF4-FFF2-40B4-BE49-F238E27FC236}">
                <a16:creationId xmlns:a16="http://schemas.microsoft.com/office/drawing/2014/main" id="{119DB0A0-B627-5D9C-8FE0-170A9D9E18B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BFEA206-8167-4B2A-9A9F-5C2706E34883}" type="slidenum">
              <a:rPr lang="en-GB" altLang="en-US" sz="1400">
                <a:solidFill>
                  <a:srgbClr val="626551"/>
                </a:solidFill>
                <a:latin typeface="Verdana" panose="020B0604030504040204" pitchFamily="34" charset="0"/>
                <a:cs typeface="Arial" panose="020B0604020202020204" pitchFamily="34" charset="0"/>
              </a:rPr>
              <a:pPr>
                <a:spcBef>
                  <a:spcPct val="0"/>
                </a:spcBef>
                <a:buFontTx/>
                <a:buNone/>
              </a:pPr>
              <a:t>56</a:t>
            </a:fld>
            <a:endParaRPr lang="en-GB" altLang="en-US" sz="1400">
              <a:solidFill>
                <a:srgbClr val="626551"/>
              </a:solidFill>
              <a:latin typeface="Verdana" panose="020B0604030504040204" pitchFamily="34" charset="0"/>
              <a:cs typeface="Arial" panose="020B0604020202020204" pitchFamily="34" charset="0"/>
            </a:endParaRPr>
          </a:p>
        </p:txBody>
      </p:sp>
      <p:sp>
        <p:nvSpPr>
          <p:cNvPr id="44035" name="Slide Number Placeholder 17">
            <a:extLst>
              <a:ext uri="{FF2B5EF4-FFF2-40B4-BE49-F238E27FC236}">
                <a16:creationId xmlns:a16="http://schemas.microsoft.com/office/drawing/2014/main" id="{93F58DF2-8B6B-6E8E-EA74-C386DA583B99}"/>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18188BBF-DEC4-4905-8D36-466CCEBA479C}"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56</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6" name="Slide Number Placeholder 17">
            <a:extLst>
              <a:ext uri="{FF2B5EF4-FFF2-40B4-BE49-F238E27FC236}">
                <a16:creationId xmlns:a16="http://schemas.microsoft.com/office/drawing/2014/main" id="{E1EB14A6-80C4-751E-17BB-61DBED4B1DA5}"/>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F0272CEC-B4B0-4BCC-9945-5E7FFE115CA4}"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56</a:t>
            </a:fld>
            <a:endParaRPr lang="en-GB" altLang="en-US" sz="1200">
              <a:solidFill>
                <a:srgbClr val="626551"/>
              </a:solidFill>
              <a:latin typeface="Verdana" panose="020B0604030504040204" pitchFamily="34" charset="0"/>
              <a:cs typeface="Arial" panose="020B0604020202020204" pitchFamily="34" charset="0"/>
            </a:endParaRPr>
          </a:p>
        </p:txBody>
      </p:sp>
      <p:sp>
        <p:nvSpPr>
          <p:cNvPr id="44039" name="Slide Number Placeholder 5">
            <a:extLst>
              <a:ext uri="{FF2B5EF4-FFF2-40B4-BE49-F238E27FC236}">
                <a16:creationId xmlns:a16="http://schemas.microsoft.com/office/drawing/2014/main" id="{28C06F96-4903-9BA8-9A9B-49EA1971ACF6}"/>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C6D780AD-E697-403E-89F2-6D868460B5A1}" type="slidenum">
              <a:rPr lang="en-GB" altLang="en-US" sz="1200">
                <a:solidFill>
                  <a:srgbClr val="626551"/>
                </a:solidFill>
                <a:latin typeface="Verdana" panose="020B0604030504040204" pitchFamily="34" charset="0"/>
                <a:cs typeface="Arial" panose="020B0604020202020204" pitchFamily="34" charset="0"/>
              </a:rPr>
              <a:pPr algn="r" eaLnBrk="1" hangingPunct="1">
                <a:spcBef>
                  <a:spcPct val="0"/>
                </a:spcBef>
                <a:buFontTx/>
                <a:buNone/>
              </a:pPr>
              <a:t>56</a:t>
            </a:fld>
            <a:endParaRPr lang="en-GB" altLang="en-US" sz="1200">
              <a:solidFill>
                <a:srgbClr val="626551"/>
              </a:solidFill>
              <a:latin typeface="Verdan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FCCBF617-75B4-6EB7-D478-996BED6BE9D1}"/>
              </a:ext>
            </a:extLst>
          </p:cNvPr>
          <p:cNvSpPr txBox="1"/>
          <p:nvPr/>
        </p:nvSpPr>
        <p:spPr>
          <a:xfrm>
            <a:off x="2246479" y="689788"/>
            <a:ext cx="8208912" cy="5478423"/>
          </a:xfrm>
          <a:prstGeom prst="rect">
            <a:avLst/>
          </a:prstGeom>
          <a:noFill/>
        </p:spPr>
        <p:txBody>
          <a:bodyPr wrap="square">
            <a:spAutoFit/>
          </a:bodyPr>
          <a:lstStyle/>
          <a:p>
            <a:pPr algn="just"/>
            <a:r>
              <a:rPr lang="el-GR" sz="2500" dirty="0"/>
              <a:t>Ανάλυση – Απάντηση, ΒΗΤΑ γ) Η ΒΗΤΑ αναγνωρίζει κτήριο αξίας 2.400.000 ευρώ και ισόποση υποχρέωση (έσοδο επομένων χρήσεων). δ) Το κτήριο αυτό υπόκειται σε εικοσιπενταετή απόσβεση (4% ετησίως), βάσει των εκτιμήσεων για την ωφέλιμη οικονομική ζωή του. Έτσι, προκύπτουν ετήσιες αποσβέσεις ποσού 96.000 ευρώ το έτος (2.400.000 / 25 έτη = 96.000). Η υποχρέωση μεταφέρεται στα αποτελέσματα ως ετήσιο έσοδο από μισθώματα (ενοίκια) ποσού 240.000 ευρώ (2.400.000 / 10). Λογιστικές εγγραφές 02/01/20Χ0 Κτήρια 2.400.000 Έσοδα επόμενων χρήσεων 2.400.000 31/12/Χ0 (και κάθε ετήσια περίοδο της δεκαετίας) Αποσβέσεις κτηρίων (2.400.000 / 25) 96.000 Αποσβεσμένα κτήρια 96.000 Έσοδα επόμενων χρήσεων 240.000 Έσοδα ενοικίων 240.000</a:t>
            </a:r>
          </a:p>
        </p:txBody>
      </p:sp>
    </p:spTree>
    <p:extLst>
      <p:ext uri="{BB962C8B-B14F-4D97-AF65-F5344CB8AC3E}">
        <p14:creationId xmlns:p14="http://schemas.microsoft.com/office/powerpoint/2010/main" val="2098479444"/>
      </p:ext>
    </p:extLst>
  </p:cSld>
  <p:clrMapOvr>
    <a:masterClrMapping/>
  </p:clrMapOvr>
  <p:extLst>
    <p:ext uri="{6950BFC3-D8DA-4A85-94F7-54DA5524770B}">
      <p188:commentRel xmlns:p188="http://schemas.microsoft.com/office/powerpoint/2018/8/main" r:id="rId2"/>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18406345-3B42-3A59-22C8-91430ABD4181}"/>
              </a:ext>
            </a:extLst>
          </p:cNvPr>
          <p:cNvSpPr>
            <a:spLocks noGrp="1"/>
          </p:cNvSpPr>
          <p:nvPr>
            <p:ph type="sldNum" sz="quarter" idx="12"/>
          </p:nvPr>
        </p:nvSpPr>
        <p:spPr/>
        <p:txBody>
          <a:bodyPr/>
          <a:lstStyle/>
          <a:p>
            <a:fld id="{A3D53C11-78EF-4F8A-917F-AAFC4D194CFE}" type="slidenum">
              <a:rPr lang="el-GR" smtClean="0"/>
              <a:pPr/>
              <a:t>57</a:t>
            </a:fld>
            <a:endParaRPr lang="el-GR"/>
          </a:p>
        </p:txBody>
      </p:sp>
      <p:sp>
        <p:nvSpPr>
          <p:cNvPr id="4" name="TextBox 3">
            <a:extLst>
              <a:ext uri="{FF2B5EF4-FFF2-40B4-BE49-F238E27FC236}">
                <a16:creationId xmlns:a16="http://schemas.microsoft.com/office/drawing/2014/main" id="{AAC79F9B-2F12-3DC8-6CC8-45CF30C64F46}"/>
              </a:ext>
            </a:extLst>
          </p:cNvPr>
          <p:cNvSpPr txBox="1"/>
          <p:nvPr/>
        </p:nvSpPr>
        <p:spPr>
          <a:xfrm>
            <a:off x="1739516" y="561054"/>
            <a:ext cx="8712968" cy="5478423"/>
          </a:xfrm>
          <a:prstGeom prst="rect">
            <a:avLst/>
          </a:prstGeom>
          <a:noFill/>
        </p:spPr>
        <p:txBody>
          <a:bodyPr wrap="square">
            <a:spAutoFit/>
          </a:bodyPr>
          <a:lstStyle/>
          <a:p>
            <a:pPr algn="just"/>
            <a:r>
              <a:rPr lang="el-GR" sz="2500" i="1" dirty="0">
                <a:solidFill>
                  <a:srgbClr val="606060"/>
                </a:solidFill>
                <a:latin typeface="open sans" panose="020B0606030504020204" pitchFamily="34" charset="0"/>
              </a:rPr>
              <a:t>Παράδειγμα (μητρώο παγίων με διαφορετικές λογιστικές και φορολογικές αποσβέσεις)</a:t>
            </a:r>
            <a:br>
              <a:rPr lang="el-GR" sz="2500" dirty="0">
                <a:solidFill>
                  <a:srgbClr val="606060"/>
                </a:solidFill>
                <a:latin typeface="open sans" panose="020B0606030504020204" pitchFamily="34" charset="0"/>
              </a:rPr>
            </a:br>
            <a:br>
              <a:rPr lang="el-GR" sz="2500" dirty="0">
                <a:solidFill>
                  <a:srgbClr val="606060"/>
                </a:solidFill>
                <a:latin typeface="open sans" panose="020B0606030504020204" pitchFamily="34" charset="0"/>
              </a:rPr>
            </a:br>
            <a:r>
              <a:rPr lang="el-GR" sz="2500" dirty="0">
                <a:solidFill>
                  <a:srgbClr val="606060"/>
                </a:solidFill>
                <a:latin typeface="open sans" panose="020B0606030504020204" pitchFamily="34" charset="0"/>
              </a:rPr>
              <a:t>Στις 30/06/20Χ1 η ΖΗΤΑ αγόρασε και έθεσε σε λειτουργία πάγιο αξίας κτήσης 1.200.000 ευρώ. Με βάση τις τεκμηριωμένες εκτιμήσεις της επιχείρησης, το πάγιο έχει ωφέλιμη οικονομική ζωή 8 έτη (ετήσιος συντελεστής απόσβεσης 12,5%) και μηδενική υπολειμματική αξία, ενώ βάσει του φορολογικού νόμου το πάγιο αποσβένεται με συντελεστή 20% ετησίως.</a:t>
            </a:r>
          </a:p>
          <a:p>
            <a:pPr algn="just"/>
            <a:br>
              <a:rPr lang="el-GR" sz="2500" dirty="0">
                <a:solidFill>
                  <a:srgbClr val="606060"/>
                </a:solidFill>
                <a:latin typeface="open sans" panose="020B0606030504020204" pitchFamily="34" charset="0"/>
              </a:rPr>
            </a:br>
            <a:r>
              <a:rPr lang="el-GR" sz="2500" dirty="0">
                <a:solidFill>
                  <a:srgbClr val="606060"/>
                </a:solidFill>
                <a:latin typeface="open sans" panose="020B0606030504020204" pitchFamily="34" charset="0"/>
              </a:rPr>
              <a:t>Ζητείται να προσδιοριστούν οι λογιστικές και οι φορολογικές αποσβέσεις του παγίου. Ανάλυση – Λύση</a:t>
            </a:r>
          </a:p>
          <a:p>
            <a:pPr algn="just"/>
            <a:endParaRPr lang="el-GR" sz="2500" dirty="0">
              <a:solidFill>
                <a:srgbClr val="606060"/>
              </a:solidFill>
              <a:latin typeface="open sans" panose="020B0606030504020204" pitchFamily="34" charset="0"/>
            </a:endParaRPr>
          </a:p>
        </p:txBody>
      </p:sp>
    </p:spTree>
    <p:extLst>
      <p:ext uri="{BB962C8B-B14F-4D97-AF65-F5344CB8AC3E}">
        <p14:creationId xmlns:p14="http://schemas.microsoft.com/office/powerpoint/2010/main" val="40548272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18406345-3B42-3A59-22C8-91430ABD4181}"/>
              </a:ext>
            </a:extLst>
          </p:cNvPr>
          <p:cNvSpPr>
            <a:spLocks noGrp="1"/>
          </p:cNvSpPr>
          <p:nvPr>
            <p:ph type="sldNum" sz="quarter" idx="12"/>
          </p:nvPr>
        </p:nvSpPr>
        <p:spPr/>
        <p:txBody>
          <a:bodyPr/>
          <a:lstStyle/>
          <a:p>
            <a:fld id="{A3D53C11-78EF-4F8A-917F-AAFC4D194CFE}" type="slidenum">
              <a:rPr lang="el-GR" smtClean="0"/>
              <a:pPr/>
              <a:t>58</a:t>
            </a:fld>
            <a:endParaRPr lang="el-GR"/>
          </a:p>
        </p:txBody>
      </p:sp>
      <p:graphicFrame>
        <p:nvGraphicFramePr>
          <p:cNvPr id="6" name="Πίνακας 5">
            <a:extLst>
              <a:ext uri="{FF2B5EF4-FFF2-40B4-BE49-F238E27FC236}">
                <a16:creationId xmlns:a16="http://schemas.microsoft.com/office/drawing/2014/main" id="{23D8957F-2E4A-DD64-68E7-6E604E2FBE6E}"/>
              </a:ext>
            </a:extLst>
          </p:cNvPr>
          <p:cNvGraphicFramePr>
            <a:graphicFrameLocks noGrp="1"/>
          </p:cNvGraphicFramePr>
          <p:nvPr>
            <p:extLst>
              <p:ext uri="{D42A27DB-BD31-4B8C-83A1-F6EECF244321}">
                <p14:modId xmlns:p14="http://schemas.microsoft.com/office/powerpoint/2010/main" val="3362722072"/>
              </p:ext>
            </p:extLst>
          </p:nvPr>
        </p:nvGraphicFramePr>
        <p:xfrm>
          <a:off x="2063552" y="908720"/>
          <a:ext cx="8064900" cy="5172678"/>
        </p:xfrm>
        <a:graphic>
          <a:graphicData uri="http://schemas.openxmlformats.org/drawingml/2006/table">
            <a:tbl>
              <a:tblPr>
                <a:tableStyleId>{5C22544A-7EE6-4342-B048-85BDC9FD1C3A}</a:tableStyleId>
              </a:tblPr>
              <a:tblGrid>
                <a:gridCol w="806490">
                  <a:extLst>
                    <a:ext uri="{9D8B030D-6E8A-4147-A177-3AD203B41FA5}">
                      <a16:colId xmlns:a16="http://schemas.microsoft.com/office/drawing/2014/main" val="186484772"/>
                    </a:ext>
                  </a:extLst>
                </a:gridCol>
                <a:gridCol w="806490">
                  <a:extLst>
                    <a:ext uri="{9D8B030D-6E8A-4147-A177-3AD203B41FA5}">
                      <a16:colId xmlns:a16="http://schemas.microsoft.com/office/drawing/2014/main" val="901794606"/>
                    </a:ext>
                  </a:extLst>
                </a:gridCol>
                <a:gridCol w="806490">
                  <a:extLst>
                    <a:ext uri="{9D8B030D-6E8A-4147-A177-3AD203B41FA5}">
                      <a16:colId xmlns:a16="http://schemas.microsoft.com/office/drawing/2014/main" val="1360985107"/>
                    </a:ext>
                  </a:extLst>
                </a:gridCol>
                <a:gridCol w="806490">
                  <a:extLst>
                    <a:ext uri="{9D8B030D-6E8A-4147-A177-3AD203B41FA5}">
                      <a16:colId xmlns:a16="http://schemas.microsoft.com/office/drawing/2014/main" val="2782590842"/>
                    </a:ext>
                  </a:extLst>
                </a:gridCol>
                <a:gridCol w="806490">
                  <a:extLst>
                    <a:ext uri="{9D8B030D-6E8A-4147-A177-3AD203B41FA5}">
                      <a16:colId xmlns:a16="http://schemas.microsoft.com/office/drawing/2014/main" val="2156028713"/>
                    </a:ext>
                  </a:extLst>
                </a:gridCol>
                <a:gridCol w="806490">
                  <a:extLst>
                    <a:ext uri="{9D8B030D-6E8A-4147-A177-3AD203B41FA5}">
                      <a16:colId xmlns:a16="http://schemas.microsoft.com/office/drawing/2014/main" val="3963058150"/>
                    </a:ext>
                  </a:extLst>
                </a:gridCol>
                <a:gridCol w="806490">
                  <a:extLst>
                    <a:ext uri="{9D8B030D-6E8A-4147-A177-3AD203B41FA5}">
                      <a16:colId xmlns:a16="http://schemas.microsoft.com/office/drawing/2014/main" val="397288590"/>
                    </a:ext>
                  </a:extLst>
                </a:gridCol>
                <a:gridCol w="806490">
                  <a:extLst>
                    <a:ext uri="{9D8B030D-6E8A-4147-A177-3AD203B41FA5}">
                      <a16:colId xmlns:a16="http://schemas.microsoft.com/office/drawing/2014/main" val="312412083"/>
                    </a:ext>
                  </a:extLst>
                </a:gridCol>
                <a:gridCol w="806490">
                  <a:extLst>
                    <a:ext uri="{9D8B030D-6E8A-4147-A177-3AD203B41FA5}">
                      <a16:colId xmlns:a16="http://schemas.microsoft.com/office/drawing/2014/main" val="95747241"/>
                    </a:ext>
                  </a:extLst>
                </a:gridCol>
                <a:gridCol w="806490">
                  <a:extLst>
                    <a:ext uri="{9D8B030D-6E8A-4147-A177-3AD203B41FA5}">
                      <a16:colId xmlns:a16="http://schemas.microsoft.com/office/drawing/2014/main" val="749904022"/>
                    </a:ext>
                  </a:extLst>
                </a:gridCol>
              </a:tblGrid>
              <a:tr h="300739">
                <a:tc gridSpan="7">
                  <a:txBody>
                    <a:bodyPr/>
                    <a:lstStyle/>
                    <a:p>
                      <a:pPr algn="l" fontAlgn="ctr"/>
                      <a:r>
                        <a:rPr lang="el-GR" sz="1200" u="none" strike="noStrike">
                          <a:effectLst/>
                        </a:rPr>
                        <a:t>Μητρώο παγίου με λογιστικές και φορολογικές αποσβέσεις</a:t>
                      </a:r>
                      <a:endParaRPr lang="el-GR" sz="1200" b="0" i="0" u="none" strike="noStrike">
                        <a:solidFill>
                          <a:srgbClr val="000000"/>
                        </a:solidFill>
                        <a:effectLst/>
                        <a:latin typeface="Calibri" panose="020F0502020204030204" pitchFamily="34" charset="0"/>
                      </a:endParaRPr>
                    </a:p>
                  </a:txBody>
                  <a:tcPr marL="548640" marR="7620" marT="7620" marB="0" anchor="ct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a:txBody>
                    <a:bodyPr/>
                    <a:lstStyle/>
                    <a:p>
                      <a:pPr algn="l" fontAlgn="b"/>
                      <a:r>
                        <a:rPr lang="el-GR" sz="1200" u="none" strike="noStrike">
                          <a:effectLst/>
                        </a:rPr>
                        <a:t> </a:t>
                      </a:r>
                      <a:endParaRPr lang="el-GR" sz="12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l-GR" sz="1200" u="none" strike="noStrike">
                          <a:effectLst/>
                        </a:rPr>
                        <a:t> </a:t>
                      </a:r>
                      <a:endParaRPr lang="el-GR" sz="12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l-GR" sz="1200" u="none" strike="noStrike">
                          <a:effectLst/>
                        </a:rPr>
                        <a:t> </a:t>
                      </a:r>
                      <a:endParaRPr lang="el-GR" sz="12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297727826"/>
                  </a:ext>
                </a:extLst>
              </a:tr>
              <a:tr h="313270">
                <a:tc>
                  <a:txBody>
                    <a:bodyPr/>
                    <a:lstStyle/>
                    <a:p>
                      <a:pPr algn="l" fontAlgn="ctr"/>
                      <a:r>
                        <a:rPr lang="el-GR" sz="1200" u="none" strike="noStrike">
                          <a:effectLst/>
                        </a:rPr>
                        <a:t> </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l-GR" sz="1200" u="none" strike="noStrike">
                          <a:effectLst/>
                        </a:rPr>
                        <a:t> </a:t>
                      </a:r>
                      <a:endParaRPr lang="el-GR" sz="12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l-GR" sz="1200" u="none" strike="noStrike">
                          <a:effectLst/>
                        </a:rPr>
                        <a:t> </a:t>
                      </a:r>
                      <a:endParaRPr lang="el-GR" sz="12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l-GR" sz="1200" u="none" strike="noStrike">
                          <a:effectLst/>
                        </a:rPr>
                        <a:t> </a:t>
                      </a:r>
                      <a:endParaRPr lang="el-GR" sz="12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l-GR" sz="1200" u="none" strike="noStrike">
                          <a:effectLst/>
                        </a:rPr>
                        <a:t> </a:t>
                      </a:r>
                      <a:endParaRPr lang="el-GR" sz="12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l-GR" sz="1200" u="none" strike="noStrike">
                          <a:effectLst/>
                        </a:rPr>
                        <a:t> </a:t>
                      </a:r>
                      <a:endParaRPr lang="el-GR" sz="12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l-GR" sz="1200" u="none" strike="noStrike">
                          <a:effectLst/>
                        </a:rPr>
                        <a:t> </a:t>
                      </a:r>
                      <a:endParaRPr lang="el-GR" sz="12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l-GR" sz="1200" u="none" strike="noStrike">
                          <a:effectLst/>
                        </a:rPr>
                        <a:t> </a:t>
                      </a:r>
                      <a:endParaRPr lang="el-GR" sz="12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l-GR" sz="1200" u="none" strike="noStrike">
                          <a:effectLst/>
                        </a:rPr>
                        <a:t> </a:t>
                      </a:r>
                      <a:endParaRPr lang="el-GR" sz="12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l-GR" sz="1200" u="none" strike="noStrike">
                          <a:effectLst/>
                        </a:rPr>
                        <a:t> </a:t>
                      </a:r>
                      <a:endParaRPr lang="el-GR" sz="12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29101759"/>
                  </a:ext>
                </a:extLst>
              </a:tr>
              <a:tr h="313270">
                <a:tc rowSpan="2" gridSpan="2">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rowSpan="2" hMerge="1">
                  <a:txBody>
                    <a:bodyPr/>
                    <a:lstStyle/>
                    <a:p>
                      <a:endParaRPr lang="el-GR"/>
                    </a:p>
                  </a:txBody>
                  <a:tcPr/>
                </a:tc>
                <a:tc gridSpan="2">
                  <a:txBody>
                    <a:bodyPr/>
                    <a:lstStyle/>
                    <a:p>
                      <a:pPr algn="l" fontAlgn="ctr"/>
                      <a:r>
                        <a:rPr lang="el-GR" sz="1200" u="none" strike="noStrike">
                          <a:effectLst/>
                        </a:rPr>
                        <a:t>αποσβέσεις</a:t>
                      </a:r>
                      <a:endParaRPr lang="el-GR" sz="1200" b="0" i="0" u="none" strike="noStrike">
                        <a:solidFill>
                          <a:srgbClr val="000000"/>
                        </a:solidFill>
                        <a:effectLst/>
                        <a:latin typeface="Calibri" panose="020F0502020204030204" pitchFamily="34" charset="0"/>
                      </a:endParaRPr>
                    </a:p>
                  </a:txBody>
                  <a:tcPr marL="274320" marR="7620" marT="7620" marB="0" anchor="ctr"/>
                </a:tc>
                <a:tc hMerge="1">
                  <a:txBody>
                    <a:bodyPr/>
                    <a:lstStyle/>
                    <a:p>
                      <a:endParaRPr lang="el-GR"/>
                    </a:p>
                  </a:txBody>
                  <a:tcPr/>
                </a:tc>
                <a:tc gridSpan="2">
                  <a:txBody>
                    <a:bodyPr/>
                    <a:lstStyle/>
                    <a:p>
                      <a:pPr algn="l" fontAlgn="ctr"/>
                      <a:r>
                        <a:rPr lang="el-GR" sz="1200" u="none" strike="noStrike">
                          <a:effectLst/>
                        </a:rPr>
                        <a:t>αξία παγίου (βάση)</a:t>
                      </a:r>
                      <a:endParaRPr lang="el-GR" sz="1200" b="0" i="0" u="none" strike="noStrike">
                        <a:solidFill>
                          <a:srgbClr val="000000"/>
                        </a:solidFill>
                        <a:effectLst/>
                        <a:latin typeface="Calibri" panose="020F0502020204030204" pitchFamily="34" charset="0"/>
                      </a:endParaRPr>
                    </a:p>
                  </a:txBody>
                  <a:tcPr marR="7620" marT="7620" marB="0" anchor="ctr"/>
                </a:tc>
                <a:tc hMerge="1">
                  <a:txBody>
                    <a:bodyPr/>
                    <a:lstStyle/>
                    <a:p>
                      <a:endParaRPr lang="el-GR"/>
                    </a:p>
                  </a:txBody>
                  <a:tcPr/>
                </a:tc>
                <a:tc gridSpan="2">
                  <a:txBody>
                    <a:bodyPr/>
                    <a:lstStyle/>
                    <a:p>
                      <a:pPr algn="l" fontAlgn="ctr"/>
                      <a:r>
                        <a:rPr lang="el-GR" sz="1200" u="none" strike="noStrike">
                          <a:effectLst/>
                        </a:rPr>
                        <a:t>Αποσβ/μένο πάγιο (βάση)</a:t>
                      </a:r>
                      <a:endParaRPr lang="el-GR" sz="1200" b="0" i="0" u="none" strike="noStrike">
                        <a:solidFill>
                          <a:srgbClr val="000000"/>
                        </a:solidFill>
                        <a:effectLst/>
                        <a:latin typeface="Calibri" panose="020F0502020204030204" pitchFamily="34" charset="0"/>
                      </a:endParaRPr>
                    </a:p>
                  </a:txBody>
                  <a:tcPr marL="7620" marR="7620" marT="7620" marB="0" anchor="ctr"/>
                </a:tc>
                <a:tc hMerge="1">
                  <a:txBody>
                    <a:bodyPr/>
                    <a:lstStyle/>
                    <a:p>
                      <a:endParaRPr lang="el-GR"/>
                    </a:p>
                  </a:txBody>
                  <a:tcPr/>
                </a:tc>
                <a:tc gridSpan="2">
                  <a:txBody>
                    <a:bodyPr/>
                    <a:lstStyle/>
                    <a:p>
                      <a:pPr algn="l" fontAlgn="ctr"/>
                      <a:r>
                        <a:rPr lang="el-GR" sz="1200" u="none" strike="noStrike">
                          <a:effectLst/>
                        </a:rPr>
                        <a:t>διαφορές</a:t>
                      </a:r>
                      <a:endParaRPr lang="el-GR" sz="1200" b="0" i="0" u="none" strike="noStrike">
                        <a:solidFill>
                          <a:srgbClr val="000000"/>
                        </a:solidFill>
                        <a:effectLst/>
                        <a:latin typeface="Calibri" panose="020F0502020204030204" pitchFamily="34" charset="0"/>
                      </a:endParaRPr>
                    </a:p>
                  </a:txBody>
                  <a:tcPr marL="274320" marR="7620" marT="7620" marB="0" anchor="ctr"/>
                </a:tc>
                <a:tc hMerge="1">
                  <a:txBody>
                    <a:bodyPr/>
                    <a:lstStyle/>
                    <a:p>
                      <a:endParaRPr lang="el-GR"/>
                    </a:p>
                  </a:txBody>
                  <a:tcPr/>
                </a:tc>
                <a:extLst>
                  <a:ext uri="{0D108BD9-81ED-4DB2-BD59-A6C34878D82A}">
                    <a16:rowId xmlns:a16="http://schemas.microsoft.com/office/drawing/2014/main" val="3119517326"/>
                  </a:ext>
                </a:extLst>
              </a:tr>
              <a:tr h="300739">
                <a:tc gridSpan="2" vMerge="1">
                  <a:txBody>
                    <a:bodyPr/>
                    <a:lstStyle/>
                    <a:p>
                      <a:endParaRPr lang="el-GR"/>
                    </a:p>
                  </a:txBody>
                  <a:tcPr/>
                </a:tc>
                <a:tc hMerge="1" vMerge="1">
                  <a:txBody>
                    <a:bodyPr/>
                    <a:lstStyle/>
                    <a:p>
                      <a:endParaRPr lang="el-GR"/>
                    </a:p>
                  </a:txBody>
                  <a:tcPr/>
                </a:tc>
                <a:tc gridSpan="2">
                  <a:txBody>
                    <a:bodyPr/>
                    <a:lstStyle/>
                    <a:p>
                      <a:pPr algn="l" fontAlgn="ctr"/>
                      <a:r>
                        <a:rPr lang="el-GR" sz="1200" u="none" strike="noStrike">
                          <a:effectLst/>
                        </a:rPr>
                        <a:t>λογιστικές φορολ/κές</a:t>
                      </a:r>
                      <a:endParaRPr lang="el-GR" sz="1200" b="0" i="0" u="none" strike="noStrike">
                        <a:solidFill>
                          <a:srgbClr val="000000"/>
                        </a:solidFill>
                        <a:effectLst/>
                        <a:latin typeface="Calibri" panose="020F0502020204030204" pitchFamily="34" charset="0"/>
                      </a:endParaRPr>
                    </a:p>
                  </a:txBody>
                  <a:tcPr marL="7620" marR="7620" marT="7620" marB="0" anchor="ctr"/>
                </a:tc>
                <a:tc hMerge="1">
                  <a:txBody>
                    <a:bodyPr/>
                    <a:lstStyle/>
                    <a:p>
                      <a:endParaRPr lang="el-GR"/>
                    </a:p>
                  </a:txBody>
                  <a:tcPr/>
                </a:tc>
                <a:tc gridSpan="2">
                  <a:txBody>
                    <a:bodyPr/>
                    <a:lstStyle/>
                    <a:p>
                      <a:pPr algn="l" fontAlgn="ctr"/>
                      <a:r>
                        <a:rPr lang="el-GR" sz="1200" u="none" strike="noStrike">
                          <a:effectLst/>
                        </a:rPr>
                        <a:t>λογιστική φορ/γική</a:t>
                      </a:r>
                      <a:endParaRPr lang="el-GR" sz="1200" b="0" i="0" u="none" strike="noStrike">
                        <a:solidFill>
                          <a:srgbClr val="000000"/>
                        </a:solidFill>
                        <a:effectLst/>
                        <a:latin typeface="Calibri" panose="020F0502020204030204" pitchFamily="34" charset="0"/>
                      </a:endParaRPr>
                    </a:p>
                  </a:txBody>
                  <a:tcPr marL="7620" marR="7620" marT="7620" marB="0" anchor="ctr"/>
                </a:tc>
                <a:tc hMerge="1">
                  <a:txBody>
                    <a:bodyPr/>
                    <a:lstStyle/>
                    <a:p>
                      <a:endParaRPr lang="el-GR"/>
                    </a:p>
                  </a:txBody>
                  <a:tcPr/>
                </a:tc>
                <a:tc gridSpan="2">
                  <a:txBody>
                    <a:bodyPr/>
                    <a:lstStyle/>
                    <a:p>
                      <a:pPr algn="l" fontAlgn="ctr"/>
                      <a:r>
                        <a:rPr lang="el-GR" sz="1200" u="none" strike="noStrike">
                          <a:effectLst/>
                        </a:rPr>
                        <a:t>λογιστική φορ/γική</a:t>
                      </a:r>
                      <a:endParaRPr lang="el-GR" sz="1200" b="0" i="0" u="none" strike="noStrike">
                        <a:solidFill>
                          <a:srgbClr val="000000"/>
                        </a:solidFill>
                        <a:effectLst/>
                        <a:latin typeface="Calibri" panose="020F0502020204030204" pitchFamily="34" charset="0"/>
                      </a:endParaRPr>
                    </a:p>
                  </a:txBody>
                  <a:tcPr marL="7620" marR="7620" marT="7620" marB="0" anchor="ctr"/>
                </a:tc>
                <a:tc hMerge="1">
                  <a:txBody>
                    <a:bodyPr/>
                    <a:lstStyle/>
                    <a:p>
                      <a:endParaRPr lang="el-GR"/>
                    </a:p>
                  </a:txBody>
                  <a:tcPr/>
                </a:tc>
                <a:tc gridSpan="2">
                  <a:txBody>
                    <a:bodyPr/>
                    <a:lstStyle/>
                    <a:p>
                      <a:pPr algn="l" fontAlgn="ctr"/>
                      <a:r>
                        <a:rPr lang="el-GR" sz="1200" u="none" strike="noStrike">
                          <a:effectLst/>
                        </a:rPr>
                        <a:t>αποτελ/των ισολογισμού</a:t>
                      </a:r>
                      <a:endParaRPr lang="el-GR" sz="1200" b="0" i="0" u="none" strike="noStrike">
                        <a:solidFill>
                          <a:srgbClr val="000000"/>
                        </a:solidFill>
                        <a:effectLst/>
                        <a:latin typeface="Calibri" panose="020F0502020204030204" pitchFamily="34" charset="0"/>
                      </a:endParaRPr>
                    </a:p>
                  </a:txBody>
                  <a:tcPr marL="7620" marR="7620" marT="7620" marB="0" anchor="ctr"/>
                </a:tc>
                <a:tc hMerge="1">
                  <a:txBody>
                    <a:bodyPr/>
                    <a:lstStyle/>
                    <a:p>
                      <a:endParaRPr lang="el-GR"/>
                    </a:p>
                  </a:txBody>
                  <a:tcPr/>
                </a:tc>
                <a:extLst>
                  <a:ext uri="{0D108BD9-81ED-4DB2-BD59-A6C34878D82A}">
                    <a16:rowId xmlns:a16="http://schemas.microsoft.com/office/drawing/2014/main" val="3475510861"/>
                  </a:ext>
                </a:extLst>
              </a:tr>
              <a:tr h="300739">
                <a:tc rowSpan="2">
                  <a:txBody>
                    <a:bodyPr/>
                    <a:lstStyle/>
                    <a:p>
                      <a:pPr algn="l" fontAlgn="ctr"/>
                      <a:r>
                        <a:rPr lang="el-GR" sz="1200" u="none" strike="noStrike">
                          <a:effectLst/>
                        </a:rPr>
                        <a:t>30/06/20Χ1</a:t>
                      </a:r>
                      <a:endParaRPr lang="el-GR" sz="1200" b="0" i="0" u="none" strike="noStrike">
                        <a:solidFill>
                          <a:srgbClr val="000000"/>
                        </a:solidFill>
                        <a:effectLst/>
                        <a:latin typeface="Calibri" panose="020F0502020204030204" pitchFamily="34" charset="0"/>
                      </a:endParaRPr>
                    </a:p>
                  </a:txBody>
                  <a:tcPr marL="7620" marR="7620" marT="7620" marB="0" anchor="ctr"/>
                </a:tc>
                <a:tc rowSpan="2">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rowSpan="2">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rowSpan="2">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rowSpan="2">
                  <a:txBody>
                    <a:bodyPr/>
                    <a:lstStyle/>
                    <a:p>
                      <a:pPr algn="r" fontAlgn="ctr"/>
                      <a:r>
                        <a:rPr lang="el-GR" sz="1200" u="none" strike="noStrike">
                          <a:effectLst/>
                        </a:rPr>
                        <a:t>1,200,000</a:t>
                      </a:r>
                      <a:endParaRPr lang="el-GR" sz="1200" b="0" i="0" u="none" strike="noStrike">
                        <a:solidFill>
                          <a:srgbClr val="000000"/>
                        </a:solidFill>
                        <a:effectLst/>
                        <a:latin typeface="Calibri" panose="020F0502020204030204" pitchFamily="34" charset="0"/>
                      </a:endParaRPr>
                    </a:p>
                  </a:txBody>
                  <a:tcPr marL="7620" marR="7620" marT="7620" marB="0" anchor="ctr"/>
                </a:tc>
                <a:tc rowSpan="2">
                  <a:txBody>
                    <a:bodyPr/>
                    <a:lstStyle/>
                    <a:p>
                      <a:pPr algn="r" fontAlgn="ctr"/>
                      <a:r>
                        <a:rPr lang="el-GR" sz="1200" u="none" strike="noStrike">
                          <a:effectLst/>
                        </a:rPr>
                        <a:t>1,200,000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l-GR" sz="1200" u="none" strike="noStrike">
                          <a:effectLst/>
                        </a:rPr>
                        <a:t> </a:t>
                      </a:r>
                      <a:endParaRPr lang="el-GR" sz="1200" b="0" i="0" u="none" strike="noStrike">
                        <a:solidFill>
                          <a:srgbClr val="000000"/>
                        </a:solidFill>
                        <a:effectLst/>
                        <a:latin typeface="Calibri" panose="020F0502020204030204" pitchFamily="34" charset="0"/>
                      </a:endParaRPr>
                    </a:p>
                  </a:txBody>
                  <a:tcPr marL="7620" marR="7620" marT="7620" marB="0" anchor="b"/>
                </a:tc>
                <a:tc rowSpan="2">
                  <a:txBody>
                    <a:bodyPr/>
                    <a:lstStyle/>
                    <a:p>
                      <a:pPr algn="r" fontAlgn="ctr"/>
                      <a:r>
                        <a:rPr lang="el-GR" sz="1200" u="none" strike="noStrike">
                          <a:effectLst/>
                        </a:rPr>
                        <a:t>0</a:t>
                      </a:r>
                      <a:endParaRPr lang="el-GR" sz="1200" b="0" i="0" u="none" strike="noStrike">
                        <a:solidFill>
                          <a:srgbClr val="000000"/>
                        </a:solidFill>
                        <a:effectLst/>
                        <a:latin typeface="Calibri" panose="020F0502020204030204" pitchFamily="34" charset="0"/>
                      </a:endParaRPr>
                    </a:p>
                  </a:txBody>
                  <a:tcPr marL="7620" marR="7620" marT="7620" marB="0" anchor="ctr"/>
                </a:tc>
                <a:tc rowSpan="2">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rowSpan="2">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1465532057"/>
                  </a:ext>
                </a:extLst>
              </a:tr>
              <a:tr h="300739">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a:txBody>
                    <a:bodyPr/>
                    <a:lstStyle/>
                    <a:p>
                      <a:pPr algn="r" fontAlgn="ctr"/>
                      <a:r>
                        <a:rPr lang="el-GR" sz="1200" u="none" strike="noStrike">
                          <a:effectLst/>
                        </a:rPr>
                        <a:t>0</a:t>
                      </a:r>
                      <a:endParaRPr lang="el-GR" sz="1200" b="0" i="0" u="none" strike="noStrike">
                        <a:solidFill>
                          <a:srgbClr val="000000"/>
                        </a:solidFill>
                        <a:effectLst/>
                        <a:latin typeface="Calibri" panose="020F0502020204030204" pitchFamily="34" charset="0"/>
                      </a:endParaRPr>
                    </a:p>
                  </a:txBody>
                  <a:tcPr marL="7620" marR="7620" marT="7620" marB="0" anchor="ctr"/>
                </a:tc>
                <a:tc vMerge="1">
                  <a:txBody>
                    <a:bodyPr/>
                    <a:lstStyle/>
                    <a:p>
                      <a:endParaRPr lang="el-GR"/>
                    </a:p>
                  </a:txBody>
                  <a:tcPr/>
                </a:tc>
                <a:tc vMerge="1">
                  <a:txBody>
                    <a:bodyPr/>
                    <a:lstStyle/>
                    <a:p>
                      <a:endParaRPr lang="el-GR"/>
                    </a:p>
                  </a:txBody>
                  <a:tcPr/>
                </a:tc>
                <a:tc vMerge="1">
                  <a:txBody>
                    <a:bodyPr/>
                    <a:lstStyle/>
                    <a:p>
                      <a:endParaRPr lang="el-GR"/>
                    </a:p>
                  </a:txBody>
                  <a:tcPr/>
                </a:tc>
                <a:extLst>
                  <a:ext uri="{0D108BD9-81ED-4DB2-BD59-A6C34878D82A}">
                    <a16:rowId xmlns:a16="http://schemas.microsoft.com/office/drawing/2014/main" val="3373484879"/>
                  </a:ext>
                </a:extLst>
              </a:tr>
              <a:tr h="325801">
                <a:tc>
                  <a:txBody>
                    <a:bodyPr/>
                    <a:lstStyle/>
                    <a:p>
                      <a:pPr algn="l" fontAlgn="ctr"/>
                      <a:r>
                        <a:rPr lang="el-GR" sz="1200" u="none" strike="noStrike">
                          <a:effectLst/>
                        </a:rPr>
                        <a:t>31/12/20Χ1</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l-GR" sz="1200" u="none" strike="noStrike">
                          <a:effectLst/>
                        </a:rPr>
                        <a:t>75</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120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1,125,000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1,080,000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75</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120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45</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-45</a:t>
                      </a:r>
                      <a:endParaRPr lang="el-GR"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62322967"/>
                  </a:ext>
                </a:extLst>
              </a:tr>
              <a:tr h="325801">
                <a:tc>
                  <a:txBody>
                    <a:bodyPr/>
                    <a:lstStyle/>
                    <a:p>
                      <a:pPr algn="l" fontAlgn="ctr"/>
                      <a:r>
                        <a:rPr lang="el-GR" sz="1200" u="none" strike="noStrike">
                          <a:effectLst/>
                        </a:rPr>
                        <a:t>31/12/20Χ2</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l-GR" sz="1200" u="none" strike="noStrike">
                          <a:effectLst/>
                        </a:rPr>
                        <a:t>150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240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975</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840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225</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360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90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-135</a:t>
                      </a:r>
                      <a:endParaRPr lang="el-GR"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136557242"/>
                  </a:ext>
                </a:extLst>
              </a:tr>
              <a:tr h="325801">
                <a:tc>
                  <a:txBody>
                    <a:bodyPr/>
                    <a:lstStyle/>
                    <a:p>
                      <a:pPr algn="l" fontAlgn="ctr"/>
                      <a:r>
                        <a:rPr lang="el-GR" sz="1200" u="none" strike="noStrike">
                          <a:effectLst/>
                        </a:rPr>
                        <a:t>31/12/20Χ3</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l-GR" sz="1200" u="none" strike="noStrike">
                          <a:effectLst/>
                        </a:rPr>
                        <a:t>150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240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825</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600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375</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600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90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-225</a:t>
                      </a:r>
                      <a:endParaRPr lang="el-GR"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962322943"/>
                  </a:ext>
                </a:extLst>
              </a:tr>
              <a:tr h="325801">
                <a:tc>
                  <a:txBody>
                    <a:bodyPr/>
                    <a:lstStyle/>
                    <a:p>
                      <a:pPr algn="l" fontAlgn="ctr"/>
                      <a:r>
                        <a:rPr lang="el-GR" sz="1200" u="none" strike="noStrike">
                          <a:effectLst/>
                        </a:rPr>
                        <a:t>31/12/20Χ4</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l-GR" sz="1200" u="none" strike="noStrike">
                          <a:effectLst/>
                        </a:rPr>
                        <a:t>150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240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675</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360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525</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840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90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-315</a:t>
                      </a:r>
                      <a:endParaRPr lang="el-GR"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460292790"/>
                  </a:ext>
                </a:extLst>
              </a:tr>
              <a:tr h="325801">
                <a:tc>
                  <a:txBody>
                    <a:bodyPr/>
                    <a:lstStyle/>
                    <a:p>
                      <a:pPr algn="l" fontAlgn="ctr"/>
                      <a:r>
                        <a:rPr lang="el-GR" sz="1200" u="none" strike="noStrike">
                          <a:effectLst/>
                        </a:rPr>
                        <a:t>31/12/20Χ5</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l-GR" sz="1200" u="none" strike="noStrike">
                          <a:effectLst/>
                        </a:rPr>
                        <a:t>150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240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525</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120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675</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1,080,000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90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-405</a:t>
                      </a:r>
                      <a:endParaRPr lang="el-GR"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975485855"/>
                  </a:ext>
                </a:extLst>
              </a:tr>
              <a:tr h="325801">
                <a:tc>
                  <a:txBody>
                    <a:bodyPr/>
                    <a:lstStyle/>
                    <a:p>
                      <a:pPr algn="l" fontAlgn="ctr"/>
                      <a:r>
                        <a:rPr lang="el-GR" sz="1200" u="none" strike="noStrike">
                          <a:effectLst/>
                        </a:rPr>
                        <a:t>31/12/20Χ6</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l-GR" sz="1200" u="none" strike="noStrike">
                          <a:effectLst/>
                        </a:rPr>
                        <a:t>150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120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37,5</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825</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1,200,000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-30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-375</a:t>
                      </a:r>
                      <a:endParaRPr lang="el-GR"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531299978"/>
                  </a:ext>
                </a:extLst>
              </a:tr>
              <a:tr h="325801">
                <a:tc>
                  <a:txBody>
                    <a:bodyPr/>
                    <a:lstStyle/>
                    <a:p>
                      <a:pPr algn="l" fontAlgn="ctr"/>
                      <a:r>
                        <a:rPr lang="el-GR" sz="1200" u="none" strike="noStrike">
                          <a:effectLst/>
                        </a:rPr>
                        <a:t>31/12/20Χ7</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l-GR" sz="1200" u="none" strike="noStrike">
                          <a:effectLst/>
                        </a:rPr>
                        <a:t>150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l-GR" sz="1200" u="none" strike="noStrike">
                          <a:effectLst/>
                        </a:rPr>
                        <a:t>225</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l-GR" sz="1200" u="none" strike="noStrike">
                          <a:effectLst/>
                        </a:rPr>
                        <a:t>975</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1,200,000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-150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-225</a:t>
                      </a:r>
                      <a:endParaRPr lang="el-GR"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65240446"/>
                  </a:ext>
                </a:extLst>
              </a:tr>
              <a:tr h="325801">
                <a:tc>
                  <a:txBody>
                    <a:bodyPr/>
                    <a:lstStyle/>
                    <a:p>
                      <a:pPr algn="l" fontAlgn="ctr"/>
                      <a:r>
                        <a:rPr lang="el-GR" sz="1200" u="none" strike="noStrike">
                          <a:effectLst/>
                        </a:rPr>
                        <a:t>31/12/20Χ8</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l-GR" sz="1200" u="none" strike="noStrike">
                          <a:effectLst/>
                        </a:rPr>
                        <a:t>150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l-GR" sz="1200" u="none" strike="noStrike">
                          <a:effectLst/>
                        </a:rPr>
                        <a:t>75</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l-GR" sz="1200" u="none" strike="noStrike">
                          <a:effectLst/>
                        </a:rPr>
                        <a:t>1,125,000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1,200,000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-150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-75</a:t>
                      </a:r>
                      <a:endParaRPr lang="el-GR"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568552976"/>
                  </a:ext>
                </a:extLst>
              </a:tr>
              <a:tr h="338332">
                <a:tc>
                  <a:txBody>
                    <a:bodyPr/>
                    <a:lstStyle/>
                    <a:p>
                      <a:pPr algn="l" fontAlgn="ctr"/>
                      <a:r>
                        <a:rPr lang="el-GR" sz="1200" u="none" strike="noStrike">
                          <a:effectLst/>
                        </a:rPr>
                        <a:t>31/12/20Χ9</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l-GR" sz="1200" u="none" strike="noStrike">
                          <a:effectLst/>
                        </a:rPr>
                        <a:t>75</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l-GR" sz="1200" u="none" strike="noStrike">
                          <a:effectLst/>
                        </a:rPr>
                        <a:t>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l-GR" sz="1200" u="none" strike="noStrike">
                          <a:effectLst/>
                        </a:rPr>
                        <a:t>1,200,000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1,200,000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l-GR" sz="1200" u="none" strike="noStrike">
                          <a:effectLst/>
                        </a:rPr>
                        <a:t>-75</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1792867962"/>
                  </a:ext>
                </a:extLst>
              </a:tr>
              <a:tr h="338332">
                <a:tc>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el-GR" sz="1200" u="none" strike="noStrike">
                          <a:effectLst/>
                        </a:rPr>
                        <a:t> </a:t>
                      </a:r>
                      <a:endParaRPr lang="el-G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el-GR" sz="1200" u="none" strike="noStrike">
                          <a:effectLst/>
                        </a:rPr>
                        <a:t>0</a:t>
                      </a:r>
                      <a:endParaRPr lang="el-GR"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l-GR" sz="1200" u="none" strike="noStrike" dirty="0">
                          <a:effectLst/>
                        </a:rPr>
                        <a:t> </a:t>
                      </a:r>
                      <a:endParaRPr lang="el-GR"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09951058"/>
                  </a:ext>
                </a:extLst>
              </a:tr>
            </a:tbl>
          </a:graphicData>
        </a:graphic>
      </p:graphicFrame>
    </p:spTree>
    <p:extLst>
      <p:ext uri="{BB962C8B-B14F-4D97-AF65-F5344CB8AC3E}">
        <p14:creationId xmlns:p14="http://schemas.microsoft.com/office/powerpoint/2010/main" val="29234623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8">
            <a:extLst>
              <a:ext uri="{FF2B5EF4-FFF2-40B4-BE49-F238E27FC236}">
                <a16:creationId xmlns:a16="http://schemas.microsoft.com/office/drawing/2014/main" id="{1ADB078C-2E7B-2FC2-7F82-430621F7FA94}"/>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pic>
        <p:nvPicPr>
          <p:cNvPr id="19460" name="Picture 4">
            <a:extLst>
              <a:ext uri="{FF2B5EF4-FFF2-40B4-BE49-F238E27FC236}">
                <a16:creationId xmlns:a16="http://schemas.microsoft.com/office/drawing/2014/main" id="{0B8D852E-0E76-3D66-F4BE-364C3D0A3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143000"/>
            <a:ext cx="7543800" cy="4133850"/>
          </a:xfrm>
          <a:prstGeom prst="rect">
            <a:avLst/>
          </a:prstGeom>
          <a:noFill/>
          <a:extLst>
            <a:ext uri="{909E8E84-426E-40DD-AFC4-6F175D3DCCD1}">
              <a14:hiddenFill xmlns:a14="http://schemas.microsoft.com/office/drawing/2010/main">
                <a:solidFill>
                  <a:srgbClr val="FFFFFF"/>
                </a:solidFill>
              </a14:hiddenFill>
            </a:ext>
          </a:extLst>
        </p:spPr>
      </p:pic>
      <p:sp>
        <p:nvSpPr>
          <p:cNvPr id="19461" name="Rectangle 1031">
            <a:extLst>
              <a:ext uri="{FF2B5EF4-FFF2-40B4-BE49-F238E27FC236}">
                <a16:creationId xmlns:a16="http://schemas.microsoft.com/office/drawing/2014/main" id="{684D9403-C60F-81F4-4641-D1B8B7497864}"/>
              </a:ext>
            </a:extLst>
          </p:cNvPr>
          <p:cNvSpPr txBox="1">
            <a:spLocks noChangeArrowheads="1"/>
          </p:cNvSpPr>
          <p:nvPr/>
        </p:nvSpPr>
        <p:spPr bwMode="auto">
          <a:xfrm>
            <a:off x="2057400" y="457200"/>
            <a:ext cx="83058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b="1">
                <a:latin typeface="Arial" panose="020B0604020202020204" pitchFamily="34" charset="0"/>
              </a:rPr>
              <a:t>Πίνακας 7-1.</a:t>
            </a:r>
            <a:r>
              <a:rPr lang="el-GR" altLang="el-GR" sz="2000" b="1">
                <a:latin typeface="Arial" panose="020B0604020202020204" pitchFamily="34" charset="0"/>
              </a:rPr>
              <a:t> </a:t>
            </a:r>
            <a:r>
              <a:rPr lang="el-GR" altLang="el-GR" sz="1500">
                <a:latin typeface="Arial" panose="020B0604020202020204" pitchFamily="34" charset="0"/>
              </a:rPr>
              <a:t>Μακροπρόθεμα (πάγια) περιουσιακά στοιχεία και σχετικοί λογαριασμοί εξόδου</a:t>
            </a:r>
            <a:endParaRPr lang="en-US" altLang="el-GR" sz="1500">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031">
            <a:extLst>
              <a:ext uri="{FF2B5EF4-FFF2-40B4-BE49-F238E27FC236}">
                <a16:creationId xmlns:a16="http://schemas.microsoft.com/office/drawing/2014/main" id="{7B4320A5-9E49-C55A-578B-2B006DD193EF}"/>
              </a:ext>
            </a:extLst>
          </p:cNvPr>
          <p:cNvSpPr txBox="1">
            <a:spLocks noChangeArrowheads="1"/>
          </p:cNvSpPr>
          <p:nvPr/>
        </p:nvSpPr>
        <p:spPr bwMode="auto">
          <a:xfrm>
            <a:off x="1676400" y="457201"/>
            <a:ext cx="8991600"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Επεκτάσεις, βελτιώσεις, προσθήκες, συντήρηση και επισκευή ενσώματων παγίων</a:t>
            </a:r>
            <a:endParaRPr lang="en-US" altLang="el-GR" sz="3200" b="1">
              <a:solidFill>
                <a:srgbClr val="740000"/>
              </a:solidFill>
              <a:latin typeface="Arial" panose="020B0604020202020204" pitchFamily="34" charset="0"/>
            </a:endParaRPr>
          </a:p>
        </p:txBody>
      </p:sp>
      <p:sp>
        <p:nvSpPr>
          <p:cNvPr id="2" name="Rectangle 1">
            <a:extLst>
              <a:ext uri="{FF2B5EF4-FFF2-40B4-BE49-F238E27FC236}">
                <a16:creationId xmlns:a16="http://schemas.microsoft.com/office/drawing/2014/main" id="{E65B82E8-379B-B903-D12A-D863A06D206D}"/>
              </a:ext>
            </a:extLst>
          </p:cNvPr>
          <p:cNvSpPr/>
          <p:nvPr/>
        </p:nvSpPr>
        <p:spPr>
          <a:xfrm>
            <a:off x="1981200" y="1676400"/>
            <a:ext cx="7848600" cy="4445000"/>
          </a:xfrm>
          <a:prstGeom prst="rect">
            <a:avLst/>
          </a:prstGeom>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900"/>
              </a:spcBef>
            </a:pPr>
            <a:r>
              <a:rPr lang="el-GR" altLang="el-GR" sz="2400">
                <a:latin typeface="Arial" panose="020B0604020202020204" pitchFamily="34" charset="0"/>
              </a:rPr>
              <a:t>Στο </a:t>
            </a:r>
            <a:r>
              <a:rPr lang="el-GR" altLang="el-GR" sz="2400" b="1">
                <a:latin typeface="Arial" panose="020B0604020202020204" pitchFamily="34" charset="0"/>
              </a:rPr>
              <a:t>κόστος των βελτιώσεων των γηπεδικών εκτάσεων </a:t>
            </a:r>
            <a:r>
              <a:rPr lang="el-GR" altLang="el-GR" sz="2400">
                <a:latin typeface="Arial" panose="020B0604020202020204" pitchFamily="34" charset="0"/>
              </a:rPr>
              <a:t>περιλαμβάνονται</a:t>
            </a:r>
            <a:r>
              <a:rPr lang="en-US" altLang="el-GR" sz="2400">
                <a:latin typeface="Arial" panose="020B0604020202020204" pitchFamily="34" charset="0"/>
              </a:rPr>
              <a:t>:</a:t>
            </a:r>
          </a:p>
          <a:p>
            <a:pPr>
              <a:lnSpc>
                <a:spcPct val="125000"/>
              </a:lnSpc>
              <a:spcBef>
                <a:spcPts val="900"/>
              </a:spcBef>
              <a:buClr>
                <a:srgbClr val="990000"/>
              </a:buClr>
              <a:buSzPct val="80000"/>
              <a:buFont typeface="Arial" panose="020B0604020202020204" pitchFamily="34" charset="0"/>
              <a:buChar char="►"/>
            </a:pPr>
            <a:r>
              <a:rPr lang="el-GR" altLang="el-GR" sz="2100">
                <a:latin typeface="Arial" panose="020B0604020202020204" pitchFamily="34" charset="0"/>
              </a:rPr>
              <a:t>Κατασκευή εσωτερικού οδικού δικτύου, οι πινακίδες, η περίφραξη, οι εγκαταστάσεις συστήματος ποτισμού, κλπ.</a:t>
            </a:r>
            <a:endParaRPr lang="en-US" altLang="el-GR" sz="2100">
              <a:latin typeface="Arial" panose="020B0604020202020204" pitchFamily="34" charset="0"/>
            </a:endParaRPr>
          </a:p>
          <a:p>
            <a:pPr>
              <a:lnSpc>
                <a:spcPct val="125000"/>
              </a:lnSpc>
              <a:spcBef>
                <a:spcPts val="900"/>
              </a:spcBef>
              <a:buClr>
                <a:srgbClr val="990000"/>
              </a:buClr>
              <a:buSzPct val="80000"/>
            </a:pPr>
            <a:r>
              <a:rPr lang="el-GR" altLang="el-GR" sz="2100">
                <a:latin typeface="Arial" panose="020B0604020202020204" pitchFamily="34" charset="0"/>
              </a:rPr>
              <a:t>Τα κόστη αυτά υπόκεινται σε φθορά, επομένως το κόστος τους πρέπει να αποσβεστεί</a:t>
            </a:r>
            <a:endParaRPr lang="en-US" altLang="el-GR" sz="2100">
              <a:latin typeface="Arial" panose="020B0604020202020204" pitchFamily="34" charset="0"/>
            </a:endParaRPr>
          </a:p>
          <a:p>
            <a:pPr>
              <a:lnSpc>
                <a:spcPct val="125000"/>
              </a:lnSpc>
              <a:spcBef>
                <a:spcPts val="1800"/>
              </a:spcBef>
            </a:pPr>
            <a:r>
              <a:rPr lang="el-GR" altLang="el-GR" sz="2400" b="1">
                <a:latin typeface="Arial" panose="020B0604020202020204" pitchFamily="34" charset="0"/>
              </a:rPr>
              <a:t>Βελτιώσεις μισθωμένων γηπεδικών εκτάσεων</a:t>
            </a:r>
            <a:endParaRPr lang="en-US" altLang="el-GR" sz="2400">
              <a:latin typeface="Arial" panose="020B0604020202020204" pitchFamily="34" charset="0"/>
            </a:endParaRPr>
          </a:p>
          <a:p>
            <a:pPr>
              <a:lnSpc>
                <a:spcPct val="125000"/>
              </a:lnSpc>
              <a:spcBef>
                <a:spcPts val="900"/>
              </a:spcBef>
              <a:buClr>
                <a:srgbClr val="990000"/>
              </a:buClr>
              <a:buSzPct val="80000"/>
              <a:buFont typeface="Arial" panose="020B0604020202020204" pitchFamily="34" charset="0"/>
              <a:buChar char="►"/>
            </a:pPr>
            <a:r>
              <a:rPr lang="el-GR" altLang="en-US" sz="2100">
                <a:latin typeface="Arial" panose="020B0604020202020204" pitchFamily="34" charset="0"/>
              </a:rPr>
              <a:t>Το κόστος αποσβένεται μέσα στο </a:t>
            </a:r>
            <a:r>
              <a:rPr lang="en-US" altLang="en-US" sz="2100">
                <a:latin typeface="Arial" panose="020B0604020202020204" pitchFamily="34" charset="0"/>
              </a:rPr>
              <a:t>χ</a:t>
            </a:r>
            <a:r>
              <a:rPr lang="el-GR" altLang="en-US" sz="2100">
                <a:latin typeface="Arial" panose="020B0604020202020204" pitchFamily="34" charset="0"/>
              </a:rPr>
              <a:t>ρονικό διάστημα της μίσθωσης</a:t>
            </a:r>
            <a:endParaRPr lang="en-US" altLang="el-GR" sz="2100">
              <a:latin typeface="Arial" panose="020B0604020202020204" pitchFamily="34" charset="0"/>
            </a:endParaRPr>
          </a:p>
        </p:txBody>
      </p:sp>
      <p:sp>
        <p:nvSpPr>
          <p:cNvPr id="33795" name="Text Box 13">
            <a:extLst>
              <a:ext uri="{FF2B5EF4-FFF2-40B4-BE49-F238E27FC236}">
                <a16:creationId xmlns:a16="http://schemas.microsoft.com/office/drawing/2014/main" id="{F2A59BB2-7B4C-21B6-02B5-83DA9F993DFC}"/>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1</a:t>
            </a:r>
          </a:p>
        </p:txBody>
      </p:sp>
      <p:sp>
        <p:nvSpPr>
          <p:cNvPr id="7" name="Footer Placeholder 8">
            <a:extLst>
              <a:ext uri="{FF2B5EF4-FFF2-40B4-BE49-F238E27FC236}">
                <a16:creationId xmlns:a16="http://schemas.microsoft.com/office/drawing/2014/main" id="{8A94BCB9-9DD1-2FAF-B72D-89C61E27FF38}"/>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extLst>
      <p:ext uri="{BB962C8B-B14F-4D97-AF65-F5344CB8AC3E}">
        <p14:creationId xmlns:p14="http://schemas.microsoft.com/office/powerpoint/2010/main" val="28068700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031">
            <a:extLst>
              <a:ext uri="{FF2B5EF4-FFF2-40B4-BE49-F238E27FC236}">
                <a16:creationId xmlns:a16="http://schemas.microsoft.com/office/drawing/2014/main" id="{8A5FBAFD-6515-5C7B-B080-A5674A0FBFFD}"/>
              </a:ext>
            </a:extLst>
          </p:cNvPr>
          <p:cNvSpPr txBox="1">
            <a:spLocks noChangeArrowheads="1"/>
          </p:cNvSpPr>
          <p:nvPr/>
        </p:nvSpPr>
        <p:spPr bwMode="auto">
          <a:xfrm>
            <a:off x="1953986" y="130716"/>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hangingPunct="0"/>
            <a:r>
              <a:rPr lang="el-GR" altLang="el-GR" sz="3200" b="1" dirty="0">
                <a:latin typeface="Arial" panose="020B0604020202020204" pitchFamily="34" charset="0"/>
              </a:rPr>
              <a:t>Παράδειγμα</a:t>
            </a:r>
            <a:endParaRPr lang="en-US" altLang="el-GR" sz="3200" b="1" dirty="0">
              <a:latin typeface="Arial" panose="020B0604020202020204" pitchFamily="34" charset="0"/>
            </a:endParaRPr>
          </a:p>
        </p:txBody>
      </p:sp>
      <p:sp>
        <p:nvSpPr>
          <p:cNvPr id="25602" name="Rectangle 1">
            <a:extLst>
              <a:ext uri="{FF2B5EF4-FFF2-40B4-BE49-F238E27FC236}">
                <a16:creationId xmlns:a16="http://schemas.microsoft.com/office/drawing/2014/main" id="{DF7D6D60-7F55-10B6-8B5B-B5E9A326D5A3}"/>
              </a:ext>
            </a:extLst>
          </p:cNvPr>
          <p:cNvSpPr>
            <a:spLocks noChangeArrowheads="1"/>
          </p:cNvSpPr>
          <p:nvPr/>
        </p:nvSpPr>
        <p:spPr bwMode="auto">
          <a:xfrm>
            <a:off x="227045" y="712426"/>
            <a:ext cx="11737910" cy="1905073"/>
          </a:xfrm>
          <a:prstGeom prst="rect">
            <a:avLst/>
          </a:prstGeom>
          <a:solidFill>
            <a:schemeClr val="bg1"/>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lnSpc>
                <a:spcPct val="120000"/>
              </a:lnSpc>
              <a:spcBef>
                <a:spcPts val="1200"/>
              </a:spcBef>
            </a:pPr>
            <a:r>
              <a:rPr lang="el-GR" altLang="el-GR" sz="2000" dirty="0">
                <a:latin typeface="Arial" panose="020B0604020202020204" pitchFamily="34" charset="0"/>
              </a:rPr>
              <a:t>Η </a:t>
            </a:r>
            <a:r>
              <a:rPr lang="en-US" altLang="el-GR" sz="2000" dirty="0">
                <a:latin typeface="Arial" panose="020B0604020202020204" pitchFamily="34" charset="0"/>
              </a:rPr>
              <a:t>FedEx </a:t>
            </a:r>
            <a:r>
              <a:rPr lang="el-GR" altLang="el-GR" sz="2000" dirty="0">
                <a:latin typeface="Arial" panose="020B0604020202020204" pitchFamily="34" charset="0"/>
              </a:rPr>
              <a:t>αγόρασε μια έκταση 20 στρεμμάτων για την κατασκευή μιας αποθήκης και υπέγραψε γραμμάτιο αξίας </a:t>
            </a:r>
            <a:r>
              <a:rPr lang="en-US" altLang="el-GR" sz="2000" dirty="0">
                <a:latin typeface="Arial" panose="020B0604020202020204" pitchFamily="34" charset="0"/>
              </a:rPr>
              <a:t>$300</a:t>
            </a:r>
            <a:r>
              <a:rPr lang="el-GR" altLang="el-GR" sz="2000" dirty="0">
                <a:latin typeface="Arial" panose="020B0604020202020204" pitchFamily="34" charset="0"/>
              </a:rPr>
              <a:t>.</a:t>
            </a:r>
            <a:r>
              <a:rPr lang="en-US" altLang="el-GR" sz="2000" dirty="0">
                <a:latin typeface="Arial" panose="020B0604020202020204" pitchFamily="34" charset="0"/>
              </a:rPr>
              <a:t>000. </a:t>
            </a:r>
            <a:r>
              <a:rPr lang="el-GR" altLang="el-GR" sz="2000" dirty="0">
                <a:latin typeface="Arial" panose="020B0604020202020204" pitchFamily="34" charset="0"/>
              </a:rPr>
              <a:t>Η </a:t>
            </a:r>
            <a:r>
              <a:rPr lang="en-US" altLang="el-GR" sz="2000" dirty="0">
                <a:latin typeface="Arial" panose="020B0604020202020204" pitchFamily="34" charset="0"/>
              </a:rPr>
              <a:t>FedEx </a:t>
            </a:r>
            <a:r>
              <a:rPr lang="el-GR" altLang="el-GR" sz="2000" dirty="0">
                <a:latin typeface="Arial" panose="020B0604020202020204" pitchFamily="34" charset="0"/>
              </a:rPr>
              <a:t>κατέβαλε επίσης </a:t>
            </a:r>
            <a:r>
              <a:rPr lang="en-US" altLang="el-GR" sz="2000" dirty="0">
                <a:latin typeface="Arial" panose="020B0604020202020204" pitchFamily="34" charset="0"/>
              </a:rPr>
              <a:t>$10</a:t>
            </a:r>
            <a:r>
              <a:rPr lang="el-GR" altLang="el-GR" sz="2000" dirty="0">
                <a:latin typeface="Arial" panose="020B0604020202020204" pitchFamily="34" charset="0"/>
              </a:rPr>
              <a:t>.</a:t>
            </a:r>
            <a:r>
              <a:rPr lang="en-US" altLang="el-GR" sz="2000" dirty="0">
                <a:latin typeface="Arial" panose="020B0604020202020204" pitchFamily="34" charset="0"/>
              </a:rPr>
              <a:t>000 </a:t>
            </a:r>
            <a:r>
              <a:rPr lang="el-GR" altLang="el-GR" sz="2000" dirty="0">
                <a:latin typeface="Arial" panose="020B0604020202020204" pitchFamily="34" charset="0"/>
              </a:rPr>
              <a:t>ως αμοιβή του μεσίτη</a:t>
            </a:r>
            <a:r>
              <a:rPr lang="en-US" altLang="el-GR" sz="2000" dirty="0">
                <a:latin typeface="Arial" panose="020B0604020202020204" pitchFamily="34" charset="0"/>
              </a:rPr>
              <a:t>, $8</a:t>
            </a:r>
            <a:r>
              <a:rPr lang="el-GR" altLang="el-GR" sz="2000" dirty="0">
                <a:latin typeface="Arial" panose="020B0604020202020204" pitchFamily="34" charset="0"/>
              </a:rPr>
              <a:t>.</a:t>
            </a:r>
            <a:r>
              <a:rPr lang="en-US" altLang="el-GR" sz="2000" dirty="0">
                <a:latin typeface="Arial" panose="020B0604020202020204" pitchFamily="34" charset="0"/>
              </a:rPr>
              <a:t>000 </a:t>
            </a:r>
            <a:r>
              <a:rPr lang="el-GR" altLang="el-GR" sz="2000" dirty="0">
                <a:latin typeface="Arial" panose="020B0604020202020204" pitchFamily="34" charset="0"/>
              </a:rPr>
              <a:t>για καθυστερημένους φόρους ιδιοκτησίας</a:t>
            </a:r>
            <a:r>
              <a:rPr lang="en-US" altLang="el-GR" sz="2000" dirty="0">
                <a:latin typeface="Arial" panose="020B0604020202020204" pitchFamily="34" charset="0"/>
              </a:rPr>
              <a:t>, $5</a:t>
            </a:r>
            <a:r>
              <a:rPr lang="el-GR" altLang="el-GR" sz="2000" dirty="0">
                <a:latin typeface="Arial" panose="020B0604020202020204" pitchFamily="34" charset="0"/>
              </a:rPr>
              <a:t>.</a:t>
            </a:r>
            <a:r>
              <a:rPr lang="en-US" altLang="el-GR" sz="2000" dirty="0">
                <a:latin typeface="Arial" panose="020B0604020202020204" pitchFamily="34" charset="0"/>
              </a:rPr>
              <a:t>000 </a:t>
            </a:r>
            <a:r>
              <a:rPr lang="el-GR" altLang="el-GR" sz="2000" dirty="0">
                <a:latin typeface="Arial" panose="020B0604020202020204" pitchFamily="34" charset="0"/>
              </a:rPr>
              <a:t>για κατεδάφιση παλιού κτίσματος, </a:t>
            </a:r>
            <a:r>
              <a:rPr lang="en-US" altLang="el-GR" sz="2000" dirty="0">
                <a:latin typeface="Arial" panose="020B0604020202020204" pitchFamily="34" charset="0"/>
              </a:rPr>
              <a:t>$1</a:t>
            </a:r>
            <a:r>
              <a:rPr lang="el-GR" altLang="el-GR" sz="2000" dirty="0">
                <a:latin typeface="Arial" panose="020B0604020202020204" pitchFamily="34" charset="0"/>
              </a:rPr>
              <a:t>.</a:t>
            </a:r>
            <a:r>
              <a:rPr lang="en-US" altLang="el-GR" sz="2000" dirty="0">
                <a:latin typeface="Arial" panose="020B0604020202020204" pitchFamily="34" charset="0"/>
              </a:rPr>
              <a:t>000 </a:t>
            </a:r>
            <a:r>
              <a:rPr lang="el-GR" altLang="el-GR" sz="2000" dirty="0">
                <a:latin typeface="Arial" panose="020B0604020202020204" pitchFamily="34" charset="0"/>
              </a:rPr>
              <a:t>για τοπογραφική αποτύπωση</a:t>
            </a:r>
            <a:r>
              <a:rPr lang="en-US" altLang="el-GR" sz="2000" dirty="0">
                <a:latin typeface="Arial" panose="020B0604020202020204" pitchFamily="34" charset="0"/>
              </a:rPr>
              <a:t>, </a:t>
            </a:r>
            <a:r>
              <a:rPr lang="el-GR" altLang="el-GR" sz="2000" dirty="0">
                <a:latin typeface="Arial" panose="020B0604020202020204" pitchFamily="34" charset="0"/>
              </a:rPr>
              <a:t>και </a:t>
            </a:r>
            <a:r>
              <a:rPr lang="en-US" altLang="el-GR" sz="2000" dirty="0">
                <a:latin typeface="Arial" panose="020B0604020202020204" pitchFamily="34" charset="0"/>
              </a:rPr>
              <a:t>$260</a:t>
            </a:r>
            <a:r>
              <a:rPr lang="el-GR" altLang="el-GR" sz="2000" dirty="0">
                <a:latin typeface="Arial" panose="020B0604020202020204" pitchFamily="34" charset="0"/>
              </a:rPr>
              <a:t>.</a:t>
            </a:r>
            <a:r>
              <a:rPr lang="en-US" altLang="el-GR" sz="2000" dirty="0">
                <a:latin typeface="Arial" panose="020B0604020202020204" pitchFamily="34" charset="0"/>
              </a:rPr>
              <a:t>000 </a:t>
            </a:r>
            <a:r>
              <a:rPr lang="el-GR" altLang="el-GR" sz="2000" dirty="0">
                <a:latin typeface="Arial" panose="020B0604020202020204" pitchFamily="34" charset="0"/>
              </a:rPr>
              <a:t>για την διαμόρφωση χώρου στάθμευσης, όλα με μετρητά</a:t>
            </a:r>
            <a:r>
              <a:rPr lang="en-US" altLang="el-GR" sz="2000" dirty="0">
                <a:latin typeface="Arial" panose="020B0604020202020204" pitchFamily="34" charset="0"/>
              </a:rPr>
              <a:t>. </a:t>
            </a:r>
            <a:r>
              <a:rPr lang="el-GR" altLang="el-GR" sz="2000" dirty="0" err="1">
                <a:latin typeface="Arial" panose="020B0604020202020204" pitchFamily="34" charset="0"/>
              </a:rPr>
              <a:t>Ποιό</a:t>
            </a:r>
            <a:r>
              <a:rPr lang="el-GR" altLang="el-GR" sz="2000" dirty="0">
                <a:latin typeface="Arial" panose="020B0604020202020204" pitchFamily="34" charset="0"/>
              </a:rPr>
              <a:t> είναι το κόστος του γηπέδου;</a:t>
            </a:r>
            <a:endParaRPr lang="en-US" altLang="el-GR" sz="2000" b="1" dirty="0">
              <a:latin typeface="Arial" panose="020B0604020202020204" pitchFamily="34" charset="0"/>
            </a:endParaRPr>
          </a:p>
        </p:txBody>
      </p:sp>
      <p:sp>
        <p:nvSpPr>
          <p:cNvPr id="25603" name="Text Box 13">
            <a:extLst>
              <a:ext uri="{FF2B5EF4-FFF2-40B4-BE49-F238E27FC236}">
                <a16:creationId xmlns:a16="http://schemas.microsoft.com/office/drawing/2014/main" id="{B820DFAB-50FB-AB0C-368C-CE972CC22395}"/>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1</a:t>
            </a:r>
          </a:p>
        </p:txBody>
      </p:sp>
      <p:sp>
        <p:nvSpPr>
          <p:cNvPr id="25604" name="Rectangle 20">
            <a:extLst>
              <a:ext uri="{FF2B5EF4-FFF2-40B4-BE49-F238E27FC236}">
                <a16:creationId xmlns:a16="http://schemas.microsoft.com/office/drawing/2014/main" id="{EDC12E8F-7A1E-993D-8482-C9C99BF2233E}"/>
              </a:ext>
            </a:extLst>
          </p:cNvPr>
          <p:cNvSpPr>
            <a:spLocks noChangeArrowheads="1"/>
          </p:cNvSpPr>
          <p:nvPr/>
        </p:nvSpPr>
        <p:spPr bwMode="auto">
          <a:xfrm>
            <a:off x="7467600" y="2805906"/>
            <a:ext cx="2514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buClr>
                <a:schemeClr val="accent2"/>
              </a:buClr>
              <a:buSzPct val="75000"/>
              <a:buFont typeface="Wingdings" panose="05000000000000000000" pitchFamily="2" charset="2"/>
              <a:buNone/>
            </a:pPr>
            <a:r>
              <a:rPr lang="el-GR" altLang="en-US" sz="2100" b="1" dirty="0" err="1">
                <a:latin typeface="Arial" panose="020B0604020202020204" pitchFamily="34" charset="0"/>
              </a:rPr>
              <a:t>Γηπεδική</a:t>
            </a:r>
            <a:r>
              <a:rPr lang="el-GR" altLang="en-US" sz="2100" b="1" dirty="0">
                <a:latin typeface="Arial" panose="020B0604020202020204" pitchFamily="34" charset="0"/>
              </a:rPr>
              <a:t> έκταση</a:t>
            </a:r>
            <a:endParaRPr lang="en-US" altLang="en-US" sz="2100" b="1" dirty="0">
              <a:latin typeface="Arial" panose="020B0604020202020204" pitchFamily="34" charset="0"/>
            </a:endParaRPr>
          </a:p>
        </p:txBody>
      </p:sp>
      <p:sp>
        <p:nvSpPr>
          <p:cNvPr id="25605" name="Rectangle 41">
            <a:extLst>
              <a:ext uri="{FF2B5EF4-FFF2-40B4-BE49-F238E27FC236}">
                <a16:creationId xmlns:a16="http://schemas.microsoft.com/office/drawing/2014/main" id="{EE9F12AC-42DD-F711-0A7F-2DE8DC1854F6}"/>
              </a:ext>
            </a:extLst>
          </p:cNvPr>
          <p:cNvSpPr>
            <a:spLocks noChangeArrowheads="1"/>
          </p:cNvSpPr>
          <p:nvPr/>
        </p:nvSpPr>
        <p:spPr bwMode="auto">
          <a:xfrm>
            <a:off x="2743200" y="3562733"/>
            <a:ext cx="4419600" cy="39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05000"/>
              </a:lnSpc>
              <a:spcBef>
                <a:spcPct val="25000"/>
              </a:spcBef>
              <a:buClr>
                <a:schemeClr val="accent2"/>
              </a:buClr>
              <a:buSzPct val="75000"/>
              <a:buFont typeface="Wingdings" panose="05000000000000000000" pitchFamily="2" charset="2"/>
              <a:buNone/>
            </a:pPr>
            <a:r>
              <a:rPr lang="el-GR" altLang="en-US" sz="2000" dirty="0">
                <a:solidFill>
                  <a:srgbClr val="000000"/>
                </a:solidFill>
                <a:latin typeface="Arial" panose="020B0604020202020204" pitchFamily="34" charset="0"/>
              </a:rPr>
              <a:t>Αμοιβή κτηματομεσίτη</a:t>
            </a:r>
            <a:endParaRPr lang="en-US" altLang="en-US" sz="2000" dirty="0">
              <a:solidFill>
                <a:srgbClr val="000000"/>
              </a:solidFill>
              <a:latin typeface="Arial" panose="020B0604020202020204" pitchFamily="34" charset="0"/>
            </a:endParaRPr>
          </a:p>
        </p:txBody>
      </p:sp>
      <p:sp>
        <p:nvSpPr>
          <p:cNvPr id="25606" name="Rectangle 42">
            <a:extLst>
              <a:ext uri="{FF2B5EF4-FFF2-40B4-BE49-F238E27FC236}">
                <a16:creationId xmlns:a16="http://schemas.microsoft.com/office/drawing/2014/main" id="{878FB89F-08AA-6515-384C-A79D2AD652E1}"/>
              </a:ext>
            </a:extLst>
          </p:cNvPr>
          <p:cNvSpPr>
            <a:spLocks noChangeArrowheads="1"/>
          </p:cNvSpPr>
          <p:nvPr/>
        </p:nvSpPr>
        <p:spPr bwMode="auto">
          <a:xfrm>
            <a:off x="2743200" y="4035715"/>
            <a:ext cx="4419600" cy="39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05000"/>
              </a:lnSpc>
              <a:spcBef>
                <a:spcPct val="25000"/>
              </a:spcBef>
              <a:buClr>
                <a:schemeClr val="accent2"/>
              </a:buClr>
              <a:buSzPct val="75000"/>
              <a:buFont typeface="Wingdings" panose="05000000000000000000" pitchFamily="2" charset="2"/>
              <a:buNone/>
            </a:pPr>
            <a:r>
              <a:rPr lang="el-GR" altLang="en-US" sz="2000" dirty="0">
                <a:solidFill>
                  <a:srgbClr val="000000"/>
                </a:solidFill>
                <a:latin typeface="Arial" panose="020B0604020202020204" pitchFamily="34" charset="0"/>
              </a:rPr>
              <a:t>Καθυστερημένοι φόροι</a:t>
            </a:r>
            <a:endParaRPr lang="en-US" altLang="en-US" sz="2000" dirty="0">
              <a:solidFill>
                <a:srgbClr val="000000"/>
              </a:solidFill>
              <a:latin typeface="Arial" panose="020B0604020202020204" pitchFamily="34" charset="0"/>
            </a:endParaRPr>
          </a:p>
        </p:txBody>
      </p:sp>
      <p:sp>
        <p:nvSpPr>
          <p:cNvPr id="10" name="Rectangle 44">
            <a:extLst>
              <a:ext uri="{FF2B5EF4-FFF2-40B4-BE49-F238E27FC236}">
                <a16:creationId xmlns:a16="http://schemas.microsoft.com/office/drawing/2014/main" id="{D0A7CAD4-FA0F-A0C8-40B6-2B4A35C55AA2}"/>
              </a:ext>
            </a:extLst>
          </p:cNvPr>
          <p:cNvSpPr>
            <a:spLocks noChangeArrowheads="1"/>
          </p:cNvSpPr>
          <p:nvPr/>
        </p:nvSpPr>
        <p:spPr bwMode="auto">
          <a:xfrm>
            <a:off x="7813675" y="4013672"/>
            <a:ext cx="1517650" cy="39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type="none" w="sm" len="sm"/>
                <a:tailEnd type="none" w="sm" len="sm"/>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lnSpc>
                <a:spcPct val="105000"/>
              </a:lnSpc>
              <a:spcBef>
                <a:spcPct val="25000"/>
              </a:spcBef>
              <a:buClr>
                <a:schemeClr val="accent2"/>
              </a:buClr>
              <a:buSzPct val="75000"/>
              <a:buFont typeface="Wingdings" panose="05000000000000000000" pitchFamily="2" charset="2"/>
              <a:buNone/>
            </a:pPr>
            <a:r>
              <a:rPr lang="en-US" altLang="en-US" sz="2000" dirty="0">
                <a:solidFill>
                  <a:srgbClr val="000000"/>
                </a:solidFill>
                <a:latin typeface="Arial" panose="020B0604020202020204" pitchFamily="34" charset="0"/>
              </a:rPr>
              <a:t> 8</a:t>
            </a:r>
            <a:r>
              <a:rPr lang="el-GR" altLang="en-US" sz="2000" dirty="0">
                <a:solidFill>
                  <a:srgbClr val="000000"/>
                </a:solidFill>
                <a:latin typeface="Arial" panose="020B0604020202020204" pitchFamily="34" charset="0"/>
              </a:rPr>
              <a:t>.</a:t>
            </a:r>
            <a:r>
              <a:rPr lang="en-US" altLang="en-US" sz="2000" dirty="0">
                <a:solidFill>
                  <a:srgbClr val="000000"/>
                </a:solidFill>
                <a:latin typeface="Arial" panose="020B0604020202020204" pitchFamily="34" charset="0"/>
              </a:rPr>
              <a:t>000</a:t>
            </a:r>
          </a:p>
        </p:txBody>
      </p:sp>
      <p:sp>
        <p:nvSpPr>
          <p:cNvPr id="13" name="Rectangle 56">
            <a:extLst>
              <a:ext uri="{FF2B5EF4-FFF2-40B4-BE49-F238E27FC236}">
                <a16:creationId xmlns:a16="http://schemas.microsoft.com/office/drawing/2014/main" id="{EF645942-8378-FB3E-6C35-27C483830847}"/>
              </a:ext>
            </a:extLst>
          </p:cNvPr>
          <p:cNvSpPr>
            <a:spLocks noChangeArrowheads="1"/>
          </p:cNvSpPr>
          <p:nvPr/>
        </p:nvSpPr>
        <p:spPr bwMode="auto">
          <a:xfrm>
            <a:off x="7997825" y="5801630"/>
            <a:ext cx="1447800" cy="39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lnSpc>
                <a:spcPct val="105000"/>
              </a:lnSpc>
              <a:spcBef>
                <a:spcPct val="25000"/>
              </a:spcBef>
              <a:buClr>
                <a:schemeClr val="accent2"/>
              </a:buClr>
              <a:buSzPct val="75000"/>
              <a:buFont typeface="Wingdings" panose="05000000000000000000" pitchFamily="2" charset="2"/>
              <a:buNone/>
            </a:pPr>
            <a:r>
              <a:rPr lang="en-US" altLang="en-US" sz="2000" b="1" dirty="0">
                <a:solidFill>
                  <a:srgbClr val="000000"/>
                </a:solidFill>
                <a:latin typeface="Arial" panose="020B0604020202020204" pitchFamily="34" charset="0"/>
              </a:rPr>
              <a:t>$324</a:t>
            </a:r>
            <a:r>
              <a:rPr lang="el-GR" altLang="en-US" sz="2000" b="1" dirty="0">
                <a:solidFill>
                  <a:srgbClr val="000000"/>
                </a:solidFill>
                <a:latin typeface="Arial" panose="020B0604020202020204" pitchFamily="34" charset="0"/>
              </a:rPr>
              <a:t>.</a:t>
            </a:r>
            <a:r>
              <a:rPr lang="en-US" altLang="en-US" sz="2000" b="1" dirty="0">
                <a:solidFill>
                  <a:srgbClr val="000000"/>
                </a:solidFill>
                <a:latin typeface="Arial" panose="020B0604020202020204" pitchFamily="34" charset="0"/>
              </a:rPr>
              <a:t>000</a:t>
            </a:r>
          </a:p>
        </p:txBody>
      </p:sp>
      <p:sp>
        <p:nvSpPr>
          <p:cNvPr id="25609" name="Line 57">
            <a:extLst>
              <a:ext uri="{FF2B5EF4-FFF2-40B4-BE49-F238E27FC236}">
                <a16:creationId xmlns:a16="http://schemas.microsoft.com/office/drawing/2014/main" id="{14AD36E3-BD6C-B852-EF66-81B18F251D80}"/>
              </a:ext>
            </a:extLst>
          </p:cNvPr>
          <p:cNvSpPr>
            <a:spLocks noChangeShapeType="1"/>
          </p:cNvSpPr>
          <p:nvPr/>
        </p:nvSpPr>
        <p:spPr bwMode="auto">
          <a:xfrm flipH="1">
            <a:off x="8112125" y="5696860"/>
            <a:ext cx="1219200"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l-GR"/>
          </a:p>
        </p:txBody>
      </p:sp>
      <p:sp>
        <p:nvSpPr>
          <p:cNvPr id="25613" name="Rectangle 61">
            <a:extLst>
              <a:ext uri="{FF2B5EF4-FFF2-40B4-BE49-F238E27FC236}">
                <a16:creationId xmlns:a16="http://schemas.microsoft.com/office/drawing/2014/main" id="{85D8B1F9-93FE-9D9C-14BE-C566DEC34473}"/>
              </a:ext>
            </a:extLst>
          </p:cNvPr>
          <p:cNvSpPr>
            <a:spLocks noChangeArrowheads="1"/>
          </p:cNvSpPr>
          <p:nvPr/>
        </p:nvSpPr>
        <p:spPr bwMode="auto">
          <a:xfrm>
            <a:off x="5562600" y="5741271"/>
            <a:ext cx="1905000" cy="4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lnSpc>
                <a:spcPct val="105000"/>
              </a:lnSpc>
              <a:spcBef>
                <a:spcPct val="25000"/>
              </a:spcBef>
              <a:buClr>
                <a:schemeClr val="accent2"/>
              </a:buClr>
              <a:buSzPct val="75000"/>
              <a:buFont typeface="Wingdings" panose="05000000000000000000" pitchFamily="2" charset="2"/>
              <a:buNone/>
            </a:pPr>
            <a:r>
              <a:rPr lang="el-GR" altLang="en-US" sz="2100" b="1">
                <a:latin typeface="Arial" panose="020B0604020202020204" pitchFamily="34" charset="0"/>
              </a:rPr>
              <a:t>Κόστος</a:t>
            </a:r>
            <a:endParaRPr lang="en-US" altLang="en-US" sz="2100" b="1">
              <a:latin typeface="Arial" panose="020B0604020202020204" pitchFamily="34" charset="0"/>
            </a:endParaRPr>
          </a:p>
        </p:txBody>
      </p:sp>
      <p:sp>
        <p:nvSpPr>
          <p:cNvPr id="25614" name="Rectangle 71">
            <a:extLst>
              <a:ext uri="{FF2B5EF4-FFF2-40B4-BE49-F238E27FC236}">
                <a16:creationId xmlns:a16="http://schemas.microsoft.com/office/drawing/2014/main" id="{A40D06DE-B9A5-1B81-EA86-55E9ADB53DF0}"/>
              </a:ext>
            </a:extLst>
          </p:cNvPr>
          <p:cNvSpPr>
            <a:spLocks noChangeArrowheads="1"/>
          </p:cNvSpPr>
          <p:nvPr/>
        </p:nvSpPr>
        <p:spPr bwMode="auto">
          <a:xfrm>
            <a:off x="2724410" y="4443735"/>
            <a:ext cx="4419600" cy="39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type="none" w="sm" len="sm"/>
                <a:tailEnd type="none" w="sm" len="sm"/>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05000"/>
              </a:lnSpc>
              <a:spcBef>
                <a:spcPct val="25000"/>
              </a:spcBef>
              <a:buClr>
                <a:schemeClr val="accent2"/>
              </a:buClr>
              <a:buSzPct val="75000"/>
              <a:buFont typeface="Wingdings" panose="05000000000000000000" pitchFamily="2" charset="2"/>
              <a:buNone/>
            </a:pPr>
            <a:r>
              <a:rPr lang="el-GR" altLang="en-US" sz="2000" dirty="0">
                <a:solidFill>
                  <a:srgbClr val="000000"/>
                </a:solidFill>
                <a:latin typeface="Arial" panose="020B0604020202020204" pitchFamily="34" charset="0"/>
              </a:rPr>
              <a:t>Κατεδάφιση κτίσματος</a:t>
            </a:r>
            <a:endParaRPr lang="en-US" altLang="en-US" sz="2000" dirty="0">
              <a:solidFill>
                <a:srgbClr val="000000"/>
              </a:solidFill>
              <a:latin typeface="Arial" panose="020B0604020202020204" pitchFamily="34" charset="0"/>
            </a:endParaRPr>
          </a:p>
        </p:txBody>
      </p:sp>
      <p:sp>
        <p:nvSpPr>
          <p:cNvPr id="20" name="Rectangle 72">
            <a:extLst>
              <a:ext uri="{FF2B5EF4-FFF2-40B4-BE49-F238E27FC236}">
                <a16:creationId xmlns:a16="http://schemas.microsoft.com/office/drawing/2014/main" id="{C466752C-29CD-4E6B-FA44-956B50E062B4}"/>
              </a:ext>
            </a:extLst>
          </p:cNvPr>
          <p:cNvSpPr>
            <a:spLocks noChangeArrowheads="1"/>
          </p:cNvSpPr>
          <p:nvPr/>
        </p:nvSpPr>
        <p:spPr bwMode="auto">
          <a:xfrm>
            <a:off x="7813675" y="4448445"/>
            <a:ext cx="1517650" cy="39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type="none" w="sm" len="sm"/>
                <a:tailEnd type="none" w="sm" len="sm"/>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lnSpc>
                <a:spcPct val="105000"/>
              </a:lnSpc>
              <a:spcBef>
                <a:spcPct val="25000"/>
              </a:spcBef>
              <a:buClr>
                <a:schemeClr val="accent2"/>
              </a:buClr>
              <a:buSzPct val="75000"/>
              <a:buFont typeface="Wingdings" panose="05000000000000000000" pitchFamily="2" charset="2"/>
              <a:buNone/>
            </a:pPr>
            <a:r>
              <a:rPr lang="en-US" altLang="en-US" sz="2000" dirty="0">
                <a:solidFill>
                  <a:srgbClr val="000000"/>
                </a:solidFill>
                <a:latin typeface="Arial" panose="020B0604020202020204" pitchFamily="34" charset="0"/>
              </a:rPr>
              <a:t> 5</a:t>
            </a:r>
            <a:r>
              <a:rPr lang="el-GR" altLang="en-US" sz="2000" dirty="0">
                <a:solidFill>
                  <a:srgbClr val="000000"/>
                </a:solidFill>
                <a:latin typeface="Arial" panose="020B0604020202020204" pitchFamily="34" charset="0"/>
              </a:rPr>
              <a:t>.</a:t>
            </a:r>
            <a:r>
              <a:rPr lang="en-US" altLang="en-US" sz="2000" dirty="0">
                <a:solidFill>
                  <a:srgbClr val="000000"/>
                </a:solidFill>
                <a:latin typeface="Arial" panose="020B0604020202020204" pitchFamily="34" charset="0"/>
              </a:rPr>
              <a:t>000</a:t>
            </a:r>
          </a:p>
        </p:txBody>
      </p:sp>
      <p:sp>
        <p:nvSpPr>
          <p:cNvPr id="25616" name="Rectangle 71">
            <a:extLst>
              <a:ext uri="{FF2B5EF4-FFF2-40B4-BE49-F238E27FC236}">
                <a16:creationId xmlns:a16="http://schemas.microsoft.com/office/drawing/2014/main" id="{CDD7B5F3-1796-CC74-569C-F0C50FCD0502}"/>
              </a:ext>
            </a:extLst>
          </p:cNvPr>
          <p:cNvSpPr>
            <a:spLocks noChangeArrowheads="1"/>
          </p:cNvSpPr>
          <p:nvPr/>
        </p:nvSpPr>
        <p:spPr bwMode="auto">
          <a:xfrm>
            <a:off x="2724410" y="4888493"/>
            <a:ext cx="4724400" cy="39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type="none" w="sm" len="sm"/>
                <a:tailEnd type="none" w="sm" len="sm"/>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05000"/>
              </a:lnSpc>
              <a:spcBef>
                <a:spcPct val="25000"/>
              </a:spcBef>
              <a:buClr>
                <a:schemeClr val="accent2"/>
              </a:buClr>
              <a:buSzPct val="75000"/>
              <a:buFont typeface="Wingdings" panose="05000000000000000000" pitchFamily="2" charset="2"/>
              <a:buNone/>
            </a:pPr>
            <a:r>
              <a:rPr lang="el-GR" altLang="en-US" sz="2000" dirty="0">
                <a:solidFill>
                  <a:srgbClr val="000000"/>
                </a:solidFill>
                <a:latin typeface="Arial" panose="020B0604020202020204" pitchFamily="34" charset="0"/>
              </a:rPr>
              <a:t>Τυπογραφική αποτύπωση</a:t>
            </a:r>
            <a:endParaRPr lang="en-US" altLang="en-US" sz="2000" dirty="0">
              <a:solidFill>
                <a:srgbClr val="000000"/>
              </a:solidFill>
              <a:latin typeface="Arial" panose="020B0604020202020204" pitchFamily="34" charset="0"/>
            </a:endParaRPr>
          </a:p>
        </p:txBody>
      </p:sp>
      <p:sp>
        <p:nvSpPr>
          <p:cNvPr id="23" name="Rectangle 72">
            <a:extLst>
              <a:ext uri="{FF2B5EF4-FFF2-40B4-BE49-F238E27FC236}">
                <a16:creationId xmlns:a16="http://schemas.microsoft.com/office/drawing/2014/main" id="{06F7C54A-BEAF-17F1-C172-6758EDED863E}"/>
              </a:ext>
            </a:extLst>
          </p:cNvPr>
          <p:cNvSpPr>
            <a:spLocks noChangeArrowheads="1"/>
          </p:cNvSpPr>
          <p:nvPr/>
        </p:nvSpPr>
        <p:spPr bwMode="auto">
          <a:xfrm>
            <a:off x="7813675" y="4907024"/>
            <a:ext cx="1517650" cy="39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type="none" w="sm" len="sm"/>
                <a:tailEnd type="none" w="sm" len="sm"/>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lnSpc>
                <a:spcPct val="105000"/>
              </a:lnSpc>
              <a:spcBef>
                <a:spcPct val="25000"/>
              </a:spcBef>
              <a:buClr>
                <a:schemeClr val="accent2"/>
              </a:buClr>
              <a:buSzPct val="75000"/>
              <a:buFont typeface="Wingdings" panose="05000000000000000000" pitchFamily="2" charset="2"/>
              <a:buNone/>
            </a:pPr>
            <a:r>
              <a:rPr lang="en-US" altLang="en-US" sz="2000" dirty="0">
                <a:solidFill>
                  <a:srgbClr val="000000"/>
                </a:solidFill>
                <a:latin typeface="Arial" panose="020B0604020202020204" pitchFamily="34" charset="0"/>
              </a:rPr>
              <a:t> 1</a:t>
            </a:r>
            <a:r>
              <a:rPr lang="el-GR" altLang="en-US" sz="2000" dirty="0">
                <a:solidFill>
                  <a:srgbClr val="000000"/>
                </a:solidFill>
                <a:latin typeface="Arial" panose="020B0604020202020204" pitchFamily="34" charset="0"/>
              </a:rPr>
              <a:t>.</a:t>
            </a:r>
            <a:r>
              <a:rPr lang="en-US" altLang="en-US" sz="2000" dirty="0">
                <a:solidFill>
                  <a:srgbClr val="000000"/>
                </a:solidFill>
                <a:latin typeface="Arial" panose="020B0604020202020204" pitchFamily="34" charset="0"/>
              </a:rPr>
              <a:t>000</a:t>
            </a:r>
          </a:p>
        </p:txBody>
      </p:sp>
      <p:sp>
        <p:nvSpPr>
          <p:cNvPr id="26" name="Rectangle 44">
            <a:extLst>
              <a:ext uri="{FF2B5EF4-FFF2-40B4-BE49-F238E27FC236}">
                <a16:creationId xmlns:a16="http://schemas.microsoft.com/office/drawing/2014/main" id="{1F936CB7-6344-F9C0-95BD-65F93BA00765}"/>
              </a:ext>
            </a:extLst>
          </p:cNvPr>
          <p:cNvSpPr>
            <a:spLocks noChangeArrowheads="1"/>
          </p:cNvSpPr>
          <p:nvPr/>
        </p:nvSpPr>
        <p:spPr bwMode="auto">
          <a:xfrm>
            <a:off x="7778750" y="3533989"/>
            <a:ext cx="1517650" cy="39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type="none" w="sm" len="sm"/>
                <a:tailEnd type="none" w="sm" len="sm"/>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lnSpc>
                <a:spcPct val="105000"/>
              </a:lnSpc>
              <a:spcBef>
                <a:spcPct val="25000"/>
              </a:spcBef>
              <a:buClr>
                <a:schemeClr val="accent2"/>
              </a:buClr>
              <a:buSzPct val="75000"/>
              <a:buFont typeface="Wingdings" panose="05000000000000000000" pitchFamily="2" charset="2"/>
              <a:buNone/>
            </a:pPr>
            <a:r>
              <a:rPr lang="en-US" altLang="en-US" sz="2000" dirty="0">
                <a:solidFill>
                  <a:srgbClr val="000000"/>
                </a:solidFill>
                <a:latin typeface="Arial" panose="020B0604020202020204" pitchFamily="34" charset="0"/>
              </a:rPr>
              <a:t> 10</a:t>
            </a:r>
            <a:r>
              <a:rPr lang="el-GR" altLang="en-US" sz="2000" dirty="0">
                <a:solidFill>
                  <a:srgbClr val="000000"/>
                </a:solidFill>
                <a:latin typeface="Arial" panose="020B0604020202020204" pitchFamily="34" charset="0"/>
              </a:rPr>
              <a:t>.</a:t>
            </a:r>
            <a:r>
              <a:rPr lang="en-US" altLang="en-US" sz="2000" dirty="0">
                <a:solidFill>
                  <a:srgbClr val="000000"/>
                </a:solidFill>
                <a:latin typeface="Arial" panose="020B0604020202020204" pitchFamily="34" charset="0"/>
              </a:rPr>
              <a:t>000</a:t>
            </a:r>
          </a:p>
        </p:txBody>
      </p:sp>
      <p:sp>
        <p:nvSpPr>
          <p:cNvPr id="25619" name="Rectangle 41">
            <a:extLst>
              <a:ext uri="{FF2B5EF4-FFF2-40B4-BE49-F238E27FC236}">
                <a16:creationId xmlns:a16="http://schemas.microsoft.com/office/drawing/2014/main" id="{B2C2A2CF-7EF7-3953-F709-8500889D3817}"/>
              </a:ext>
            </a:extLst>
          </p:cNvPr>
          <p:cNvSpPr>
            <a:spLocks noChangeArrowheads="1"/>
          </p:cNvSpPr>
          <p:nvPr/>
        </p:nvSpPr>
        <p:spPr bwMode="auto">
          <a:xfrm>
            <a:off x="2743200" y="3118686"/>
            <a:ext cx="4419600" cy="39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05000"/>
              </a:lnSpc>
              <a:spcBef>
                <a:spcPct val="25000"/>
              </a:spcBef>
              <a:buClr>
                <a:schemeClr val="accent2"/>
              </a:buClr>
              <a:buSzPct val="75000"/>
              <a:buFont typeface="Wingdings" panose="05000000000000000000" pitchFamily="2" charset="2"/>
              <a:buNone/>
            </a:pPr>
            <a:r>
              <a:rPr lang="el-GR" altLang="en-US" sz="2000" dirty="0">
                <a:solidFill>
                  <a:srgbClr val="000000"/>
                </a:solidFill>
                <a:latin typeface="Arial" panose="020B0604020202020204" pitchFamily="34" charset="0"/>
              </a:rPr>
              <a:t>Τιμή αγοράς</a:t>
            </a:r>
            <a:endParaRPr lang="en-US" altLang="en-US" sz="2000" dirty="0">
              <a:solidFill>
                <a:srgbClr val="000000"/>
              </a:solidFill>
              <a:latin typeface="Arial" panose="020B0604020202020204" pitchFamily="34" charset="0"/>
            </a:endParaRPr>
          </a:p>
        </p:txBody>
      </p:sp>
      <p:sp>
        <p:nvSpPr>
          <p:cNvPr id="28" name="Rectangle 44">
            <a:extLst>
              <a:ext uri="{FF2B5EF4-FFF2-40B4-BE49-F238E27FC236}">
                <a16:creationId xmlns:a16="http://schemas.microsoft.com/office/drawing/2014/main" id="{40602414-333D-27EA-E5FA-C57EF38F6E07}"/>
              </a:ext>
            </a:extLst>
          </p:cNvPr>
          <p:cNvSpPr>
            <a:spLocks noChangeArrowheads="1"/>
          </p:cNvSpPr>
          <p:nvPr/>
        </p:nvSpPr>
        <p:spPr bwMode="auto">
          <a:xfrm>
            <a:off x="7778750" y="3111393"/>
            <a:ext cx="1517650" cy="39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type="none" w="sm" len="sm"/>
                <a:tailEnd type="none" w="sm" len="sm"/>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lnSpc>
                <a:spcPct val="105000"/>
              </a:lnSpc>
              <a:spcBef>
                <a:spcPct val="25000"/>
              </a:spcBef>
              <a:buClr>
                <a:schemeClr val="accent2"/>
              </a:buClr>
              <a:buSzPct val="75000"/>
              <a:buFont typeface="Wingdings" panose="05000000000000000000" pitchFamily="2" charset="2"/>
              <a:buNone/>
            </a:pPr>
            <a:r>
              <a:rPr lang="en-US" altLang="en-US" sz="2000" dirty="0">
                <a:solidFill>
                  <a:srgbClr val="000000"/>
                </a:solidFill>
                <a:latin typeface="Arial" panose="020B0604020202020204" pitchFamily="34" charset="0"/>
              </a:rPr>
              <a:t> $300</a:t>
            </a:r>
            <a:r>
              <a:rPr lang="el-GR" altLang="en-US" sz="2000" dirty="0">
                <a:solidFill>
                  <a:srgbClr val="000000"/>
                </a:solidFill>
                <a:latin typeface="Arial" panose="020B0604020202020204" pitchFamily="34" charset="0"/>
              </a:rPr>
              <a:t>.</a:t>
            </a:r>
            <a:r>
              <a:rPr lang="en-US" altLang="en-US" sz="2000" dirty="0">
                <a:solidFill>
                  <a:srgbClr val="000000"/>
                </a:solidFill>
                <a:latin typeface="Arial" panose="020B0604020202020204" pitchFamily="34" charset="0"/>
              </a:rPr>
              <a:t>000</a:t>
            </a:r>
          </a:p>
        </p:txBody>
      </p:sp>
      <p:sp>
        <p:nvSpPr>
          <p:cNvPr id="25621" name="Rectangle 71">
            <a:extLst>
              <a:ext uri="{FF2B5EF4-FFF2-40B4-BE49-F238E27FC236}">
                <a16:creationId xmlns:a16="http://schemas.microsoft.com/office/drawing/2014/main" id="{F2FB5DDB-765C-0DDE-2925-70D917DE5BD9}"/>
              </a:ext>
            </a:extLst>
          </p:cNvPr>
          <p:cNvSpPr>
            <a:spLocks noChangeArrowheads="1"/>
          </p:cNvSpPr>
          <p:nvPr/>
        </p:nvSpPr>
        <p:spPr bwMode="auto">
          <a:xfrm>
            <a:off x="2743200" y="5331731"/>
            <a:ext cx="3238500" cy="39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type="none" w="sm" len="sm"/>
                <a:tailEnd type="none" w="sm" len="sm"/>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05000"/>
              </a:lnSpc>
              <a:spcBef>
                <a:spcPct val="25000"/>
              </a:spcBef>
              <a:buClr>
                <a:schemeClr val="accent2"/>
              </a:buClr>
              <a:buSzPct val="75000"/>
              <a:buFont typeface="Wingdings" panose="05000000000000000000" pitchFamily="2" charset="2"/>
              <a:buNone/>
            </a:pPr>
            <a:r>
              <a:rPr lang="el-GR" altLang="en-US" sz="2000" dirty="0">
                <a:solidFill>
                  <a:srgbClr val="000000"/>
                </a:solidFill>
                <a:latin typeface="Arial" panose="020B0604020202020204" pitchFamily="34" charset="0"/>
              </a:rPr>
              <a:t>Χώρος σ</a:t>
            </a:r>
            <a:r>
              <a:rPr lang="en-US" altLang="en-US" sz="2000" dirty="0" err="1">
                <a:solidFill>
                  <a:srgbClr val="000000"/>
                </a:solidFill>
                <a:latin typeface="Arial" panose="020B0604020202020204" pitchFamily="34" charset="0"/>
              </a:rPr>
              <a:t>τάθ</a:t>
            </a:r>
            <a:r>
              <a:rPr lang="el-GR" altLang="en-US" sz="2000" dirty="0" err="1">
                <a:solidFill>
                  <a:srgbClr val="000000"/>
                </a:solidFill>
                <a:latin typeface="Arial" panose="020B0604020202020204" pitchFamily="34" charset="0"/>
              </a:rPr>
              <a:t>μευσης</a:t>
            </a:r>
            <a:endParaRPr lang="en-US" altLang="en-US" sz="2000" dirty="0">
              <a:solidFill>
                <a:srgbClr val="000000"/>
              </a:solidFill>
              <a:latin typeface="Arial" panose="020B0604020202020204" pitchFamily="34" charset="0"/>
            </a:endParaRPr>
          </a:p>
        </p:txBody>
      </p:sp>
      <p:sp>
        <p:nvSpPr>
          <p:cNvPr id="24" name="Rectangle 72">
            <a:extLst>
              <a:ext uri="{FF2B5EF4-FFF2-40B4-BE49-F238E27FC236}">
                <a16:creationId xmlns:a16="http://schemas.microsoft.com/office/drawing/2014/main" id="{658585B7-F462-A9F5-1138-56CB410533E1}"/>
              </a:ext>
            </a:extLst>
          </p:cNvPr>
          <p:cNvSpPr>
            <a:spLocks noChangeArrowheads="1"/>
          </p:cNvSpPr>
          <p:nvPr/>
        </p:nvSpPr>
        <p:spPr bwMode="auto">
          <a:xfrm>
            <a:off x="7813675" y="5331731"/>
            <a:ext cx="15176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type="none" w="sm" len="sm"/>
                <a:tailEnd type="none" w="sm" len="sm"/>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lnSpc>
                <a:spcPct val="105000"/>
              </a:lnSpc>
              <a:spcBef>
                <a:spcPct val="25000"/>
              </a:spcBef>
              <a:buClr>
                <a:schemeClr val="accent2"/>
              </a:buClr>
              <a:buSzPct val="75000"/>
              <a:buFont typeface="Wingdings" panose="05000000000000000000" pitchFamily="2" charset="2"/>
              <a:buNone/>
            </a:pPr>
            <a:r>
              <a:rPr lang="en-US" altLang="en-US" sz="2000" dirty="0">
                <a:solidFill>
                  <a:srgbClr val="000000"/>
                </a:solidFill>
                <a:latin typeface="Arial" panose="020B0604020202020204" pitchFamily="34" charset="0"/>
              </a:rPr>
              <a:t>0</a:t>
            </a:r>
          </a:p>
        </p:txBody>
      </p:sp>
      <p:sp>
        <p:nvSpPr>
          <p:cNvPr id="30" name="Footer Placeholder 8">
            <a:extLst>
              <a:ext uri="{FF2B5EF4-FFF2-40B4-BE49-F238E27FC236}">
                <a16:creationId xmlns:a16="http://schemas.microsoft.com/office/drawing/2014/main" id="{B6DFF443-1CF4-B883-02A9-83ABA0331EC3}"/>
              </a:ext>
            </a:extLst>
          </p:cNvPr>
          <p:cNvSpPr txBox="1">
            <a:spLocks/>
          </p:cNvSpPr>
          <p:nvPr/>
        </p:nvSpPr>
        <p:spPr>
          <a:xfrm>
            <a:off x="-152399" y="6459457"/>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13" grpId="0" autoUpdateAnimBg="0"/>
      <p:bldP spid="20" grpId="0" autoUpdateAnimBg="0"/>
      <p:bldP spid="23" grpId="0" autoUpdateAnimBg="0"/>
      <p:bldP spid="26" grpId="0" autoUpdateAnimBg="0"/>
      <p:bldP spid="28" grpId="0" autoUpdateAnimBg="0"/>
      <p:bldP spid="24"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031">
            <a:extLst>
              <a:ext uri="{FF2B5EF4-FFF2-40B4-BE49-F238E27FC236}">
                <a16:creationId xmlns:a16="http://schemas.microsoft.com/office/drawing/2014/main" id="{1F5EDFE1-7D18-C382-86E4-91683040324F}"/>
              </a:ext>
            </a:extLst>
          </p:cNvPr>
          <p:cNvSpPr txBox="1">
            <a:spLocks noChangeArrowheads="1"/>
          </p:cNvSpPr>
          <p:nvPr/>
        </p:nvSpPr>
        <p:spPr bwMode="auto">
          <a:xfrm>
            <a:off x="2057400" y="251927"/>
            <a:ext cx="8305800"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hangingPunct="0"/>
            <a:r>
              <a:rPr lang="el-GR" altLang="el-GR" sz="3200" b="1" dirty="0">
                <a:solidFill>
                  <a:srgbClr val="740000"/>
                </a:solidFill>
                <a:latin typeface="Arial" panose="020B0604020202020204" pitchFamily="34" charset="0"/>
              </a:rPr>
              <a:t>Μαζική αγορά παγίων περιουσιακών στοιχείων</a:t>
            </a:r>
            <a:endParaRPr lang="en-US" altLang="el-GR" sz="3200" b="1" dirty="0">
              <a:solidFill>
                <a:srgbClr val="740000"/>
              </a:solidFill>
              <a:latin typeface="Arial" panose="020B0604020202020204" pitchFamily="34" charset="0"/>
            </a:endParaRPr>
          </a:p>
        </p:txBody>
      </p:sp>
      <p:sp>
        <p:nvSpPr>
          <p:cNvPr id="35842" name="Rectangle 1">
            <a:extLst>
              <a:ext uri="{FF2B5EF4-FFF2-40B4-BE49-F238E27FC236}">
                <a16:creationId xmlns:a16="http://schemas.microsoft.com/office/drawing/2014/main" id="{ED8D1F98-FADE-1EB9-D2F4-5B692A063FC6}"/>
              </a:ext>
            </a:extLst>
          </p:cNvPr>
          <p:cNvSpPr>
            <a:spLocks noChangeArrowheads="1"/>
          </p:cNvSpPr>
          <p:nvPr/>
        </p:nvSpPr>
        <p:spPr bwMode="auto">
          <a:xfrm>
            <a:off x="1714500" y="1359916"/>
            <a:ext cx="876300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2625" indent="-4508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1200"/>
              </a:spcBef>
              <a:buClr>
                <a:srgbClr val="990000"/>
              </a:buClr>
              <a:buSzPct val="80000"/>
              <a:buFont typeface="Arial" panose="020B0604020202020204" pitchFamily="34" charset="0"/>
              <a:buChar char="►"/>
            </a:pPr>
            <a:r>
              <a:rPr lang="en-US" altLang="en-US" sz="2300" dirty="0">
                <a:latin typeface="Arial" panose="020B0604020202020204" pitchFamily="34" charset="0"/>
              </a:rPr>
              <a:t>Δ</a:t>
            </a:r>
            <a:r>
              <a:rPr lang="el-GR" altLang="en-US" sz="2300" dirty="0" err="1">
                <a:latin typeface="Arial" panose="020B0604020202020204" pitchFamily="34" charset="0"/>
              </a:rPr>
              <a:t>ιάφορα</a:t>
            </a:r>
            <a:r>
              <a:rPr lang="el-GR" altLang="en-US" sz="2300" dirty="0">
                <a:latin typeface="Arial" panose="020B0604020202020204" pitchFamily="34" charset="0"/>
              </a:rPr>
              <a:t> πάγια αγοράζονται μαζικά έναντι ενός κατ’ </a:t>
            </a:r>
            <a:r>
              <a:rPr lang="el-GR" altLang="en-US" sz="2300" dirty="0" err="1">
                <a:latin typeface="Arial" panose="020B0604020202020204" pitchFamily="34" charset="0"/>
              </a:rPr>
              <a:t>αποκοπήν</a:t>
            </a:r>
            <a:r>
              <a:rPr lang="el-GR" altLang="en-US" sz="2300" dirty="0">
                <a:latin typeface="Arial" panose="020B0604020202020204" pitchFamily="34" charset="0"/>
              </a:rPr>
              <a:t> ποσού</a:t>
            </a:r>
            <a:endParaRPr lang="en-US" altLang="en-US" sz="2300" dirty="0">
              <a:latin typeface="Arial" panose="020B0604020202020204" pitchFamily="34" charset="0"/>
            </a:endParaRPr>
          </a:p>
          <a:p>
            <a:pPr>
              <a:lnSpc>
                <a:spcPct val="125000"/>
              </a:lnSpc>
              <a:spcBef>
                <a:spcPts val="1200"/>
              </a:spcBef>
              <a:buClr>
                <a:srgbClr val="990000"/>
              </a:buClr>
              <a:buSzPct val="80000"/>
              <a:buFont typeface="Arial" panose="020B0604020202020204" pitchFamily="34" charset="0"/>
              <a:buChar char="►"/>
            </a:pPr>
            <a:r>
              <a:rPr lang="el-GR" altLang="en-US" sz="2300" dirty="0">
                <a:latin typeface="Arial" panose="020B0604020202020204" pitchFamily="34" charset="0"/>
              </a:rPr>
              <a:t>Το συνολικό κόστος μοιράζεται ανάλογα </a:t>
            </a:r>
            <a:r>
              <a:rPr lang="en-US" altLang="en-US" sz="2300" dirty="0">
                <a:latin typeface="Arial" panose="020B0604020202020204" pitchFamily="34" charset="0"/>
              </a:rPr>
              <a:t>μ</a:t>
            </a:r>
            <a:r>
              <a:rPr lang="el-GR" altLang="en-US" sz="2300" dirty="0">
                <a:latin typeface="Arial" panose="020B0604020202020204" pitchFamily="34" charset="0"/>
              </a:rPr>
              <a:t>ε τη σχετική αξία πώλησης ή την τρέχουσα αξία του</a:t>
            </a:r>
            <a:endParaRPr lang="en-US" altLang="en-US" sz="2300" dirty="0">
              <a:latin typeface="Arial" panose="020B0604020202020204" pitchFamily="34" charset="0"/>
            </a:endParaRPr>
          </a:p>
          <a:p>
            <a:pPr>
              <a:lnSpc>
                <a:spcPct val="125000"/>
              </a:lnSpc>
              <a:spcBef>
                <a:spcPts val="1200"/>
              </a:spcBef>
              <a:buClr>
                <a:srgbClr val="990000"/>
              </a:buClr>
              <a:buSzPct val="80000"/>
              <a:buFont typeface="Arial" panose="020B0604020202020204" pitchFamily="34" charset="0"/>
              <a:buChar char="►"/>
            </a:pPr>
            <a:r>
              <a:rPr lang="el-GR" altLang="el-GR" sz="2300" dirty="0">
                <a:latin typeface="Arial" panose="020B0604020202020204" pitchFamily="34" charset="0"/>
              </a:rPr>
              <a:t>Η τεχνική αυτή καλείται </a:t>
            </a:r>
            <a:r>
              <a:rPr lang="el-GR" altLang="el-GR" sz="2300" i="1" dirty="0">
                <a:latin typeface="Arial" panose="020B0604020202020204" pitchFamily="34" charset="0"/>
              </a:rPr>
              <a:t>μέθοδος της σχετικής αξίας πώλησης</a:t>
            </a:r>
            <a:endParaRPr lang="en-US" altLang="en-US" sz="2300" dirty="0">
              <a:latin typeface="Arial" panose="020B0604020202020204" pitchFamily="34" charset="0"/>
            </a:endParaRPr>
          </a:p>
        </p:txBody>
      </p:sp>
      <p:sp>
        <p:nvSpPr>
          <p:cNvPr id="35843" name="Text Box 13">
            <a:extLst>
              <a:ext uri="{FF2B5EF4-FFF2-40B4-BE49-F238E27FC236}">
                <a16:creationId xmlns:a16="http://schemas.microsoft.com/office/drawing/2014/main" id="{6871F274-99A1-189B-3A8D-B443DBDC84A5}"/>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1</a:t>
            </a:r>
          </a:p>
        </p:txBody>
      </p:sp>
      <p:sp>
        <p:nvSpPr>
          <p:cNvPr id="35844" name="Rectangle 3">
            <a:extLst>
              <a:ext uri="{FF2B5EF4-FFF2-40B4-BE49-F238E27FC236}">
                <a16:creationId xmlns:a16="http://schemas.microsoft.com/office/drawing/2014/main" id="{5D8AC0A6-0B85-E1E1-E797-F9C566C12110}"/>
              </a:ext>
            </a:extLst>
          </p:cNvPr>
          <p:cNvSpPr>
            <a:spLocks noChangeArrowheads="1"/>
          </p:cNvSpPr>
          <p:nvPr/>
        </p:nvSpPr>
        <p:spPr bwMode="auto">
          <a:xfrm>
            <a:off x="2324100" y="3980877"/>
            <a:ext cx="81534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lnSpc>
                <a:spcPct val="125000"/>
              </a:lnSpc>
              <a:spcBef>
                <a:spcPts val="1200"/>
              </a:spcBef>
              <a:buClr>
                <a:srgbClr val="990000"/>
              </a:buClr>
              <a:buSzPct val="80000"/>
            </a:pPr>
            <a:r>
              <a:rPr lang="el-GR" altLang="el-GR" sz="2100" b="1" dirty="0">
                <a:latin typeface="Arial" panose="020B0604020202020204" pitchFamily="34" charset="0"/>
              </a:rPr>
              <a:t>Παράδειγμα</a:t>
            </a:r>
            <a:r>
              <a:rPr lang="en-US" altLang="el-GR" sz="2100" b="1" dirty="0">
                <a:latin typeface="Arial" panose="020B0604020202020204" pitchFamily="34" charset="0"/>
              </a:rPr>
              <a:t>: </a:t>
            </a:r>
            <a:r>
              <a:rPr lang="el-GR" altLang="el-GR" sz="2100" dirty="0">
                <a:latin typeface="Arial" panose="020B0604020202020204" pitchFamily="34" charset="0"/>
              </a:rPr>
              <a:t>Έστω η</a:t>
            </a:r>
            <a:r>
              <a:rPr lang="en-US" altLang="el-GR" sz="2100" dirty="0">
                <a:latin typeface="Arial" panose="020B0604020202020204" pitchFamily="34" charset="0"/>
              </a:rPr>
              <a:t> FedEx </a:t>
            </a:r>
            <a:r>
              <a:rPr lang="el-GR" altLang="el-GR" sz="2100" dirty="0">
                <a:latin typeface="Arial" panose="020B0604020202020204" pitchFamily="34" charset="0"/>
              </a:rPr>
              <a:t>αγοράζει ένα οικόπεδο μαζί με κτίριο στο </a:t>
            </a:r>
            <a:r>
              <a:rPr lang="en-US" altLang="el-GR" sz="2100" dirty="0">
                <a:latin typeface="Arial" panose="020B0604020202020204" pitchFamily="34" charset="0"/>
              </a:rPr>
              <a:t>Denver. </a:t>
            </a:r>
            <a:r>
              <a:rPr lang="el-GR" altLang="el-GR" sz="2100" dirty="0">
                <a:latin typeface="Arial" panose="020B0604020202020204" pitchFamily="34" charset="0"/>
              </a:rPr>
              <a:t>Το κτίριο είναι κτισμένο σε 4 στρέμματα γης και η συνολική αξία αγοράς γης και κτιρίου είναι </a:t>
            </a:r>
            <a:r>
              <a:rPr lang="en-US" altLang="el-GR" sz="2100" dirty="0">
                <a:latin typeface="Arial" panose="020B0604020202020204" pitchFamily="34" charset="0"/>
              </a:rPr>
              <a:t>$2</a:t>
            </a:r>
            <a:r>
              <a:rPr lang="el-GR" altLang="el-GR" sz="2100" dirty="0">
                <a:latin typeface="Arial" panose="020B0604020202020204" pitchFamily="34" charset="0"/>
              </a:rPr>
              <a:t>.</a:t>
            </a:r>
            <a:r>
              <a:rPr lang="en-US" altLang="el-GR" sz="2100" dirty="0">
                <a:latin typeface="Arial" panose="020B0604020202020204" pitchFamily="34" charset="0"/>
              </a:rPr>
              <a:t>800</a:t>
            </a:r>
            <a:r>
              <a:rPr lang="el-GR" altLang="el-GR" sz="2100" dirty="0">
                <a:latin typeface="Arial" panose="020B0604020202020204" pitchFamily="34" charset="0"/>
              </a:rPr>
              <a:t>.</a:t>
            </a:r>
            <a:r>
              <a:rPr lang="en-US" altLang="el-GR" sz="2100" dirty="0">
                <a:latin typeface="Arial" panose="020B0604020202020204" pitchFamily="34" charset="0"/>
              </a:rPr>
              <a:t>000. </a:t>
            </a:r>
            <a:r>
              <a:rPr lang="el-GR" altLang="el-GR" sz="2100" dirty="0">
                <a:latin typeface="Arial" panose="020B0604020202020204" pitchFamily="34" charset="0"/>
              </a:rPr>
              <a:t>Η τρέχουσα αξία του οικοπέδου εκτιμάται σε </a:t>
            </a:r>
            <a:r>
              <a:rPr lang="en-US" altLang="el-GR" sz="2100" dirty="0">
                <a:latin typeface="Arial" panose="020B0604020202020204" pitchFamily="34" charset="0"/>
              </a:rPr>
              <a:t>$300</a:t>
            </a:r>
            <a:r>
              <a:rPr lang="el-GR" altLang="el-GR" sz="2100" dirty="0">
                <a:latin typeface="Arial" panose="020B0604020202020204" pitchFamily="34" charset="0"/>
              </a:rPr>
              <a:t>.</a:t>
            </a:r>
            <a:r>
              <a:rPr lang="en-US" altLang="el-GR" sz="2100" dirty="0">
                <a:latin typeface="Arial" panose="020B0604020202020204" pitchFamily="34" charset="0"/>
              </a:rPr>
              <a:t>000 </a:t>
            </a:r>
            <a:r>
              <a:rPr lang="el-GR" altLang="el-GR" sz="2100" dirty="0">
                <a:latin typeface="Arial" panose="020B0604020202020204" pitchFamily="34" charset="0"/>
              </a:rPr>
              <a:t>και του κτιρίου σε </a:t>
            </a:r>
            <a:r>
              <a:rPr lang="en-US" altLang="el-GR" sz="2100" dirty="0">
                <a:latin typeface="Arial" panose="020B0604020202020204" pitchFamily="34" charset="0"/>
              </a:rPr>
              <a:t>$2</a:t>
            </a:r>
            <a:r>
              <a:rPr lang="el-GR" altLang="el-GR" sz="2100" dirty="0">
                <a:latin typeface="Arial" panose="020B0604020202020204" pitchFamily="34" charset="0"/>
              </a:rPr>
              <a:t>.</a:t>
            </a:r>
            <a:r>
              <a:rPr lang="en-US" altLang="el-GR" sz="2100" dirty="0">
                <a:latin typeface="Arial" panose="020B0604020202020204" pitchFamily="34" charset="0"/>
              </a:rPr>
              <a:t>700</a:t>
            </a:r>
            <a:r>
              <a:rPr lang="el-GR" altLang="el-GR" sz="2100" dirty="0">
                <a:latin typeface="Arial" panose="020B0604020202020204" pitchFamily="34" charset="0"/>
              </a:rPr>
              <a:t>.</a:t>
            </a:r>
            <a:r>
              <a:rPr lang="en-US" altLang="el-GR" sz="2100" dirty="0">
                <a:latin typeface="Arial" panose="020B0604020202020204" pitchFamily="34" charset="0"/>
              </a:rPr>
              <a:t>000.</a:t>
            </a:r>
          </a:p>
        </p:txBody>
      </p:sp>
      <p:sp>
        <p:nvSpPr>
          <p:cNvPr id="7" name="Footer Placeholder 8">
            <a:extLst>
              <a:ext uri="{FF2B5EF4-FFF2-40B4-BE49-F238E27FC236}">
                <a16:creationId xmlns:a16="http://schemas.microsoft.com/office/drawing/2014/main" id="{33284346-7A1F-C62B-553D-13C07D41AC9B}"/>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031">
            <a:extLst>
              <a:ext uri="{FF2B5EF4-FFF2-40B4-BE49-F238E27FC236}">
                <a16:creationId xmlns:a16="http://schemas.microsoft.com/office/drawing/2014/main" id="{223A132D-1882-4D74-A96F-3DC188E97797}"/>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dirty="0">
                <a:latin typeface="Arial" panose="020B0604020202020204" pitchFamily="34" charset="0"/>
              </a:rPr>
              <a:t>Παράδειγμα</a:t>
            </a:r>
            <a:endParaRPr lang="en-US" altLang="el-GR" sz="3200" b="1" dirty="0">
              <a:latin typeface="Arial" panose="020B0604020202020204" pitchFamily="34" charset="0"/>
            </a:endParaRPr>
          </a:p>
        </p:txBody>
      </p:sp>
      <p:sp>
        <p:nvSpPr>
          <p:cNvPr id="37890" name="Text Box 13">
            <a:extLst>
              <a:ext uri="{FF2B5EF4-FFF2-40B4-BE49-F238E27FC236}">
                <a16:creationId xmlns:a16="http://schemas.microsoft.com/office/drawing/2014/main" id="{02060D59-66C6-DC0A-C197-FEA659D30099}"/>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1</a:t>
            </a:r>
          </a:p>
        </p:txBody>
      </p:sp>
      <p:sp>
        <p:nvSpPr>
          <p:cNvPr id="37891" name="Rectangle 3">
            <a:extLst>
              <a:ext uri="{FF2B5EF4-FFF2-40B4-BE49-F238E27FC236}">
                <a16:creationId xmlns:a16="http://schemas.microsoft.com/office/drawing/2014/main" id="{129C7B15-4235-F18B-85F1-DABCCEDCEB32}"/>
              </a:ext>
            </a:extLst>
          </p:cNvPr>
          <p:cNvSpPr>
            <a:spLocks noChangeArrowheads="1"/>
          </p:cNvSpPr>
          <p:nvPr/>
        </p:nvSpPr>
        <p:spPr bwMode="auto">
          <a:xfrm>
            <a:off x="2057400" y="1143001"/>
            <a:ext cx="81534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lnSpc>
                <a:spcPct val="125000"/>
              </a:lnSpc>
              <a:spcBef>
                <a:spcPts val="1200"/>
              </a:spcBef>
              <a:buClr>
                <a:srgbClr val="990000"/>
              </a:buClr>
              <a:buSzPct val="80000"/>
            </a:pPr>
            <a:r>
              <a:rPr lang="el-GR" altLang="el-GR" sz="2100" dirty="0">
                <a:latin typeface="Arial" panose="020B0604020202020204" pitchFamily="34" charset="0"/>
              </a:rPr>
              <a:t>Η </a:t>
            </a:r>
            <a:r>
              <a:rPr lang="en-US" altLang="el-GR" sz="2100" dirty="0">
                <a:latin typeface="Arial" panose="020B0604020202020204" pitchFamily="34" charset="0"/>
              </a:rPr>
              <a:t>FedEx </a:t>
            </a:r>
            <a:r>
              <a:rPr lang="el-GR" altLang="el-GR" sz="2100" dirty="0">
                <a:latin typeface="Arial" panose="020B0604020202020204" pitchFamily="34" charset="0"/>
              </a:rPr>
              <a:t>υπολογίζει αρχικά τη σχέση της τρέχουσας αξίας κάθε παγίου προς την συνολική αξίας</a:t>
            </a:r>
            <a:r>
              <a:rPr lang="en-US" altLang="el-GR" sz="2100" dirty="0">
                <a:latin typeface="Arial" panose="020B0604020202020204" pitchFamily="34" charset="0"/>
              </a:rPr>
              <a:t>. </a:t>
            </a:r>
            <a:r>
              <a:rPr lang="el-GR" altLang="el-GR" sz="2100" dirty="0">
                <a:latin typeface="Arial" panose="020B0604020202020204" pitchFamily="34" charset="0"/>
              </a:rPr>
              <a:t>Τα ποσοστά αυτά χρησιμοποιούνται στην συνέχεια για τον προσδιορισμό του κόστους κτήσεως κάθε παγίου</a:t>
            </a:r>
            <a:r>
              <a:rPr lang="en-US" altLang="el-GR" sz="2100" dirty="0">
                <a:latin typeface="Arial" panose="020B0604020202020204" pitchFamily="34" charset="0"/>
              </a:rPr>
              <a:t>:</a:t>
            </a:r>
          </a:p>
        </p:txBody>
      </p:sp>
      <p:sp>
        <p:nvSpPr>
          <p:cNvPr id="7" name="Footer Placeholder 8">
            <a:extLst>
              <a:ext uri="{FF2B5EF4-FFF2-40B4-BE49-F238E27FC236}">
                <a16:creationId xmlns:a16="http://schemas.microsoft.com/office/drawing/2014/main" id="{98111B3C-7E7E-DB78-6447-8DDB1F9F2A67}"/>
              </a:ext>
            </a:extLst>
          </p:cNvPr>
          <p:cNvSpPr txBox="1">
            <a:spLocks/>
          </p:cNvSpPr>
          <p:nvPr/>
        </p:nvSpPr>
        <p:spPr>
          <a:xfrm>
            <a:off x="4114800" y="67056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pic>
        <p:nvPicPr>
          <p:cNvPr id="37895" name="Picture 7">
            <a:extLst>
              <a:ext uri="{FF2B5EF4-FFF2-40B4-BE49-F238E27FC236}">
                <a16:creationId xmlns:a16="http://schemas.microsoft.com/office/drawing/2014/main" id="{DD3A9D90-292A-CB42-371F-5232380BF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048000"/>
            <a:ext cx="8382000" cy="1741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F66468-5417-A578-8F70-0932A9EF4765}"/>
              </a:ext>
            </a:extLst>
          </p:cNvPr>
          <p:cNvSpPr/>
          <p:nvPr/>
        </p:nvSpPr>
        <p:spPr bwMode="auto">
          <a:xfrm>
            <a:off x="1981200" y="3962400"/>
            <a:ext cx="8229600" cy="2340864"/>
          </a:xfrm>
          <a:prstGeom prst="rect">
            <a:avLst/>
          </a:prstGeom>
          <a:gradFill flip="none" rotWithShape="1">
            <a:gsLst>
              <a:gs pos="0">
                <a:srgbClr val="92D050">
                  <a:shade val="30000"/>
                  <a:satMod val="115000"/>
                </a:srgbClr>
              </a:gs>
              <a:gs pos="33000">
                <a:srgbClr val="92D050">
                  <a:shade val="67500"/>
                  <a:satMod val="115000"/>
                </a:srgbClr>
              </a:gs>
              <a:gs pos="65000">
                <a:srgbClr val="92D050">
                  <a:shade val="100000"/>
                  <a:satMod val="115000"/>
                </a:srgbClr>
              </a:gs>
            </a:gsLst>
            <a:lin ang="13500000" scaled="1"/>
            <a:tileRect/>
          </a:gradFill>
          <a:ln w="12700" cap="sq" cmpd="sng" algn="ctr">
            <a:noFill/>
            <a:prstDash val="solid"/>
            <a:round/>
            <a:headEnd type="none" w="sm" len="sm"/>
            <a:tailEnd type="none" w="sm" len="sm"/>
          </a:ln>
          <a:effectLst>
            <a:innerShdw blurRad="114300">
              <a:prstClr val="black"/>
            </a:innerShdw>
            <a:softEdge rad="12700"/>
          </a:effectLst>
        </p:spPr>
        <p:txBody>
          <a:bodyPr/>
          <a:lstStyle/>
          <a:p>
            <a:pPr>
              <a:defRPr/>
            </a:pPr>
            <a:endParaRPr lang="en-US" dirty="0"/>
          </a:p>
        </p:txBody>
      </p:sp>
      <p:graphicFrame>
        <p:nvGraphicFramePr>
          <p:cNvPr id="39984" name="Group 48">
            <a:extLst>
              <a:ext uri="{FF2B5EF4-FFF2-40B4-BE49-F238E27FC236}">
                <a16:creationId xmlns:a16="http://schemas.microsoft.com/office/drawing/2014/main" id="{85174C5F-F6E0-E7C9-70D0-46D2A0EC2EEA}"/>
              </a:ext>
            </a:extLst>
          </p:cNvPr>
          <p:cNvGraphicFramePr>
            <a:graphicFrameLocks noGrp="1"/>
          </p:cNvGraphicFramePr>
          <p:nvPr/>
        </p:nvGraphicFramePr>
        <p:xfrm>
          <a:off x="2133600" y="4117975"/>
          <a:ext cx="7924800" cy="2021840"/>
        </p:xfrm>
        <a:graphic>
          <a:graphicData uri="http://schemas.openxmlformats.org/drawingml/2006/table">
            <a:tbl>
              <a:tblPr/>
              <a:tblGrid>
                <a:gridCol w="457200">
                  <a:extLst>
                    <a:ext uri="{9D8B030D-6E8A-4147-A177-3AD203B41FA5}">
                      <a16:colId xmlns:a16="http://schemas.microsoft.com/office/drawing/2014/main" val="2171150857"/>
                    </a:ext>
                  </a:extLst>
                </a:gridCol>
                <a:gridCol w="4572000">
                  <a:extLst>
                    <a:ext uri="{9D8B030D-6E8A-4147-A177-3AD203B41FA5}">
                      <a16:colId xmlns:a16="http://schemas.microsoft.com/office/drawing/2014/main" val="4124008052"/>
                    </a:ext>
                  </a:extLst>
                </a:gridCol>
                <a:gridCol w="1447800">
                  <a:extLst>
                    <a:ext uri="{9D8B030D-6E8A-4147-A177-3AD203B41FA5}">
                      <a16:colId xmlns:a16="http://schemas.microsoft.com/office/drawing/2014/main" val="3699362978"/>
                    </a:ext>
                  </a:extLst>
                </a:gridCol>
                <a:gridCol w="1447800">
                  <a:extLst>
                    <a:ext uri="{9D8B030D-6E8A-4147-A177-3AD203B41FA5}">
                      <a16:colId xmlns:a16="http://schemas.microsoft.com/office/drawing/2014/main" val="3050770510"/>
                    </a:ext>
                  </a:extLst>
                </a:gridCol>
              </a:tblGrid>
              <a:tr h="28892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Λογαριασμοί</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Χρέωση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Πίστωση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907885817"/>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109538">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109538" marR="0" lvl="0"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998203112"/>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566738">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566738" marR="0" lvl="1"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008293992"/>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566738">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566738" marR="0" lvl="1"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416166389"/>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566738">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566738" marR="0" lvl="1"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35120568"/>
                  </a:ext>
                </a:extLst>
              </a:tr>
            </a:tbl>
          </a:graphicData>
        </a:graphic>
      </p:graphicFrame>
      <p:sp>
        <p:nvSpPr>
          <p:cNvPr id="8" name="TextBox 7">
            <a:extLst>
              <a:ext uri="{FF2B5EF4-FFF2-40B4-BE49-F238E27FC236}">
                <a16:creationId xmlns:a16="http://schemas.microsoft.com/office/drawing/2014/main" id="{44154AE9-3EB1-6F56-BFA5-5D1827F78FF9}"/>
              </a:ext>
            </a:extLst>
          </p:cNvPr>
          <p:cNvSpPr txBox="1">
            <a:spLocks noChangeArrowheads="1"/>
          </p:cNvSpPr>
          <p:nvPr/>
        </p:nvSpPr>
        <p:spPr bwMode="auto">
          <a:xfrm>
            <a:off x="2590800" y="4540251"/>
            <a:ext cx="449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Γήπεδα</a:t>
            </a:r>
            <a:endParaRPr lang="en-US" altLang="el-GR" b="1">
              <a:latin typeface="Arial" panose="020B0604020202020204" pitchFamily="34" charset="0"/>
            </a:endParaRPr>
          </a:p>
        </p:txBody>
      </p:sp>
      <p:sp>
        <p:nvSpPr>
          <p:cNvPr id="9" name="TextBox 8">
            <a:extLst>
              <a:ext uri="{FF2B5EF4-FFF2-40B4-BE49-F238E27FC236}">
                <a16:creationId xmlns:a16="http://schemas.microsoft.com/office/drawing/2014/main" id="{7EB77853-201B-BA37-E7A9-A56E5A1FF3DA}"/>
              </a:ext>
            </a:extLst>
          </p:cNvPr>
          <p:cNvSpPr txBox="1">
            <a:spLocks noChangeArrowheads="1"/>
          </p:cNvSpPr>
          <p:nvPr/>
        </p:nvSpPr>
        <p:spPr bwMode="auto">
          <a:xfrm>
            <a:off x="2590800" y="4946650"/>
            <a:ext cx="434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Κτίρια</a:t>
            </a:r>
            <a:endParaRPr lang="en-US" altLang="el-GR" b="1">
              <a:latin typeface="Arial" panose="020B0604020202020204" pitchFamily="34" charset="0"/>
            </a:endParaRPr>
          </a:p>
        </p:txBody>
      </p:sp>
      <p:sp>
        <p:nvSpPr>
          <p:cNvPr id="10" name="TextBox 9">
            <a:extLst>
              <a:ext uri="{FF2B5EF4-FFF2-40B4-BE49-F238E27FC236}">
                <a16:creationId xmlns:a16="http://schemas.microsoft.com/office/drawing/2014/main" id="{12BE5CA4-3E08-3ED9-ADD2-97258F8C1A45}"/>
              </a:ext>
            </a:extLst>
          </p:cNvPr>
          <p:cNvSpPr txBox="1">
            <a:spLocks noChangeArrowheads="1"/>
          </p:cNvSpPr>
          <p:nvPr/>
        </p:nvSpPr>
        <p:spPr bwMode="auto">
          <a:xfrm>
            <a:off x="7391400" y="4545013"/>
            <a:ext cx="1143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280</a:t>
            </a:r>
            <a:r>
              <a:rPr lang="el-GR" altLang="el-GR" b="1">
                <a:latin typeface="Arial" panose="020B0604020202020204" pitchFamily="34" charset="0"/>
              </a:rPr>
              <a:t>.</a:t>
            </a:r>
            <a:r>
              <a:rPr lang="en-US" altLang="el-GR" b="1">
                <a:latin typeface="Arial" panose="020B0604020202020204" pitchFamily="34" charset="0"/>
              </a:rPr>
              <a:t>000</a:t>
            </a:r>
          </a:p>
        </p:txBody>
      </p:sp>
      <p:sp>
        <p:nvSpPr>
          <p:cNvPr id="11" name="TextBox 10">
            <a:extLst>
              <a:ext uri="{FF2B5EF4-FFF2-40B4-BE49-F238E27FC236}">
                <a16:creationId xmlns:a16="http://schemas.microsoft.com/office/drawing/2014/main" id="{2F1324F0-44B7-CDC5-FF92-5B833D32A40C}"/>
              </a:ext>
            </a:extLst>
          </p:cNvPr>
          <p:cNvSpPr txBox="1">
            <a:spLocks noChangeArrowheads="1"/>
          </p:cNvSpPr>
          <p:nvPr/>
        </p:nvSpPr>
        <p:spPr bwMode="auto">
          <a:xfrm>
            <a:off x="7086600" y="4946651"/>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2</a:t>
            </a:r>
            <a:r>
              <a:rPr lang="el-GR" altLang="el-GR" b="1">
                <a:latin typeface="Arial" panose="020B0604020202020204" pitchFamily="34" charset="0"/>
              </a:rPr>
              <a:t>.</a:t>
            </a:r>
            <a:r>
              <a:rPr lang="en-US" altLang="el-GR" b="1">
                <a:latin typeface="Arial" panose="020B0604020202020204" pitchFamily="34" charset="0"/>
              </a:rPr>
              <a:t>520</a:t>
            </a:r>
            <a:r>
              <a:rPr lang="el-GR" altLang="el-GR" b="1">
                <a:latin typeface="Arial" panose="020B0604020202020204" pitchFamily="34" charset="0"/>
              </a:rPr>
              <a:t>.</a:t>
            </a:r>
            <a:r>
              <a:rPr lang="en-US" altLang="el-GR" b="1">
                <a:latin typeface="Arial" panose="020B0604020202020204" pitchFamily="34" charset="0"/>
              </a:rPr>
              <a:t>000</a:t>
            </a:r>
          </a:p>
        </p:txBody>
      </p:sp>
      <p:sp>
        <p:nvSpPr>
          <p:cNvPr id="12" name="TextBox 11">
            <a:extLst>
              <a:ext uri="{FF2B5EF4-FFF2-40B4-BE49-F238E27FC236}">
                <a16:creationId xmlns:a16="http://schemas.microsoft.com/office/drawing/2014/main" id="{8FE8C1C7-C633-26C6-5538-29AF03FF97B4}"/>
              </a:ext>
            </a:extLst>
          </p:cNvPr>
          <p:cNvSpPr txBox="1">
            <a:spLocks noChangeArrowheads="1"/>
          </p:cNvSpPr>
          <p:nvPr/>
        </p:nvSpPr>
        <p:spPr bwMode="auto">
          <a:xfrm>
            <a:off x="2590800" y="5345114"/>
            <a:ext cx="480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317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Ταμειακά διαθέσιμα</a:t>
            </a:r>
            <a:endParaRPr lang="en-US" altLang="el-GR" b="1">
              <a:latin typeface="Arial" panose="020B0604020202020204" pitchFamily="34" charset="0"/>
            </a:endParaRPr>
          </a:p>
        </p:txBody>
      </p:sp>
      <p:sp>
        <p:nvSpPr>
          <p:cNvPr id="13" name="TextBox 12">
            <a:extLst>
              <a:ext uri="{FF2B5EF4-FFF2-40B4-BE49-F238E27FC236}">
                <a16:creationId xmlns:a16="http://schemas.microsoft.com/office/drawing/2014/main" id="{EB77F3E4-61FD-10EF-DF0D-328E067B4FA7}"/>
              </a:ext>
            </a:extLst>
          </p:cNvPr>
          <p:cNvSpPr txBox="1">
            <a:spLocks noChangeArrowheads="1"/>
          </p:cNvSpPr>
          <p:nvPr/>
        </p:nvSpPr>
        <p:spPr bwMode="auto">
          <a:xfrm>
            <a:off x="8534400" y="5345113"/>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2</a:t>
            </a:r>
            <a:r>
              <a:rPr lang="el-GR" altLang="el-GR" b="1">
                <a:latin typeface="Arial" panose="020B0604020202020204" pitchFamily="34" charset="0"/>
              </a:rPr>
              <a:t>.</a:t>
            </a:r>
            <a:r>
              <a:rPr lang="en-US" altLang="el-GR" b="1">
                <a:latin typeface="Arial" panose="020B0604020202020204" pitchFamily="34" charset="0"/>
              </a:rPr>
              <a:t>800</a:t>
            </a:r>
            <a:r>
              <a:rPr lang="el-GR" altLang="el-GR" b="1">
                <a:latin typeface="Arial" panose="020B0604020202020204" pitchFamily="34" charset="0"/>
              </a:rPr>
              <a:t>.</a:t>
            </a:r>
            <a:r>
              <a:rPr lang="en-US" altLang="el-GR" b="1">
                <a:latin typeface="Arial" panose="020B0604020202020204" pitchFamily="34" charset="0"/>
              </a:rPr>
              <a:t>000</a:t>
            </a:r>
          </a:p>
        </p:txBody>
      </p:sp>
      <p:sp>
        <p:nvSpPr>
          <p:cNvPr id="39979" name="Rectangle 1031">
            <a:extLst>
              <a:ext uri="{FF2B5EF4-FFF2-40B4-BE49-F238E27FC236}">
                <a16:creationId xmlns:a16="http://schemas.microsoft.com/office/drawing/2014/main" id="{39107023-8FAB-9DD8-0028-96CF5EF778E3}"/>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latin typeface="Arial" panose="020B0604020202020204" pitchFamily="34" charset="0"/>
              </a:rPr>
              <a:t>Παράδειγμα</a:t>
            </a:r>
            <a:endParaRPr lang="en-US" altLang="el-GR" sz="3200" b="1">
              <a:latin typeface="Arial" panose="020B0604020202020204" pitchFamily="34" charset="0"/>
            </a:endParaRPr>
          </a:p>
        </p:txBody>
      </p:sp>
      <p:sp>
        <p:nvSpPr>
          <p:cNvPr id="39980" name="Text Box 13">
            <a:extLst>
              <a:ext uri="{FF2B5EF4-FFF2-40B4-BE49-F238E27FC236}">
                <a16:creationId xmlns:a16="http://schemas.microsoft.com/office/drawing/2014/main" id="{C6ABF935-2E64-E0A7-D24F-1EA906463204}"/>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1</a:t>
            </a:r>
          </a:p>
        </p:txBody>
      </p:sp>
      <p:sp>
        <p:nvSpPr>
          <p:cNvPr id="39981" name="Rectangle 3">
            <a:extLst>
              <a:ext uri="{FF2B5EF4-FFF2-40B4-BE49-F238E27FC236}">
                <a16:creationId xmlns:a16="http://schemas.microsoft.com/office/drawing/2014/main" id="{E27210E4-28C1-6834-A47B-3AE9068EA859}"/>
              </a:ext>
            </a:extLst>
          </p:cNvPr>
          <p:cNvSpPr>
            <a:spLocks noChangeArrowheads="1"/>
          </p:cNvSpPr>
          <p:nvPr/>
        </p:nvSpPr>
        <p:spPr bwMode="auto">
          <a:xfrm>
            <a:off x="4648200" y="304800"/>
            <a:ext cx="58674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1200"/>
              </a:spcBef>
              <a:buClr>
                <a:srgbClr val="990000"/>
              </a:buClr>
              <a:buSzPct val="80000"/>
            </a:pPr>
            <a:r>
              <a:rPr lang="el-GR" altLang="el-GR" sz="2100">
                <a:latin typeface="Arial" panose="020B0604020202020204" pitchFamily="34" charset="0"/>
              </a:rPr>
              <a:t>Αν η </a:t>
            </a:r>
            <a:r>
              <a:rPr lang="en-US" altLang="el-GR" sz="2100">
                <a:latin typeface="Arial" panose="020B0604020202020204" pitchFamily="34" charset="0"/>
              </a:rPr>
              <a:t>FedEx </a:t>
            </a:r>
            <a:r>
              <a:rPr lang="el-GR" altLang="el-GR" sz="2100">
                <a:latin typeface="Arial" panose="020B0604020202020204" pitchFamily="34" charset="0"/>
              </a:rPr>
              <a:t>πληρώσει με μετρητά</a:t>
            </a:r>
            <a:r>
              <a:rPr lang="en-US" altLang="el-GR" sz="2100">
                <a:latin typeface="Arial" panose="020B0604020202020204" pitchFamily="34" charset="0"/>
              </a:rPr>
              <a:t>, </a:t>
            </a:r>
            <a:r>
              <a:rPr lang="el-GR" altLang="el-GR" sz="2100">
                <a:latin typeface="Arial" panose="020B0604020202020204" pitchFamily="34" charset="0"/>
              </a:rPr>
              <a:t>η εγγραφή καταχώρισης της αγοράς οικοπέδου και κτιρίου θα είναι η εξής</a:t>
            </a:r>
            <a:r>
              <a:rPr lang="en-US" altLang="el-GR" sz="2100">
                <a:latin typeface="Arial" panose="020B0604020202020204" pitchFamily="34" charset="0"/>
              </a:rPr>
              <a:t>:</a:t>
            </a:r>
          </a:p>
        </p:txBody>
      </p:sp>
      <p:sp>
        <p:nvSpPr>
          <p:cNvPr id="15" name="Footer Placeholder 8">
            <a:extLst>
              <a:ext uri="{FF2B5EF4-FFF2-40B4-BE49-F238E27FC236}">
                <a16:creationId xmlns:a16="http://schemas.microsoft.com/office/drawing/2014/main" id="{AEE79036-2F00-0AE9-9072-841C504EC570}"/>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pic>
        <p:nvPicPr>
          <p:cNvPr id="39985" name="Picture 49">
            <a:extLst>
              <a:ext uri="{FF2B5EF4-FFF2-40B4-BE49-F238E27FC236}">
                <a16:creationId xmlns:a16="http://schemas.microsoft.com/office/drawing/2014/main" id="{00EFDAFA-0CF8-190C-C797-1F614E41F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676401"/>
            <a:ext cx="8153400" cy="1693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097035-2188-613E-DEFD-6C5D95242218}"/>
              </a:ext>
            </a:extLst>
          </p:cNvPr>
          <p:cNvSpPr/>
          <p:nvPr/>
        </p:nvSpPr>
        <p:spPr bwMode="auto">
          <a:xfrm>
            <a:off x="4876800" y="1371600"/>
            <a:ext cx="2514600" cy="12954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500" b="1">
                <a:solidFill>
                  <a:schemeClr val="bg1"/>
                </a:solidFill>
                <a:effectLst>
                  <a:outerShdw blurRad="38100" dist="38100" dir="2700000" algn="tl">
                    <a:srgbClr val="000000"/>
                  </a:outerShdw>
                </a:effectLst>
                <a:latin typeface="Arial" panose="020B0604020202020204" pitchFamily="34" charset="0"/>
              </a:rPr>
              <a:t>Μονάδων παραγωγής</a:t>
            </a:r>
            <a:endParaRPr lang="en-US" altLang="el-GR" sz="2500" b="1">
              <a:solidFill>
                <a:schemeClr val="bg1"/>
              </a:solidFill>
              <a:effectLst>
                <a:outerShdw blurRad="38100" dist="38100" dir="2700000" algn="tl">
                  <a:srgbClr val="000000"/>
                </a:outerShdw>
              </a:effectLst>
              <a:latin typeface="Arial" panose="020B0604020202020204" pitchFamily="34" charset="0"/>
            </a:endParaRPr>
          </a:p>
        </p:txBody>
      </p:sp>
      <p:sp>
        <p:nvSpPr>
          <p:cNvPr id="10" name="Rectangle 9">
            <a:extLst>
              <a:ext uri="{FF2B5EF4-FFF2-40B4-BE49-F238E27FC236}">
                <a16:creationId xmlns:a16="http://schemas.microsoft.com/office/drawing/2014/main" id="{D0484B5A-794D-9568-6A0F-B23D886F39FF}"/>
              </a:ext>
            </a:extLst>
          </p:cNvPr>
          <p:cNvSpPr>
            <a:spLocks noChangeArrowheads="1"/>
          </p:cNvSpPr>
          <p:nvPr/>
        </p:nvSpPr>
        <p:spPr bwMode="auto">
          <a:xfrm>
            <a:off x="1905000" y="2493963"/>
            <a:ext cx="2667000"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600"/>
              </a:spcBef>
              <a:buClr>
                <a:srgbClr val="740000"/>
              </a:buClr>
              <a:buSzPct val="80000"/>
            </a:pPr>
            <a:r>
              <a:rPr lang="el-GR" altLang="el-GR" sz="2100" dirty="0">
                <a:latin typeface="Arial" panose="020B0604020202020204" pitchFamily="34" charset="0"/>
              </a:rPr>
              <a:t>Στην περίπτωση παγίου στοιχείου που παράγει τα ίδια έσοδα κάθε χρόνο</a:t>
            </a:r>
            <a:r>
              <a:rPr lang="en-US" altLang="el-GR" sz="2100" dirty="0">
                <a:latin typeface="Arial" panose="020B0604020202020204" pitchFamily="34" charset="0"/>
              </a:rPr>
              <a:t>, </a:t>
            </a:r>
            <a:r>
              <a:rPr lang="el-GR" altLang="el-GR" sz="2100" dirty="0">
                <a:latin typeface="Arial" panose="020B0604020202020204" pitchFamily="34" charset="0"/>
              </a:rPr>
              <a:t>η καλύτερη μέθοδος που ικανοποιεί την αρχή της αναγνώρισης του εξόδου</a:t>
            </a:r>
            <a:endParaRPr lang="en-US" altLang="el-GR" sz="2100" dirty="0">
              <a:latin typeface="Arial" panose="020B0604020202020204" pitchFamily="34" charset="0"/>
            </a:endParaRPr>
          </a:p>
        </p:txBody>
      </p:sp>
      <p:sp>
        <p:nvSpPr>
          <p:cNvPr id="12" name="Rectangle 11">
            <a:extLst>
              <a:ext uri="{FF2B5EF4-FFF2-40B4-BE49-F238E27FC236}">
                <a16:creationId xmlns:a16="http://schemas.microsoft.com/office/drawing/2014/main" id="{509AEE35-CD01-BC64-D8F9-58C170CEC8A1}"/>
              </a:ext>
            </a:extLst>
          </p:cNvPr>
          <p:cNvSpPr/>
          <p:nvPr/>
        </p:nvSpPr>
        <p:spPr bwMode="auto">
          <a:xfrm>
            <a:off x="1981200" y="1371600"/>
            <a:ext cx="2514600" cy="12954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500" b="1" dirty="0">
                <a:solidFill>
                  <a:schemeClr val="bg1"/>
                </a:solidFill>
                <a:effectLst>
                  <a:outerShdw blurRad="38100" dist="38100" dir="2700000" algn="tl">
                    <a:srgbClr val="000000"/>
                  </a:outerShdw>
                </a:effectLst>
                <a:latin typeface="Arial" panose="020B0604020202020204" pitchFamily="34" charset="0"/>
              </a:rPr>
              <a:t>Σταθερής απόσβεσης</a:t>
            </a:r>
            <a:endParaRPr lang="en-US" altLang="el-GR" sz="2500" b="1" dirty="0">
              <a:solidFill>
                <a:schemeClr val="bg1"/>
              </a:solidFill>
              <a:effectLst>
                <a:outerShdw blurRad="38100" dist="38100" dir="2700000" algn="tl">
                  <a:srgbClr val="000000"/>
                </a:outerShdw>
              </a:effectLst>
              <a:latin typeface="Arial" panose="020B0604020202020204" pitchFamily="34" charset="0"/>
            </a:endParaRPr>
          </a:p>
        </p:txBody>
      </p:sp>
      <p:sp>
        <p:nvSpPr>
          <p:cNvPr id="13" name="Rectangle 12">
            <a:extLst>
              <a:ext uri="{FF2B5EF4-FFF2-40B4-BE49-F238E27FC236}">
                <a16:creationId xmlns:a16="http://schemas.microsoft.com/office/drawing/2014/main" id="{6E95690B-0282-D4BF-883C-ED5865A2A18B}"/>
              </a:ext>
            </a:extLst>
          </p:cNvPr>
          <p:cNvSpPr/>
          <p:nvPr/>
        </p:nvSpPr>
        <p:spPr bwMode="auto">
          <a:xfrm>
            <a:off x="7566533" y="1371600"/>
            <a:ext cx="3000641" cy="12954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500" b="1">
                <a:solidFill>
                  <a:schemeClr val="bg1"/>
                </a:solidFill>
                <a:effectLst>
                  <a:outerShdw blurRad="38100" dist="38100" dir="2700000" algn="tl">
                    <a:srgbClr val="000000"/>
                  </a:outerShdw>
                </a:effectLst>
                <a:latin typeface="Arial" panose="020B0604020202020204" pitchFamily="34" charset="0"/>
              </a:rPr>
              <a:t>Επιταχυνόμενης απόσβεσης</a:t>
            </a:r>
            <a:endParaRPr lang="en-US" altLang="el-GR" sz="2500" b="1">
              <a:solidFill>
                <a:schemeClr val="bg1"/>
              </a:solidFill>
              <a:effectLst>
                <a:outerShdw blurRad="38100" dist="38100" dir="2700000" algn="tl">
                  <a:srgbClr val="000000"/>
                </a:outerShdw>
              </a:effectLst>
              <a:latin typeface="Arial" panose="020B0604020202020204" pitchFamily="34" charset="0"/>
            </a:endParaRPr>
          </a:p>
        </p:txBody>
      </p:sp>
      <p:sp>
        <p:nvSpPr>
          <p:cNvPr id="95243" name="Rectangle 1031">
            <a:extLst>
              <a:ext uri="{FF2B5EF4-FFF2-40B4-BE49-F238E27FC236}">
                <a16:creationId xmlns:a16="http://schemas.microsoft.com/office/drawing/2014/main" id="{559A2A0F-4348-511A-835E-C48BB63B2A9D}"/>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Σύγκριση μεθόδων απόσβεσης</a:t>
            </a:r>
            <a:endParaRPr lang="en-US" altLang="el-GR" sz="3200" b="1">
              <a:solidFill>
                <a:srgbClr val="740000"/>
              </a:solidFill>
              <a:latin typeface="Arial" panose="020B0604020202020204" pitchFamily="34" charset="0"/>
            </a:endParaRPr>
          </a:p>
        </p:txBody>
      </p:sp>
      <p:sp>
        <p:nvSpPr>
          <p:cNvPr id="11" name="Rectangle 10">
            <a:extLst>
              <a:ext uri="{FF2B5EF4-FFF2-40B4-BE49-F238E27FC236}">
                <a16:creationId xmlns:a16="http://schemas.microsoft.com/office/drawing/2014/main" id="{8A7573E7-8A48-3818-A7C7-F3B9F62949E2}"/>
              </a:ext>
            </a:extLst>
          </p:cNvPr>
          <p:cNvSpPr>
            <a:spLocks noChangeArrowheads="1"/>
          </p:cNvSpPr>
          <p:nvPr/>
        </p:nvSpPr>
        <p:spPr bwMode="auto">
          <a:xfrm>
            <a:off x="4762500" y="2667000"/>
            <a:ext cx="26670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600"/>
              </a:spcBef>
              <a:buClr>
                <a:srgbClr val="740000"/>
              </a:buClr>
              <a:buSzPct val="80000"/>
            </a:pPr>
            <a:r>
              <a:rPr lang="el-GR" altLang="el-GR" sz="2100" dirty="0">
                <a:latin typeface="Arial" panose="020B0604020202020204" pitchFamily="34" charset="0"/>
              </a:rPr>
              <a:t>Καλύτερη για πάγια που καταστρέφονται γρήγορα λόγω φυσικής φθοράς</a:t>
            </a:r>
            <a:endParaRPr lang="en-US" altLang="el-GR" sz="2100" dirty="0">
              <a:latin typeface="Arial" panose="020B0604020202020204" pitchFamily="34" charset="0"/>
            </a:endParaRPr>
          </a:p>
        </p:txBody>
      </p:sp>
      <p:sp>
        <p:nvSpPr>
          <p:cNvPr id="16" name="Rectangle 15">
            <a:extLst>
              <a:ext uri="{FF2B5EF4-FFF2-40B4-BE49-F238E27FC236}">
                <a16:creationId xmlns:a16="http://schemas.microsoft.com/office/drawing/2014/main" id="{A0E12B80-FAB2-4993-8095-6B39AD1054D1}"/>
              </a:ext>
            </a:extLst>
          </p:cNvPr>
          <p:cNvSpPr>
            <a:spLocks noChangeArrowheads="1"/>
          </p:cNvSpPr>
          <p:nvPr/>
        </p:nvSpPr>
        <p:spPr bwMode="auto">
          <a:xfrm>
            <a:off x="7620000" y="2693194"/>
            <a:ext cx="2667000"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600"/>
              </a:spcBef>
              <a:buClr>
                <a:srgbClr val="740000"/>
              </a:buClr>
              <a:buSzPct val="80000"/>
            </a:pPr>
            <a:r>
              <a:rPr lang="el-GR" altLang="el-GR" sz="2100" dirty="0">
                <a:latin typeface="Arial" panose="020B0604020202020204" pitchFamily="34" charset="0"/>
              </a:rPr>
              <a:t>Καλύτερη για πάγια που παράγουν σημαντικά έσοδα στην αρχή της ωφέλιμης ζωής τους και λιγότερα τα επόμενα χρόνια</a:t>
            </a:r>
            <a:endParaRPr lang="en-US" altLang="el-GR" sz="2100" dirty="0">
              <a:latin typeface="Arial" panose="020B0604020202020204" pitchFamily="34" charset="0"/>
            </a:endParaRPr>
          </a:p>
        </p:txBody>
      </p:sp>
      <p:sp>
        <p:nvSpPr>
          <p:cNvPr id="95246" name="Text Box 13">
            <a:extLst>
              <a:ext uri="{FF2B5EF4-FFF2-40B4-BE49-F238E27FC236}">
                <a16:creationId xmlns:a16="http://schemas.microsoft.com/office/drawing/2014/main" id="{8E1BC8DF-E161-D4CC-1B00-2FD500C31FEE}"/>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sp>
        <p:nvSpPr>
          <p:cNvPr id="18" name="Footer Placeholder 8">
            <a:extLst>
              <a:ext uri="{FF2B5EF4-FFF2-40B4-BE49-F238E27FC236}">
                <a16:creationId xmlns:a16="http://schemas.microsoft.com/office/drawing/2014/main" id="{C289BF8B-BA4E-A603-C85A-B8B10834746E}"/>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extLst>
      <p:ext uri="{BB962C8B-B14F-4D97-AF65-F5344CB8AC3E}">
        <p14:creationId xmlns:p14="http://schemas.microsoft.com/office/powerpoint/2010/main" val="3402591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031">
            <a:extLst>
              <a:ext uri="{FF2B5EF4-FFF2-40B4-BE49-F238E27FC236}">
                <a16:creationId xmlns:a16="http://schemas.microsoft.com/office/drawing/2014/main" id="{97595CF0-6190-A947-36BF-11AC0CD68BF5}"/>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Σύγκριση μεθόδων απόσβεσης</a:t>
            </a:r>
            <a:endParaRPr lang="en-US" altLang="el-GR" sz="3200" b="1">
              <a:solidFill>
                <a:srgbClr val="740000"/>
              </a:solidFill>
              <a:latin typeface="Arial" panose="020B0604020202020204" pitchFamily="34" charset="0"/>
            </a:endParaRPr>
          </a:p>
        </p:txBody>
      </p:sp>
      <p:sp>
        <p:nvSpPr>
          <p:cNvPr id="99331" name="Rectangle 1">
            <a:extLst>
              <a:ext uri="{FF2B5EF4-FFF2-40B4-BE49-F238E27FC236}">
                <a16:creationId xmlns:a16="http://schemas.microsoft.com/office/drawing/2014/main" id="{2C4281E7-7F68-7418-170D-1D3F9E55E3E6}"/>
              </a:ext>
            </a:extLst>
          </p:cNvPr>
          <p:cNvSpPr>
            <a:spLocks noChangeArrowheads="1"/>
          </p:cNvSpPr>
          <p:nvPr/>
        </p:nvSpPr>
        <p:spPr bwMode="auto">
          <a:xfrm>
            <a:off x="1828800" y="1306513"/>
            <a:ext cx="662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Πίνακας </a:t>
            </a:r>
            <a:r>
              <a:rPr lang="en-US" altLang="el-GR" b="1">
                <a:latin typeface="Arial" panose="020B0604020202020204" pitchFamily="34" charset="0"/>
              </a:rPr>
              <a:t>7-8 </a:t>
            </a:r>
            <a:r>
              <a:rPr lang="en-US" altLang="el-GR">
                <a:latin typeface="Arial" panose="020B0604020202020204" pitchFamily="34" charset="0"/>
              </a:rPr>
              <a:t>| </a:t>
            </a:r>
            <a:r>
              <a:rPr lang="el-GR" altLang="el-GR">
                <a:latin typeface="Arial" panose="020B0604020202020204" pitchFamily="34" charset="0"/>
              </a:rPr>
              <a:t>Χρονοδιάγραμμα μεθόδων απόσβεσης</a:t>
            </a:r>
            <a:endParaRPr lang="en-US" altLang="el-GR">
              <a:latin typeface="Arial" panose="020B0604020202020204" pitchFamily="34" charset="0"/>
            </a:endParaRPr>
          </a:p>
        </p:txBody>
      </p:sp>
      <p:sp>
        <p:nvSpPr>
          <p:cNvPr id="99332" name="Text Box 13">
            <a:extLst>
              <a:ext uri="{FF2B5EF4-FFF2-40B4-BE49-F238E27FC236}">
                <a16:creationId xmlns:a16="http://schemas.microsoft.com/office/drawing/2014/main" id="{A5C0685E-075F-D360-802E-A7B929122AC6}"/>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sp>
        <p:nvSpPr>
          <p:cNvPr id="8" name="Footer Placeholder 8">
            <a:extLst>
              <a:ext uri="{FF2B5EF4-FFF2-40B4-BE49-F238E27FC236}">
                <a16:creationId xmlns:a16="http://schemas.microsoft.com/office/drawing/2014/main" id="{FF6B8A7C-B58B-01D3-64A7-3D83C5A7FE71}"/>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pic>
        <p:nvPicPr>
          <p:cNvPr id="99335" name="Picture 7">
            <a:extLst>
              <a:ext uri="{FF2B5EF4-FFF2-40B4-BE49-F238E27FC236}">
                <a16:creationId xmlns:a16="http://schemas.microsoft.com/office/drawing/2014/main" id="{3E328234-007F-2866-E1B1-C44F26C41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209800"/>
            <a:ext cx="8305800" cy="3151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031">
            <a:extLst>
              <a:ext uri="{FF2B5EF4-FFF2-40B4-BE49-F238E27FC236}">
                <a16:creationId xmlns:a16="http://schemas.microsoft.com/office/drawing/2014/main" id="{DD3EC705-CB6D-51E3-C102-EF427508E066}"/>
              </a:ext>
            </a:extLst>
          </p:cNvPr>
          <p:cNvSpPr txBox="1">
            <a:spLocks noChangeArrowheads="1"/>
          </p:cNvSpPr>
          <p:nvPr/>
        </p:nvSpPr>
        <p:spPr bwMode="auto">
          <a:xfrm>
            <a:off x="2057400" y="457201"/>
            <a:ext cx="817245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Αποσβέσεις για φορολογικούς λόγους</a:t>
            </a:r>
            <a:endParaRPr lang="en-US" altLang="el-GR" sz="3200" b="1">
              <a:solidFill>
                <a:srgbClr val="740000"/>
              </a:solidFill>
              <a:latin typeface="Arial" panose="020B0604020202020204" pitchFamily="34" charset="0"/>
            </a:endParaRPr>
          </a:p>
        </p:txBody>
      </p:sp>
      <p:sp>
        <p:nvSpPr>
          <p:cNvPr id="11" name="Right Arrow 10">
            <a:extLst>
              <a:ext uri="{FF2B5EF4-FFF2-40B4-BE49-F238E27FC236}">
                <a16:creationId xmlns:a16="http://schemas.microsoft.com/office/drawing/2014/main" id="{195AD6E8-4AEA-4967-FF4C-9B556D6595BA}"/>
              </a:ext>
            </a:extLst>
          </p:cNvPr>
          <p:cNvSpPr>
            <a:spLocks noChangeArrowheads="1"/>
          </p:cNvSpPr>
          <p:nvPr/>
        </p:nvSpPr>
        <p:spPr bwMode="auto">
          <a:xfrm rot="5400000">
            <a:off x="5791200" y="2438400"/>
            <a:ext cx="533400" cy="533400"/>
          </a:xfrm>
          <a:prstGeom prst="rightArrow">
            <a:avLst>
              <a:gd name="adj1" fmla="val 50000"/>
              <a:gd name="adj2" fmla="val 50000"/>
            </a:avLst>
          </a:prstGeom>
          <a:solidFill>
            <a:srgbClr val="004D86"/>
          </a:solidFill>
          <a:ln w="12700" cap="sq" algn="ctr">
            <a:solidFill>
              <a:schemeClr val="tx1"/>
            </a:solidFill>
            <a:round/>
            <a:headEnd type="none" w="sm" len="sm"/>
            <a:tailEnd type="none" w="sm" len="sm"/>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hangingPunct="0"/>
            <a:endParaRPr lang="el-GR" altLang="el-GR" sz="2400">
              <a:latin typeface="Times New Roman" panose="02020603050405020304" pitchFamily="18" charset="0"/>
            </a:endParaRPr>
          </a:p>
        </p:txBody>
      </p:sp>
      <p:sp>
        <p:nvSpPr>
          <p:cNvPr id="6" name="Rounded Rectangle 5">
            <a:extLst>
              <a:ext uri="{FF2B5EF4-FFF2-40B4-BE49-F238E27FC236}">
                <a16:creationId xmlns:a16="http://schemas.microsoft.com/office/drawing/2014/main" id="{83E94639-EB58-6336-7B61-788FF84FDAF9}"/>
              </a:ext>
            </a:extLst>
          </p:cNvPr>
          <p:cNvSpPr/>
          <p:nvPr/>
        </p:nvSpPr>
        <p:spPr>
          <a:xfrm>
            <a:off x="2514600" y="1447800"/>
            <a:ext cx="7239000" cy="1028700"/>
          </a:xfrm>
          <a:prstGeom prst="roundRect">
            <a:avLst>
              <a:gd name="adj" fmla="val 10000"/>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lvl1pPr marL="10953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700" b="1">
                <a:solidFill>
                  <a:schemeClr val="bg1"/>
                </a:solidFill>
                <a:effectLst>
                  <a:outerShdw blurRad="38100" dist="38100" dir="2700000" algn="tl">
                    <a:srgbClr val="000000"/>
                  </a:outerShdw>
                </a:effectLst>
                <a:latin typeface="Arial" panose="020B0604020202020204" pitchFamily="34" charset="0"/>
              </a:rPr>
              <a:t>Οι επιταχυνόμενες αποσβέσεις επιτρέπουν τις ταχύτερες μειώσεις φόρου</a:t>
            </a:r>
            <a:endParaRPr lang="en-US" altLang="el-GR" sz="2700" b="1">
              <a:solidFill>
                <a:schemeClr val="bg1"/>
              </a:solidFill>
              <a:effectLst>
                <a:outerShdw blurRad="38100" dist="38100" dir="2700000" algn="tl">
                  <a:srgbClr val="000000"/>
                </a:outerShdw>
              </a:effectLst>
            </a:endParaRPr>
          </a:p>
        </p:txBody>
      </p:sp>
      <p:sp>
        <p:nvSpPr>
          <p:cNvPr id="13" name="Rounded Rectangle 12">
            <a:extLst>
              <a:ext uri="{FF2B5EF4-FFF2-40B4-BE49-F238E27FC236}">
                <a16:creationId xmlns:a16="http://schemas.microsoft.com/office/drawing/2014/main" id="{2C7BEF60-FE45-B4D2-3627-D1E7CFF45175}"/>
              </a:ext>
            </a:extLst>
          </p:cNvPr>
          <p:cNvSpPr/>
          <p:nvPr/>
        </p:nvSpPr>
        <p:spPr>
          <a:xfrm>
            <a:off x="2514600" y="3009900"/>
            <a:ext cx="7239000" cy="1028700"/>
          </a:xfrm>
          <a:prstGeom prst="roundRect">
            <a:avLst>
              <a:gd name="adj" fmla="val 10000"/>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lvl1pPr marL="10953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700" b="1">
                <a:solidFill>
                  <a:schemeClr val="bg1"/>
                </a:solidFill>
                <a:effectLst>
                  <a:outerShdw blurRad="38100" dist="38100" dir="2700000" algn="tl">
                    <a:srgbClr val="000000"/>
                  </a:outerShdw>
                </a:effectLst>
                <a:latin typeface="Arial" panose="020B0604020202020204" pitchFamily="34" charset="0"/>
              </a:rPr>
              <a:t>Οι μειώσεις φόρους μειώνουν τις άμεσες πληρωμές φόρου</a:t>
            </a:r>
            <a:endParaRPr lang="en-US" altLang="el-GR" sz="2700" b="1">
              <a:solidFill>
                <a:schemeClr val="bg1"/>
              </a:solidFill>
              <a:effectLst>
                <a:outerShdw blurRad="38100" dist="38100" dir="2700000" algn="tl">
                  <a:srgbClr val="000000"/>
                </a:outerShdw>
              </a:effectLst>
            </a:endParaRPr>
          </a:p>
        </p:txBody>
      </p:sp>
      <p:sp>
        <p:nvSpPr>
          <p:cNvPr id="14" name="Right Arrow 13">
            <a:extLst>
              <a:ext uri="{FF2B5EF4-FFF2-40B4-BE49-F238E27FC236}">
                <a16:creationId xmlns:a16="http://schemas.microsoft.com/office/drawing/2014/main" id="{85BB9163-AE72-D1DB-3942-49C0D568F6AB}"/>
              </a:ext>
            </a:extLst>
          </p:cNvPr>
          <p:cNvSpPr>
            <a:spLocks noChangeArrowheads="1"/>
          </p:cNvSpPr>
          <p:nvPr/>
        </p:nvSpPr>
        <p:spPr bwMode="auto">
          <a:xfrm rot="5400000">
            <a:off x="5791200" y="4038600"/>
            <a:ext cx="533400" cy="533400"/>
          </a:xfrm>
          <a:prstGeom prst="rightArrow">
            <a:avLst>
              <a:gd name="adj1" fmla="val 50000"/>
              <a:gd name="adj2" fmla="val 50000"/>
            </a:avLst>
          </a:prstGeom>
          <a:solidFill>
            <a:srgbClr val="004D86"/>
          </a:solidFill>
          <a:ln w="12700" cap="sq" algn="ctr">
            <a:solidFill>
              <a:schemeClr val="tx1"/>
            </a:solidFill>
            <a:round/>
            <a:headEnd type="none" w="sm" len="sm"/>
            <a:tailEnd type="none" w="sm" len="sm"/>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hangingPunct="0"/>
            <a:endParaRPr lang="el-GR" altLang="el-GR" sz="2400">
              <a:latin typeface="Times New Roman" panose="02020603050405020304" pitchFamily="18" charset="0"/>
            </a:endParaRPr>
          </a:p>
        </p:txBody>
      </p:sp>
      <p:sp>
        <p:nvSpPr>
          <p:cNvPr id="15" name="Rounded Rectangle 14">
            <a:extLst>
              <a:ext uri="{FF2B5EF4-FFF2-40B4-BE49-F238E27FC236}">
                <a16:creationId xmlns:a16="http://schemas.microsoft.com/office/drawing/2014/main" id="{25E2FC0A-4291-DFFC-F075-E29597C274E7}"/>
              </a:ext>
            </a:extLst>
          </p:cNvPr>
          <p:cNvSpPr/>
          <p:nvPr/>
        </p:nvSpPr>
        <p:spPr>
          <a:xfrm>
            <a:off x="2514600" y="4610100"/>
            <a:ext cx="7239000" cy="1028700"/>
          </a:xfrm>
          <a:prstGeom prst="roundRect">
            <a:avLst>
              <a:gd name="adj" fmla="val 10000"/>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lvl1pPr marL="10953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700" b="1">
                <a:solidFill>
                  <a:schemeClr val="bg1"/>
                </a:solidFill>
                <a:effectLst>
                  <a:outerShdw blurRad="38100" dist="38100" dir="2700000" algn="tl">
                    <a:srgbClr val="000000"/>
                  </a:outerShdw>
                </a:effectLst>
                <a:latin typeface="Arial" panose="020B0604020202020204" pitchFamily="34" charset="0"/>
              </a:rPr>
              <a:t>Τα ποσά που εξοικονομούνται μπορούν να επανεπενδυθούν</a:t>
            </a:r>
            <a:endParaRPr lang="en-US" altLang="el-GR" sz="2700" b="1">
              <a:solidFill>
                <a:schemeClr val="bg1"/>
              </a:solidFill>
              <a:effectLst>
                <a:outerShdw blurRad="38100" dist="38100" dir="2700000" algn="tl">
                  <a:srgbClr val="000000"/>
                </a:outerShdw>
              </a:effectLst>
            </a:endParaRPr>
          </a:p>
        </p:txBody>
      </p:sp>
      <p:sp>
        <p:nvSpPr>
          <p:cNvPr id="120845" name="Text Box 13">
            <a:extLst>
              <a:ext uri="{FF2B5EF4-FFF2-40B4-BE49-F238E27FC236}">
                <a16:creationId xmlns:a16="http://schemas.microsoft.com/office/drawing/2014/main" id="{E2FA8C69-671D-5012-4EA7-00E6A941A7B4}"/>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sp>
        <p:nvSpPr>
          <p:cNvPr id="16" name="Footer Placeholder 8">
            <a:extLst>
              <a:ext uri="{FF2B5EF4-FFF2-40B4-BE49-F238E27FC236}">
                <a16:creationId xmlns:a16="http://schemas.microsoft.com/office/drawing/2014/main" id="{052E0B76-3D34-EA53-9EAE-8969943C426E}"/>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par>
                          <p:cTn id="17" fill="hold" nodeType="afterGroup">
                            <p:stCondLst>
                              <p:cond delay="500"/>
                            </p:stCondLst>
                            <p:childTnLst>
                              <p:par>
                                <p:cTn id="18" presetID="22" presetClass="entr" presetSubtype="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031">
            <a:extLst>
              <a:ext uri="{FF2B5EF4-FFF2-40B4-BE49-F238E27FC236}">
                <a16:creationId xmlns:a16="http://schemas.microsoft.com/office/drawing/2014/main" id="{3C005566-170D-03E6-8F11-149E301F4E7E}"/>
              </a:ext>
            </a:extLst>
          </p:cNvPr>
          <p:cNvSpPr txBox="1">
            <a:spLocks noChangeArrowheads="1"/>
          </p:cNvSpPr>
          <p:nvPr/>
        </p:nvSpPr>
        <p:spPr bwMode="auto">
          <a:xfrm>
            <a:off x="2057400" y="457201"/>
            <a:ext cx="817245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Αποσβέσεις για φορολογικούς λόγους</a:t>
            </a:r>
            <a:endParaRPr lang="en-US" altLang="el-GR" sz="3200" b="1">
              <a:solidFill>
                <a:srgbClr val="740000"/>
              </a:solidFill>
              <a:latin typeface="Arial" panose="020B0604020202020204" pitchFamily="34" charset="0"/>
            </a:endParaRPr>
          </a:p>
        </p:txBody>
      </p:sp>
      <p:sp>
        <p:nvSpPr>
          <p:cNvPr id="122883" name="Rectangle 9">
            <a:extLst>
              <a:ext uri="{FF2B5EF4-FFF2-40B4-BE49-F238E27FC236}">
                <a16:creationId xmlns:a16="http://schemas.microsoft.com/office/drawing/2014/main" id="{84AF4BA9-634E-5F7C-69C3-99E51766ECF7}"/>
              </a:ext>
            </a:extLst>
          </p:cNvPr>
          <p:cNvSpPr>
            <a:spLocks noChangeArrowheads="1"/>
          </p:cNvSpPr>
          <p:nvPr/>
        </p:nvSpPr>
        <p:spPr bwMode="auto">
          <a:xfrm>
            <a:off x="2057400" y="1219200"/>
            <a:ext cx="7924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Πίνακας </a:t>
            </a:r>
            <a:r>
              <a:rPr lang="en-US" altLang="el-GR" b="1">
                <a:latin typeface="Arial" panose="020B0604020202020204" pitchFamily="34" charset="0"/>
              </a:rPr>
              <a:t>7-10 </a:t>
            </a:r>
            <a:r>
              <a:rPr lang="en-US" altLang="el-GR">
                <a:latin typeface="Arial" panose="020B0604020202020204" pitchFamily="34" charset="0"/>
              </a:rPr>
              <a:t>| </a:t>
            </a:r>
            <a:r>
              <a:rPr lang="el-GR" altLang="el-GR">
                <a:latin typeface="Arial" panose="020B0604020202020204" pitchFamily="34" charset="0"/>
              </a:rPr>
              <a:t>Το ταμειακό πλεονέκτημα των επιταχυνόμενων αποσβέσεων για φορολογικούς λόγους</a:t>
            </a:r>
            <a:endParaRPr lang="en-US" altLang="el-GR">
              <a:latin typeface="Arial" panose="020B0604020202020204" pitchFamily="34" charset="0"/>
            </a:endParaRPr>
          </a:p>
        </p:txBody>
      </p:sp>
      <p:sp>
        <p:nvSpPr>
          <p:cNvPr id="122884" name="Text Box 13">
            <a:extLst>
              <a:ext uri="{FF2B5EF4-FFF2-40B4-BE49-F238E27FC236}">
                <a16:creationId xmlns:a16="http://schemas.microsoft.com/office/drawing/2014/main" id="{7874B6EA-F2A9-68C0-8E08-57444E2912C3}"/>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sp>
        <p:nvSpPr>
          <p:cNvPr id="8" name="Footer Placeholder 8">
            <a:extLst>
              <a:ext uri="{FF2B5EF4-FFF2-40B4-BE49-F238E27FC236}">
                <a16:creationId xmlns:a16="http://schemas.microsoft.com/office/drawing/2014/main" id="{619BF070-D843-F79C-06D1-9F75E839BF01}"/>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pic>
        <p:nvPicPr>
          <p:cNvPr id="122887" name="Picture 7">
            <a:extLst>
              <a:ext uri="{FF2B5EF4-FFF2-40B4-BE49-F238E27FC236}">
                <a16:creationId xmlns:a16="http://schemas.microsoft.com/office/drawing/2014/main" id="{B41B490C-7D9E-AF1A-3857-8C7FABB71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981200"/>
            <a:ext cx="7620000" cy="3856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31">
            <a:extLst>
              <a:ext uri="{FF2B5EF4-FFF2-40B4-BE49-F238E27FC236}">
                <a16:creationId xmlns:a16="http://schemas.microsoft.com/office/drawing/2014/main" id="{E885AAE4-07D8-E72B-CBB8-F7FF73A0F444}"/>
              </a:ext>
            </a:extLst>
          </p:cNvPr>
          <p:cNvSpPr txBox="1">
            <a:spLocks noChangeArrowheads="1"/>
          </p:cNvSpPr>
          <p:nvPr/>
        </p:nvSpPr>
        <p:spPr bwMode="auto">
          <a:xfrm>
            <a:off x="2057400" y="457201"/>
            <a:ext cx="8172450"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Αλλαγή της διάρκειας της ωφέλιμης ζωής ενός παγίου</a:t>
            </a:r>
            <a:endParaRPr lang="en-US" altLang="el-GR" sz="3200" b="1">
              <a:solidFill>
                <a:srgbClr val="740000"/>
              </a:solidFill>
              <a:latin typeface="Arial" panose="020B0604020202020204" pitchFamily="34" charset="0"/>
            </a:endParaRPr>
          </a:p>
        </p:txBody>
      </p:sp>
      <p:sp>
        <p:nvSpPr>
          <p:cNvPr id="126978" name="Rectangle 9">
            <a:extLst>
              <a:ext uri="{FF2B5EF4-FFF2-40B4-BE49-F238E27FC236}">
                <a16:creationId xmlns:a16="http://schemas.microsoft.com/office/drawing/2014/main" id="{6E601AB0-A316-6FD7-0204-DDEF028FCBD1}"/>
              </a:ext>
            </a:extLst>
          </p:cNvPr>
          <p:cNvSpPr>
            <a:spLocks noChangeArrowheads="1"/>
          </p:cNvSpPr>
          <p:nvPr/>
        </p:nvSpPr>
        <p:spPr bwMode="auto">
          <a:xfrm>
            <a:off x="2057400" y="1676401"/>
            <a:ext cx="79248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a:solidFill>
                  <a:schemeClr val="tx1"/>
                </a:solidFill>
                <a:latin typeface="Calibri" panose="020F0502020204030204" pitchFamily="34" charset="0"/>
              </a:defRPr>
            </a:lvl1pPr>
            <a:lvl2pPr marL="682625" indent="-4508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1200"/>
              </a:spcBef>
              <a:buClr>
                <a:srgbClr val="740000"/>
              </a:buClr>
              <a:buSzPct val="80000"/>
            </a:pPr>
            <a:r>
              <a:rPr lang="el-GR" altLang="el-GR" sz="2300">
                <a:latin typeface="Arial" panose="020B0604020202020204" pitchFamily="34" charset="0"/>
              </a:rPr>
              <a:t>Καθώς ένα πάγιο χρησιμοποιείται η εταιρεία μπορεί να μεταβάλλει τη διάρκεια της ωφέλιμης ζωής του με βάση την εμπειρία της και καινούριες πληροφορίες</a:t>
            </a:r>
            <a:endParaRPr lang="en-US" altLang="el-GR" sz="2300">
              <a:latin typeface="Arial" panose="020B0604020202020204" pitchFamily="34" charset="0"/>
            </a:endParaRPr>
          </a:p>
          <a:p>
            <a:pPr lvl="1">
              <a:lnSpc>
                <a:spcPct val="130000"/>
              </a:lnSpc>
              <a:spcBef>
                <a:spcPct val="50000"/>
              </a:spcBef>
              <a:buClr>
                <a:srgbClr val="800000"/>
              </a:buClr>
              <a:buSzPct val="80000"/>
              <a:buFont typeface="Wingdings" panose="05000000000000000000" pitchFamily="2" charset="2"/>
              <a:buChar char="u"/>
            </a:pPr>
            <a:r>
              <a:rPr lang="el-GR" altLang="en-US" sz="2200">
                <a:latin typeface="Arial" panose="020B0604020202020204" pitchFamily="34" charset="0"/>
              </a:rPr>
              <a:t>Υπολογίζεται στην περίοδο της αλλαγής και για τις μελλοντικές περιόδους</a:t>
            </a:r>
            <a:endParaRPr lang="en-US" altLang="en-US" sz="2200">
              <a:latin typeface="Arial" panose="020B0604020202020204" pitchFamily="34" charset="0"/>
            </a:endParaRPr>
          </a:p>
          <a:p>
            <a:pPr lvl="1">
              <a:lnSpc>
                <a:spcPct val="130000"/>
              </a:lnSpc>
              <a:spcBef>
                <a:spcPct val="50000"/>
              </a:spcBef>
              <a:buClr>
                <a:srgbClr val="800000"/>
              </a:buClr>
              <a:buSzPct val="80000"/>
              <a:buFont typeface="Wingdings" panose="05000000000000000000" pitchFamily="2" charset="2"/>
              <a:buChar char="u"/>
            </a:pPr>
            <a:r>
              <a:rPr lang="el-GR" altLang="en-US" sz="2200">
                <a:latin typeface="Arial" panose="020B0604020202020204" pitchFamily="34" charset="0"/>
              </a:rPr>
              <a:t>Προηγούμενα έτη δεν επηρεάζονται από την αλλαγή</a:t>
            </a:r>
            <a:endParaRPr lang="en-US" altLang="en-US" sz="2200">
              <a:latin typeface="Arial" panose="020B0604020202020204" pitchFamily="34" charset="0"/>
            </a:endParaRPr>
          </a:p>
          <a:p>
            <a:pPr lvl="1">
              <a:lnSpc>
                <a:spcPct val="130000"/>
              </a:lnSpc>
              <a:spcBef>
                <a:spcPct val="50000"/>
              </a:spcBef>
              <a:buClr>
                <a:srgbClr val="800000"/>
              </a:buClr>
              <a:buSzPct val="80000"/>
              <a:buFont typeface="Wingdings" panose="05000000000000000000" pitchFamily="2" charset="2"/>
              <a:buChar char="u"/>
            </a:pPr>
            <a:r>
              <a:rPr lang="el-GR" altLang="en-US" sz="2200">
                <a:latin typeface="Arial" panose="020B0604020202020204" pitchFamily="34" charset="0"/>
              </a:rPr>
              <a:t>Ονομάζεται </a:t>
            </a:r>
            <a:r>
              <a:rPr lang="el-GR" altLang="en-US" sz="2200" i="1">
                <a:latin typeface="Arial" panose="020B0604020202020204" pitchFamily="34" charset="0"/>
              </a:rPr>
              <a:t>μεταβολή τω</a:t>
            </a:r>
            <a:r>
              <a:rPr lang="en-US" altLang="en-US" sz="2200" i="1">
                <a:latin typeface="Arial" panose="020B0604020202020204" pitchFamily="34" charset="0"/>
              </a:rPr>
              <a:t>ν</a:t>
            </a:r>
            <a:r>
              <a:rPr lang="el-GR" altLang="en-US" sz="2200" i="1">
                <a:latin typeface="Arial" panose="020B0604020202020204" pitchFamily="34" charset="0"/>
              </a:rPr>
              <a:t> λογιστικών εκτιμήσεων</a:t>
            </a:r>
            <a:endParaRPr lang="en-US" altLang="en-US" sz="2300" i="1">
              <a:latin typeface="Arial" panose="020B0604020202020204" pitchFamily="34" charset="0"/>
            </a:endParaRPr>
          </a:p>
        </p:txBody>
      </p:sp>
      <p:sp>
        <p:nvSpPr>
          <p:cNvPr id="126979" name="Text Box 13">
            <a:extLst>
              <a:ext uri="{FF2B5EF4-FFF2-40B4-BE49-F238E27FC236}">
                <a16:creationId xmlns:a16="http://schemas.microsoft.com/office/drawing/2014/main" id="{4857234F-698B-187F-B0F2-F03A8E9303C1}"/>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sp>
        <p:nvSpPr>
          <p:cNvPr id="6" name="Footer Placeholder 8">
            <a:extLst>
              <a:ext uri="{FF2B5EF4-FFF2-40B4-BE49-F238E27FC236}">
                <a16:creationId xmlns:a16="http://schemas.microsoft.com/office/drawing/2014/main" id="{4B12341D-81AD-0A9F-8C01-65EA839F8A52}"/>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31" name="Footer Placeholder 2">
            <a:extLst>
              <a:ext uri="{FF2B5EF4-FFF2-40B4-BE49-F238E27FC236}">
                <a16:creationId xmlns:a16="http://schemas.microsoft.com/office/drawing/2014/main" id="{013A11E6-D245-0FB8-A333-18ABD3F969EC}"/>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l-GR" sz="1300" b="1"/>
              <a:t>7-57</a:t>
            </a:r>
          </a:p>
        </p:txBody>
      </p:sp>
      <p:sp>
        <p:nvSpPr>
          <p:cNvPr id="129025" name="Rectangle 2">
            <a:extLst>
              <a:ext uri="{FF2B5EF4-FFF2-40B4-BE49-F238E27FC236}">
                <a16:creationId xmlns:a16="http://schemas.microsoft.com/office/drawing/2014/main" id="{F9D0A981-B3C0-F307-0436-1DEDDFA0F70F}"/>
              </a:ext>
            </a:extLst>
          </p:cNvPr>
          <p:cNvSpPr>
            <a:spLocks noGrp="1" noChangeArrowheads="1"/>
          </p:cNvSpPr>
          <p:nvPr>
            <p:ph type="body" idx="4294967295"/>
          </p:nvPr>
        </p:nvSpPr>
        <p:spPr>
          <a:xfrm>
            <a:off x="1110571" y="1167306"/>
            <a:ext cx="8142287" cy="2590800"/>
          </a:xfrm>
        </p:spPr>
        <p:txBody>
          <a:bodyPr vert="horz" lIns="90488" tIns="44450" rIns="90488" bIns="44450" rtlCol="0" anchor="t">
            <a:normAutofit/>
          </a:bodyPr>
          <a:lstStyle/>
          <a:p>
            <a:pPr marL="0" indent="0" algn="just">
              <a:spcBef>
                <a:spcPct val="25000"/>
              </a:spcBef>
              <a:buNone/>
            </a:pPr>
            <a:r>
              <a:rPr lang="el-GR" altLang="en-US" sz="2100" b="1" dirty="0">
                <a:latin typeface="Arial" panose="020B0604020202020204" pitchFamily="34" charset="0"/>
              </a:rPr>
              <a:t>Παράδειγμα</a:t>
            </a:r>
            <a:r>
              <a:rPr lang="en-US" altLang="en-US" sz="2100" b="1" dirty="0">
                <a:latin typeface="Arial" panose="020B0604020202020204" pitchFamily="34" charset="0"/>
              </a:rPr>
              <a:t>: </a:t>
            </a:r>
            <a:r>
              <a:rPr lang="el-GR" altLang="en-US" sz="2100" dirty="0">
                <a:latin typeface="Arial" panose="020B0604020202020204" pitchFamily="34" charset="0"/>
              </a:rPr>
              <a:t>Η </a:t>
            </a:r>
            <a:r>
              <a:rPr lang="en-US" altLang="en-US" sz="2100" dirty="0">
                <a:latin typeface="Arial" panose="020B0604020202020204" pitchFamily="34" charset="0"/>
              </a:rPr>
              <a:t>Arcadia</a:t>
            </a:r>
            <a:r>
              <a:rPr lang="el-GR" altLang="en-US" sz="2100" dirty="0">
                <a:latin typeface="Arial" panose="020B0604020202020204" pitchFamily="34" charset="0"/>
              </a:rPr>
              <a:t> αγόρασε εξοπλισμό αντί</a:t>
            </a:r>
            <a:r>
              <a:rPr lang="en-US" altLang="en-US" sz="2100" dirty="0">
                <a:latin typeface="Arial" panose="020B0604020202020204" pitchFamily="34" charset="0"/>
              </a:rPr>
              <a:t> $510</a:t>
            </a:r>
            <a:r>
              <a:rPr lang="el-GR" altLang="en-US" sz="2100" dirty="0">
                <a:latin typeface="Arial" panose="020B0604020202020204" pitchFamily="34" charset="0"/>
              </a:rPr>
              <a:t>.</a:t>
            </a:r>
            <a:r>
              <a:rPr lang="en-US" altLang="en-US" sz="2100" dirty="0">
                <a:latin typeface="Arial" panose="020B0604020202020204" pitchFamily="34" charset="0"/>
              </a:rPr>
              <a:t>000</a:t>
            </a:r>
            <a:r>
              <a:rPr lang="el-GR" altLang="en-US" sz="2100" dirty="0">
                <a:latin typeface="Arial" panose="020B0604020202020204" pitchFamily="34" charset="0"/>
              </a:rPr>
              <a:t>, με ωφέλιμη διάρκεια ζωής </a:t>
            </a:r>
            <a:r>
              <a:rPr lang="en-US" altLang="en-US" sz="2100" dirty="0">
                <a:latin typeface="Arial" panose="020B0604020202020204" pitchFamily="34" charset="0"/>
              </a:rPr>
              <a:t>10 </a:t>
            </a:r>
            <a:r>
              <a:rPr lang="el-GR" altLang="en-US" sz="2100" dirty="0">
                <a:latin typeface="Arial" panose="020B0604020202020204" pitchFamily="34" charset="0"/>
              </a:rPr>
              <a:t>έτη και υπολειμματική αξία </a:t>
            </a:r>
            <a:r>
              <a:rPr lang="en-US" altLang="en-US" sz="2100" dirty="0">
                <a:latin typeface="Arial" panose="020B0604020202020204" pitchFamily="34" charset="0"/>
              </a:rPr>
              <a:t>$10</a:t>
            </a:r>
            <a:r>
              <a:rPr lang="el-GR" altLang="en-US" sz="2100" dirty="0">
                <a:latin typeface="Arial" panose="020B0604020202020204" pitchFamily="34" charset="0"/>
              </a:rPr>
              <a:t>.</a:t>
            </a:r>
            <a:r>
              <a:rPr lang="en-US" altLang="en-US" sz="2100" dirty="0">
                <a:latin typeface="Arial" panose="020B0604020202020204" pitchFamily="34" charset="0"/>
              </a:rPr>
              <a:t>000. </a:t>
            </a:r>
            <a:r>
              <a:rPr lang="el-GR" altLang="en-US" sz="2100" dirty="0">
                <a:latin typeface="Arial" panose="020B0604020202020204" pitchFamily="34" charset="0"/>
              </a:rPr>
              <a:t>Οι αποσβέσεις υπολογίζονταν για 7 έτη με τη μέθοδο της σταθερής απόσβεσης. Το </a:t>
            </a:r>
            <a:r>
              <a:rPr lang="en-US" altLang="en-US" sz="2100" dirty="0">
                <a:latin typeface="Arial" panose="020B0604020202020204" pitchFamily="34" charset="0"/>
              </a:rPr>
              <a:t>2014 (8</a:t>
            </a:r>
            <a:r>
              <a:rPr lang="el-GR" altLang="en-US" sz="2100" baseline="30000" dirty="0">
                <a:latin typeface="Arial" panose="020B0604020202020204" pitchFamily="34" charset="0"/>
              </a:rPr>
              <a:t>ο</a:t>
            </a:r>
            <a:r>
              <a:rPr lang="el-GR" altLang="en-US" sz="2100" dirty="0">
                <a:latin typeface="Arial" panose="020B0604020202020204" pitchFamily="34" charset="0"/>
              </a:rPr>
              <a:t> έτος</a:t>
            </a:r>
            <a:r>
              <a:rPr lang="en-US" altLang="en-US" sz="2100" dirty="0">
                <a:latin typeface="Arial" panose="020B0604020202020204" pitchFamily="34" charset="0"/>
              </a:rPr>
              <a:t>), </a:t>
            </a:r>
            <a:r>
              <a:rPr lang="el-GR" altLang="en-US" sz="2100" dirty="0">
                <a:latin typeface="Arial" panose="020B0604020202020204" pitchFamily="34" charset="0"/>
              </a:rPr>
              <a:t>αποφασίζεται ότι  η συνολική ωφέλιμη διάρκεια ζωής θα πρέπει να είναι </a:t>
            </a:r>
            <a:r>
              <a:rPr lang="en-US" altLang="en-US" sz="2100" dirty="0">
                <a:latin typeface="Arial" panose="020B0604020202020204" pitchFamily="34" charset="0"/>
              </a:rPr>
              <a:t>15 </a:t>
            </a:r>
            <a:r>
              <a:rPr lang="el-GR" altLang="en-US" sz="2100" dirty="0">
                <a:latin typeface="Arial" panose="020B0604020202020204" pitchFamily="34" charset="0"/>
              </a:rPr>
              <a:t>έτη και η υπολειμματική αξία €</a:t>
            </a:r>
            <a:r>
              <a:rPr lang="en-US" altLang="en-US" sz="2100" dirty="0">
                <a:latin typeface="Arial" panose="020B0604020202020204" pitchFamily="34" charset="0"/>
              </a:rPr>
              <a:t>5</a:t>
            </a:r>
            <a:r>
              <a:rPr lang="el-GR" altLang="en-US" sz="2100" dirty="0">
                <a:latin typeface="Arial" panose="020B0604020202020204" pitchFamily="34" charset="0"/>
              </a:rPr>
              <a:t>.</a:t>
            </a:r>
            <a:r>
              <a:rPr lang="en-US" altLang="en-US" sz="2100" dirty="0">
                <a:latin typeface="Arial" panose="020B0604020202020204" pitchFamily="34" charset="0"/>
              </a:rPr>
              <a:t>000.</a:t>
            </a:r>
          </a:p>
        </p:txBody>
      </p:sp>
      <p:sp>
        <p:nvSpPr>
          <p:cNvPr id="1094659" name="Text Box 3">
            <a:extLst>
              <a:ext uri="{FF2B5EF4-FFF2-40B4-BE49-F238E27FC236}">
                <a16:creationId xmlns:a16="http://schemas.microsoft.com/office/drawing/2014/main" id="{294D705B-CC00-C0F2-2C1C-824E0C8BE27D}"/>
              </a:ext>
            </a:extLst>
          </p:cNvPr>
          <p:cNvSpPr txBox="1">
            <a:spLocks noChangeArrowheads="1"/>
          </p:cNvSpPr>
          <p:nvPr/>
        </p:nvSpPr>
        <p:spPr bwMode="auto">
          <a:xfrm>
            <a:off x="8153400" y="4267200"/>
            <a:ext cx="1752600" cy="654050"/>
          </a:xfrm>
          <a:prstGeom prst="rect">
            <a:avLst/>
          </a:prstGeom>
          <a:solidFill>
            <a:srgbClr val="F9EFA5"/>
          </a:solidFill>
          <a:ln w="38100" cap="sq">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000">
                <a:effectLst>
                  <a:outerShdw blurRad="38100" dist="38100" dir="2700000" algn="tl">
                    <a:srgbClr val="FFFFFF"/>
                  </a:outerShdw>
                </a:effectLst>
                <a:latin typeface="Arial" panose="020B0604020202020204" pitchFamily="34" charset="0"/>
              </a:rPr>
              <a:t>Δεν απαιτείται </a:t>
            </a:r>
          </a:p>
          <a:p>
            <a:pPr algn="ctr">
              <a:lnSpc>
                <a:spcPct val="90000"/>
              </a:lnSpc>
            </a:pPr>
            <a:r>
              <a:rPr lang="el-GR" altLang="el-GR" sz="2000">
                <a:effectLst>
                  <a:outerShdw blurRad="38100" dist="38100" dir="2700000" algn="tl">
                    <a:srgbClr val="FFFFFF"/>
                  </a:outerShdw>
                </a:effectLst>
                <a:latin typeface="Arial" panose="020B0604020202020204" pitchFamily="34" charset="0"/>
              </a:rPr>
              <a:t>εγγραφή </a:t>
            </a:r>
            <a:endParaRPr lang="en-US" altLang="el-GR" sz="2000">
              <a:effectLst>
                <a:outerShdw blurRad="38100" dist="38100" dir="2700000" algn="tl">
                  <a:srgbClr val="FFFFFF"/>
                </a:outerShdw>
              </a:effectLst>
              <a:latin typeface="Arial" panose="020B0604020202020204" pitchFamily="34" charset="0"/>
            </a:endParaRPr>
          </a:p>
        </p:txBody>
      </p:sp>
      <p:sp>
        <p:nvSpPr>
          <p:cNvPr id="1094661" name="Line 5">
            <a:extLst>
              <a:ext uri="{FF2B5EF4-FFF2-40B4-BE49-F238E27FC236}">
                <a16:creationId xmlns:a16="http://schemas.microsoft.com/office/drawing/2014/main" id="{C6719062-2124-D331-CB09-E84465FFE348}"/>
              </a:ext>
            </a:extLst>
          </p:cNvPr>
          <p:cNvSpPr>
            <a:spLocks noChangeShapeType="1"/>
          </p:cNvSpPr>
          <p:nvPr/>
        </p:nvSpPr>
        <p:spPr bwMode="auto">
          <a:xfrm>
            <a:off x="8229600" y="5334000"/>
            <a:ext cx="1524000" cy="0"/>
          </a:xfrm>
          <a:prstGeom prst="line">
            <a:avLst/>
          </a:prstGeom>
          <a:noFill/>
          <a:ln w="38100" cap="sq">
            <a:solidFill>
              <a:srgbClr val="80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l-GR"/>
          </a:p>
        </p:txBody>
      </p:sp>
      <p:sp>
        <p:nvSpPr>
          <p:cNvPr id="129028" name="Rectangle 10">
            <a:extLst>
              <a:ext uri="{FF2B5EF4-FFF2-40B4-BE49-F238E27FC236}">
                <a16:creationId xmlns:a16="http://schemas.microsoft.com/office/drawing/2014/main" id="{11A1DC89-5895-C905-1881-63F3CE244958}"/>
              </a:ext>
            </a:extLst>
          </p:cNvPr>
          <p:cNvSpPr>
            <a:spLocks noChangeArrowheads="1"/>
          </p:cNvSpPr>
          <p:nvPr/>
        </p:nvSpPr>
        <p:spPr bwMode="auto">
          <a:xfrm>
            <a:off x="2057400" y="3657600"/>
            <a:ext cx="5638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a:defRPr>
                <a:solidFill>
                  <a:schemeClr val="tx1"/>
                </a:solidFill>
                <a:latin typeface="Calibri" panose="020F0502020204030204" pitchFamily="34" charset="0"/>
              </a:defRPr>
            </a:lvl1pPr>
            <a:lvl2pPr marL="685800" indent="-4572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0000"/>
              </a:lnSpc>
              <a:spcBef>
                <a:spcPct val="50000"/>
              </a:spcBef>
              <a:buClr>
                <a:schemeClr val="accent2"/>
              </a:buClr>
              <a:buSzPct val="75000"/>
              <a:buFont typeface="Wingdings" panose="05000000000000000000" pitchFamily="2" charset="2"/>
              <a:buNone/>
            </a:pPr>
            <a:r>
              <a:rPr lang="el-GR" altLang="en-US" sz="2100" b="1" dirty="0" err="1">
                <a:latin typeface="Arial" panose="020B0604020202020204" pitchFamily="34" charset="0"/>
              </a:rPr>
              <a:t>Ζητε</a:t>
            </a:r>
            <a:r>
              <a:rPr lang="en-US" altLang="en-US" sz="2100" b="1" dirty="0">
                <a:latin typeface="Arial" panose="020B0604020202020204" pitchFamily="34" charset="0"/>
              </a:rPr>
              <a:t>ί</a:t>
            </a:r>
            <a:r>
              <a:rPr lang="el-GR" altLang="en-US" sz="2100" b="1" dirty="0" err="1">
                <a:latin typeface="Arial" panose="020B0604020202020204" pitchFamily="34" charset="0"/>
              </a:rPr>
              <a:t>ται</a:t>
            </a:r>
            <a:r>
              <a:rPr lang="en-US" altLang="en-US" sz="2100" b="1" dirty="0">
                <a:latin typeface="Arial" panose="020B0604020202020204" pitchFamily="34" charset="0"/>
              </a:rPr>
              <a:t>:</a:t>
            </a:r>
          </a:p>
          <a:p>
            <a:pPr lvl="1">
              <a:lnSpc>
                <a:spcPct val="120000"/>
              </a:lnSpc>
              <a:spcBef>
                <a:spcPct val="25000"/>
              </a:spcBef>
              <a:buClr>
                <a:srgbClr val="800000"/>
              </a:buClr>
              <a:buSzPct val="80000"/>
              <a:buFont typeface="Wingdings" panose="05000000000000000000" pitchFamily="2" charset="2"/>
              <a:buChar char="u"/>
            </a:pPr>
            <a:r>
              <a:rPr lang="en-US" altLang="en-US" sz="2100" dirty="0">
                <a:latin typeface="Arial" panose="020B0604020202020204" pitchFamily="34" charset="0"/>
              </a:rPr>
              <a:t>Η</a:t>
            </a:r>
            <a:r>
              <a:rPr lang="el-GR" altLang="en-US" sz="2100" dirty="0">
                <a:latin typeface="Arial" panose="020B0604020202020204" pitchFamily="34" charset="0"/>
              </a:rPr>
              <a:t> εγγραφή διόρθωσης της απόσβεσης του προηγούμενου έτους.</a:t>
            </a:r>
            <a:endParaRPr lang="en-US" altLang="en-US" sz="2100" dirty="0">
              <a:latin typeface="Arial" panose="020B0604020202020204" pitchFamily="34" charset="0"/>
            </a:endParaRPr>
          </a:p>
          <a:p>
            <a:pPr lvl="1">
              <a:lnSpc>
                <a:spcPct val="120000"/>
              </a:lnSpc>
              <a:spcBef>
                <a:spcPct val="25000"/>
              </a:spcBef>
              <a:buClr>
                <a:srgbClr val="800000"/>
              </a:buClr>
              <a:buSzPct val="80000"/>
              <a:buFont typeface="Wingdings" panose="05000000000000000000" pitchFamily="2" charset="2"/>
              <a:buChar char="u"/>
            </a:pPr>
            <a:r>
              <a:rPr lang="el-GR" altLang="en-US" sz="2100" dirty="0">
                <a:latin typeface="Arial" panose="020B0604020202020204" pitchFamily="34" charset="0"/>
              </a:rPr>
              <a:t>Να υπολογιστεί η απόσβεση για το </a:t>
            </a:r>
            <a:r>
              <a:rPr lang="en-US" altLang="en-US" sz="2100" dirty="0">
                <a:latin typeface="Arial" panose="020B0604020202020204" pitchFamily="34" charset="0"/>
              </a:rPr>
              <a:t>2014.</a:t>
            </a:r>
          </a:p>
        </p:txBody>
      </p:sp>
      <p:sp>
        <p:nvSpPr>
          <p:cNvPr id="129029" name="Rectangle 1031">
            <a:extLst>
              <a:ext uri="{FF2B5EF4-FFF2-40B4-BE49-F238E27FC236}">
                <a16:creationId xmlns:a16="http://schemas.microsoft.com/office/drawing/2014/main" id="{714038C0-1E86-16D7-D242-9AEC690C1C05}"/>
              </a:ext>
            </a:extLst>
          </p:cNvPr>
          <p:cNvSpPr txBox="1">
            <a:spLocks noChangeArrowheads="1"/>
          </p:cNvSpPr>
          <p:nvPr/>
        </p:nvSpPr>
        <p:spPr bwMode="auto">
          <a:xfrm>
            <a:off x="2057400" y="457201"/>
            <a:ext cx="817245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dirty="0">
                <a:solidFill>
                  <a:srgbClr val="740000"/>
                </a:solidFill>
                <a:latin typeface="Arial" panose="020B0604020202020204" pitchFamily="34" charset="0"/>
              </a:rPr>
              <a:t>Μεταβολή εκτίμησης</a:t>
            </a:r>
            <a:endParaRPr lang="en-US" altLang="el-GR" sz="3200" b="1" dirty="0">
              <a:solidFill>
                <a:srgbClr val="740000"/>
              </a:solidFill>
              <a:latin typeface="Arial" panose="020B0604020202020204" pitchFamily="34" charset="0"/>
            </a:endParaRPr>
          </a:p>
        </p:txBody>
      </p:sp>
      <p:sp>
        <p:nvSpPr>
          <p:cNvPr id="129030" name="Text Box 13">
            <a:extLst>
              <a:ext uri="{FF2B5EF4-FFF2-40B4-BE49-F238E27FC236}">
                <a16:creationId xmlns:a16="http://schemas.microsoft.com/office/drawing/2014/main" id="{CC72BB2F-298F-F180-CAD1-9CE832AC41C2}"/>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sp>
        <p:nvSpPr>
          <p:cNvPr id="10" name="Footer Placeholder 8">
            <a:extLst>
              <a:ext uri="{FF2B5EF4-FFF2-40B4-BE49-F238E27FC236}">
                <a16:creationId xmlns:a16="http://schemas.microsoft.com/office/drawing/2014/main" id="{016A0BCB-5FB2-CE17-467D-083CE973B0D2}"/>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94659"/>
                                        </p:tgtEl>
                                        <p:attrNameLst>
                                          <p:attrName>style.visibility</p:attrName>
                                        </p:attrNameLst>
                                      </p:cBhvr>
                                      <p:to>
                                        <p:strVal val="visible"/>
                                      </p:to>
                                    </p:set>
                                    <p:animEffect transition="in" filter="wipe(left)">
                                      <p:cBhvr>
                                        <p:cTn id="7" dur="500"/>
                                        <p:tgtEl>
                                          <p:spTgt spid="10946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94661"/>
                                        </p:tgtEl>
                                        <p:attrNameLst>
                                          <p:attrName>style.visibility</p:attrName>
                                        </p:attrNameLst>
                                      </p:cBhvr>
                                      <p:to>
                                        <p:strVal val="visible"/>
                                      </p:to>
                                    </p:set>
                                    <p:animEffect transition="in" filter="wipe(left)">
                                      <p:cBhvr>
                                        <p:cTn id="12" dur="500"/>
                                        <p:tgtEl>
                                          <p:spTgt spid="1094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59"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31">
            <a:extLst>
              <a:ext uri="{FF2B5EF4-FFF2-40B4-BE49-F238E27FC236}">
                <a16:creationId xmlns:a16="http://schemas.microsoft.com/office/drawing/2014/main" id="{B9549E94-CD12-D671-2F99-7064CDC57606}"/>
              </a:ext>
            </a:extLst>
          </p:cNvPr>
          <p:cNvSpPr txBox="1">
            <a:spLocks noChangeArrowheads="1"/>
          </p:cNvSpPr>
          <p:nvPr/>
        </p:nvSpPr>
        <p:spPr bwMode="auto">
          <a:xfrm>
            <a:off x="2057400" y="457201"/>
            <a:ext cx="817245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Αποσβέσεις για μέρος του χρόνου</a:t>
            </a:r>
            <a:endParaRPr lang="en-US" altLang="el-GR" sz="3200" b="1">
              <a:solidFill>
                <a:srgbClr val="740000"/>
              </a:solidFill>
              <a:latin typeface="Arial" panose="020B0604020202020204" pitchFamily="34" charset="0"/>
            </a:endParaRPr>
          </a:p>
        </p:txBody>
      </p:sp>
      <p:sp>
        <p:nvSpPr>
          <p:cNvPr id="124930" name="Rectangle 9">
            <a:extLst>
              <a:ext uri="{FF2B5EF4-FFF2-40B4-BE49-F238E27FC236}">
                <a16:creationId xmlns:a16="http://schemas.microsoft.com/office/drawing/2014/main" id="{2E720D34-3E48-35B0-19DF-A6E2E94365DB}"/>
              </a:ext>
            </a:extLst>
          </p:cNvPr>
          <p:cNvSpPr>
            <a:spLocks noChangeArrowheads="1"/>
          </p:cNvSpPr>
          <p:nvPr/>
        </p:nvSpPr>
        <p:spPr bwMode="auto">
          <a:xfrm>
            <a:off x="2057400" y="990600"/>
            <a:ext cx="80772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1200"/>
              </a:spcBef>
              <a:buClr>
                <a:srgbClr val="740000"/>
              </a:buClr>
              <a:buSzPct val="80000"/>
            </a:pPr>
            <a:r>
              <a:rPr lang="el-GR" altLang="el-GR" sz="2400">
                <a:latin typeface="Arial" panose="020B0604020202020204" pitchFamily="34" charset="0"/>
              </a:rPr>
              <a:t>Οι εταιρείες </a:t>
            </a:r>
            <a:r>
              <a:rPr lang="el-GR" altLang="el-GR" sz="2400" b="1">
                <a:latin typeface="Arial" panose="020B0604020202020204" pitchFamily="34" charset="0"/>
              </a:rPr>
              <a:t>πρέπει</a:t>
            </a:r>
            <a:r>
              <a:rPr lang="en-US" altLang="el-GR" sz="2400">
                <a:latin typeface="Arial" panose="020B0604020202020204" pitchFamily="34" charset="0"/>
              </a:rPr>
              <a:t> </a:t>
            </a:r>
            <a:r>
              <a:rPr lang="el-GR" altLang="el-GR" sz="2400">
                <a:latin typeface="Arial" panose="020B0604020202020204" pitchFamily="34" charset="0"/>
              </a:rPr>
              <a:t>να υπολογίζουν αποσβέσεις μέρος του χρόνου</a:t>
            </a:r>
            <a:endParaRPr lang="en-US" altLang="el-GR" sz="2400">
              <a:latin typeface="Arial" panose="020B0604020202020204" pitchFamily="34" charset="0"/>
            </a:endParaRPr>
          </a:p>
          <a:p>
            <a:pPr>
              <a:lnSpc>
                <a:spcPct val="125000"/>
              </a:lnSpc>
              <a:spcBef>
                <a:spcPts val="1200"/>
              </a:spcBef>
              <a:buClr>
                <a:srgbClr val="740000"/>
              </a:buClr>
              <a:buSzPct val="80000"/>
            </a:pPr>
            <a:r>
              <a:rPr lang="el-GR" altLang="el-GR" sz="2400" b="1">
                <a:latin typeface="Arial" panose="020B0604020202020204" pitchFamily="34" charset="0"/>
              </a:rPr>
              <a:t>Παράδειγμα</a:t>
            </a:r>
            <a:r>
              <a:rPr lang="en-US" altLang="el-GR" sz="2400" b="1">
                <a:latin typeface="Arial" panose="020B0604020202020204" pitchFamily="34" charset="0"/>
              </a:rPr>
              <a:t>: </a:t>
            </a:r>
            <a:r>
              <a:rPr lang="el-GR" altLang="el-GR" sz="2200">
                <a:latin typeface="Arial" panose="020B0604020202020204" pitchFamily="34" charset="0"/>
              </a:rPr>
              <a:t>Έστω μια εταιρεία αγοράζει ένα κτίριο την 1</a:t>
            </a:r>
            <a:r>
              <a:rPr lang="el-GR" altLang="el-GR" sz="2200" baseline="30000">
                <a:latin typeface="Arial" panose="020B0604020202020204" pitchFamily="34" charset="0"/>
              </a:rPr>
              <a:t>η</a:t>
            </a:r>
            <a:r>
              <a:rPr lang="el-GR" altLang="el-GR" sz="2200">
                <a:latin typeface="Arial" panose="020B0604020202020204" pitchFamily="34" charset="0"/>
              </a:rPr>
              <a:t> Απριλίου αντί €</a:t>
            </a:r>
            <a:r>
              <a:rPr lang="en-US" altLang="el-GR" sz="2200">
                <a:latin typeface="Arial" panose="020B0604020202020204" pitchFamily="34" charset="0"/>
              </a:rPr>
              <a:t>500</a:t>
            </a:r>
            <a:r>
              <a:rPr lang="el-GR" altLang="el-GR" sz="2200">
                <a:latin typeface="Arial" panose="020B0604020202020204" pitchFamily="34" charset="0"/>
              </a:rPr>
              <a:t>.</a:t>
            </a:r>
            <a:r>
              <a:rPr lang="en-US" altLang="el-GR" sz="2200">
                <a:latin typeface="Arial" panose="020B0604020202020204" pitchFamily="34" charset="0"/>
              </a:rPr>
              <a:t>000. </a:t>
            </a:r>
            <a:r>
              <a:rPr lang="el-GR" altLang="el-GR" sz="2200">
                <a:latin typeface="Arial" panose="020B0604020202020204" pitchFamily="34" charset="0"/>
              </a:rPr>
              <a:t>Η εκτιμώμενη διάρκεια της ωφέλιμης ζωής του είναι </a:t>
            </a:r>
            <a:r>
              <a:rPr lang="en-US" altLang="el-GR" sz="2200">
                <a:latin typeface="Arial" panose="020B0604020202020204" pitchFamily="34" charset="0"/>
              </a:rPr>
              <a:t>20 </a:t>
            </a:r>
            <a:r>
              <a:rPr lang="el-GR" altLang="el-GR" sz="2200">
                <a:latin typeface="Arial" panose="020B0604020202020204" pitchFamily="34" charset="0"/>
              </a:rPr>
              <a:t>έτη και η εκτιμώμενη υπολειμματική του αξία €</a:t>
            </a:r>
            <a:r>
              <a:rPr lang="en-US" altLang="el-GR" sz="2200">
                <a:latin typeface="Arial" panose="020B0604020202020204" pitchFamily="34" charset="0"/>
              </a:rPr>
              <a:t>80</a:t>
            </a:r>
            <a:r>
              <a:rPr lang="el-GR" altLang="el-GR" sz="2200">
                <a:latin typeface="Arial" panose="020B0604020202020204" pitchFamily="34" charset="0"/>
              </a:rPr>
              <a:t>.</a:t>
            </a:r>
            <a:r>
              <a:rPr lang="en-US" altLang="el-GR" sz="2200">
                <a:latin typeface="Arial" panose="020B0604020202020204" pitchFamily="34" charset="0"/>
              </a:rPr>
              <a:t>000. </a:t>
            </a:r>
            <a:r>
              <a:rPr lang="el-GR" altLang="el-GR" sz="2200">
                <a:latin typeface="Arial" panose="020B0604020202020204" pitchFamily="34" charset="0"/>
              </a:rPr>
              <a:t>Η λογιστική χρήση λήγει στις 31/12</a:t>
            </a:r>
            <a:r>
              <a:rPr lang="en-US" altLang="el-GR" sz="2200">
                <a:latin typeface="Arial" panose="020B0604020202020204" pitchFamily="34" charset="0"/>
              </a:rPr>
              <a:t>. </a:t>
            </a:r>
            <a:r>
              <a:rPr lang="el-GR" altLang="el-GR" sz="2200">
                <a:latin typeface="Arial" panose="020B0604020202020204" pitchFamily="34" charset="0"/>
              </a:rPr>
              <a:t>Να υπολογιστούν οι αποσβέσεις της περιόδου Απριλίου-Δεκεμβρίου</a:t>
            </a:r>
            <a:r>
              <a:rPr lang="en-US" altLang="el-GR" sz="2200">
                <a:latin typeface="Arial" panose="020B0604020202020204" pitchFamily="34" charset="0"/>
              </a:rPr>
              <a:t>.</a:t>
            </a:r>
            <a:endParaRPr lang="en-US" altLang="en-US" sz="2200">
              <a:latin typeface="Arial" panose="020B0604020202020204" pitchFamily="34" charset="0"/>
            </a:endParaRPr>
          </a:p>
        </p:txBody>
      </p:sp>
      <p:sp>
        <p:nvSpPr>
          <p:cNvPr id="2" name="Rectangle 1">
            <a:extLst>
              <a:ext uri="{FF2B5EF4-FFF2-40B4-BE49-F238E27FC236}">
                <a16:creationId xmlns:a16="http://schemas.microsoft.com/office/drawing/2014/main" id="{DAC30EE5-7720-1E16-0B4B-674F27BB840F}"/>
              </a:ext>
            </a:extLst>
          </p:cNvPr>
          <p:cNvSpPr>
            <a:spLocks noChangeArrowheads="1"/>
          </p:cNvSpPr>
          <p:nvPr/>
        </p:nvSpPr>
        <p:spPr bwMode="auto">
          <a:xfrm>
            <a:off x="4953000" y="4191000"/>
            <a:ext cx="38862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25000"/>
              </a:lnSpc>
              <a:spcBef>
                <a:spcPts val="600"/>
              </a:spcBef>
              <a:buClr>
                <a:srgbClr val="740000"/>
              </a:buClr>
              <a:buSzPct val="80000"/>
            </a:pPr>
            <a:r>
              <a:rPr lang="en-US" altLang="el-GR" sz="2200">
                <a:latin typeface="Arial" panose="020B0604020202020204" pitchFamily="34" charset="0"/>
              </a:rPr>
              <a:t>500</a:t>
            </a:r>
            <a:r>
              <a:rPr lang="el-GR" altLang="el-GR" sz="2200">
                <a:latin typeface="Arial" panose="020B0604020202020204" pitchFamily="34" charset="0"/>
              </a:rPr>
              <a:t>.</a:t>
            </a:r>
            <a:r>
              <a:rPr lang="en-US" altLang="el-GR" sz="2200">
                <a:latin typeface="Arial" panose="020B0604020202020204" pitchFamily="34" charset="0"/>
              </a:rPr>
              <a:t>000 – 80</a:t>
            </a:r>
            <a:r>
              <a:rPr lang="el-GR" altLang="el-GR" sz="2200">
                <a:latin typeface="Arial" panose="020B0604020202020204" pitchFamily="34" charset="0"/>
              </a:rPr>
              <a:t>.</a:t>
            </a:r>
            <a:r>
              <a:rPr lang="en-US" altLang="el-GR" sz="2200">
                <a:latin typeface="Arial" panose="020B0604020202020204" pitchFamily="34" charset="0"/>
              </a:rPr>
              <a:t>000</a:t>
            </a:r>
          </a:p>
          <a:p>
            <a:pPr algn="ctr">
              <a:lnSpc>
                <a:spcPct val="125000"/>
              </a:lnSpc>
              <a:spcBef>
                <a:spcPts val="600"/>
              </a:spcBef>
              <a:buClr>
                <a:srgbClr val="740000"/>
              </a:buClr>
              <a:buSzPct val="80000"/>
            </a:pPr>
            <a:r>
              <a:rPr lang="en-US" altLang="el-GR" sz="2200">
                <a:latin typeface="Arial" panose="020B0604020202020204" pitchFamily="34" charset="0"/>
              </a:rPr>
              <a:t>20</a:t>
            </a:r>
          </a:p>
        </p:txBody>
      </p:sp>
      <p:sp>
        <p:nvSpPr>
          <p:cNvPr id="7" name="Rectangle 6">
            <a:extLst>
              <a:ext uri="{FF2B5EF4-FFF2-40B4-BE49-F238E27FC236}">
                <a16:creationId xmlns:a16="http://schemas.microsoft.com/office/drawing/2014/main" id="{E28CADDB-2745-196E-F672-87DE0FB8A413}"/>
              </a:ext>
            </a:extLst>
          </p:cNvPr>
          <p:cNvSpPr>
            <a:spLocks noChangeArrowheads="1"/>
          </p:cNvSpPr>
          <p:nvPr/>
        </p:nvSpPr>
        <p:spPr bwMode="auto">
          <a:xfrm>
            <a:off x="8458200" y="4419601"/>
            <a:ext cx="1828800" cy="56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600"/>
              </a:spcBef>
              <a:buClr>
                <a:srgbClr val="740000"/>
              </a:buClr>
              <a:buSzPct val="80000"/>
            </a:pPr>
            <a:r>
              <a:rPr lang="en-US" altLang="el-GR" sz="2200">
                <a:latin typeface="Arial" panose="020B0604020202020204" pitchFamily="34" charset="0"/>
              </a:rPr>
              <a:t>= </a:t>
            </a:r>
            <a:r>
              <a:rPr lang="en-US" altLang="el-GR" sz="2200" b="1">
                <a:latin typeface="Arial" panose="020B0604020202020204" pitchFamily="34" charset="0"/>
              </a:rPr>
              <a:t>€21</a:t>
            </a:r>
            <a:r>
              <a:rPr lang="el-GR" altLang="el-GR" sz="2200" b="1">
                <a:latin typeface="Arial" panose="020B0604020202020204" pitchFamily="34" charset="0"/>
              </a:rPr>
              <a:t>.</a:t>
            </a:r>
            <a:r>
              <a:rPr lang="en-US" altLang="el-GR" sz="2200" b="1">
                <a:latin typeface="Arial" panose="020B0604020202020204" pitchFamily="34" charset="0"/>
              </a:rPr>
              <a:t>000</a:t>
            </a:r>
          </a:p>
        </p:txBody>
      </p:sp>
      <p:cxnSp>
        <p:nvCxnSpPr>
          <p:cNvPr id="4" name="Straight Connector 3">
            <a:extLst>
              <a:ext uri="{FF2B5EF4-FFF2-40B4-BE49-F238E27FC236}">
                <a16:creationId xmlns:a16="http://schemas.microsoft.com/office/drawing/2014/main" id="{712BB8A7-C1C1-4EF7-EBA4-8A66A8298163}"/>
              </a:ext>
            </a:extLst>
          </p:cNvPr>
          <p:cNvCxnSpPr/>
          <p:nvPr/>
        </p:nvCxnSpPr>
        <p:spPr>
          <a:xfrm>
            <a:off x="5410200" y="4724400"/>
            <a:ext cx="2895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4934" name="Rectangle 10">
            <a:extLst>
              <a:ext uri="{FF2B5EF4-FFF2-40B4-BE49-F238E27FC236}">
                <a16:creationId xmlns:a16="http://schemas.microsoft.com/office/drawing/2014/main" id="{470D131D-87FF-24EE-3214-45A0C73D9F98}"/>
              </a:ext>
            </a:extLst>
          </p:cNvPr>
          <p:cNvSpPr>
            <a:spLocks noChangeArrowheads="1"/>
          </p:cNvSpPr>
          <p:nvPr/>
        </p:nvSpPr>
        <p:spPr bwMode="auto">
          <a:xfrm>
            <a:off x="2057400" y="4419601"/>
            <a:ext cx="3505200" cy="56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600"/>
              </a:spcBef>
              <a:buClr>
                <a:srgbClr val="740000"/>
              </a:buClr>
              <a:buSzPct val="80000"/>
            </a:pPr>
            <a:r>
              <a:rPr lang="el-GR" altLang="el-GR" sz="2200">
                <a:latin typeface="Arial" panose="020B0604020202020204" pitchFamily="34" charset="0"/>
              </a:rPr>
              <a:t>Αποσβέσεις για το έτος</a:t>
            </a:r>
            <a:r>
              <a:rPr lang="en-US" altLang="el-GR" sz="2200">
                <a:latin typeface="Arial" panose="020B0604020202020204" pitchFamily="34" charset="0"/>
              </a:rPr>
              <a:t>=</a:t>
            </a:r>
          </a:p>
        </p:txBody>
      </p:sp>
      <p:sp>
        <p:nvSpPr>
          <p:cNvPr id="124935" name="Rectangle 11">
            <a:extLst>
              <a:ext uri="{FF2B5EF4-FFF2-40B4-BE49-F238E27FC236}">
                <a16:creationId xmlns:a16="http://schemas.microsoft.com/office/drawing/2014/main" id="{CF32A337-4BB0-92F5-AD6D-A052F29C92BA}"/>
              </a:ext>
            </a:extLst>
          </p:cNvPr>
          <p:cNvSpPr>
            <a:spLocks noChangeArrowheads="1"/>
          </p:cNvSpPr>
          <p:nvPr/>
        </p:nvSpPr>
        <p:spPr bwMode="auto">
          <a:xfrm>
            <a:off x="2057400" y="5334001"/>
            <a:ext cx="4419600" cy="56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600"/>
              </a:spcBef>
              <a:buClr>
                <a:srgbClr val="740000"/>
              </a:buClr>
              <a:buSzPct val="80000"/>
            </a:pPr>
            <a:r>
              <a:rPr lang="el-GR" altLang="el-GR" sz="2200">
                <a:latin typeface="Arial" panose="020B0604020202020204" pitchFamily="34" charset="0"/>
              </a:rPr>
              <a:t>Αποσβέσεις για μέρος του έτους</a:t>
            </a:r>
            <a:r>
              <a:rPr lang="en-US" altLang="el-GR" sz="2200">
                <a:latin typeface="Arial" panose="020B0604020202020204" pitchFamily="34" charset="0"/>
              </a:rPr>
              <a:t>=</a:t>
            </a:r>
          </a:p>
        </p:txBody>
      </p:sp>
      <p:sp>
        <p:nvSpPr>
          <p:cNvPr id="13" name="Rectangle 12">
            <a:extLst>
              <a:ext uri="{FF2B5EF4-FFF2-40B4-BE49-F238E27FC236}">
                <a16:creationId xmlns:a16="http://schemas.microsoft.com/office/drawing/2014/main" id="{904642FD-9F91-A27E-743E-81A9582B1D04}"/>
              </a:ext>
            </a:extLst>
          </p:cNvPr>
          <p:cNvSpPr>
            <a:spLocks noChangeArrowheads="1"/>
          </p:cNvSpPr>
          <p:nvPr/>
        </p:nvSpPr>
        <p:spPr bwMode="auto">
          <a:xfrm>
            <a:off x="6172200" y="5334001"/>
            <a:ext cx="3886200" cy="56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25000"/>
              </a:lnSpc>
              <a:spcBef>
                <a:spcPts val="600"/>
              </a:spcBef>
              <a:buClr>
                <a:srgbClr val="740000"/>
              </a:buClr>
              <a:buSzPct val="80000"/>
            </a:pPr>
            <a:r>
              <a:rPr lang="en-US" altLang="el-GR" sz="2200">
                <a:latin typeface="Arial" panose="020B0604020202020204" pitchFamily="34" charset="0"/>
              </a:rPr>
              <a:t>€21</a:t>
            </a:r>
            <a:r>
              <a:rPr lang="el-GR" altLang="el-GR" sz="2200">
                <a:latin typeface="Arial" panose="020B0604020202020204" pitchFamily="34" charset="0"/>
              </a:rPr>
              <a:t>.</a:t>
            </a:r>
            <a:r>
              <a:rPr lang="en-US" altLang="el-GR" sz="2200">
                <a:latin typeface="Arial" panose="020B0604020202020204" pitchFamily="34" charset="0"/>
              </a:rPr>
              <a:t>000 x 9/12 =  </a:t>
            </a:r>
            <a:r>
              <a:rPr lang="en-US" altLang="el-GR" sz="2200" b="1">
                <a:solidFill>
                  <a:srgbClr val="740000"/>
                </a:solidFill>
                <a:latin typeface="Arial" panose="020B0604020202020204" pitchFamily="34" charset="0"/>
              </a:rPr>
              <a:t>€15</a:t>
            </a:r>
            <a:r>
              <a:rPr lang="el-GR" altLang="el-GR" sz="2200" b="1">
                <a:solidFill>
                  <a:srgbClr val="740000"/>
                </a:solidFill>
                <a:latin typeface="Arial" panose="020B0604020202020204" pitchFamily="34" charset="0"/>
              </a:rPr>
              <a:t>.</a:t>
            </a:r>
            <a:r>
              <a:rPr lang="en-US" altLang="el-GR" sz="2200" b="1">
                <a:solidFill>
                  <a:srgbClr val="740000"/>
                </a:solidFill>
                <a:latin typeface="Arial" panose="020B0604020202020204" pitchFamily="34" charset="0"/>
              </a:rPr>
              <a:t>750</a:t>
            </a:r>
          </a:p>
        </p:txBody>
      </p:sp>
      <p:sp>
        <p:nvSpPr>
          <p:cNvPr id="124937" name="Text Box 13">
            <a:extLst>
              <a:ext uri="{FF2B5EF4-FFF2-40B4-BE49-F238E27FC236}">
                <a16:creationId xmlns:a16="http://schemas.microsoft.com/office/drawing/2014/main" id="{0D31048A-0B49-5582-880C-F4D7A14FC095}"/>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sp>
        <p:nvSpPr>
          <p:cNvPr id="16" name="Footer Placeholder 8">
            <a:extLst>
              <a:ext uri="{FF2B5EF4-FFF2-40B4-BE49-F238E27FC236}">
                <a16:creationId xmlns:a16="http://schemas.microsoft.com/office/drawing/2014/main" id="{E9DB1169-3927-D38B-CAB5-14D332B131EE}"/>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extLst>
      <p:ext uri="{BB962C8B-B14F-4D97-AF65-F5344CB8AC3E}">
        <p14:creationId xmlns:p14="http://schemas.microsoft.com/office/powerpoint/2010/main" val="426312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P spid="7" grpId="0"/>
      <p:bldP spid="1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 Box 13">
            <a:extLst>
              <a:ext uri="{FF2B5EF4-FFF2-40B4-BE49-F238E27FC236}">
                <a16:creationId xmlns:a16="http://schemas.microsoft.com/office/drawing/2014/main" id="{2BA225BA-8A4F-A470-1F3E-9D8CECD061A3}"/>
              </a:ext>
            </a:extLst>
          </p:cNvPr>
          <p:cNvSpPr txBox="1">
            <a:spLocks noChangeArrowheads="1"/>
          </p:cNvSpPr>
          <p:nvPr/>
        </p:nvSpPr>
        <p:spPr bwMode="auto">
          <a:xfrm>
            <a:off x="2209800" y="1219200"/>
            <a:ext cx="472440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460875" algn="r"/>
              </a:tabLst>
              <a:defRPr>
                <a:solidFill>
                  <a:schemeClr val="tx1"/>
                </a:solidFill>
                <a:latin typeface="Calibri" panose="020F0502020204030204" pitchFamily="34" charset="0"/>
              </a:defRPr>
            </a:lvl1pPr>
            <a:lvl2pPr marL="742950" indent="-285750">
              <a:tabLst>
                <a:tab pos="4460875" algn="r"/>
              </a:tabLst>
              <a:defRPr>
                <a:solidFill>
                  <a:schemeClr val="tx1"/>
                </a:solidFill>
                <a:latin typeface="Calibri" panose="020F0502020204030204" pitchFamily="34" charset="0"/>
              </a:defRPr>
            </a:lvl2pPr>
            <a:lvl3pPr marL="1143000" indent="-228600">
              <a:tabLst>
                <a:tab pos="4460875" algn="r"/>
              </a:tabLst>
              <a:defRPr>
                <a:solidFill>
                  <a:schemeClr val="tx1"/>
                </a:solidFill>
                <a:latin typeface="Calibri" panose="020F0502020204030204" pitchFamily="34" charset="0"/>
              </a:defRPr>
            </a:lvl3pPr>
            <a:lvl4pPr marL="1600200" indent="-228600">
              <a:tabLst>
                <a:tab pos="4460875" algn="r"/>
              </a:tabLst>
              <a:defRPr>
                <a:solidFill>
                  <a:schemeClr val="tx1"/>
                </a:solidFill>
                <a:latin typeface="Calibri" panose="020F0502020204030204" pitchFamily="34" charset="0"/>
              </a:defRPr>
            </a:lvl4pPr>
            <a:lvl5pPr marL="2057400" indent="-228600">
              <a:tabLst>
                <a:tab pos="4460875" algn="r"/>
              </a:tabLst>
              <a:defRPr>
                <a:solidFill>
                  <a:schemeClr val="tx1"/>
                </a:solidFill>
                <a:latin typeface="Calibri" panose="020F0502020204030204" pitchFamily="34" charset="0"/>
              </a:defRPr>
            </a:lvl5pPr>
            <a:lvl6pPr marL="2514600" indent="-228600" fontAlgn="base">
              <a:spcBef>
                <a:spcPct val="0"/>
              </a:spcBef>
              <a:spcAft>
                <a:spcPct val="0"/>
              </a:spcAft>
              <a:tabLst>
                <a:tab pos="4460875" algn="r"/>
              </a:tabLst>
              <a:defRPr>
                <a:solidFill>
                  <a:schemeClr val="tx1"/>
                </a:solidFill>
                <a:latin typeface="Calibri" panose="020F0502020204030204" pitchFamily="34" charset="0"/>
              </a:defRPr>
            </a:lvl6pPr>
            <a:lvl7pPr marL="2971800" indent="-228600" fontAlgn="base">
              <a:spcBef>
                <a:spcPct val="0"/>
              </a:spcBef>
              <a:spcAft>
                <a:spcPct val="0"/>
              </a:spcAft>
              <a:tabLst>
                <a:tab pos="4460875" algn="r"/>
              </a:tabLst>
              <a:defRPr>
                <a:solidFill>
                  <a:schemeClr val="tx1"/>
                </a:solidFill>
                <a:latin typeface="Calibri" panose="020F0502020204030204" pitchFamily="34" charset="0"/>
              </a:defRPr>
            </a:lvl7pPr>
            <a:lvl8pPr marL="3429000" indent="-228600" fontAlgn="base">
              <a:spcBef>
                <a:spcPct val="0"/>
              </a:spcBef>
              <a:spcAft>
                <a:spcPct val="0"/>
              </a:spcAft>
              <a:tabLst>
                <a:tab pos="4460875" algn="r"/>
              </a:tabLst>
              <a:defRPr>
                <a:solidFill>
                  <a:schemeClr val="tx1"/>
                </a:solidFill>
                <a:latin typeface="Calibri" panose="020F0502020204030204" pitchFamily="34" charset="0"/>
              </a:defRPr>
            </a:lvl8pPr>
            <a:lvl9pPr marL="3886200" indent="-228600" fontAlgn="base">
              <a:spcBef>
                <a:spcPct val="0"/>
              </a:spcBef>
              <a:spcAft>
                <a:spcPct val="0"/>
              </a:spcAft>
              <a:tabLst>
                <a:tab pos="4460875" algn="r"/>
              </a:tabLst>
              <a:defRPr>
                <a:solidFill>
                  <a:schemeClr val="tx1"/>
                </a:solidFill>
                <a:latin typeface="Calibri" panose="020F0502020204030204" pitchFamily="34" charset="0"/>
              </a:defRPr>
            </a:lvl9pPr>
          </a:lstStyle>
          <a:p>
            <a:pPr>
              <a:spcBef>
                <a:spcPct val="20000"/>
              </a:spcBef>
            </a:pPr>
            <a:r>
              <a:rPr lang="el-GR" altLang="en-US" sz="2100" dirty="0">
                <a:latin typeface="Arial" panose="020B0604020202020204" pitchFamily="34" charset="0"/>
              </a:rPr>
              <a:t>Κόστος εξοπλισμού</a:t>
            </a:r>
            <a:r>
              <a:rPr lang="en-US" altLang="en-US" sz="2100" dirty="0">
                <a:latin typeface="Arial" panose="020B0604020202020204" pitchFamily="34" charset="0"/>
              </a:rPr>
              <a:t>	$510</a:t>
            </a:r>
            <a:r>
              <a:rPr lang="el-GR" altLang="en-US" sz="2100" dirty="0">
                <a:latin typeface="Arial" panose="020B0604020202020204" pitchFamily="34" charset="0"/>
              </a:rPr>
              <a:t>.</a:t>
            </a:r>
            <a:r>
              <a:rPr lang="en-US" altLang="en-US" sz="2100" dirty="0">
                <a:latin typeface="Arial" panose="020B0604020202020204" pitchFamily="34" charset="0"/>
              </a:rPr>
              <a:t>000</a:t>
            </a:r>
          </a:p>
          <a:p>
            <a:pPr>
              <a:spcBef>
                <a:spcPct val="20000"/>
              </a:spcBef>
            </a:pPr>
            <a:r>
              <a:rPr lang="el-GR" altLang="en-US" sz="2100" dirty="0">
                <a:latin typeface="Arial" panose="020B0604020202020204" pitchFamily="34" charset="0"/>
              </a:rPr>
              <a:t>Υπολειμματική αξία</a:t>
            </a:r>
            <a:r>
              <a:rPr lang="en-US" altLang="en-US" sz="2100" dirty="0">
                <a:latin typeface="Arial" panose="020B0604020202020204" pitchFamily="34" charset="0"/>
              </a:rPr>
              <a:t>	           -   10</a:t>
            </a:r>
            <a:r>
              <a:rPr lang="el-GR" altLang="en-US" sz="2100" dirty="0">
                <a:latin typeface="Arial" panose="020B0604020202020204" pitchFamily="34" charset="0"/>
              </a:rPr>
              <a:t>,</a:t>
            </a:r>
            <a:r>
              <a:rPr lang="en-US" altLang="en-US" sz="2100" dirty="0">
                <a:latin typeface="Arial" panose="020B0604020202020204" pitchFamily="34" charset="0"/>
              </a:rPr>
              <a:t>000</a:t>
            </a:r>
          </a:p>
          <a:p>
            <a:pPr>
              <a:spcBef>
                <a:spcPct val="20000"/>
              </a:spcBef>
            </a:pPr>
            <a:r>
              <a:rPr lang="el-GR" altLang="en-US" sz="2100" dirty="0" err="1">
                <a:latin typeface="Arial" panose="020B0604020202020204" pitchFamily="34" charset="0"/>
              </a:rPr>
              <a:t>Αποσβεστέα</a:t>
            </a:r>
            <a:r>
              <a:rPr lang="el-GR" altLang="en-US" sz="2100" dirty="0">
                <a:latin typeface="Arial" panose="020B0604020202020204" pitchFamily="34" charset="0"/>
              </a:rPr>
              <a:t> αξία</a:t>
            </a:r>
            <a:r>
              <a:rPr lang="en-US" altLang="en-US" sz="2100" dirty="0">
                <a:latin typeface="Arial" panose="020B0604020202020204" pitchFamily="34" charset="0"/>
              </a:rPr>
              <a:t>	500</a:t>
            </a:r>
            <a:r>
              <a:rPr lang="el-GR" altLang="en-US" sz="2100" dirty="0">
                <a:latin typeface="Arial" panose="020B0604020202020204" pitchFamily="34" charset="0"/>
              </a:rPr>
              <a:t>.</a:t>
            </a:r>
            <a:r>
              <a:rPr lang="en-US" altLang="en-US" sz="2100" dirty="0">
                <a:latin typeface="Arial" panose="020B0604020202020204" pitchFamily="34" charset="0"/>
              </a:rPr>
              <a:t>000</a:t>
            </a:r>
          </a:p>
          <a:p>
            <a:pPr>
              <a:spcBef>
                <a:spcPct val="20000"/>
              </a:spcBef>
            </a:pPr>
            <a:r>
              <a:rPr lang="el-GR" altLang="en-US" sz="2100" dirty="0">
                <a:latin typeface="Arial" panose="020B0604020202020204" pitchFamily="34" charset="0"/>
              </a:rPr>
              <a:t>Ωφέλιμη ζωή</a:t>
            </a:r>
            <a:r>
              <a:rPr lang="en-US" altLang="en-US" sz="2100" dirty="0">
                <a:latin typeface="Arial" panose="020B0604020202020204" pitchFamily="34" charset="0"/>
              </a:rPr>
              <a:t> (</a:t>
            </a:r>
            <a:r>
              <a:rPr lang="el-GR" altLang="en-US" sz="2100" dirty="0">
                <a:latin typeface="Arial" panose="020B0604020202020204" pitchFamily="34" charset="0"/>
              </a:rPr>
              <a:t>αρχική</a:t>
            </a:r>
            <a:r>
              <a:rPr lang="en-US" altLang="en-US" sz="2100" dirty="0">
                <a:latin typeface="Arial" panose="020B0604020202020204" pitchFamily="34" charset="0"/>
              </a:rPr>
              <a:t>)	    10</a:t>
            </a:r>
            <a:r>
              <a:rPr lang="el-GR" altLang="en-US" sz="2100" dirty="0">
                <a:latin typeface="Arial" panose="020B0604020202020204" pitchFamily="34" charset="0"/>
              </a:rPr>
              <a:t> έτη</a:t>
            </a:r>
            <a:endParaRPr lang="en-US" altLang="en-US" sz="2100" dirty="0">
              <a:latin typeface="Arial" panose="020B0604020202020204" pitchFamily="34" charset="0"/>
            </a:endParaRPr>
          </a:p>
          <a:p>
            <a:pPr>
              <a:spcBef>
                <a:spcPct val="20000"/>
              </a:spcBef>
            </a:pPr>
            <a:r>
              <a:rPr lang="el-GR" altLang="en-US" sz="2100" dirty="0">
                <a:latin typeface="Arial" panose="020B0604020202020204" pitchFamily="34" charset="0"/>
              </a:rPr>
              <a:t>Ε</a:t>
            </a:r>
            <a:r>
              <a:rPr lang="en-US" altLang="en-US" sz="2100" dirty="0">
                <a:latin typeface="Arial" panose="020B0604020202020204" pitchFamily="34" charset="0"/>
              </a:rPr>
              <a:t>τ</a:t>
            </a:r>
            <a:r>
              <a:rPr lang="el-GR" altLang="en-US" sz="2100" dirty="0" err="1">
                <a:latin typeface="Arial" panose="020B0604020202020204" pitchFamily="34" charset="0"/>
              </a:rPr>
              <a:t>ήσια</a:t>
            </a:r>
            <a:r>
              <a:rPr lang="el-GR" altLang="en-US" sz="2100" dirty="0">
                <a:latin typeface="Arial" panose="020B0604020202020204" pitchFamily="34" charset="0"/>
              </a:rPr>
              <a:t> απόσβεση</a:t>
            </a:r>
            <a:r>
              <a:rPr lang="en-US" altLang="en-US" sz="2100" dirty="0">
                <a:latin typeface="Arial" panose="020B0604020202020204" pitchFamily="34" charset="0"/>
              </a:rPr>
              <a:t>	    $ 50</a:t>
            </a:r>
            <a:r>
              <a:rPr lang="el-GR" altLang="en-US" sz="2100" dirty="0">
                <a:latin typeface="Arial" panose="020B0604020202020204" pitchFamily="34" charset="0"/>
              </a:rPr>
              <a:t>.</a:t>
            </a:r>
            <a:r>
              <a:rPr lang="en-US" altLang="en-US" sz="2100" dirty="0">
                <a:latin typeface="Arial" panose="020B0604020202020204" pitchFamily="34" charset="0"/>
              </a:rPr>
              <a:t>000</a:t>
            </a:r>
          </a:p>
        </p:txBody>
      </p:sp>
      <p:sp>
        <p:nvSpPr>
          <p:cNvPr id="131074" name="Rectangle 2">
            <a:extLst>
              <a:ext uri="{FF2B5EF4-FFF2-40B4-BE49-F238E27FC236}">
                <a16:creationId xmlns:a16="http://schemas.microsoft.com/office/drawing/2014/main" id="{8FFA5C57-62F6-02C4-D95F-1C80449C5EE0}"/>
              </a:ext>
            </a:extLst>
          </p:cNvPr>
          <p:cNvSpPr>
            <a:spLocks noChangeArrowheads="1"/>
          </p:cNvSpPr>
          <p:nvPr/>
        </p:nvSpPr>
        <p:spPr bwMode="auto">
          <a:xfrm>
            <a:off x="3048000" y="3633788"/>
            <a:ext cx="5943600" cy="2362200"/>
          </a:xfrm>
          <a:prstGeom prst="rect">
            <a:avLst/>
          </a:prstGeom>
          <a:solidFill>
            <a:srgbClr val="FFFFCC"/>
          </a:solidFill>
          <a:ln w="28575" cap="sq">
            <a:solidFill>
              <a:schemeClr val="tx1"/>
            </a:solidFill>
            <a:miter lim="800000"/>
            <a:headEnd type="none" w="sm" len="sm"/>
            <a:tailEnd type="none" w="sm" len="sm"/>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2900" b="1">
              <a:latin typeface="Arial" panose="020B0604020202020204" pitchFamily="34" charset="0"/>
            </a:endParaRPr>
          </a:p>
        </p:txBody>
      </p:sp>
      <p:sp>
        <p:nvSpPr>
          <p:cNvPr id="131075" name="Text Box 3">
            <a:extLst>
              <a:ext uri="{FF2B5EF4-FFF2-40B4-BE49-F238E27FC236}">
                <a16:creationId xmlns:a16="http://schemas.microsoft.com/office/drawing/2014/main" id="{BE55E9E7-145E-5409-C23B-5D78AFD1FCF1}"/>
              </a:ext>
            </a:extLst>
          </p:cNvPr>
          <p:cNvSpPr txBox="1">
            <a:spLocks noChangeArrowheads="1"/>
          </p:cNvSpPr>
          <p:nvPr/>
        </p:nvSpPr>
        <p:spPr bwMode="auto">
          <a:xfrm>
            <a:off x="3733800" y="4578350"/>
            <a:ext cx="16764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l-GR" altLang="en-US" sz="2100">
                <a:latin typeface="Arial" panose="020B0604020202020204" pitchFamily="34" charset="0"/>
              </a:rPr>
              <a:t>Εξοπλισμός</a:t>
            </a:r>
            <a:endParaRPr lang="en-US" altLang="en-US" sz="2100">
              <a:latin typeface="Arial" panose="020B0604020202020204" pitchFamily="34" charset="0"/>
            </a:endParaRPr>
          </a:p>
        </p:txBody>
      </p:sp>
      <p:sp>
        <p:nvSpPr>
          <p:cNvPr id="131076" name="Text Box 4">
            <a:extLst>
              <a:ext uri="{FF2B5EF4-FFF2-40B4-BE49-F238E27FC236}">
                <a16:creationId xmlns:a16="http://schemas.microsoft.com/office/drawing/2014/main" id="{C6FF00B3-F611-E6B0-6441-FD1AE2224A30}"/>
              </a:ext>
            </a:extLst>
          </p:cNvPr>
          <p:cNvSpPr txBox="1">
            <a:spLocks noChangeArrowheads="1"/>
          </p:cNvSpPr>
          <p:nvPr/>
        </p:nvSpPr>
        <p:spPr bwMode="auto">
          <a:xfrm>
            <a:off x="6934200" y="4578350"/>
            <a:ext cx="16764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2100">
                <a:latin typeface="Arial" panose="020B0604020202020204" pitchFamily="34" charset="0"/>
              </a:rPr>
              <a:t>$510</a:t>
            </a:r>
            <a:r>
              <a:rPr lang="el-GR" altLang="en-US" sz="2100">
                <a:latin typeface="Arial" panose="020B0604020202020204" pitchFamily="34" charset="0"/>
              </a:rPr>
              <a:t>.</a:t>
            </a:r>
            <a:r>
              <a:rPr lang="en-US" altLang="en-US" sz="2100">
                <a:latin typeface="Arial" panose="020B0604020202020204" pitchFamily="34" charset="0"/>
              </a:rPr>
              <a:t>000</a:t>
            </a:r>
          </a:p>
        </p:txBody>
      </p:sp>
      <p:sp>
        <p:nvSpPr>
          <p:cNvPr id="131077" name="Text Box 5">
            <a:extLst>
              <a:ext uri="{FF2B5EF4-FFF2-40B4-BE49-F238E27FC236}">
                <a16:creationId xmlns:a16="http://schemas.microsoft.com/office/drawing/2014/main" id="{46EED0C2-0F41-E334-2B1A-1A1D95196A7E}"/>
              </a:ext>
            </a:extLst>
          </p:cNvPr>
          <p:cNvSpPr txBox="1">
            <a:spLocks noChangeArrowheads="1"/>
          </p:cNvSpPr>
          <p:nvPr/>
        </p:nvSpPr>
        <p:spPr bwMode="auto">
          <a:xfrm>
            <a:off x="3429000" y="4121150"/>
            <a:ext cx="24384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US" altLang="en-US" sz="2100">
                <a:latin typeface="Arial" panose="020B0604020202020204" pitchFamily="34" charset="0"/>
              </a:rPr>
              <a:t>Ε</a:t>
            </a:r>
            <a:r>
              <a:rPr lang="el-GR" altLang="en-US" sz="2100">
                <a:latin typeface="Arial" panose="020B0604020202020204" pitchFamily="34" charset="0"/>
              </a:rPr>
              <a:t>νσ</a:t>
            </a:r>
            <a:r>
              <a:rPr lang="en-US" altLang="en-US" sz="2100">
                <a:latin typeface="Arial" panose="020B0604020202020204" pitchFamily="34" charset="0"/>
              </a:rPr>
              <a:t>ώ</a:t>
            </a:r>
            <a:r>
              <a:rPr lang="el-GR" altLang="en-US" sz="2100">
                <a:latin typeface="Arial" panose="020B0604020202020204" pitchFamily="34" charset="0"/>
              </a:rPr>
              <a:t>μα</a:t>
            </a:r>
            <a:r>
              <a:rPr lang="en-US" altLang="en-US" sz="2100">
                <a:latin typeface="Arial" panose="020B0604020202020204" pitchFamily="34" charset="0"/>
              </a:rPr>
              <a:t>τ</a:t>
            </a:r>
            <a:r>
              <a:rPr lang="el-GR" altLang="en-US" sz="2100">
                <a:latin typeface="Arial" panose="020B0604020202020204" pitchFamily="34" charset="0"/>
              </a:rPr>
              <a:t>α πάγια</a:t>
            </a:r>
            <a:r>
              <a:rPr lang="en-US" altLang="en-US" sz="2100">
                <a:latin typeface="Arial" panose="020B0604020202020204" pitchFamily="34" charset="0"/>
              </a:rPr>
              <a:t>:</a:t>
            </a:r>
          </a:p>
        </p:txBody>
      </p:sp>
      <p:sp>
        <p:nvSpPr>
          <p:cNvPr id="131078" name="Text Box 6">
            <a:extLst>
              <a:ext uri="{FF2B5EF4-FFF2-40B4-BE49-F238E27FC236}">
                <a16:creationId xmlns:a16="http://schemas.microsoft.com/office/drawing/2014/main" id="{7EEF8C12-3FF5-CCF7-208F-DCBD0EB344E6}"/>
              </a:ext>
            </a:extLst>
          </p:cNvPr>
          <p:cNvSpPr txBox="1">
            <a:spLocks noChangeArrowheads="1"/>
          </p:cNvSpPr>
          <p:nvPr/>
        </p:nvSpPr>
        <p:spPr bwMode="auto">
          <a:xfrm>
            <a:off x="3733800" y="4959350"/>
            <a:ext cx="4038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l-GR" altLang="en-US" sz="2100">
                <a:latin typeface="Arial" panose="020B0604020202020204" pitchFamily="34" charset="0"/>
              </a:rPr>
              <a:t>Συσσωρευμένες α</a:t>
            </a:r>
            <a:r>
              <a:rPr lang="en-US" altLang="en-US" sz="2100">
                <a:latin typeface="Arial" panose="020B0604020202020204" pitchFamily="34" charset="0"/>
              </a:rPr>
              <a:t>π</a:t>
            </a:r>
            <a:r>
              <a:rPr lang="el-GR" altLang="en-US" sz="2100">
                <a:latin typeface="Arial" panose="020B0604020202020204" pitchFamily="34" charset="0"/>
              </a:rPr>
              <a:t>οσβέσεις</a:t>
            </a:r>
            <a:endParaRPr lang="en-US" altLang="en-US" sz="2100">
              <a:latin typeface="Arial" panose="020B0604020202020204" pitchFamily="34" charset="0"/>
            </a:endParaRPr>
          </a:p>
        </p:txBody>
      </p:sp>
      <p:sp>
        <p:nvSpPr>
          <p:cNvPr id="131079" name="Text Box 7">
            <a:extLst>
              <a:ext uri="{FF2B5EF4-FFF2-40B4-BE49-F238E27FC236}">
                <a16:creationId xmlns:a16="http://schemas.microsoft.com/office/drawing/2014/main" id="{1D9B4E10-CC2C-069D-0B3D-D6DE01AA0923}"/>
              </a:ext>
            </a:extLst>
          </p:cNvPr>
          <p:cNvSpPr txBox="1">
            <a:spLocks noChangeArrowheads="1"/>
          </p:cNvSpPr>
          <p:nvPr/>
        </p:nvSpPr>
        <p:spPr bwMode="auto">
          <a:xfrm>
            <a:off x="6934200" y="4959350"/>
            <a:ext cx="16764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2100">
                <a:latin typeface="Arial" panose="020B0604020202020204" pitchFamily="34" charset="0"/>
              </a:rPr>
              <a:t>  350</a:t>
            </a:r>
            <a:r>
              <a:rPr lang="el-GR" altLang="en-US" sz="2100">
                <a:latin typeface="Arial" panose="020B0604020202020204" pitchFamily="34" charset="0"/>
              </a:rPr>
              <a:t>.</a:t>
            </a:r>
            <a:r>
              <a:rPr lang="en-US" altLang="en-US" sz="2100">
                <a:latin typeface="Arial" panose="020B0604020202020204" pitchFamily="34" charset="0"/>
              </a:rPr>
              <a:t>000</a:t>
            </a:r>
          </a:p>
        </p:txBody>
      </p:sp>
      <p:sp>
        <p:nvSpPr>
          <p:cNvPr id="131080" name="Text Box 8">
            <a:extLst>
              <a:ext uri="{FF2B5EF4-FFF2-40B4-BE49-F238E27FC236}">
                <a16:creationId xmlns:a16="http://schemas.microsoft.com/office/drawing/2014/main" id="{B2FF393F-E7C7-EF6D-ED9A-1D4894BF22F7}"/>
              </a:ext>
            </a:extLst>
          </p:cNvPr>
          <p:cNvSpPr txBox="1">
            <a:spLocks noChangeArrowheads="1"/>
          </p:cNvSpPr>
          <p:nvPr/>
        </p:nvSpPr>
        <p:spPr bwMode="auto">
          <a:xfrm>
            <a:off x="3733800" y="5416550"/>
            <a:ext cx="4038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US" altLang="en-US" sz="2100">
                <a:latin typeface="Arial" panose="020B0604020202020204" pitchFamily="34" charset="0"/>
              </a:rPr>
              <a:t>   </a:t>
            </a:r>
            <a:r>
              <a:rPr lang="el-GR" altLang="en-US" sz="2100">
                <a:latin typeface="Arial" panose="020B0604020202020204" pitchFamily="34" charset="0"/>
              </a:rPr>
              <a:t>Νέα λογιστική αξία</a:t>
            </a:r>
            <a:endParaRPr lang="en-US" altLang="en-US" sz="2100">
              <a:latin typeface="Arial" panose="020B0604020202020204" pitchFamily="34" charset="0"/>
            </a:endParaRPr>
          </a:p>
        </p:txBody>
      </p:sp>
      <p:sp>
        <p:nvSpPr>
          <p:cNvPr id="131081" name="Text Box 9">
            <a:extLst>
              <a:ext uri="{FF2B5EF4-FFF2-40B4-BE49-F238E27FC236}">
                <a16:creationId xmlns:a16="http://schemas.microsoft.com/office/drawing/2014/main" id="{BFC82DFD-3C25-C9E8-0F8D-2785535DF504}"/>
              </a:ext>
            </a:extLst>
          </p:cNvPr>
          <p:cNvSpPr txBox="1">
            <a:spLocks noChangeArrowheads="1"/>
          </p:cNvSpPr>
          <p:nvPr/>
        </p:nvSpPr>
        <p:spPr bwMode="auto">
          <a:xfrm>
            <a:off x="6934200" y="5416550"/>
            <a:ext cx="1676400" cy="4127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2100">
                <a:solidFill>
                  <a:srgbClr val="800000"/>
                </a:solidFill>
                <a:latin typeface="Arial" panose="020B0604020202020204" pitchFamily="34" charset="0"/>
              </a:rPr>
              <a:t>$160</a:t>
            </a:r>
            <a:r>
              <a:rPr lang="el-GR" altLang="en-US" sz="2100">
                <a:solidFill>
                  <a:srgbClr val="800000"/>
                </a:solidFill>
                <a:latin typeface="Arial" panose="020B0604020202020204" pitchFamily="34" charset="0"/>
              </a:rPr>
              <a:t>,</a:t>
            </a:r>
            <a:r>
              <a:rPr lang="en-US" altLang="en-US" sz="2100">
                <a:solidFill>
                  <a:srgbClr val="800000"/>
                </a:solidFill>
                <a:latin typeface="Arial" panose="020B0604020202020204" pitchFamily="34" charset="0"/>
              </a:rPr>
              <a:t>000</a:t>
            </a:r>
          </a:p>
        </p:txBody>
      </p:sp>
      <p:sp>
        <p:nvSpPr>
          <p:cNvPr id="131082" name="Text Box 10">
            <a:extLst>
              <a:ext uri="{FF2B5EF4-FFF2-40B4-BE49-F238E27FC236}">
                <a16:creationId xmlns:a16="http://schemas.microsoft.com/office/drawing/2014/main" id="{9C1E03E4-4E33-4CCE-CB12-AAD6A124F832}"/>
              </a:ext>
            </a:extLst>
          </p:cNvPr>
          <p:cNvSpPr txBox="1">
            <a:spLocks noChangeArrowheads="1"/>
          </p:cNvSpPr>
          <p:nvPr/>
        </p:nvSpPr>
        <p:spPr bwMode="auto">
          <a:xfrm>
            <a:off x="4191000" y="3740150"/>
            <a:ext cx="41148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l-GR" altLang="en-US" sz="2100" u="sng">
                <a:latin typeface="Arial" panose="020B0604020202020204" pitchFamily="34" charset="0"/>
              </a:rPr>
              <a:t>Ισολογι</a:t>
            </a:r>
            <a:r>
              <a:rPr lang="en-US" altLang="en-US" sz="2100" u="sng">
                <a:latin typeface="Arial" panose="020B0604020202020204" pitchFamily="34" charset="0"/>
              </a:rPr>
              <a:t>σ</a:t>
            </a:r>
            <a:r>
              <a:rPr lang="el-GR" altLang="en-US" sz="2100" u="sng">
                <a:latin typeface="Arial" panose="020B0604020202020204" pitchFamily="34" charset="0"/>
              </a:rPr>
              <a:t>μός</a:t>
            </a:r>
            <a:r>
              <a:rPr lang="en-US" altLang="en-US" sz="2100">
                <a:latin typeface="Arial" panose="020B0604020202020204" pitchFamily="34" charset="0"/>
              </a:rPr>
              <a:t>   (31</a:t>
            </a:r>
            <a:r>
              <a:rPr lang="el-GR" altLang="en-US" sz="2100">
                <a:latin typeface="Arial" panose="020B0604020202020204" pitchFamily="34" charset="0"/>
              </a:rPr>
              <a:t>/12</a:t>
            </a:r>
            <a:r>
              <a:rPr lang="en-US" altLang="en-US" sz="2100">
                <a:latin typeface="Arial" panose="020B0604020202020204" pitchFamily="34" charset="0"/>
              </a:rPr>
              <a:t>2013)</a:t>
            </a:r>
          </a:p>
        </p:txBody>
      </p:sp>
      <p:sp>
        <p:nvSpPr>
          <p:cNvPr id="131083" name="Text Box 14">
            <a:extLst>
              <a:ext uri="{FF2B5EF4-FFF2-40B4-BE49-F238E27FC236}">
                <a16:creationId xmlns:a16="http://schemas.microsoft.com/office/drawing/2014/main" id="{66DE79CF-6AA2-CC1E-994D-3960F4F9B5DD}"/>
              </a:ext>
            </a:extLst>
          </p:cNvPr>
          <p:cNvSpPr txBox="1">
            <a:spLocks noChangeArrowheads="1"/>
          </p:cNvSpPr>
          <p:nvPr/>
        </p:nvSpPr>
        <p:spPr bwMode="auto">
          <a:xfrm>
            <a:off x="6934200" y="2743200"/>
            <a:ext cx="33528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US" altLang="en-US" sz="2100">
                <a:latin typeface="Arial" panose="020B0604020202020204" pitchFamily="34" charset="0"/>
              </a:rPr>
              <a:t>x  7 </a:t>
            </a:r>
            <a:r>
              <a:rPr lang="el-GR" altLang="en-US" sz="2100">
                <a:latin typeface="Arial" panose="020B0604020202020204" pitchFamily="34" charset="0"/>
              </a:rPr>
              <a:t>έτη </a:t>
            </a:r>
            <a:r>
              <a:rPr lang="en-US" altLang="en-US" sz="2100">
                <a:latin typeface="Arial" panose="020B0604020202020204" pitchFamily="34" charset="0"/>
              </a:rPr>
              <a:t>=  </a:t>
            </a:r>
            <a:r>
              <a:rPr lang="en-US" altLang="en-US" sz="2100">
                <a:solidFill>
                  <a:srgbClr val="800000"/>
                </a:solidFill>
                <a:latin typeface="Arial" panose="020B0604020202020204" pitchFamily="34" charset="0"/>
              </a:rPr>
              <a:t>$350</a:t>
            </a:r>
            <a:r>
              <a:rPr lang="el-GR" altLang="en-US" sz="2100">
                <a:solidFill>
                  <a:srgbClr val="800000"/>
                </a:solidFill>
                <a:latin typeface="Arial" panose="020B0604020202020204" pitchFamily="34" charset="0"/>
              </a:rPr>
              <a:t>.</a:t>
            </a:r>
            <a:r>
              <a:rPr lang="en-US" altLang="en-US" sz="2100">
                <a:solidFill>
                  <a:srgbClr val="800000"/>
                </a:solidFill>
                <a:latin typeface="Arial" panose="020B0604020202020204" pitchFamily="34" charset="0"/>
              </a:rPr>
              <a:t>000</a:t>
            </a:r>
            <a:r>
              <a:rPr lang="en-US" altLang="en-US" sz="2100">
                <a:latin typeface="Arial" panose="020B0604020202020204" pitchFamily="34" charset="0"/>
              </a:rPr>
              <a:t> </a:t>
            </a:r>
          </a:p>
        </p:txBody>
      </p:sp>
      <p:sp>
        <p:nvSpPr>
          <p:cNvPr id="36878" name="Text Box 15">
            <a:extLst>
              <a:ext uri="{FF2B5EF4-FFF2-40B4-BE49-F238E27FC236}">
                <a16:creationId xmlns:a16="http://schemas.microsoft.com/office/drawing/2014/main" id="{55388679-D5AC-5C17-6C87-3E40492A1B8B}"/>
              </a:ext>
            </a:extLst>
          </p:cNvPr>
          <p:cNvSpPr txBox="1">
            <a:spLocks noChangeArrowheads="1"/>
          </p:cNvSpPr>
          <p:nvPr/>
        </p:nvSpPr>
        <p:spPr bwMode="auto">
          <a:xfrm>
            <a:off x="7391400" y="1347788"/>
            <a:ext cx="2819400" cy="1403350"/>
          </a:xfrm>
          <a:prstGeom prst="rect">
            <a:avLst/>
          </a:prstGeom>
          <a:solidFill>
            <a:srgbClr val="FFFFCC"/>
          </a:solidFill>
          <a:ln w="28575">
            <a:solidFill>
              <a:schemeClr val="tx1"/>
            </a:solidFill>
            <a:miter lim="800000"/>
            <a:headEnd/>
            <a:tailEnd/>
          </a:ln>
          <a:effectLst>
            <a:outerShdw dist="107763" dir="2700000" algn="ctr" rotWithShape="0">
              <a:schemeClr val="bg2"/>
            </a:outerShdw>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l-GR" altLang="en-US" sz="2100">
                <a:latin typeface="Arial" panose="020B0604020202020204" pitchFamily="34" charset="0"/>
              </a:rPr>
              <a:t>Πρώτα</a:t>
            </a:r>
            <a:r>
              <a:rPr lang="en-US" altLang="en-US" sz="2100">
                <a:latin typeface="Arial" panose="020B0604020202020204" pitchFamily="34" charset="0"/>
              </a:rPr>
              <a:t>, </a:t>
            </a:r>
            <a:r>
              <a:rPr lang="el-GR" altLang="en-US" sz="2100">
                <a:latin typeface="Arial" panose="020B0604020202020204" pitchFamily="34" charset="0"/>
              </a:rPr>
              <a:t>υπολογίζεται η νέα λογιστική αξία κατά την ημ/νία της μεταβολής εκτίμησης</a:t>
            </a:r>
            <a:r>
              <a:rPr lang="en-US" altLang="en-US" sz="2100">
                <a:latin typeface="Arial" panose="020B0604020202020204" pitchFamily="34" charset="0"/>
              </a:rPr>
              <a:t>.</a:t>
            </a:r>
          </a:p>
        </p:txBody>
      </p:sp>
      <p:sp>
        <p:nvSpPr>
          <p:cNvPr id="131085" name="Freeform 16">
            <a:extLst>
              <a:ext uri="{FF2B5EF4-FFF2-40B4-BE49-F238E27FC236}">
                <a16:creationId xmlns:a16="http://schemas.microsoft.com/office/drawing/2014/main" id="{0724A2DB-4AA9-BA3B-75C9-B0B868F5AF94}"/>
              </a:ext>
            </a:extLst>
          </p:cNvPr>
          <p:cNvSpPr>
            <a:spLocks/>
          </p:cNvSpPr>
          <p:nvPr/>
        </p:nvSpPr>
        <p:spPr bwMode="auto">
          <a:xfrm>
            <a:off x="5576888" y="2795589"/>
            <a:ext cx="1204912" cy="1587"/>
          </a:xfrm>
          <a:custGeom>
            <a:avLst/>
            <a:gdLst>
              <a:gd name="T0" fmla="*/ 0 w 759"/>
              <a:gd name="T1" fmla="*/ 0 h 1"/>
              <a:gd name="T2" fmla="*/ 2147483647 w 759"/>
              <a:gd name="T3" fmla="*/ 0 h 1"/>
              <a:gd name="T4" fmla="*/ 0 60000 65536"/>
              <a:gd name="T5" fmla="*/ 0 60000 65536"/>
              <a:gd name="T6" fmla="*/ 0 w 759"/>
              <a:gd name="T7" fmla="*/ 0 h 1"/>
              <a:gd name="T8" fmla="*/ 759 w 759"/>
              <a:gd name="T9" fmla="*/ 1 h 1"/>
            </a:gdLst>
            <a:ahLst/>
            <a:cxnLst>
              <a:cxn ang="T4">
                <a:pos x="T0" y="T1"/>
              </a:cxn>
              <a:cxn ang="T5">
                <a:pos x="T2" y="T3"/>
              </a:cxn>
            </a:cxnLst>
            <a:rect l="T6" t="T7" r="T8" b="T9"/>
            <a:pathLst>
              <a:path w="759" h="1">
                <a:moveTo>
                  <a:pt x="0" y="0"/>
                </a:moveTo>
                <a:lnTo>
                  <a:pt x="759" y="0"/>
                </a:lnTo>
              </a:path>
            </a:pathLst>
          </a:custGeom>
          <a:noFill/>
          <a:ln w="28575" cap="sq"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31086" name="Line 17">
            <a:extLst>
              <a:ext uri="{FF2B5EF4-FFF2-40B4-BE49-F238E27FC236}">
                <a16:creationId xmlns:a16="http://schemas.microsoft.com/office/drawing/2014/main" id="{50F96688-10B7-CC7F-5934-A185878B8993}"/>
              </a:ext>
            </a:extLst>
          </p:cNvPr>
          <p:cNvSpPr>
            <a:spLocks noChangeShapeType="1"/>
          </p:cNvSpPr>
          <p:nvPr/>
        </p:nvSpPr>
        <p:spPr bwMode="auto">
          <a:xfrm>
            <a:off x="5562600" y="1981200"/>
            <a:ext cx="1219200"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l-GR"/>
          </a:p>
        </p:txBody>
      </p:sp>
      <p:sp>
        <p:nvSpPr>
          <p:cNvPr id="131087" name="Freeform 18">
            <a:extLst>
              <a:ext uri="{FF2B5EF4-FFF2-40B4-BE49-F238E27FC236}">
                <a16:creationId xmlns:a16="http://schemas.microsoft.com/office/drawing/2014/main" id="{5D3EA3D9-AEC9-9538-2F28-63634963EE39}"/>
              </a:ext>
            </a:extLst>
          </p:cNvPr>
          <p:cNvSpPr>
            <a:spLocks/>
          </p:cNvSpPr>
          <p:nvPr/>
        </p:nvSpPr>
        <p:spPr bwMode="auto">
          <a:xfrm>
            <a:off x="5576888" y="3176589"/>
            <a:ext cx="1204912" cy="1587"/>
          </a:xfrm>
          <a:custGeom>
            <a:avLst/>
            <a:gdLst>
              <a:gd name="T0" fmla="*/ 0 w 759"/>
              <a:gd name="T1" fmla="*/ 0 h 1"/>
              <a:gd name="T2" fmla="*/ 2147483647 w 759"/>
              <a:gd name="T3" fmla="*/ 0 h 1"/>
              <a:gd name="T4" fmla="*/ 0 60000 65536"/>
              <a:gd name="T5" fmla="*/ 0 60000 65536"/>
              <a:gd name="T6" fmla="*/ 0 w 759"/>
              <a:gd name="T7" fmla="*/ 0 h 1"/>
              <a:gd name="T8" fmla="*/ 759 w 759"/>
              <a:gd name="T9" fmla="*/ 1 h 1"/>
            </a:gdLst>
            <a:ahLst/>
            <a:cxnLst>
              <a:cxn ang="T4">
                <a:pos x="T0" y="T1"/>
              </a:cxn>
              <a:cxn ang="T5">
                <a:pos x="T2" y="T3"/>
              </a:cxn>
            </a:cxnLst>
            <a:rect l="T6" t="T7" r="T8" b="T9"/>
            <a:pathLst>
              <a:path w="759" h="1">
                <a:moveTo>
                  <a:pt x="0" y="0"/>
                </a:moveTo>
                <a:lnTo>
                  <a:pt x="759" y="0"/>
                </a:lnTo>
              </a:path>
            </a:pathLst>
          </a:custGeom>
          <a:noFill/>
          <a:ln w="28575" cap="sq"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31088" name="Freeform 19">
            <a:extLst>
              <a:ext uri="{FF2B5EF4-FFF2-40B4-BE49-F238E27FC236}">
                <a16:creationId xmlns:a16="http://schemas.microsoft.com/office/drawing/2014/main" id="{865950FC-EFA4-C18E-1C4D-B0A04D87A0A7}"/>
              </a:ext>
            </a:extLst>
          </p:cNvPr>
          <p:cNvSpPr>
            <a:spLocks/>
          </p:cNvSpPr>
          <p:nvPr/>
        </p:nvSpPr>
        <p:spPr bwMode="auto">
          <a:xfrm>
            <a:off x="5576888" y="3252789"/>
            <a:ext cx="1204912" cy="1587"/>
          </a:xfrm>
          <a:custGeom>
            <a:avLst/>
            <a:gdLst>
              <a:gd name="T0" fmla="*/ 0 w 759"/>
              <a:gd name="T1" fmla="*/ 0 h 1"/>
              <a:gd name="T2" fmla="*/ 2147483647 w 759"/>
              <a:gd name="T3" fmla="*/ 0 h 1"/>
              <a:gd name="T4" fmla="*/ 0 60000 65536"/>
              <a:gd name="T5" fmla="*/ 0 60000 65536"/>
              <a:gd name="T6" fmla="*/ 0 w 759"/>
              <a:gd name="T7" fmla="*/ 0 h 1"/>
              <a:gd name="T8" fmla="*/ 759 w 759"/>
              <a:gd name="T9" fmla="*/ 1 h 1"/>
            </a:gdLst>
            <a:ahLst/>
            <a:cxnLst>
              <a:cxn ang="T4">
                <a:pos x="T0" y="T1"/>
              </a:cxn>
              <a:cxn ang="T5">
                <a:pos x="T2" y="T3"/>
              </a:cxn>
            </a:cxnLst>
            <a:rect l="T6" t="T7" r="T8" b="T9"/>
            <a:pathLst>
              <a:path w="759" h="1">
                <a:moveTo>
                  <a:pt x="0" y="0"/>
                </a:moveTo>
                <a:lnTo>
                  <a:pt x="759" y="0"/>
                </a:lnTo>
              </a:path>
            </a:pathLst>
          </a:custGeom>
          <a:noFill/>
          <a:ln w="28575" cap="sq"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31089" name="Freeform 20">
            <a:extLst>
              <a:ext uri="{FF2B5EF4-FFF2-40B4-BE49-F238E27FC236}">
                <a16:creationId xmlns:a16="http://schemas.microsoft.com/office/drawing/2014/main" id="{BDFE3FC0-BD80-92AE-EA13-144E98925C06}"/>
              </a:ext>
            </a:extLst>
          </p:cNvPr>
          <p:cNvSpPr>
            <a:spLocks/>
          </p:cNvSpPr>
          <p:nvPr/>
        </p:nvSpPr>
        <p:spPr bwMode="auto">
          <a:xfrm>
            <a:off x="7315201" y="5386389"/>
            <a:ext cx="1204913" cy="1587"/>
          </a:xfrm>
          <a:custGeom>
            <a:avLst/>
            <a:gdLst>
              <a:gd name="T0" fmla="*/ 0 w 759"/>
              <a:gd name="T1" fmla="*/ 0 h 1"/>
              <a:gd name="T2" fmla="*/ 2147483647 w 759"/>
              <a:gd name="T3" fmla="*/ 0 h 1"/>
              <a:gd name="T4" fmla="*/ 0 60000 65536"/>
              <a:gd name="T5" fmla="*/ 0 60000 65536"/>
              <a:gd name="T6" fmla="*/ 0 w 759"/>
              <a:gd name="T7" fmla="*/ 0 h 1"/>
              <a:gd name="T8" fmla="*/ 759 w 759"/>
              <a:gd name="T9" fmla="*/ 1 h 1"/>
            </a:gdLst>
            <a:ahLst/>
            <a:cxnLst>
              <a:cxn ang="T4">
                <a:pos x="T0" y="T1"/>
              </a:cxn>
              <a:cxn ang="T5">
                <a:pos x="T2" y="T3"/>
              </a:cxn>
            </a:cxnLst>
            <a:rect l="T6" t="T7" r="T8" b="T9"/>
            <a:pathLst>
              <a:path w="759" h="1">
                <a:moveTo>
                  <a:pt x="0" y="0"/>
                </a:moveTo>
                <a:lnTo>
                  <a:pt x="759" y="0"/>
                </a:lnTo>
              </a:path>
            </a:pathLst>
          </a:custGeom>
          <a:noFill/>
          <a:ln w="28575" cap="sq"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31090" name="Freeform 21">
            <a:extLst>
              <a:ext uri="{FF2B5EF4-FFF2-40B4-BE49-F238E27FC236}">
                <a16:creationId xmlns:a16="http://schemas.microsoft.com/office/drawing/2014/main" id="{E749EC4C-3F18-DF8B-99AB-9AA8D28D4FAE}"/>
              </a:ext>
            </a:extLst>
          </p:cNvPr>
          <p:cNvSpPr>
            <a:spLocks/>
          </p:cNvSpPr>
          <p:nvPr/>
        </p:nvSpPr>
        <p:spPr bwMode="auto">
          <a:xfrm>
            <a:off x="7315201" y="5842000"/>
            <a:ext cx="1204913" cy="1588"/>
          </a:xfrm>
          <a:custGeom>
            <a:avLst/>
            <a:gdLst>
              <a:gd name="T0" fmla="*/ 0 w 759"/>
              <a:gd name="T1" fmla="*/ 0 h 1"/>
              <a:gd name="T2" fmla="*/ 2147483647 w 759"/>
              <a:gd name="T3" fmla="*/ 0 h 1"/>
              <a:gd name="T4" fmla="*/ 0 60000 65536"/>
              <a:gd name="T5" fmla="*/ 0 60000 65536"/>
              <a:gd name="T6" fmla="*/ 0 w 759"/>
              <a:gd name="T7" fmla="*/ 0 h 1"/>
              <a:gd name="T8" fmla="*/ 759 w 759"/>
              <a:gd name="T9" fmla="*/ 1 h 1"/>
            </a:gdLst>
            <a:ahLst/>
            <a:cxnLst>
              <a:cxn ang="T4">
                <a:pos x="T0" y="T1"/>
              </a:cxn>
              <a:cxn ang="T5">
                <a:pos x="T2" y="T3"/>
              </a:cxn>
            </a:cxnLst>
            <a:rect l="T6" t="T7" r="T8" b="T9"/>
            <a:pathLst>
              <a:path w="759" h="1">
                <a:moveTo>
                  <a:pt x="0" y="0"/>
                </a:moveTo>
                <a:lnTo>
                  <a:pt x="759" y="0"/>
                </a:lnTo>
              </a:path>
            </a:pathLst>
          </a:custGeom>
          <a:noFill/>
          <a:ln w="28575" cap="sq"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31091" name="Text Box 12">
            <a:extLst>
              <a:ext uri="{FF2B5EF4-FFF2-40B4-BE49-F238E27FC236}">
                <a16:creationId xmlns:a16="http://schemas.microsoft.com/office/drawing/2014/main" id="{AFDF61F0-2AEE-8401-2FC6-1A93355E1DEB}"/>
              </a:ext>
            </a:extLst>
          </p:cNvPr>
          <p:cNvSpPr txBox="1">
            <a:spLocks noChangeArrowheads="1"/>
          </p:cNvSpPr>
          <p:nvPr/>
        </p:nvSpPr>
        <p:spPr bwMode="auto">
          <a:xfrm>
            <a:off x="7848600" y="520700"/>
            <a:ext cx="2362200" cy="452438"/>
          </a:xfrm>
          <a:prstGeom prst="rect">
            <a:avLst/>
          </a:prstGeom>
          <a:solidFill>
            <a:srgbClr val="FFFFFF"/>
          </a:solidFill>
          <a:ln w="12700">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5000"/>
              </a:lnSpc>
              <a:spcBef>
                <a:spcPct val="50000"/>
              </a:spcBef>
            </a:pPr>
            <a:r>
              <a:rPr lang="en-US" altLang="en-US" sz="2400">
                <a:latin typeface="Arial" panose="020B0604020202020204" pitchFamily="34" charset="0"/>
              </a:rPr>
              <a:t>Μ</a:t>
            </a:r>
            <a:r>
              <a:rPr lang="el-GR" altLang="en-US" sz="2400">
                <a:latin typeface="Arial" panose="020B0604020202020204" pitchFamily="34" charset="0"/>
              </a:rPr>
              <a:t>ετά από </a:t>
            </a:r>
            <a:r>
              <a:rPr lang="en-US" altLang="en-US" sz="2400">
                <a:latin typeface="Arial" panose="020B0604020202020204" pitchFamily="34" charset="0"/>
              </a:rPr>
              <a:t>7 </a:t>
            </a:r>
            <a:r>
              <a:rPr lang="el-GR" altLang="en-US" sz="2400">
                <a:latin typeface="Arial" panose="020B0604020202020204" pitchFamily="34" charset="0"/>
              </a:rPr>
              <a:t>έτη</a:t>
            </a:r>
            <a:endParaRPr lang="en-US" altLang="en-US" sz="2400">
              <a:latin typeface="Arial" panose="020B0604020202020204" pitchFamily="34" charset="0"/>
            </a:endParaRPr>
          </a:p>
        </p:txBody>
      </p:sp>
      <p:sp>
        <p:nvSpPr>
          <p:cNvPr id="131092" name="Rectangle 1031">
            <a:extLst>
              <a:ext uri="{FF2B5EF4-FFF2-40B4-BE49-F238E27FC236}">
                <a16:creationId xmlns:a16="http://schemas.microsoft.com/office/drawing/2014/main" id="{3DA450EC-1F6C-F573-5339-22767BAFC390}"/>
              </a:ext>
            </a:extLst>
          </p:cNvPr>
          <p:cNvSpPr txBox="1">
            <a:spLocks noChangeArrowheads="1"/>
          </p:cNvSpPr>
          <p:nvPr/>
        </p:nvSpPr>
        <p:spPr bwMode="auto">
          <a:xfrm>
            <a:off x="2057400" y="457201"/>
            <a:ext cx="53340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hangingPunct="0"/>
            <a:r>
              <a:rPr lang="el-GR" altLang="el-GR" sz="3200" b="1" dirty="0">
                <a:solidFill>
                  <a:srgbClr val="740000"/>
                </a:solidFill>
                <a:latin typeface="Arial" panose="020B0604020202020204" pitchFamily="34" charset="0"/>
              </a:rPr>
              <a:t>Μεταβολή εκτίμησης</a:t>
            </a:r>
            <a:endParaRPr lang="en-US" altLang="el-GR" sz="3200" b="1" dirty="0">
              <a:solidFill>
                <a:srgbClr val="740000"/>
              </a:solidFill>
              <a:latin typeface="Arial" panose="020B0604020202020204" pitchFamily="34" charset="0"/>
            </a:endParaRPr>
          </a:p>
        </p:txBody>
      </p:sp>
      <p:sp>
        <p:nvSpPr>
          <p:cNvPr id="131093" name="Text Box 13">
            <a:extLst>
              <a:ext uri="{FF2B5EF4-FFF2-40B4-BE49-F238E27FC236}">
                <a16:creationId xmlns:a16="http://schemas.microsoft.com/office/drawing/2014/main" id="{A3FCB445-3E63-3464-2A2D-AC281ABA27A1}"/>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sp>
        <p:nvSpPr>
          <p:cNvPr id="131094" name="Footer Placeholder 1">
            <a:extLst>
              <a:ext uri="{FF2B5EF4-FFF2-40B4-BE49-F238E27FC236}">
                <a16:creationId xmlns:a16="http://schemas.microsoft.com/office/drawing/2014/main" id="{B622F919-32CF-5E57-4E00-457500D518CE}"/>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l-GR" sz="1300" b="1"/>
              <a:t>7-57</a:t>
            </a:r>
          </a:p>
        </p:txBody>
      </p:sp>
      <p:sp>
        <p:nvSpPr>
          <p:cNvPr id="26" name="Footer Placeholder 8">
            <a:extLst>
              <a:ext uri="{FF2B5EF4-FFF2-40B4-BE49-F238E27FC236}">
                <a16:creationId xmlns:a16="http://schemas.microsoft.com/office/drawing/2014/main" id="{13D26CB0-0BF9-12DF-0E85-E14438ECEEC6}"/>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a:extLst>
              <a:ext uri="{FF2B5EF4-FFF2-40B4-BE49-F238E27FC236}">
                <a16:creationId xmlns:a16="http://schemas.microsoft.com/office/drawing/2014/main" id="{FD0C813D-109D-A07B-4765-546867BFC91F}"/>
              </a:ext>
            </a:extLst>
          </p:cNvPr>
          <p:cNvSpPr>
            <a:spLocks noChangeArrowheads="1"/>
          </p:cNvSpPr>
          <p:nvPr/>
        </p:nvSpPr>
        <p:spPr bwMode="auto">
          <a:xfrm>
            <a:off x="2133600" y="4343400"/>
            <a:ext cx="8001000" cy="1447800"/>
          </a:xfrm>
          <a:prstGeom prst="rect">
            <a:avLst/>
          </a:prstGeom>
          <a:solidFill>
            <a:srgbClr val="FFFFCC"/>
          </a:solidFill>
          <a:ln w="28575" cap="sq">
            <a:solidFill>
              <a:schemeClr val="tx1"/>
            </a:solidFill>
            <a:miter lim="800000"/>
            <a:headEnd type="none" w="sm" len="sm"/>
            <a:tailEnd type="none" w="sm" len="sm"/>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2900" b="1">
              <a:latin typeface="Arial" panose="020B0604020202020204" pitchFamily="34" charset="0"/>
            </a:endParaRPr>
          </a:p>
        </p:txBody>
      </p:sp>
      <p:sp>
        <p:nvSpPr>
          <p:cNvPr id="133122" name="Text Box 5">
            <a:extLst>
              <a:ext uri="{FF2B5EF4-FFF2-40B4-BE49-F238E27FC236}">
                <a16:creationId xmlns:a16="http://schemas.microsoft.com/office/drawing/2014/main" id="{A5EA498E-BD33-AA55-2544-7BC0C23C64A0}"/>
              </a:ext>
            </a:extLst>
          </p:cNvPr>
          <p:cNvSpPr txBox="1">
            <a:spLocks noChangeArrowheads="1"/>
          </p:cNvSpPr>
          <p:nvPr/>
        </p:nvSpPr>
        <p:spPr bwMode="auto">
          <a:xfrm>
            <a:off x="2209800" y="1219200"/>
            <a:ext cx="502920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462463" algn="r"/>
              </a:tabLst>
              <a:defRPr>
                <a:solidFill>
                  <a:schemeClr val="tx1"/>
                </a:solidFill>
                <a:latin typeface="Calibri" panose="020F0502020204030204" pitchFamily="34" charset="0"/>
              </a:defRPr>
            </a:lvl1pPr>
            <a:lvl2pPr marL="742950" indent="-285750">
              <a:tabLst>
                <a:tab pos="4462463" algn="r"/>
              </a:tabLst>
              <a:defRPr>
                <a:solidFill>
                  <a:schemeClr val="tx1"/>
                </a:solidFill>
                <a:latin typeface="Calibri" panose="020F0502020204030204" pitchFamily="34" charset="0"/>
              </a:defRPr>
            </a:lvl2pPr>
            <a:lvl3pPr marL="1143000" indent="-228600">
              <a:tabLst>
                <a:tab pos="4462463" algn="r"/>
              </a:tabLst>
              <a:defRPr>
                <a:solidFill>
                  <a:schemeClr val="tx1"/>
                </a:solidFill>
                <a:latin typeface="Calibri" panose="020F0502020204030204" pitchFamily="34" charset="0"/>
              </a:defRPr>
            </a:lvl3pPr>
            <a:lvl4pPr marL="1600200" indent="-228600">
              <a:tabLst>
                <a:tab pos="4462463" algn="r"/>
              </a:tabLst>
              <a:defRPr>
                <a:solidFill>
                  <a:schemeClr val="tx1"/>
                </a:solidFill>
                <a:latin typeface="Calibri" panose="020F0502020204030204" pitchFamily="34" charset="0"/>
              </a:defRPr>
            </a:lvl4pPr>
            <a:lvl5pPr marL="2057400" indent="-228600">
              <a:tabLst>
                <a:tab pos="4462463" algn="r"/>
              </a:tabLst>
              <a:defRPr>
                <a:solidFill>
                  <a:schemeClr val="tx1"/>
                </a:solidFill>
                <a:latin typeface="Calibri" panose="020F0502020204030204" pitchFamily="34" charset="0"/>
              </a:defRPr>
            </a:lvl5pPr>
            <a:lvl6pPr marL="2514600" indent="-228600" fontAlgn="base">
              <a:spcBef>
                <a:spcPct val="0"/>
              </a:spcBef>
              <a:spcAft>
                <a:spcPct val="0"/>
              </a:spcAft>
              <a:tabLst>
                <a:tab pos="4462463" algn="r"/>
              </a:tabLst>
              <a:defRPr>
                <a:solidFill>
                  <a:schemeClr val="tx1"/>
                </a:solidFill>
                <a:latin typeface="Calibri" panose="020F0502020204030204" pitchFamily="34" charset="0"/>
              </a:defRPr>
            </a:lvl6pPr>
            <a:lvl7pPr marL="2971800" indent="-228600" fontAlgn="base">
              <a:spcBef>
                <a:spcPct val="0"/>
              </a:spcBef>
              <a:spcAft>
                <a:spcPct val="0"/>
              </a:spcAft>
              <a:tabLst>
                <a:tab pos="4462463" algn="r"/>
              </a:tabLst>
              <a:defRPr>
                <a:solidFill>
                  <a:schemeClr val="tx1"/>
                </a:solidFill>
                <a:latin typeface="Calibri" panose="020F0502020204030204" pitchFamily="34" charset="0"/>
              </a:defRPr>
            </a:lvl7pPr>
            <a:lvl8pPr marL="3429000" indent="-228600" fontAlgn="base">
              <a:spcBef>
                <a:spcPct val="0"/>
              </a:spcBef>
              <a:spcAft>
                <a:spcPct val="0"/>
              </a:spcAft>
              <a:tabLst>
                <a:tab pos="4462463" algn="r"/>
              </a:tabLst>
              <a:defRPr>
                <a:solidFill>
                  <a:schemeClr val="tx1"/>
                </a:solidFill>
                <a:latin typeface="Calibri" panose="020F0502020204030204" pitchFamily="34" charset="0"/>
              </a:defRPr>
            </a:lvl8pPr>
            <a:lvl9pPr marL="3886200" indent="-228600" fontAlgn="base">
              <a:spcBef>
                <a:spcPct val="0"/>
              </a:spcBef>
              <a:spcAft>
                <a:spcPct val="0"/>
              </a:spcAft>
              <a:tabLst>
                <a:tab pos="4462463" algn="r"/>
              </a:tabLst>
              <a:defRPr>
                <a:solidFill>
                  <a:schemeClr val="tx1"/>
                </a:solidFill>
                <a:latin typeface="Calibri" panose="020F0502020204030204" pitchFamily="34" charset="0"/>
              </a:defRPr>
            </a:lvl9pPr>
          </a:lstStyle>
          <a:p>
            <a:pPr>
              <a:spcBef>
                <a:spcPct val="20000"/>
              </a:spcBef>
            </a:pPr>
            <a:r>
              <a:rPr lang="el-GR" altLang="en-US" sz="2100">
                <a:latin typeface="Arial" panose="020B0604020202020204" pitchFamily="34" charset="0"/>
              </a:rPr>
              <a:t>Νέα λογιστική αξία</a:t>
            </a:r>
            <a:r>
              <a:rPr lang="en-US" altLang="en-US" sz="2100">
                <a:latin typeface="Arial" panose="020B0604020202020204" pitchFamily="34" charset="0"/>
              </a:rPr>
              <a:t>	</a:t>
            </a:r>
            <a:r>
              <a:rPr lang="en-US" altLang="en-US" sz="2100">
                <a:solidFill>
                  <a:srgbClr val="800000"/>
                </a:solidFill>
                <a:latin typeface="Arial" panose="020B0604020202020204" pitchFamily="34" charset="0"/>
              </a:rPr>
              <a:t>$160</a:t>
            </a:r>
            <a:r>
              <a:rPr lang="el-GR" altLang="en-US" sz="2100">
                <a:solidFill>
                  <a:srgbClr val="800000"/>
                </a:solidFill>
                <a:latin typeface="Arial" panose="020B0604020202020204" pitchFamily="34" charset="0"/>
              </a:rPr>
              <a:t>.</a:t>
            </a:r>
            <a:r>
              <a:rPr lang="en-US" altLang="en-US" sz="2100">
                <a:solidFill>
                  <a:srgbClr val="800000"/>
                </a:solidFill>
                <a:latin typeface="Arial" panose="020B0604020202020204" pitchFamily="34" charset="0"/>
              </a:rPr>
              <a:t>000</a:t>
            </a:r>
          </a:p>
          <a:p>
            <a:pPr>
              <a:spcBef>
                <a:spcPct val="20000"/>
              </a:spcBef>
            </a:pPr>
            <a:r>
              <a:rPr lang="el-GR" altLang="en-US" sz="2100">
                <a:latin typeface="Arial" panose="020B0604020202020204" pitchFamily="34" charset="0"/>
              </a:rPr>
              <a:t>Υπολειμματική αξία</a:t>
            </a:r>
            <a:r>
              <a:rPr lang="en-US" altLang="en-US" sz="2100">
                <a:latin typeface="Arial" panose="020B0604020202020204" pitchFamily="34" charset="0"/>
              </a:rPr>
              <a:t> (</a:t>
            </a:r>
            <a:r>
              <a:rPr lang="el-GR" altLang="en-US" sz="2100">
                <a:latin typeface="Arial" panose="020B0604020202020204" pitchFamily="34" charset="0"/>
              </a:rPr>
              <a:t>νέα</a:t>
            </a:r>
            <a:r>
              <a:rPr lang="en-US" altLang="en-US" sz="2100">
                <a:latin typeface="Arial" panose="020B0604020202020204" pitchFamily="34" charset="0"/>
              </a:rPr>
              <a:t>)          	5</a:t>
            </a:r>
            <a:r>
              <a:rPr lang="el-GR" altLang="en-US" sz="2100">
                <a:latin typeface="Arial" panose="020B0604020202020204" pitchFamily="34" charset="0"/>
              </a:rPr>
              <a:t>.</a:t>
            </a:r>
            <a:r>
              <a:rPr lang="en-US" altLang="en-US" sz="2100">
                <a:latin typeface="Arial" panose="020B0604020202020204" pitchFamily="34" charset="0"/>
              </a:rPr>
              <a:t>000</a:t>
            </a:r>
          </a:p>
          <a:p>
            <a:pPr>
              <a:spcBef>
                <a:spcPct val="20000"/>
              </a:spcBef>
            </a:pPr>
            <a:r>
              <a:rPr lang="el-GR" altLang="en-US" sz="2100">
                <a:latin typeface="Arial" panose="020B0604020202020204" pitchFamily="34" charset="0"/>
              </a:rPr>
              <a:t>Αποσβεστέα αξία</a:t>
            </a:r>
            <a:r>
              <a:rPr lang="en-US" altLang="en-US" sz="2100">
                <a:latin typeface="Arial" panose="020B0604020202020204" pitchFamily="34" charset="0"/>
              </a:rPr>
              <a:t>	155</a:t>
            </a:r>
            <a:r>
              <a:rPr lang="el-GR" altLang="en-US" sz="2100">
                <a:latin typeface="Arial" panose="020B0604020202020204" pitchFamily="34" charset="0"/>
              </a:rPr>
              <a:t>.</a:t>
            </a:r>
            <a:r>
              <a:rPr lang="en-US" altLang="en-US" sz="2100">
                <a:latin typeface="Arial" panose="020B0604020202020204" pitchFamily="34" charset="0"/>
              </a:rPr>
              <a:t>000</a:t>
            </a:r>
          </a:p>
          <a:p>
            <a:pPr>
              <a:spcBef>
                <a:spcPct val="20000"/>
              </a:spcBef>
            </a:pPr>
            <a:r>
              <a:rPr lang="el-GR" altLang="en-US" sz="2100">
                <a:latin typeface="Arial" panose="020B0604020202020204" pitchFamily="34" charset="0"/>
              </a:rPr>
              <a:t>Ωφέλιμη ζωή που απομένει</a:t>
            </a:r>
            <a:r>
              <a:rPr lang="en-US" altLang="en-US" sz="2100">
                <a:latin typeface="Arial" panose="020B0604020202020204" pitchFamily="34" charset="0"/>
              </a:rPr>
              <a:t>	    8</a:t>
            </a:r>
            <a:r>
              <a:rPr lang="el-GR" altLang="en-US" sz="2100">
                <a:latin typeface="Arial" panose="020B0604020202020204" pitchFamily="34" charset="0"/>
              </a:rPr>
              <a:t> έτη</a:t>
            </a:r>
            <a:endParaRPr lang="en-US" altLang="en-US" sz="2100">
              <a:latin typeface="Arial" panose="020B0604020202020204" pitchFamily="34" charset="0"/>
            </a:endParaRPr>
          </a:p>
          <a:p>
            <a:pPr>
              <a:spcBef>
                <a:spcPct val="20000"/>
              </a:spcBef>
            </a:pPr>
            <a:r>
              <a:rPr lang="en-US" altLang="en-US" sz="2100">
                <a:latin typeface="Arial" panose="020B0604020202020204" pitchFamily="34" charset="0"/>
              </a:rPr>
              <a:t>Ε</a:t>
            </a:r>
            <a:r>
              <a:rPr lang="el-GR" altLang="en-US" sz="2100">
                <a:latin typeface="Arial" panose="020B0604020202020204" pitchFamily="34" charset="0"/>
              </a:rPr>
              <a:t>τήσια απόσβεση</a:t>
            </a:r>
            <a:r>
              <a:rPr lang="en-US" altLang="en-US" sz="2100">
                <a:latin typeface="Arial" panose="020B0604020202020204" pitchFamily="34" charset="0"/>
              </a:rPr>
              <a:t>	    </a:t>
            </a:r>
            <a:r>
              <a:rPr lang="en-US" altLang="en-US" sz="2100">
                <a:solidFill>
                  <a:srgbClr val="800000"/>
                </a:solidFill>
                <a:latin typeface="Arial" panose="020B0604020202020204" pitchFamily="34" charset="0"/>
              </a:rPr>
              <a:t>$  19</a:t>
            </a:r>
            <a:r>
              <a:rPr lang="el-GR" altLang="en-US" sz="2100">
                <a:solidFill>
                  <a:srgbClr val="800000"/>
                </a:solidFill>
                <a:latin typeface="Arial" panose="020B0604020202020204" pitchFamily="34" charset="0"/>
              </a:rPr>
              <a:t>.</a:t>
            </a:r>
            <a:r>
              <a:rPr lang="en-US" altLang="en-US" sz="2100">
                <a:solidFill>
                  <a:srgbClr val="800000"/>
                </a:solidFill>
                <a:latin typeface="Arial" panose="020B0604020202020204" pitchFamily="34" charset="0"/>
              </a:rPr>
              <a:t>375</a:t>
            </a:r>
          </a:p>
        </p:txBody>
      </p:sp>
      <p:sp>
        <p:nvSpPr>
          <p:cNvPr id="37893" name="Text Box 6">
            <a:extLst>
              <a:ext uri="{FF2B5EF4-FFF2-40B4-BE49-F238E27FC236}">
                <a16:creationId xmlns:a16="http://schemas.microsoft.com/office/drawing/2014/main" id="{1F6B20EF-3DDA-24AA-483A-891B67ED9F1B}"/>
              </a:ext>
            </a:extLst>
          </p:cNvPr>
          <p:cNvSpPr txBox="1">
            <a:spLocks noChangeArrowheads="1"/>
          </p:cNvSpPr>
          <p:nvPr/>
        </p:nvSpPr>
        <p:spPr bwMode="auto">
          <a:xfrm>
            <a:off x="7391400" y="1524001"/>
            <a:ext cx="2819400" cy="1082675"/>
          </a:xfrm>
          <a:prstGeom prst="rect">
            <a:avLst/>
          </a:prstGeom>
          <a:solidFill>
            <a:srgbClr val="FFFFCC"/>
          </a:solidFill>
          <a:ln w="28575">
            <a:solidFill>
              <a:schemeClr val="tx1"/>
            </a:solidFill>
            <a:miter lim="800000"/>
            <a:headEnd/>
            <a:tailEnd/>
          </a:ln>
          <a:effectLst>
            <a:outerShdw dist="107763" dir="2700000" algn="ctr" rotWithShape="0">
              <a:schemeClr val="bg2"/>
            </a:outerShdw>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l-GR" altLang="en-US" sz="2100">
                <a:latin typeface="Arial" panose="020B0604020202020204" pitchFamily="34" charset="0"/>
              </a:rPr>
              <a:t>Υπολογι</a:t>
            </a:r>
            <a:r>
              <a:rPr lang="en-US" altLang="en-US" sz="2100">
                <a:latin typeface="Arial" panose="020B0604020202020204" pitchFamily="34" charset="0"/>
              </a:rPr>
              <a:t>σ</a:t>
            </a:r>
            <a:r>
              <a:rPr lang="el-GR" altLang="en-US" sz="2100">
                <a:latin typeface="Arial" panose="020B0604020202020204" pitchFamily="34" charset="0"/>
              </a:rPr>
              <a:t>μός αποσβέσεων για το </a:t>
            </a:r>
            <a:r>
              <a:rPr lang="en-US" altLang="en-US" sz="2100">
                <a:latin typeface="Arial" panose="020B0604020202020204" pitchFamily="34" charset="0"/>
              </a:rPr>
              <a:t>2014.</a:t>
            </a:r>
          </a:p>
        </p:txBody>
      </p:sp>
      <p:sp>
        <p:nvSpPr>
          <p:cNvPr id="1098760" name="Text Box 8">
            <a:extLst>
              <a:ext uri="{FF2B5EF4-FFF2-40B4-BE49-F238E27FC236}">
                <a16:creationId xmlns:a16="http://schemas.microsoft.com/office/drawing/2014/main" id="{50C47E50-31AD-A37F-8469-51E8CB98EBD9}"/>
              </a:ext>
            </a:extLst>
          </p:cNvPr>
          <p:cNvSpPr txBox="1">
            <a:spLocks noChangeArrowheads="1"/>
          </p:cNvSpPr>
          <p:nvPr/>
        </p:nvSpPr>
        <p:spPr bwMode="auto">
          <a:xfrm>
            <a:off x="2743200" y="4724401"/>
            <a:ext cx="6858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tabLst>
                <a:tab pos="5375275" algn="r"/>
                <a:tab pos="6635750" algn="r"/>
              </a:tabLst>
              <a:defRPr>
                <a:solidFill>
                  <a:schemeClr val="tx1"/>
                </a:solidFill>
                <a:latin typeface="Calibri" panose="020F0502020204030204" pitchFamily="34" charset="0"/>
              </a:defRPr>
            </a:lvl1pPr>
            <a:lvl2pPr marL="742950" indent="-285750">
              <a:tabLst>
                <a:tab pos="5375275" algn="r"/>
                <a:tab pos="6635750" algn="r"/>
              </a:tabLst>
              <a:defRPr>
                <a:solidFill>
                  <a:schemeClr val="tx1"/>
                </a:solidFill>
                <a:latin typeface="Calibri" panose="020F0502020204030204" pitchFamily="34" charset="0"/>
              </a:defRPr>
            </a:lvl2pPr>
            <a:lvl3pPr marL="1143000" indent="-228600">
              <a:tabLst>
                <a:tab pos="5375275" algn="r"/>
                <a:tab pos="6635750" algn="r"/>
              </a:tabLst>
              <a:defRPr>
                <a:solidFill>
                  <a:schemeClr val="tx1"/>
                </a:solidFill>
                <a:latin typeface="Calibri" panose="020F0502020204030204" pitchFamily="34" charset="0"/>
              </a:defRPr>
            </a:lvl3pPr>
            <a:lvl4pPr marL="1600200" indent="-228600">
              <a:tabLst>
                <a:tab pos="5375275" algn="r"/>
                <a:tab pos="6635750" algn="r"/>
              </a:tabLst>
              <a:defRPr>
                <a:solidFill>
                  <a:schemeClr val="tx1"/>
                </a:solidFill>
                <a:latin typeface="Calibri" panose="020F0502020204030204" pitchFamily="34" charset="0"/>
              </a:defRPr>
            </a:lvl4pPr>
            <a:lvl5pPr marL="2057400" indent="-228600">
              <a:tabLst>
                <a:tab pos="5375275" algn="r"/>
                <a:tab pos="6635750" algn="r"/>
              </a:tabLst>
              <a:defRPr>
                <a:solidFill>
                  <a:schemeClr val="tx1"/>
                </a:solidFill>
                <a:latin typeface="Calibri" panose="020F0502020204030204" pitchFamily="34" charset="0"/>
              </a:defRPr>
            </a:lvl5pPr>
            <a:lvl6pPr marL="2514600" indent="-228600" fontAlgn="base">
              <a:spcBef>
                <a:spcPct val="0"/>
              </a:spcBef>
              <a:spcAft>
                <a:spcPct val="0"/>
              </a:spcAft>
              <a:tabLst>
                <a:tab pos="5375275" algn="r"/>
                <a:tab pos="6635750" algn="r"/>
              </a:tabLst>
              <a:defRPr>
                <a:solidFill>
                  <a:schemeClr val="tx1"/>
                </a:solidFill>
                <a:latin typeface="Calibri" panose="020F0502020204030204" pitchFamily="34" charset="0"/>
              </a:defRPr>
            </a:lvl6pPr>
            <a:lvl7pPr marL="2971800" indent="-228600" fontAlgn="base">
              <a:spcBef>
                <a:spcPct val="0"/>
              </a:spcBef>
              <a:spcAft>
                <a:spcPct val="0"/>
              </a:spcAft>
              <a:tabLst>
                <a:tab pos="5375275" algn="r"/>
                <a:tab pos="6635750" algn="r"/>
              </a:tabLst>
              <a:defRPr>
                <a:solidFill>
                  <a:schemeClr val="tx1"/>
                </a:solidFill>
                <a:latin typeface="Calibri" panose="020F0502020204030204" pitchFamily="34" charset="0"/>
              </a:defRPr>
            </a:lvl7pPr>
            <a:lvl8pPr marL="3429000" indent="-228600" fontAlgn="base">
              <a:spcBef>
                <a:spcPct val="0"/>
              </a:spcBef>
              <a:spcAft>
                <a:spcPct val="0"/>
              </a:spcAft>
              <a:tabLst>
                <a:tab pos="5375275" algn="r"/>
                <a:tab pos="6635750" algn="r"/>
              </a:tabLst>
              <a:defRPr>
                <a:solidFill>
                  <a:schemeClr val="tx1"/>
                </a:solidFill>
                <a:latin typeface="Calibri" panose="020F0502020204030204" pitchFamily="34" charset="0"/>
              </a:defRPr>
            </a:lvl8pPr>
            <a:lvl9pPr marL="3886200" indent="-228600" fontAlgn="base">
              <a:spcBef>
                <a:spcPct val="0"/>
              </a:spcBef>
              <a:spcAft>
                <a:spcPct val="0"/>
              </a:spcAft>
              <a:tabLst>
                <a:tab pos="5375275" algn="r"/>
                <a:tab pos="6635750" algn="r"/>
              </a:tabLst>
              <a:defRPr>
                <a:solidFill>
                  <a:schemeClr val="tx1"/>
                </a:solidFill>
                <a:latin typeface="Calibri" panose="020F0502020204030204" pitchFamily="34" charset="0"/>
              </a:defRPr>
            </a:lvl9pPr>
          </a:lstStyle>
          <a:p>
            <a:pPr>
              <a:spcBef>
                <a:spcPct val="30000"/>
              </a:spcBef>
            </a:pPr>
            <a:r>
              <a:rPr lang="el-GR" altLang="en-US" sz="2100">
                <a:latin typeface="Arial" panose="020B0604020202020204" pitchFamily="34" charset="0"/>
              </a:rPr>
              <a:t>Αποσβέσεις</a:t>
            </a:r>
            <a:r>
              <a:rPr lang="en-US" altLang="en-US" sz="2100">
                <a:latin typeface="Arial" panose="020B0604020202020204" pitchFamily="34" charset="0"/>
              </a:rPr>
              <a:t>	19</a:t>
            </a:r>
            <a:r>
              <a:rPr lang="el-GR" altLang="en-US" sz="2100">
                <a:latin typeface="Arial" panose="020B0604020202020204" pitchFamily="34" charset="0"/>
              </a:rPr>
              <a:t>.</a:t>
            </a:r>
            <a:r>
              <a:rPr lang="en-US" altLang="en-US" sz="2100">
                <a:latin typeface="Arial" panose="020B0604020202020204" pitchFamily="34" charset="0"/>
              </a:rPr>
              <a:t>375</a:t>
            </a:r>
          </a:p>
          <a:p>
            <a:pPr>
              <a:spcBef>
                <a:spcPct val="30000"/>
              </a:spcBef>
            </a:pPr>
            <a:r>
              <a:rPr lang="en-US" altLang="en-US" sz="2100">
                <a:latin typeface="Arial" panose="020B0604020202020204" pitchFamily="34" charset="0"/>
              </a:rPr>
              <a:t>	</a:t>
            </a:r>
            <a:r>
              <a:rPr lang="el-GR" altLang="en-US" sz="2100">
                <a:latin typeface="Arial" panose="020B0604020202020204" pitchFamily="34" charset="0"/>
              </a:rPr>
              <a:t>Συσσωρευμένες αποσβ</a:t>
            </a:r>
            <a:r>
              <a:rPr lang="en-US" altLang="en-US" sz="2100">
                <a:latin typeface="Arial" panose="020B0604020202020204" pitchFamily="34" charset="0"/>
              </a:rPr>
              <a:t>έ</a:t>
            </a:r>
            <a:r>
              <a:rPr lang="el-GR" altLang="en-US" sz="2100">
                <a:latin typeface="Arial" panose="020B0604020202020204" pitchFamily="34" charset="0"/>
              </a:rPr>
              <a:t>σε</a:t>
            </a:r>
            <a:r>
              <a:rPr lang="en-US" altLang="en-US" sz="2100">
                <a:latin typeface="Arial" panose="020B0604020202020204" pitchFamily="34" charset="0"/>
              </a:rPr>
              <a:t>ι</a:t>
            </a:r>
            <a:r>
              <a:rPr lang="el-GR" altLang="en-US" sz="2100">
                <a:latin typeface="Arial" panose="020B0604020202020204" pitchFamily="34" charset="0"/>
              </a:rPr>
              <a:t>ς</a:t>
            </a:r>
            <a:r>
              <a:rPr lang="en-US" altLang="en-US" sz="2100">
                <a:latin typeface="Arial" panose="020B0604020202020204" pitchFamily="34" charset="0"/>
              </a:rPr>
              <a:t> 		19</a:t>
            </a:r>
            <a:r>
              <a:rPr lang="el-GR" altLang="en-US" sz="2100">
                <a:latin typeface="Arial" panose="020B0604020202020204" pitchFamily="34" charset="0"/>
              </a:rPr>
              <a:t>.</a:t>
            </a:r>
            <a:r>
              <a:rPr lang="en-US" altLang="en-US" sz="2100">
                <a:latin typeface="Arial" panose="020B0604020202020204" pitchFamily="34" charset="0"/>
              </a:rPr>
              <a:t>375</a:t>
            </a:r>
          </a:p>
        </p:txBody>
      </p:sp>
      <p:sp>
        <p:nvSpPr>
          <p:cNvPr id="133125" name="Text Box 9">
            <a:extLst>
              <a:ext uri="{FF2B5EF4-FFF2-40B4-BE49-F238E27FC236}">
                <a16:creationId xmlns:a16="http://schemas.microsoft.com/office/drawing/2014/main" id="{0481044F-25E5-5208-F028-26EB0137A975}"/>
              </a:ext>
            </a:extLst>
          </p:cNvPr>
          <p:cNvSpPr txBox="1">
            <a:spLocks noChangeArrowheads="1"/>
          </p:cNvSpPr>
          <p:nvPr/>
        </p:nvSpPr>
        <p:spPr bwMode="auto">
          <a:xfrm>
            <a:off x="2438400" y="4086225"/>
            <a:ext cx="7391400" cy="415498"/>
          </a:xfrm>
          <a:prstGeom prst="rect">
            <a:avLst/>
          </a:prstGeom>
          <a:solidFill>
            <a:schemeClr val="bg1"/>
          </a:solidFill>
          <a:ln w="28575">
            <a:solidFill>
              <a:schemeClr val="tx1"/>
            </a:solidFill>
            <a:miter lim="800000"/>
            <a:headEnd/>
            <a:tailEnd/>
          </a:ln>
        </p:spPr>
        <p:txBody>
          <a:bodyPr>
            <a:spAutoFit/>
          </a:bodyPr>
          <a:lstStyle>
            <a:lvl1pPr marL="457200" indent="-457200">
              <a:tabLst>
                <a:tab pos="4918075" algn="r"/>
                <a:tab pos="5943600" algn="r"/>
              </a:tabLst>
              <a:defRPr>
                <a:solidFill>
                  <a:schemeClr val="tx1"/>
                </a:solidFill>
                <a:latin typeface="Calibri" panose="020F0502020204030204" pitchFamily="34" charset="0"/>
              </a:defRPr>
            </a:lvl1pPr>
            <a:lvl2pPr marL="742950" indent="-285750">
              <a:tabLst>
                <a:tab pos="4918075" algn="r"/>
                <a:tab pos="5943600" algn="r"/>
              </a:tabLst>
              <a:defRPr>
                <a:solidFill>
                  <a:schemeClr val="tx1"/>
                </a:solidFill>
                <a:latin typeface="Calibri" panose="020F0502020204030204" pitchFamily="34" charset="0"/>
              </a:defRPr>
            </a:lvl2pPr>
            <a:lvl3pPr marL="1143000" indent="-228600">
              <a:tabLst>
                <a:tab pos="4918075" algn="r"/>
                <a:tab pos="5943600" algn="r"/>
              </a:tabLst>
              <a:defRPr>
                <a:solidFill>
                  <a:schemeClr val="tx1"/>
                </a:solidFill>
                <a:latin typeface="Calibri" panose="020F0502020204030204" pitchFamily="34" charset="0"/>
              </a:defRPr>
            </a:lvl3pPr>
            <a:lvl4pPr marL="1600200" indent="-228600">
              <a:tabLst>
                <a:tab pos="4918075" algn="r"/>
                <a:tab pos="5943600" algn="r"/>
              </a:tabLst>
              <a:defRPr>
                <a:solidFill>
                  <a:schemeClr val="tx1"/>
                </a:solidFill>
                <a:latin typeface="Calibri" panose="020F0502020204030204" pitchFamily="34" charset="0"/>
              </a:defRPr>
            </a:lvl4pPr>
            <a:lvl5pPr marL="2057400" indent="-228600">
              <a:tabLst>
                <a:tab pos="4918075" algn="r"/>
                <a:tab pos="5943600" algn="r"/>
              </a:tabLst>
              <a:defRPr>
                <a:solidFill>
                  <a:schemeClr val="tx1"/>
                </a:solidFill>
                <a:latin typeface="Calibri" panose="020F0502020204030204" pitchFamily="34" charset="0"/>
              </a:defRPr>
            </a:lvl5pPr>
            <a:lvl6pPr marL="2514600" indent="-228600" fontAlgn="base">
              <a:spcBef>
                <a:spcPct val="0"/>
              </a:spcBef>
              <a:spcAft>
                <a:spcPct val="0"/>
              </a:spcAft>
              <a:tabLst>
                <a:tab pos="4918075" algn="r"/>
                <a:tab pos="5943600" algn="r"/>
              </a:tabLst>
              <a:defRPr>
                <a:solidFill>
                  <a:schemeClr val="tx1"/>
                </a:solidFill>
                <a:latin typeface="Calibri" panose="020F0502020204030204" pitchFamily="34" charset="0"/>
              </a:defRPr>
            </a:lvl6pPr>
            <a:lvl7pPr marL="2971800" indent="-228600" fontAlgn="base">
              <a:spcBef>
                <a:spcPct val="0"/>
              </a:spcBef>
              <a:spcAft>
                <a:spcPct val="0"/>
              </a:spcAft>
              <a:tabLst>
                <a:tab pos="4918075" algn="r"/>
                <a:tab pos="5943600" algn="r"/>
              </a:tabLst>
              <a:defRPr>
                <a:solidFill>
                  <a:schemeClr val="tx1"/>
                </a:solidFill>
                <a:latin typeface="Calibri" panose="020F0502020204030204" pitchFamily="34" charset="0"/>
              </a:defRPr>
            </a:lvl7pPr>
            <a:lvl8pPr marL="3429000" indent="-228600" fontAlgn="base">
              <a:spcBef>
                <a:spcPct val="0"/>
              </a:spcBef>
              <a:spcAft>
                <a:spcPct val="0"/>
              </a:spcAft>
              <a:tabLst>
                <a:tab pos="4918075" algn="r"/>
                <a:tab pos="5943600" algn="r"/>
              </a:tabLst>
              <a:defRPr>
                <a:solidFill>
                  <a:schemeClr val="tx1"/>
                </a:solidFill>
                <a:latin typeface="Calibri" panose="020F0502020204030204" pitchFamily="34" charset="0"/>
              </a:defRPr>
            </a:lvl8pPr>
            <a:lvl9pPr marL="3886200" indent="-228600" fontAlgn="base">
              <a:spcBef>
                <a:spcPct val="0"/>
              </a:spcBef>
              <a:spcAft>
                <a:spcPct val="0"/>
              </a:spcAft>
              <a:tabLst>
                <a:tab pos="4918075" algn="r"/>
                <a:tab pos="5943600" algn="r"/>
              </a:tabLst>
              <a:defRPr>
                <a:solidFill>
                  <a:schemeClr val="tx1"/>
                </a:solidFill>
                <a:latin typeface="Calibri" panose="020F0502020204030204" pitchFamily="34" charset="0"/>
              </a:defRPr>
            </a:lvl9pPr>
          </a:lstStyle>
          <a:p>
            <a:pPr>
              <a:spcBef>
                <a:spcPct val="50000"/>
              </a:spcBef>
            </a:pPr>
            <a:r>
              <a:rPr lang="el-GR" altLang="en-US" sz="2100">
                <a:latin typeface="Arial" panose="020B0604020202020204" pitchFamily="34" charset="0"/>
              </a:rPr>
              <a:t>Ημερολογιακή εγγραφή για το </a:t>
            </a:r>
            <a:r>
              <a:rPr lang="en-US" altLang="en-US" sz="2100">
                <a:latin typeface="Arial" panose="020B0604020202020204" pitchFamily="34" charset="0"/>
              </a:rPr>
              <a:t>2014 </a:t>
            </a:r>
            <a:r>
              <a:rPr lang="el-GR" altLang="en-US" sz="2100">
                <a:latin typeface="Arial" panose="020B0604020202020204" pitchFamily="34" charset="0"/>
              </a:rPr>
              <a:t>και τ</a:t>
            </a:r>
            <a:r>
              <a:rPr lang="en-US" altLang="en-US" sz="2100">
                <a:latin typeface="Arial" panose="020B0604020202020204" pitchFamily="34" charset="0"/>
              </a:rPr>
              <a:t>α</a:t>
            </a:r>
            <a:r>
              <a:rPr lang="el-GR" altLang="en-US" sz="2100">
                <a:latin typeface="Arial" panose="020B0604020202020204" pitchFamily="34" charset="0"/>
              </a:rPr>
              <a:t> μελλοντικά έτ</a:t>
            </a:r>
            <a:r>
              <a:rPr lang="en-US" altLang="en-US" sz="2100">
                <a:latin typeface="Arial" panose="020B0604020202020204" pitchFamily="34" charset="0"/>
              </a:rPr>
              <a:t>η.</a:t>
            </a:r>
          </a:p>
        </p:txBody>
      </p:sp>
      <p:sp>
        <p:nvSpPr>
          <p:cNvPr id="133126" name="Text Box 17">
            <a:extLst>
              <a:ext uri="{FF2B5EF4-FFF2-40B4-BE49-F238E27FC236}">
                <a16:creationId xmlns:a16="http://schemas.microsoft.com/office/drawing/2014/main" id="{0B9547F3-D4A3-E77C-BDDC-D22D0A7F3621}"/>
              </a:ext>
            </a:extLst>
          </p:cNvPr>
          <p:cNvSpPr txBox="1">
            <a:spLocks noChangeArrowheads="1"/>
          </p:cNvSpPr>
          <p:nvPr/>
        </p:nvSpPr>
        <p:spPr bwMode="auto">
          <a:xfrm>
            <a:off x="7848600" y="520700"/>
            <a:ext cx="2362200" cy="452438"/>
          </a:xfrm>
          <a:prstGeom prst="rect">
            <a:avLst/>
          </a:prstGeom>
          <a:solidFill>
            <a:srgbClr val="FFFFFF"/>
          </a:solidFill>
          <a:ln w="12700">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5000"/>
              </a:lnSpc>
              <a:spcBef>
                <a:spcPct val="50000"/>
              </a:spcBef>
            </a:pPr>
            <a:r>
              <a:rPr lang="el-GR" altLang="en-US" sz="2400">
                <a:latin typeface="Arial" panose="020B0604020202020204" pitchFamily="34" charset="0"/>
              </a:rPr>
              <a:t>Μετά από </a:t>
            </a:r>
            <a:r>
              <a:rPr lang="en-US" altLang="en-US" sz="2400">
                <a:latin typeface="Arial" panose="020B0604020202020204" pitchFamily="34" charset="0"/>
              </a:rPr>
              <a:t>7 </a:t>
            </a:r>
            <a:r>
              <a:rPr lang="el-GR" altLang="en-US" sz="2400">
                <a:latin typeface="Arial" panose="020B0604020202020204" pitchFamily="34" charset="0"/>
              </a:rPr>
              <a:t>έτη</a:t>
            </a:r>
            <a:endParaRPr lang="en-US" altLang="en-US" sz="2400">
              <a:latin typeface="Arial" panose="020B0604020202020204" pitchFamily="34" charset="0"/>
            </a:endParaRPr>
          </a:p>
        </p:txBody>
      </p:sp>
      <p:sp>
        <p:nvSpPr>
          <p:cNvPr id="133127" name="Rectangle 1031">
            <a:extLst>
              <a:ext uri="{FF2B5EF4-FFF2-40B4-BE49-F238E27FC236}">
                <a16:creationId xmlns:a16="http://schemas.microsoft.com/office/drawing/2014/main" id="{AE3C6A3C-A1CF-30B7-CDE7-9CD5D476B0BA}"/>
              </a:ext>
            </a:extLst>
          </p:cNvPr>
          <p:cNvSpPr txBox="1">
            <a:spLocks noChangeArrowheads="1"/>
          </p:cNvSpPr>
          <p:nvPr/>
        </p:nvSpPr>
        <p:spPr bwMode="auto">
          <a:xfrm>
            <a:off x="2057400" y="457201"/>
            <a:ext cx="53340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Μεταβολή εκτίμησης</a:t>
            </a:r>
            <a:endParaRPr lang="en-US" altLang="el-GR" sz="3200" b="1">
              <a:solidFill>
                <a:srgbClr val="740000"/>
              </a:solidFill>
              <a:latin typeface="Arial" panose="020B0604020202020204" pitchFamily="34" charset="0"/>
            </a:endParaRPr>
          </a:p>
        </p:txBody>
      </p:sp>
      <p:sp>
        <p:nvSpPr>
          <p:cNvPr id="133128" name="Freeform 16">
            <a:extLst>
              <a:ext uri="{FF2B5EF4-FFF2-40B4-BE49-F238E27FC236}">
                <a16:creationId xmlns:a16="http://schemas.microsoft.com/office/drawing/2014/main" id="{AC09F11E-2699-4BBF-D630-954B02214445}"/>
              </a:ext>
            </a:extLst>
          </p:cNvPr>
          <p:cNvSpPr>
            <a:spLocks/>
          </p:cNvSpPr>
          <p:nvPr/>
        </p:nvSpPr>
        <p:spPr bwMode="auto">
          <a:xfrm>
            <a:off x="5576888" y="2795589"/>
            <a:ext cx="1204912" cy="1587"/>
          </a:xfrm>
          <a:custGeom>
            <a:avLst/>
            <a:gdLst>
              <a:gd name="T0" fmla="*/ 0 w 759"/>
              <a:gd name="T1" fmla="*/ 0 h 1"/>
              <a:gd name="T2" fmla="*/ 2147483647 w 759"/>
              <a:gd name="T3" fmla="*/ 0 h 1"/>
              <a:gd name="T4" fmla="*/ 0 60000 65536"/>
              <a:gd name="T5" fmla="*/ 0 60000 65536"/>
              <a:gd name="T6" fmla="*/ 0 w 759"/>
              <a:gd name="T7" fmla="*/ 0 h 1"/>
              <a:gd name="T8" fmla="*/ 759 w 759"/>
              <a:gd name="T9" fmla="*/ 1 h 1"/>
            </a:gdLst>
            <a:ahLst/>
            <a:cxnLst>
              <a:cxn ang="T4">
                <a:pos x="T0" y="T1"/>
              </a:cxn>
              <a:cxn ang="T5">
                <a:pos x="T2" y="T3"/>
              </a:cxn>
            </a:cxnLst>
            <a:rect l="T6" t="T7" r="T8" b="T9"/>
            <a:pathLst>
              <a:path w="759" h="1">
                <a:moveTo>
                  <a:pt x="0" y="0"/>
                </a:moveTo>
                <a:lnTo>
                  <a:pt x="759" y="0"/>
                </a:lnTo>
              </a:path>
            </a:pathLst>
          </a:custGeom>
          <a:noFill/>
          <a:ln w="28575" cap="sq"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33129" name="Line 17">
            <a:extLst>
              <a:ext uri="{FF2B5EF4-FFF2-40B4-BE49-F238E27FC236}">
                <a16:creationId xmlns:a16="http://schemas.microsoft.com/office/drawing/2014/main" id="{6CDE44B4-58A7-96B2-937E-1BA3AC8768F8}"/>
              </a:ext>
            </a:extLst>
          </p:cNvPr>
          <p:cNvSpPr>
            <a:spLocks noChangeShapeType="1"/>
          </p:cNvSpPr>
          <p:nvPr/>
        </p:nvSpPr>
        <p:spPr bwMode="auto">
          <a:xfrm>
            <a:off x="5562600" y="1981200"/>
            <a:ext cx="1219200"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l-GR"/>
          </a:p>
        </p:txBody>
      </p:sp>
      <p:sp>
        <p:nvSpPr>
          <p:cNvPr id="133130" name="Freeform 18">
            <a:extLst>
              <a:ext uri="{FF2B5EF4-FFF2-40B4-BE49-F238E27FC236}">
                <a16:creationId xmlns:a16="http://schemas.microsoft.com/office/drawing/2014/main" id="{A76C6351-4486-A557-AD80-5EC2883392C8}"/>
              </a:ext>
            </a:extLst>
          </p:cNvPr>
          <p:cNvSpPr>
            <a:spLocks/>
          </p:cNvSpPr>
          <p:nvPr/>
        </p:nvSpPr>
        <p:spPr bwMode="auto">
          <a:xfrm>
            <a:off x="5576888" y="3176589"/>
            <a:ext cx="1204912" cy="1587"/>
          </a:xfrm>
          <a:custGeom>
            <a:avLst/>
            <a:gdLst>
              <a:gd name="T0" fmla="*/ 0 w 759"/>
              <a:gd name="T1" fmla="*/ 0 h 1"/>
              <a:gd name="T2" fmla="*/ 2147483647 w 759"/>
              <a:gd name="T3" fmla="*/ 0 h 1"/>
              <a:gd name="T4" fmla="*/ 0 60000 65536"/>
              <a:gd name="T5" fmla="*/ 0 60000 65536"/>
              <a:gd name="T6" fmla="*/ 0 w 759"/>
              <a:gd name="T7" fmla="*/ 0 h 1"/>
              <a:gd name="T8" fmla="*/ 759 w 759"/>
              <a:gd name="T9" fmla="*/ 1 h 1"/>
            </a:gdLst>
            <a:ahLst/>
            <a:cxnLst>
              <a:cxn ang="T4">
                <a:pos x="T0" y="T1"/>
              </a:cxn>
              <a:cxn ang="T5">
                <a:pos x="T2" y="T3"/>
              </a:cxn>
            </a:cxnLst>
            <a:rect l="T6" t="T7" r="T8" b="T9"/>
            <a:pathLst>
              <a:path w="759" h="1">
                <a:moveTo>
                  <a:pt x="0" y="0"/>
                </a:moveTo>
                <a:lnTo>
                  <a:pt x="759" y="0"/>
                </a:lnTo>
              </a:path>
            </a:pathLst>
          </a:custGeom>
          <a:noFill/>
          <a:ln w="28575" cap="sq"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33131" name="Freeform 19">
            <a:extLst>
              <a:ext uri="{FF2B5EF4-FFF2-40B4-BE49-F238E27FC236}">
                <a16:creationId xmlns:a16="http://schemas.microsoft.com/office/drawing/2014/main" id="{68436BF3-7496-6221-3D0B-AAAC85D467B2}"/>
              </a:ext>
            </a:extLst>
          </p:cNvPr>
          <p:cNvSpPr>
            <a:spLocks/>
          </p:cNvSpPr>
          <p:nvPr/>
        </p:nvSpPr>
        <p:spPr bwMode="auto">
          <a:xfrm>
            <a:off x="5576888" y="3252789"/>
            <a:ext cx="1204912" cy="1587"/>
          </a:xfrm>
          <a:custGeom>
            <a:avLst/>
            <a:gdLst>
              <a:gd name="T0" fmla="*/ 0 w 759"/>
              <a:gd name="T1" fmla="*/ 0 h 1"/>
              <a:gd name="T2" fmla="*/ 2147483647 w 759"/>
              <a:gd name="T3" fmla="*/ 0 h 1"/>
              <a:gd name="T4" fmla="*/ 0 60000 65536"/>
              <a:gd name="T5" fmla="*/ 0 60000 65536"/>
              <a:gd name="T6" fmla="*/ 0 w 759"/>
              <a:gd name="T7" fmla="*/ 0 h 1"/>
              <a:gd name="T8" fmla="*/ 759 w 759"/>
              <a:gd name="T9" fmla="*/ 1 h 1"/>
            </a:gdLst>
            <a:ahLst/>
            <a:cxnLst>
              <a:cxn ang="T4">
                <a:pos x="T0" y="T1"/>
              </a:cxn>
              <a:cxn ang="T5">
                <a:pos x="T2" y="T3"/>
              </a:cxn>
            </a:cxnLst>
            <a:rect l="T6" t="T7" r="T8" b="T9"/>
            <a:pathLst>
              <a:path w="759" h="1">
                <a:moveTo>
                  <a:pt x="0" y="0"/>
                </a:moveTo>
                <a:lnTo>
                  <a:pt x="759" y="0"/>
                </a:lnTo>
              </a:path>
            </a:pathLst>
          </a:custGeom>
          <a:noFill/>
          <a:ln w="28575" cap="sq"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33132" name="Text Box 13">
            <a:extLst>
              <a:ext uri="{FF2B5EF4-FFF2-40B4-BE49-F238E27FC236}">
                <a16:creationId xmlns:a16="http://schemas.microsoft.com/office/drawing/2014/main" id="{2788EFD6-5820-1D53-FA15-52FE8DAFE528}"/>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sp>
        <p:nvSpPr>
          <p:cNvPr id="133133" name="Footer Placeholder 1">
            <a:extLst>
              <a:ext uri="{FF2B5EF4-FFF2-40B4-BE49-F238E27FC236}">
                <a16:creationId xmlns:a16="http://schemas.microsoft.com/office/drawing/2014/main" id="{66B70F6B-CBFC-0C8D-1CD6-28EC60C5C4E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l-GR" sz="1300" b="1"/>
              <a:t>7-57</a:t>
            </a:r>
          </a:p>
        </p:txBody>
      </p:sp>
      <p:sp>
        <p:nvSpPr>
          <p:cNvPr id="16" name="Footer Placeholder 8">
            <a:extLst>
              <a:ext uri="{FF2B5EF4-FFF2-40B4-BE49-F238E27FC236}">
                <a16:creationId xmlns:a16="http://schemas.microsoft.com/office/drawing/2014/main" id="{D27E0E49-6E41-9E6D-0915-DA0169B2C9D2}"/>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98760">
                                            <p:txEl>
                                              <p:pRg st="0" end="0"/>
                                            </p:txEl>
                                          </p:spTgt>
                                        </p:tgtEl>
                                        <p:attrNameLst>
                                          <p:attrName>style.visibility</p:attrName>
                                        </p:attrNameLst>
                                      </p:cBhvr>
                                      <p:to>
                                        <p:strVal val="visible"/>
                                      </p:to>
                                    </p:set>
                                    <p:animEffect transition="in" filter="wipe(left)">
                                      <p:cBhvr>
                                        <p:cTn id="7" dur="500"/>
                                        <p:tgtEl>
                                          <p:spTgt spid="10987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98760">
                                            <p:txEl>
                                              <p:pRg st="1" end="1"/>
                                            </p:txEl>
                                          </p:spTgt>
                                        </p:tgtEl>
                                        <p:attrNameLst>
                                          <p:attrName>style.visibility</p:attrName>
                                        </p:attrNameLst>
                                      </p:cBhvr>
                                      <p:to>
                                        <p:strVal val="visible"/>
                                      </p:to>
                                    </p:set>
                                    <p:animEffect transition="in" filter="wipe(left)">
                                      <p:cBhvr>
                                        <p:cTn id="12" dur="500"/>
                                        <p:tgtEl>
                                          <p:spTgt spid="109876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760"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4" name="Footer Placeholder 2">
            <a:extLst>
              <a:ext uri="{FF2B5EF4-FFF2-40B4-BE49-F238E27FC236}">
                <a16:creationId xmlns:a16="http://schemas.microsoft.com/office/drawing/2014/main" id="{ACD5DA32-0AE1-2756-D0A5-8D890342317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l-GR" sz="1300" b="1"/>
              <a:t>7-57</a:t>
            </a:r>
          </a:p>
        </p:txBody>
      </p:sp>
      <p:sp>
        <p:nvSpPr>
          <p:cNvPr id="135169" name="Rectangle 2">
            <a:extLst>
              <a:ext uri="{FF2B5EF4-FFF2-40B4-BE49-F238E27FC236}">
                <a16:creationId xmlns:a16="http://schemas.microsoft.com/office/drawing/2014/main" id="{66760BB4-E907-4C80-15C7-E04EF64C588D}"/>
              </a:ext>
            </a:extLst>
          </p:cNvPr>
          <p:cNvSpPr>
            <a:spLocks noGrp="1" noChangeArrowheads="1"/>
          </p:cNvSpPr>
          <p:nvPr>
            <p:ph type="body" idx="4294967295"/>
          </p:nvPr>
        </p:nvSpPr>
        <p:spPr>
          <a:xfrm>
            <a:off x="2087563" y="1225716"/>
            <a:ext cx="8142287" cy="927100"/>
          </a:xfrm>
        </p:spPr>
        <p:txBody>
          <a:bodyPr vert="horz" lIns="90488" tIns="44450" rIns="90488" bIns="44450" rtlCol="0" anchor="t">
            <a:spAutoFit/>
          </a:bodyPr>
          <a:lstStyle/>
          <a:p>
            <a:pPr marL="0" indent="0">
              <a:lnSpc>
                <a:spcPct val="125000"/>
              </a:lnSpc>
              <a:spcBef>
                <a:spcPts val="1200"/>
              </a:spcBef>
              <a:buNone/>
            </a:pPr>
            <a:r>
              <a:rPr lang="el-GR" altLang="en-US" sz="2200" b="1" dirty="0">
                <a:latin typeface="Arial" panose="020B0604020202020204" pitchFamily="34" charset="0"/>
              </a:rPr>
              <a:t>Παράδειγμα</a:t>
            </a:r>
            <a:r>
              <a:rPr lang="en-US" altLang="en-US" sz="2200" b="1" dirty="0">
                <a:latin typeface="Arial" panose="020B0604020202020204" pitchFamily="34" charset="0"/>
              </a:rPr>
              <a:t>:  </a:t>
            </a:r>
            <a:r>
              <a:rPr lang="el-GR" altLang="en-US" sz="2200" dirty="0">
                <a:latin typeface="Arial" panose="020B0604020202020204" pitchFamily="34" charset="0"/>
              </a:rPr>
              <a:t>Έστω ότι </a:t>
            </a:r>
            <a:r>
              <a:rPr lang="en-US" altLang="en-US" sz="2200" dirty="0">
                <a:latin typeface="Arial" panose="020B0604020202020204" pitchFamily="34" charset="0"/>
              </a:rPr>
              <a:t>μ</a:t>
            </a:r>
            <a:r>
              <a:rPr lang="el-GR" altLang="en-US" sz="2200" dirty="0" err="1">
                <a:latin typeface="Arial" panose="020B0604020202020204" pitchFamily="34" charset="0"/>
              </a:rPr>
              <a:t>ια</a:t>
            </a:r>
            <a:r>
              <a:rPr lang="el-GR" altLang="en-US" sz="2200" dirty="0">
                <a:latin typeface="Arial" panose="020B0604020202020204" pitchFamily="34" charset="0"/>
              </a:rPr>
              <a:t> </a:t>
            </a:r>
            <a:r>
              <a:rPr lang="el-GR" altLang="en-US" sz="2200" dirty="0" err="1">
                <a:latin typeface="Arial" panose="020B0604020202020204" pitchFamily="34" charset="0"/>
              </a:rPr>
              <a:t>εται</a:t>
            </a:r>
            <a:r>
              <a:rPr lang="en-US" altLang="en-US" sz="2200" dirty="0">
                <a:latin typeface="Arial" panose="020B0604020202020204" pitchFamily="34" charset="0"/>
              </a:rPr>
              <a:t>ρ</a:t>
            </a:r>
            <a:r>
              <a:rPr lang="el-GR" altLang="en-US" sz="2200" dirty="0" err="1">
                <a:latin typeface="Arial" panose="020B0604020202020204" pitchFamily="34" charset="0"/>
              </a:rPr>
              <a:t>εία</a:t>
            </a:r>
            <a:r>
              <a:rPr lang="el-GR" altLang="en-US" sz="2200" dirty="0">
                <a:latin typeface="Arial" panose="020B0604020202020204" pitchFamily="34" charset="0"/>
              </a:rPr>
              <a:t> έχει ένα πλήρως αποσβεσμένο μηχάνημα με μηδενική υπολειμματική </a:t>
            </a:r>
            <a:r>
              <a:rPr lang="el-GR" altLang="en-US" sz="2200" dirty="0" err="1">
                <a:latin typeface="Arial" panose="020B0604020202020204" pitchFamily="34" charset="0"/>
              </a:rPr>
              <a:t>αξ</a:t>
            </a:r>
            <a:r>
              <a:rPr lang="en-US" altLang="en-US" sz="2200" dirty="0">
                <a:latin typeface="Arial" panose="020B0604020202020204" pitchFamily="34" charset="0"/>
              </a:rPr>
              <a:t>ί</a:t>
            </a:r>
            <a:r>
              <a:rPr lang="el-GR" altLang="en-US" sz="2200" dirty="0">
                <a:latin typeface="Arial" panose="020B0604020202020204" pitchFamily="34" charset="0"/>
              </a:rPr>
              <a:t>α</a:t>
            </a:r>
            <a:endParaRPr lang="en-US" altLang="en-US" sz="2200" dirty="0">
              <a:latin typeface="Arial" panose="020B0604020202020204" pitchFamily="34" charset="0"/>
            </a:endParaRPr>
          </a:p>
        </p:txBody>
      </p:sp>
      <p:sp>
        <p:nvSpPr>
          <p:cNvPr id="135170" name="Rectangle 1031">
            <a:extLst>
              <a:ext uri="{FF2B5EF4-FFF2-40B4-BE49-F238E27FC236}">
                <a16:creationId xmlns:a16="http://schemas.microsoft.com/office/drawing/2014/main" id="{6661B228-7D2F-A578-FD77-A50A6790CD55}"/>
              </a:ext>
            </a:extLst>
          </p:cNvPr>
          <p:cNvSpPr txBox="1">
            <a:spLocks noChangeArrowheads="1"/>
          </p:cNvSpPr>
          <p:nvPr/>
        </p:nvSpPr>
        <p:spPr bwMode="auto">
          <a:xfrm>
            <a:off x="2057400" y="457201"/>
            <a:ext cx="817245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Πλήρως αποσβεσμένα πάγια</a:t>
            </a:r>
            <a:endParaRPr lang="en-US" altLang="el-GR" sz="3200" b="1">
              <a:solidFill>
                <a:srgbClr val="740000"/>
              </a:solidFill>
              <a:latin typeface="Arial" panose="020B0604020202020204" pitchFamily="34" charset="0"/>
            </a:endParaRPr>
          </a:p>
        </p:txBody>
      </p:sp>
      <p:sp>
        <p:nvSpPr>
          <p:cNvPr id="2" name="Rectangle 1">
            <a:extLst>
              <a:ext uri="{FF2B5EF4-FFF2-40B4-BE49-F238E27FC236}">
                <a16:creationId xmlns:a16="http://schemas.microsoft.com/office/drawing/2014/main" id="{82F35659-5517-49B9-B0DE-21E1F467285A}"/>
              </a:ext>
            </a:extLst>
          </p:cNvPr>
          <p:cNvSpPr>
            <a:spLocks noChangeArrowheads="1"/>
          </p:cNvSpPr>
          <p:nvPr/>
        </p:nvSpPr>
        <p:spPr bwMode="auto">
          <a:xfrm>
            <a:off x="2057400" y="3667125"/>
            <a:ext cx="817245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1200"/>
              </a:spcBef>
              <a:buClr>
                <a:srgbClr val="740000"/>
              </a:buClr>
              <a:buSzPct val="80000"/>
              <a:buFont typeface="Arial" panose="020B0604020202020204" pitchFamily="34" charset="0"/>
              <a:buChar char="►"/>
            </a:pPr>
            <a:r>
              <a:rPr lang="el-GR" altLang="el-GR" sz="2200">
                <a:latin typeface="Arial" panose="020B0604020202020204" pitchFamily="34" charset="0"/>
              </a:rPr>
              <a:t>Μπορεί να χρησιμοποιήσει το μηχάνημα για αρκετά χρόνια ακόμα</a:t>
            </a:r>
            <a:endParaRPr lang="en-US" altLang="el-GR" sz="2200">
              <a:latin typeface="Arial" panose="020B0604020202020204" pitchFamily="34" charset="0"/>
            </a:endParaRPr>
          </a:p>
          <a:p>
            <a:pPr>
              <a:lnSpc>
                <a:spcPct val="125000"/>
              </a:lnSpc>
              <a:spcBef>
                <a:spcPts val="1200"/>
              </a:spcBef>
              <a:buClr>
                <a:srgbClr val="740000"/>
              </a:buClr>
              <a:buSzPct val="80000"/>
              <a:buFont typeface="Arial" panose="020B0604020202020204" pitchFamily="34" charset="0"/>
              <a:buChar char="►"/>
            </a:pPr>
            <a:r>
              <a:rPr lang="el-GR" altLang="el-GR" sz="2200">
                <a:latin typeface="Arial" panose="020B0604020202020204" pitchFamily="34" charset="0"/>
              </a:rPr>
              <a:t>Δεν θα εγγράψει άλλες αποσβέσεις</a:t>
            </a:r>
            <a:endParaRPr lang="en-US" altLang="el-GR" sz="2200">
              <a:latin typeface="Arial" panose="020B0604020202020204" pitchFamily="34" charset="0"/>
            </a:endParaRPr>
          </a:p>
          <a:p>
            <a:pPr>
              <a:lnSpc>
                <a:spcPct val="125000"/>
              </a:lnSpc>
              <a:spcBef>
                <a:spcPts val="1200"/>
              </a:spcBef>
              <a:buClr>
                <a:srgbClr val="740000"/>
              </a:buClr>
              <a:buSzPct val="80000"/>
              <a:buFont typeface="Arial" panose="020B0604020202020204" pitchFamily="34" charset="0"/>
              <a:buChar char="►"/>
            </a:pPr>
            <a:r>
              <a:rPr lang="el-GR" altLang="el-GR" sz="2200">
                <a:latin typeface="Arial" panose="020B0604020202020204" pitchFamily="34" charset="0"/>
              </a:rPr>
              <a:t>Όταν η </a:t>
            </a:r>
            <a:r>
              <a:rPr lang="en-US" altLang="el-GR" sz="2200">
                <a:latin typeface="Arial" panose="020B0604020202020204" pitchFamily="34" charset="0"/>
              </a:rPr>
              <a:t>FedEx </a:t>
            </a:r>
            <a:r>
              <a:rPr lang="el-GR" altLang="el-GR" sz="2200">
                <a:latin typeface="Arial" panose="020B0604020202020204" pitchFamily="34" charset="0"/>
              </a:rPr>
              <a:t>αποσύρει τα μηχανήματά της διαγράφει το κόστος του στοιχείου και τις συσσωρευμένες αποσβέσεις από τα βιβλία της</a:t>
            </a:r>
            <a:endParaRPr lang="en-US" altLang="el-GR" sz="2200">
              <a:latin typeface="Arial" panose="020B0604020202020204" pitchFamily="34" charset="0"/>
            </a:endParaRPr>
          </a:p>
        </p:txBody>
      </p:sp>
      <p:sp>
        <p:nvSpPr>
          <p:cNvPr id="135173" name="Text Box 13">
            <a:extLst>
              <a:ext uri="{FF2B5EF4-FFF2-40B4-BE49-F238E27FC236}">
                <a16:creationId xmlns:a16="http://schemas.microsoft.com/office/drawing/2014/main" id="{01117B0F-CC5B-B699-475A-5F56E9043FE5}"/>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sp>
        <p:nvSpPr>
          <p:cNvPr id="10" name="Footer Placeholder 8">
            <a:extLst>
              <a:ext uri="{FF2B5EF4-FFF2-40B4-BE49-F238E27FC236}">
                <a16:creationId xmlns:a16="http://schemas.microsoft.com/office/drawing/2014/main" id="{DF7BA2C3-59CB-15A8-EFF0-22AD1501C91A}"/>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pic>
        <p:nvPicPr>
          <p:cNvPr id="135177" name="Picture 9">
            <a:extLst>
              <a:ext uri="{FF2B5EF4-FFF2-40B4-BE49-F238E27FC236}">
                <a16:creationId xmlns:a16="http://schemas.microsoft.com/office/drawing/2014/main" id="{C156E25C-18C8-6103-D610-0D87883C63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362200"/>
            <a:ext cx="7772400" cy="1036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031">
            <a:extLst>
              <a:ext uri="{FF2B5EF4-FFF2-40B4-BE49-F238E27FC236}">
                <a16:creationId xmlns:a16="http://schemas.microsoft.com/office/drawing/2014/main" id="{69E59E8F-8EED-1EC0-971F-0F167855CFD0}"/>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Πώληση παγίου στοιχείου</a:t>
            </a:r>
            <a:endParaRPr lang="en-US" altLang="el-GR" sz="3200" b="1">
              <a:solidFill>
                <a:srgbClr val="740000"/>
              </a:solidFill>
              <a:latin typeface="Arial" panose="020B0604020202020204" pitchFamily="34" charset="0"/>
            </a:endParaRPr>
          </a:p>
        </p:txBody>
      </p:sp>
      <p:sp>
        <p:nvSpPr>
          <p:cNvPr id="145410" name="Text Box 13">
            <a:extLst>
              <a:ext uri="{FF2B5EF4-FFF2-40B4-BE49-F238E27FC236}">
                <a16:creationId xmlns:a16="http://schemas.microsoft.com/office/drawing/2014/main" id="{3C17E9B2-645A-B01E-39FA-44D5EF2C2291}"/>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4</a:t>
            </a:r>
          </a:p>
        </p:txBody>
      </p:sp>
      <p:sp>
        <p:nvSpPr>
          <p:cNvPr id="14" name="Rounded Rectangle 13">
            <a:extLst>
              <a:ext uri="{FF2B5EF4-FFF2-40B4-BE49-F238E27FC236}">
                <a16:creationId xmlns:a16="http://schemas.microsoft.com/office/drawing/2014/main" id="{0D7A3922-D83D-0299-543E-E45F4B35AA12}"/>
              </a:ext>
            </a:extLst>
          </p:cNvPr>
          <p:cNvSpPr/>
          <p:nvPr/>
        </p:nvSpPr>
        <p:spPr>
          <a:xfrm>
            <a:off x="2438400" y="1600200"/>
            <a:ext cx="2895600" cy="1676400"/>
          </a:xfrm>
          <a:prstGeom prst="round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500" b="1">
                <a:solidFill>
                  <a:schemeClr val="bg1"/>
                </a:solidFill>
                <a:effectLst>
                  <a:outerShdw blurRad="38100" dist="38100" dir="2700000" algn="tl">
                    <a:srgbClr val="000000"/>
                  </a:outerShdw>
                </a:effectLst>
                <a:latin typeface="Arial" panose="020B0604020202020204" pitchFamily="34" charset="0"/>
              </a:rPr>
              <a:t>Όταν η τιμή πώλησης είναι </a:t>
            </a:r>
            <a:r>
              <a:rPr lang="el-GR" altLang="el-GR" sz="2500" b="1">
                <a:solidFill>
                  <a:srgbClr val="FFFF00"/>
                </a:solidFill>
                <a:effectLst>
                  <a:outerShdw blurRad="38100" dist="38100" dir="2700000" algn="tl">
                    <a:srgbClr val="000000"/>
                  </a:outerShdw>
                </a:effectLst>
                <a:latin typeface="Arial" panose="020B0604020202020204" pitchFamily="34" charset="0"/>
              </a:rPr>
              <a:t>μεγαλύτερη</a:t>
            </a:r>
            <a:r>
              <a:rPr lang="en-US" altLang="el-GR" sz="2500" b="1">
                <a:solidFill>
                  <a:schemeClr val="bg1"/>
                </a:solidFill>
                <a:effectLst>
                  <a:outerShdw blurRad="38100" dist="38100" dir="2700000" algn="tl">
                    <a:srgbClr val="000000"/>
                  </a:outerShdw>
                </a:effectLst>
                <a:latin typeface="Arial" panose="020B0604020202020204" pitchFamily="34" charset="0"/>
              </a:rPr>
              <a:t> </a:t>
            </a:r>
            <a:r>
              <a:rPr lang="el-GR" altLang="el-GR" sz="2500" b="1">
                <a:solidFill>
                  <a:schemeClr val="bg1"/>
                </a:solidFill>
                <a:effectLst>
                  <a:outerShdw blurRad="38100" dist="38100" dir="2700000" algn="tl">
                    <a:srgbClr val="000000"/>
                  </a:outerShdw>
                </a:effectLst>
                <a:latin typeface="Arial" panose="020B0604020202020204" pitchFamily="34" charset="0"/>
              </a:rPr>
              <a:t>από την λογιστική αξία</a:t>
            </a:r>
            <a:endParaRPr lang="en-US" altLang="el-GR" sz="2500" b="1">
              <a:solidFill>
                <a:schemeClr val="bg1"/>
              </a:solidFill>
              <a:effectLst>
                <a:outerShdw blurRad="38100" dist="38100" dir="2700000" algn="tl">
                  <a:srgbClr val="000000"/>
                </a:outerShdw>
              </a:effectLst>
              <a:latin typeface="Arial" panose="020B0604020202020204" pitchFamily="34" charset="0"/>
            </a:endParaRPr>
          </a:p>
        </p:txBody>
      </p:sp>
      <p:sp>
        <p:nvSpPr>
          <p:cNvPr id="15" name="Oval 14">
            <a:extLst>
              <a:ext uri="{FF2B5EF4-FFF2-40B4-BE49-F238E27FC236}">
                <a16:creationId xmlns:a16="http://schemas.microsoft.com/office/drawing/2014/main" id="{B3F9AF99-95FD-1CE5-B53F-E62F953A1949}"/>
              </a:ext>
            </a:extLst>
          </p:cNvPr>
          <p:cNvSpPr/>
          <p:nvPr/>
        </p:nvSpPr>
        <p:spPr>
          <a:xfrm>
            <a:off x="7086600" y="1600200"/>
            <a:ext cx="2895600" cy="1676400"/>
          </a:xfrm>
          <a:prstGeom prst="ellipse">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800" b="1">
                <a:solidFill>
                  <a:schemeClr val="bg1"/>
                </a:solidFill>
                <a:effectLst>
                  <a:outerShdw blurRad="38100" dist="38100" dir="2700000" algn="tl">
                    <a:srgbClr val="000000"/>
                  </a:outerShdw>
                </a:effectLst>
                <a:latin typeface="Arial" panose="020B0604020202020204" pitchFamily="34" charset="0"/>
              </a:rPr>
              <a:t>Κέρδος</a:t>
            </a:r>
            <a:endParaRPr lang="en-US" altLang="el-GR" sz="2800" b="1">
              <a:solidFill>
                <a:schemeClr val="bg1"/>
              </a:solidFill>
              <a:effectLst>
                <a:outerShdw blurRad="38100" dist="38100" dir="2700000" algn="tl">
                  <a:srgbClr val="000000"/>
                </a:outerShdw>
              </a:effectLst>
              <a:latin typeface="Arial" panose="020B0604020202020204" pitchFamily="34" charset="0"/>
            </a:endParaRPr>
          </a:p>
        </p:txBody>
      </p:sp>
      <p:sp>
        <p:nvSpPr>
          <p:cNvPr id="16" name="Right Arrow 15">
            <a:extLst>
              <a:ext uri="{FF2B5EF4-FFF2-40B4-BE49-F238E27FC236}">
                <a16:creationId xmlns:a16="http://schemas.microsoft.com/office/drawing/2014/main" id="{D904D428-1FAA-6612-C380-E0DC163A835A}"/>
              </a:ext>
            </a:extLst>
          </p:cNvPr>
          <p:cNvSpPr/>
          <p:nvPr/>
        </p:nvSpPr>
        <p:spPr>
          <a:xfrm>
            <a:off x="5638800" y="2057400"/>
            <a:ext cx="1143000" cy="685800"/>
          </a:xfrm>
          <a:prstGeom prst="rightArrow">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p>
            <a:pPr marL="53975" algn="ctr">
              <a:lnSpc>
                <a:spcPct val="90000"/>
              </a:lnSpc>
              <a:defRPr/>
            </a:pPr>
            <a:endParaRPr lang="en-US" sz="25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Rounded Rectangle 16">
            <a:extLst>
              <a:ext uri="{FF2B5EF4-FFF2-40B4-BE49-F238E27FC236}">
                <a16:creationId xmlns:a16="http://schemas.microsoft.com/office/drawing/2014/main" id="{559A69A9-B74B-9E6F-6D4A-0F481320D919}"/>
              </a:ext>
            </a:extLst>
          </p:cNvPr>
          <p:cNvSpPr/>
          <p:nvPr/>
        </p:nvSpPr>
        <p:spPr>
          <a:xfrm>
            <a:off x="2438400" y="3810000"/>
            <a:ext cx="2895600" cy="1676400"/>
          </a:xfrm>
          <a:prstGeom prst="round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500" b="1">
                <a:solidFill>
                  <a:schemeClr val="bg1"/>
                </a:solidFill>
                <a:effectLst>
                  <a:outerShdw blurRad="38100" dist="38100" dir="2700000" algn="tl">
                    <a:srgbClr val="000000"/>
                  </a:outerShdw>
                </a:effectLst>
                <a:latin typeface="Arial" panose="020B0604020202020204" pitchFamily="34" charset="0"/>
              </a:rPr>
              <a:t>Όταν η τιμή πώλησης είναι</a:t>
            </a:r>
            <a:r>
              <a:rPr lang="el-GR" altLang="el-GR" b="1">
                <a:solidFill>
                  <a:schemeClr val="bg1"/>
                </a:solidFill>
                <a:effectLst>
                  <a:outerShdw blurRad="38100" dist="38100" dir="2700000" algn="tl">
                    <a:srgbClr val="000000"/>
                  </a:outerShdw>
                </a:effectLst>
                <a:latin typeface="Arial" panose="020B0604020202020204" pitchFamily="34" charset="0"/>
              </a:rPr>
              <a:t> </a:t>
            </a:r>
            <a:r>
              <a:rPr lang="el-GR" altLang="el-GR" sz="2500" b="1">
                <a:solidFill>
                  <a:srgbClr val="FFFF00"/>
                </a:solidFill>
                <a:effectLst>
                  <a:outerShdw blurRad="38100" dist="38100" dir="2700000" algn="tl">
                    <a:srgbClr val="000000"/>
                  </a:outerShdw>
                </a:effectLst>
                <a:latin typeface="Arial" panose="020B0604020202020204" pitchFamily="34" charset="0"/>
              </a:rPr>
              <a:t>μικρότερη</a:t>
            </a:r>
            <a:r>
              <a:rPr lang="en-US" altLang="el-GR" b="1">
                <a:solidFill>
                  <a:schemeClr val="bg1"/>
                </a:solidFill>
                <a:effectLst>
                  <a:outerShdw blurRad="38100" dist="38100" dir="2700000" algn="tl">
                    <a:srgbClr val="000000"/>
                  </a:outerShdw>
                </a:effectLst>
                <a:latin typeface="Arial" panose="020B0604020202020204" pitchFamily="34" charset="0"/>
              </a:rPr>
              <a:t> </a:t>
            </a:r>
            <a:r>
              <a:rPr lang="el-GR" altLang="el-GR" sz="2500" b="1">
                <a:solidFill>
                  <a:schemeClr val="bg1"/>
                </a:solidFill>
                <a:effectLst>
                  <a:outerShdw blurRad="38100" dist="38100" dir="2700000" algn="tl">
                    <a:srgbClr val="000000"/>
                  </a:outerShdw>
                </a:effectLst>
                <a:latin typeface="Arial" panose="020B0604020202020204" pitchFamily="34" charset="0"/>
              </a:rPr>
              <a:t>από την λογιστική αξία</a:t>
            </a:r>
            <a:endParaRPr lang="en-US" altLang="el-GR" sz="2500" b="1">
              <a:solidFill>
                <a:schemeClr val="bg1"/>
              </a:solidFill>
              <a:effectLst>
                <a:outerShdw blurRad="38100" dist="38100" dir="2700000" algn="tl">
                  <a:srgbClr val="000000"/>
                </a:outerShdw>
              </a:effectLst>
              <a:latin typeface="Arial" panose="020B0604020202020204" pitchFamily="34" charset="0"/>
            </a:endParaRPr>
          </a:p>
        </p:txBody>
      </p:sp>
      <p:sp>
        <p:nvSpPr>
          <p:cNvPr id="20" name="Oval 19">
            <a:extLst>
              <a:ext uri="{FF2B5EF4-FFF2-40B4-BE49-F238E27FC236}">
                <a16:creationId xmlns:a16="http://schemas.microsoft.com/office/drawing/2014/main" id="{2747FCCE-A159-480E-7BA6-D5D0657D8680}"/>
              </a:ext>
            </a:extLst>
          </p:cNvPr>
          <p:cNvSpPr/>
          <p:nvPr/>
        </p:nvSpPr>
        <p:spPr>
          <a:xfrm>
            <a:off x="7086600" y="3810000"/>
            <a:ext cx="2895600" cy="1676400"/>
          </a:xfrm>
          <a:prstGeom prst="ellipse">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800" b="1">
                <a:solidFill>
                  <a:schemeClr val="bg1"/>
                </a:solidFill>
                <a:effectLst>
                  <a:outerShdw blurRad="38100" dist="38100" dir="2700000" algn="tl">
                    <a:srgbClr val="000000"/>
                  </a:outerShdw>
                </a:effectLst>
                <a:latin typeface="Arial" panose="020B0604020202020204" pitchFamily="34" charset="0"/>
              </a:rPr>
              <a:t>Ζημία</a:t>
            </a:r>
            <a:endParaRPr lang="en-US" altLang="el-GR" sz="2800" b="1">
              <a:solidFill>
                <a:schemeClr val="bg1"/>
              </a:solidFill>
              <a:effectLst>
                <a:outerShdw blurRad="38100" dist="38100" dir="2700000" algn="tl">
                  <a:srgbClr val="000000"/>
                </a:outerShdw>
              </a:effectLst>
              <a:latin typeface="Arial" panose="020B0604020202020204" pitchFamily="34" charset="0"/>
            </a:endParaRPr>
          </a:p>
        </p:txBody>
      </p:sp>
      <p:sp>
        <p:nvSpPr>
          <p:cNvPr id="21" name="Right Arrow 20">
            <a:extLst>
              <a:ext uri="{FF2B5EF4-FFF2-40B4-BE49-F238E27FC236}">
                <a16:creationId xmlns:a16="http://schemas.microsoft.com/office/drawing/2014/main" id="{CAE66212-F685-CE3C-0375-82E0AEEF3AC2}"/>
              </a:ext>
            </a:extLst>
          </p:cNvPr>
          <p:cNvSpPr/>
          <p:nvPr/>
        </p:nvSpPr>
        <p:spPr>
          <a:xfrm>
            <a:off x="5638800" y="4267200"/>
            <a:ext cx="1143000" cy="685800"/>
          </a:xfrm>
          <a:prstGeom prst="rightArrow">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p>
            <a:pPr marL="53975" algn="ctr">
              <a:lnSpc>
                <a:spcPct val="90000"/>
              </a:lnSpc>
              <a:defRPr/>
            </a:pPr>
            <a:endParaRPr lang="en-US" sz="25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Footer Placeholder 8">
            <a:extLst>
              <a:ext uri="{FF2B5EF4-FFF2-40B4-BE49-F238E27FC236}">
                <a16:creationId xmlns:a16="http://schemas.microsoft.com/office/drawing/2014/main" id="{8D3436BC-F088-6E51-D47D-0CCE3D320EEF}"/>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031">
            <a:extLst>
              <a:ext uri="{FF2B5EF4-FFF2-40B4-BE49-F238E27FC236}">
                <a16:creationId xmlns:a16="http://schemas.microsoft.com/office/drawing/2014/main" id="{4BD1507C-ABEA-078C-A108-011DB3882C63}"/>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Πώληση παγίου στοιχείου</a:t>
            </a:r>
            <a:endParaRPr lang="en-US" altLang="el-GR" sz="3200" b="1">
              <a:solidFill>
                <a:srgbClr val="740000"/>
              </a:solidFill>
              <a:latin typeface="Arial" panose="020B0604020202020204" pitchFamily="34" charset="0"/>
            </a:endParaRPr>
          </a:p>
        </p:txBody>
      </p:sp>
      <p:sp>
        <p:nvSpPr>
          <p:cNvPr id="147458" name="Rectangle 1">
            <a:extLst>
              <a:ext uri="{FF2B5EF4-FFF2-40B4-BE49-F238E27FC236}">
                <a16:creationId xmlns:a16="http://schemas.microsoft.com/office/drawing/2014/main" id="{1C1F79A7-12CB-1A50-74D0-9760F4A571D3}"/>
              </a:ext>
            </a:extLst>
          </p:cNvPr>
          <p:cNvSpPr>
            <a:spLocks noChangeArrowheads="1"/>
          </p:cNvSpPr>
          <p:nvPr/>
        </p:nvSpPr>
        <p:spPr bwMode="auto">
          <a:xfrm>
            <a:off x="2057400" y="1143001"/>
            <a:ext cx="830580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1200"/>
              </a:spcBef>
              <a:buClr>
                <a:srgbClr val="740000"/>
              </a:buClr>
              <a:buSzPct val="80000"/>
            </a:pPr>
            <a:r>
              <a:rPr lang="el-GR" altLang="en-US" sz="2100" b="1">
                <a:latin typeface="Arial" panose="020B0604020202020204" pitchFamily="34" charset="0"/>
              </a:rPr>
              <a:t>Παράδειγμα</a:t>
            </a:r>
            <a:r>
              <a:rPr lang="en-US" altLang="en-US" sz="2100">
                <a:latin typeface="Arial" panose="020B0604020202020204" pitchFamily="34" charset="0"/>
              </a:rPr>
              <a:t>: </a:t>
            </a:r>
            <a:r>
              <a:rPr lang="el-GR" altLang="en-US" sz="2100">
                <a:latin typeface="Arial" panose="020B0604020202020204" pitchFamily="34" charset="0"/>
              </a:rPr>
              <a:t>Έστω ότι στις 30 Σεπτεμβρίου 2014 η</a:t>
            </a:r>
            <a:r>
              <a:rPr lang="en-US" altLang="el-GR" sz="2100">
                <a:latin typeface="Arial" panose="020B0604020202020204" pitchFamily="34" charset="0"/>
              </a:rPr>
              <a:t> FedEx </a:t>
            </a:r>
            <a:r>
              <a:rPr lang="el-GR" altLang="el-GR" sz="2100">
                <a:latin typeface="Arial" panose="020B0604020202020204" pitchFamily="34" charset="0"/>
              </a:rPr>
              <a:t>πώλησε εξοπλισμό αντί </a:t>
            </a:r>
            <a:r>
              <a:rPr lang="en-US" altLang="el-GR" sz="2100">
                <a:latin typeface="Arial" panose="020B0604020202020204" pitchFamily="34" charset="0"/>
              </a:rPr>
              <a:t>$7</a:t>
            </a:r>
            <a:r>
              <a:rPr lang="el-GR" altLang="el-GR" sz="2100">
                <a:latin typeface="Arial" panose="020B0604020202020204" pitchFamily="34" charset="0"/>
              </a:rPr>
              <a:t>.</a:t>
            </a:r>
            <a:r>
              <a:rPr lang="en-US" altLang="el-GR" sz="2100">
                <a:latin typeface="Arial" panose="020B0604020202020204" pitchFamily="34" charset="0"/>
              </a:rPr>
              <a:t>300 </a:t>
            </a:r>
            <a:r>
              <a:rPr lang="el-GR" altLang="el-GR" sz="2100">
                <a:latin typeface="Arial" panose="020B0604020202020204" pitchFamily="34" charset="0"/>
              </a:rPr>
              <a:t>μετρητοίς</a:t>
            </a:r>
            <a:r>
              <a:rPr lang="en-US" altLang="el-GR" sz="2100">
                <a:latin typeface="Arial" panose="020B0604020202020204" pitchFamily="34" charset="0"/>
              </a:rPr>
              <a:t>. </a:t>
            </a:r>
            <a:r>
              <a:rPr lang="el-GR" altLang="el-GR" sz="2100">
                <a:latin typeface="Arial" panose="020B0604020202020204" pitchFamily="34" charset="0"/>
              </a:rPr>
              <a:t>Το κόστος του εξοπλισμού ήταν </a:t>
            </a:r>
            <a:r>
              <a:rPr lang="en-US" altLang="el-GR" sz="2100">
                <a:latin typeface="Arial" panose="020B0604020202020204" pitchFamily="34" charset="0"/>
              </a:rPr>
              <a:t>$10</a:t>
            </a:r>
            <a:r>
              <a:rPr lang="el-GR" altLang="el-GR" sz="2100">
                <a:latin typeface="Arial" panose="020B0604020202020204" pitchFamily="34" charset="0"/>
              </a:rPr>
              <a:t>.</a:t>
            </a:r>
            <a:r>
              <a:rPr lang="en-US" altLang="el-GR" sz="2100">
                <a:latin typeface="Arial" panose="020B0604020202020204" pitchFamily="34" charset="0"/>
              </a:rPr>
              <a:t>000 </a:t>
            </a:r>
            <a:r>
              <a:rPr lang="el-GR" altLang="el-GR" sz="2100">
                <a:latin typeface="Arial" panose="020B0604020202020204" pitchFamily="34" charset="0"/>
              </a:rPr>
              <a:t>όταν αγοράστηκε την </a:t>
            </a:r>
            <a:r>
              <a:rPr lang="en-US" altLang="el-GR" sz="2100">
                <a:latin typeface="Arial" panose="020B0604020202020204" pitchFamily="34" charset="0"/>
              </a:rPr>
              <a:t>1</a:t>
            </a:r>
            <a:r>
              <a:rPr lang="el-GR" altLang="el-GR" sz="2100" baseline="30000">
                <a:latin typeface="Arial" panose="020B0604020202020204" pitchFamily="34" charset="0"/>
              </a:rPr>
              <a:t>η</a:t>
            </a:r>
            <a:r>
              <a:rPr lang="el-GR" altLang="el-GR" sz="2100">
                <a:latin typeface="Arial" panose="020B0604020202020204" pitchFamily="34" charset="0"/>
              </a:rPr>
              <a:t> Ιανουαρίου</a:t>
            </a:r>
            <a:r>
              <a:rPr lang="en-US" altLang="el-GR" sz="2100">
                <a:latin typeface="Arial" panose="020B0604020202020204" pitchFamily="34" charset="0"/>
              </a:rPr>
              <a:t> 2011, </a:t>
            </a:r>
            <a:r>
              <a:rPr lang="el-GR" altLang="el-GR" sz="2100">
                <a:latin typeface="Arial" panose="020B0604020202020204" pitchFamily="34" charset="0"/>
              </a:rPr>
              <a:t>και έχει αποσβεστεί με τη μέθοδο της σταθερής απόσβεσης</a:t>
            </a:r>
            <a:r>
              <a:rPr lang="en-US" altLang="el-GR" sz="2100">
                <a:latin typeface="Arial" panose="020B0604020202020204" pitchFamily="34" charset="0"/>
              </a:rPr>
              <a:t>. </a:t>
            </a:r>
            <a:r>
              <a:rPr lang="el-GR" altLang="el-GR" sz="2100">
                <a:latin typeface="Arial" panose="020B0604020202020204" pitchFamily="34" charset="0"/>
              </a:rPr>
              <a:t>Η </a:t>
            </a:r>
            <a:r>
              <a:rPr lang="en-US" altLang="el-GR" sz="2100">
                <a:latin typeface="Arial" panose="020B0604020202020204" pitchFamily="34" charset="0"/>
              </a:rPr>
              <a:t>FedEx</a:t>
            </a:r>
            <a:r>
              <a:rPr lang="el-GR" altLang="el-GR" sz="2100">
                <a:latin typeface="Arial" panose="020B0604020202020204" pitchFamily="34" charset="0"/>
              </a:rPr>
              <a:t> έχει εκτιμήσει</a:t>
            </a:r>
            <a:r>
              <a:rPr lang="en-US" altLang="el-GR" sz="2100">
                <a:latin typeface="Arial" panose="020B0604020202020204" pitchFamily="34" charset="0"/>
              </a:rPr>
              <a:t> </a:t>
            </a:r>
            <a:r>
              <a:rPr lang="el-GR" altLang="el-GR" sz="2100">
                <a:latin typeface="Arial" panose="020B0604020202020204" pitchFamily="34" charset="0"/>
              </a:rPr>
              <a:t>ωφέλιμη διάρκεια ζωής </a:t>
            </a:r>
            <a:r>
              <a:rPr lang="en-US" altLang="el-GR" sz="2100">
                <a:latin typeface="Arial" panose="020B0604020202020204" pitchFamily="34" charset="0"/>
              </a:rPr>
              <a:t>10</a:t>
            </a:r>
            <a:r>
              <a:rPr lang="el-GR" altLang="el-GR" sz="2100">
                <a:latin typeface="Arial" panose="020B0604020202020204" pitchFamily="34" charset="0"/>
              </a:rPr>
              <a:t> έτη και μηδενική υπολειμματική αξία</a:t>
            </a:r>
            <a:r>
              <a:rPr lang="en-US" altLang="el-GR" sz="2100">
                <a:latin typeface="Arial" panose="020B0604020202020204" pitchFamily="34" charset="0"/>
              </a:rPr>
              <a:t>. </a:t>
            </a:r>
            <a:r>
              <a:rPr lang="el-GR" altLang="el-GR" sz="2100">
                <a:latin typeface="Arial" panose="020B0604020202020204" pitchFamily="34" charset="0"/>
              </a:rPr>
              <a:t>Πριν την πώληση οι αποσβέσεις από 1/1/</a:t>
            </a:r>
            <a:r>
              <a:rPr lang="en-US" altLang="el-GR" sz="2100">
                <a:latin typeface="Arial" panose="020B0604020202020204" pitchFamily="34" charset="0"/>
              </a:rPr>
              <a:t>2014</a:t>
            </a:r>
            <a:r>
              <a:rPr lang="el-GR" altLang="el-GR" sz="2100">
                <a:latin typeface="Arial" panose="020B0604020202020204" pitchFamily="34" charset="0"/>
              </a:rPr>
              <a:t> μέχρι την ημ/νία της πώλησης θα πρέπει να ενημερωθούν</a:t>
            </a:r>
            <a:r>
              <a:rPr lang="en-US" altLang="el-GR" sz="2100">
                <a:latin typeface="Arial" panose="020B0604020202020204" pitchFamily="34" charset="0"/>
              </a:rPr>
              <a:t>. </a:t>
            </a:r>
            <a:r>
              <a:rPr lang="el-GR" altLang="el-GR" sz="2100">
                <a:latin typeface="Arial" panose="020B0604020202020204" pitchFamily="34" charset="0"/>
              </a:rPr>
              <a:t>Η εγγραφή των αποσβέσεων στις 30 Σεπτεμβρίου </a:t>
            </a:r>
            <a:r>
              <a:rPr lang="en-US" altLang="el-GR" sz="2100">
                <a:latin typeface="Arial" panose="020B0604020202020204" pitchFamily="34" charset="0"/>
              </a:rPr>
              <a:t>2014,</a:t>
            </a:r>
            <a:r>
              <a:rPr lang="el-GR" altLang="el-GR" sz="2100">
                <a:latin typeface="Arial" panose="020B0604020202020204" pitchFamily="34" charset="0"/>
              </a:rPr>
              <a:t> θα είναι</a:t>
            </a:r>
            <a:endParaRPr lang="en-US" altLang="en-US" sz="2100">
              <a:latin typeface="Arial" panose="020B0604020202020204" pitchFamily="34" charset="0"/>
            </a:endParaRPr>
          </a:p>
        </p:txBody>
      </p:sp>
      <p:sp>
        <p:nvSpPr>
          <p:cNvPr id="147459" name="Text Box 13">
            <a:extLst>
              <a:ext uri="{FF2B5EF4-FFF2-40B4-BE49-F238E27FC236}">
                <a16:creationId xmlns:a16="http://schemas.microsoft.com/office/drawing/2014/main" id="{2FE5C8A8-B025-67BB-1D1E-4F108D8404A6}"/>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4</a:t>
            </a:r>
          </a:p>
        </p:txBody>
      </p:sp>
      <p:sp>
        <p:nvSpPr>
          <p:cNvPr id="6" name="Rectangle 5">
            <a:extLst>
              <a:ext uri="{FF2B5EF4-FFF2-40B4-BE49-F238E27FC236}">
                <a16:creationId xmlns:a16="http://schemas.microsoft.com/office/drawing/2014/main" id="{F9718855-A4CF-68EA-619E-51F9BD7183CD}"/>
              </a:ext>
            </a:extLst>
          </p:cNvPr>
          <p:cNvSpPr/>
          <p:nvPr/>
        </p:nvSpPr>
        <p:spPr bwMode="auto">
          <a:xfrm>
            <a:off x="1981200" y="4410075"/>
            <a:ext cx="8229600" cy="1905000"/>
          </a:xfrm>
          <a:prstGeom prst="rect">
            <a:avLst/>
          </a:prstGeom>
          <a:gradFill flip="none" rotWithShape="1">
            <a:gsLst>
              <a:gs pos="0">
                <a:srgbClr val="92D050">
                  <a:shade val="30000"/>
                  <a:satMod val="115000"/>
                </a:srgbClr>
              </a:gs>
              <a:gs pos="33000">
                <a:srgbClr val="92D050">
                  <a:shade val="67500"/>
                  <a:satMod val="115000"/>
                </a:srgbClr>
              </a:gs>
              <a:gs pos="65000">
                <a:srgbClr val="92D050">
                  <a:shade val="100000"/>
                  <a:satMod val="115000"/>
                </a:srgbClr>
              </a:gs>
            </a:gsLst>
            <a:lin ang="13500000" scaled="1"/>
            <a:tileRect/>
          </a:gradFill>
          <a:ln w="12700" cap="sq" cmpd="sng" algn="ctr">
            <a:noFill/>
            <a:prstDash val="solid"/>
            <a:round/>
            <a:headEnd type="none" w="sm" len="sm"/>
            <a:tailEnd type="none" w="sm" len="sm"/>
          </a:ln>
          <a:effectLst>
            <a:innerShdw blurRad="114300">
              <a:prstClr val="black"/>
            </a:innerShdw>
            <a:softEdge rad="12700"/>
          </a:effectLst>
        </p:spPr>
        <p:txBody>
          <a:bodyPr/>
          <a:lstStyle/>
          <a:p>
            <a:pPr>
              <a:defRPr/>
            </a:pPr>
            <a:endParaRPr lang="en-US" dirty="0"/>
          </a:p>
        </p:txBody>
      </p:sp>
      <p:graphicFrame>
        <p:nvGraphicFramePr>
          <p:cNvPr id="7" name="Table 6">
            <a:extLst>
              <a:ext uri="{FF2B5EF4-FFF2-40B4-BE49-F238E27FC236}">
                <a16:creationId xmlns:a16="http://schemas.microsoft.com/office/drawing/2014/main" id="{0B3D1CD5-9272-8D67-1AE0-BC72B1E07084}"/>
              </a:ext>
            </a:extLst>
          </p:cNvPr>
          <p:cNvGraphicFramePr>
            <a:graphicFrameLocks noGrp="1"/>
          </p:cNvGraphicFramePr>
          <p:nvPr/>
        </p:nvGraphicFramePr>
        <p:xfrm>
          <a:off x="2133600" y="4522789"/>
          <a:ext cx="7924800" cy="1616075"/>
        </p:xfrm>
        <a:graphic>
          <a:graphicData uri="http://schemas.openxmlformats.org/drawingml/2006/table">
            <a:tbl>
              <a:tblPr/>
              <a:tblGrid>
                <a:gridCol w="457200">
                  <a:extLst>
                    <a:ext uri="{9D8B030D-6E8A-4147-A177-3AD203B41FA5}">
                      <a16:colId xmlns:a16="http://schemas.microsoft.com/office/drawing/2014/main" val="1947062046"/>
                    </a:ext>
                  </a:extLst>
                </a:gridCol>
                <a:gridCol w="4572000">
                  <a:extLst>
                    <a:ext uri="{9D8B030D-6E8A-4147-A177-3AD203B41FA5}">
                      <a16:colId xmlns:a16="http://schemas.microsoft.com/office/drawing/2014/main" val="2024736078"/>
                    </a:ext>
                  </a:extLst>
                </a:gridCol>
                <a:gridCol w="1447800">
                  <a:extLst>
                    <a:ext uri="{9D8B030D-6E8A-4147-A177-3AD203B41FA5}">
                      <a16:colId xmlns:a16="http://schemas.microsoft.com/office/drawing/2014/main" val="3869654435"/>
                    </a:ext>
                  </a:extLst>
                </a:gridCol>
                <a:gridCol w="1447800">
                  <a:extLst>
                    <a:ext uri="{9D8B030D-6E8A-4147-A177-3AD203B41FA5}">
                      <a16:colId xmlns:a16="http://schemas.microsoft.com/office/drawing/2014/main" val="3780664741"/>
                    </a:ext>
                  </a:extLst>
                </a:gridCol>
              </a:tblGrid>
              <a:tr h="39687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Λογαριασμοί</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Χρέωση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Πίστωση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577690398"/>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109538">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109538" marR="0" lvl="0"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505568590"/>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566738">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566738" marR="0" lvl="1"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825500014"/>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566738">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566738" marR="0" lvl="1"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675159033"/>
                  </a:ext>
                </a:extLst>
              </a:tr>
            </a:tbl>
          </a:graphicData>
        </a:graphic>
      </p:graphicFrame>
      <p:sp>
        <p:nvSpPr>
          <p:cNvPr id="8" name="TextBox 7">
            <a:extLst>
              <a:ext uri="{FF2B5EF4-FFF2-40B4-BE49-F238E27FC236}">
                <a16:creationId xmlns:a16="http://schemas.microsoft.com/office/drawing/2014/main" id="{EA204EE1-EC8A-3D45-DB57-A6641CD2D0EE}"/>
              </a:ext>
            </a:extLst>
          </p:cNvPr>
          <p:cNvSpPr txBox="1">
            <a:spLocks noChangeArrowheads="1"/>
          </p:cNvSpPr>
          <p:nvPr/>
        </p:nvSpPr>
        <p:spPr bwMode="auto">
          <a:xfrm>
            <a:off x="2590800" y="4945063"/>
            <a:ext cx="4495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Αποσβέσεις</a:t>
            </a:r>
            <a:endParaRPr lang="en-US" altLang="el-GR" b="1">
              <a:latin typeface="Arial" panose="020B0604020202020204" pitchFamily="34" charset="0"/>
            </a:endParaRPr>
          </a:p>
        </p:txBody>
      </p:sp>
      <p:sp>
        <p:nvSpPr>
          <p:cNvPr id="9" name="TextBox 8">
            <a:extLst>
              <a:ext uri="{FF2B5EF4-FFF2-40B4-BE49-F238E27FC236}">
                <a16:creationId xmlns:a16="http://schemas.microsoft.com/office/drawing/2014/main" id="{A6E9A982-FEFF-ECEC-F7E1-8A28D5B29332}"/>
              </a:ext>
            </a:extLst>
          </p:cNvPr>
          <p:cNvSpPr txBox="1">
            <a:spLocks noChangeArrowheads="1"/>
          </p:cNvSpPr>
          <p:nvPr/>
        </p:nvSpPr>
        <p:spPr bwMode="auto">
          <a:xfrm>
            <a:off x="2590800" y="5351464"/>
            <a:ext cx="480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317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Συσσωρευμένες αποσβέσεις</a:t>
            </a:r>
            <a:endParaRPr lang="en-US" altLang="el-GR" b="1">
              <a:latin typeface="Arial" panose="020B0604020202020204" pitchFamily="34" charset="0"/>
            </a:endParaRPr>
          </a:p>
        </p:txBody>
      </p:sp>
      <p:sp>
        <p:nvSpPr>
          <p:cNvPr id="10" name="TextBox 9">
            <a:extLst>
              <a:ext uri="{FF2B5EF4-FFF2-40B4-BE49-F238E27FC236}">
                <a16:creationId xmlns:a16="http://schemas.microsoft.com/office/drawing/2014/main" id="{8159A2D6-58A4-6D8B-8FF3-381C3AC2B125}"/>
              </a:ext>
            </a:extLst>
          </p:cNvPr>
          <p:cNvSpPr txBox="1">
            <a:spLocks noChangeArrowheads="1"/>
          </p:cNvSpPr>
          <p:nvPr/>
        </p:nvSpPr>
        <p:spPr bwMode="auto">
          <a:xfrm>
            <a:off x="7391400" y="4949825"/>
            <a:ext cx="1143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750</a:t>
            </a:r>
          </a:p>
        </p:txBody>
      </p:sp>
      <p:sp>
        <p:nvSpPr>
          <p:cNvPr id="11" name="TextBox 10">
            <a:extLst>
              <a:ext uri="{FF2B5EF4-FFF2-40B4-BE49-F238E27FC236}">
                <a16:creationId xmlns:a16="http://schemas.microsoft.com/office/drawing/2014/main" id="{39E05B69-2270-B7A7-DCED-50037CDE57A9}"/>
              </a:ext>
            </a:extLst>
          </p:cNvPr>
          <p:cNvSpPr txBox="1">
            <a:spLocks noChangeArrowheads="1"/>
          </p:cNvSpPr>
          <p:nvPr/>
        </p:nvSpPr>
        <p:spPr bwMode="auto">
          <a:xfrm>
            <a:off x="8839200" y="5351463"/>
            <a:ext cx="1143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750</a:t>
            </a:r>
          </a:p>
        </p:txBody>
      </p:sp>
      <p:sp>
        <p:nvSpPr>
          <p:cNvPr id="12" name="TextBox 11">
            <a:extLst>
              <a:ext uri="{FF2B5EF4-FFF2-40B4-BE49-F238E27FC236}">
                <a16:creationId xmlns:a16="http://schemas.microsoft.com/office/drawing/2014/main" id="{6032D255-7595-9756-EB4F-51B5C0279623}"/>
              </a:ext>
            </a:extLst>
          </p:cNvPr>
          <p:cNvSpPr txBox="1">
            <a:spLocks noChangeArrowheads="1"/>
          </p:cNvSpPr>
          <p:nvPr/>
        </p:nvSpPr>
        <p:spPr bwMode="auto">
          <a:xfrm>
            <a:off x="2590800" y="5749925"/>
            <a:ext cx="480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l-GR">
                <a:latin typeface="Arial" panose="020B0604020202020204" pitchFamily="34" charset="0"/>
              </a:rPr>
              <a:t>($10</a:t>
            </a:r>
            <a:r>
              <a:rPr lang="el-GR" altLang="el-GR">
                <a:latin typeface="Arial" panose="020B0604020202020204" pitchFamily="34" charset="0"/>
              </a:rPr>
              <a:t>.</a:t>
            </a:r>
            <a:r>
              <a:rPr lang="en-US" altLang="el-GR">
                <a:latin typeface="Arial" panose="020B0604020202020204" pitchFamily="34" charset="0"/>
              </a:rPr>
              <a:t>000 ÷ 10 </a:t>
            </a:r>
            <a:r>
              <a:rPr lang="el-GR" altLang="el-GR">
                <a:latin typeface="Arial" panose="020B0604020202020204" pitchFamily="34" charset="0"/>
              </a:rPr>
              <a:t>έτη </a:t>
            </a:r>
            <a:r>
              <a:rPr lang="en-US" altLang="el-GR">
                <a:latin typeface="Arial" panose="020B0604020202020204" pitchFamily="34" charset="0"/>
              </a:rPr>
              <a:t>x 9/12 = $750)</a:t>
            </a:r>
          </a:p>
        </p:txBody>
      </p:sp>
      <p:sp>
        <p:nvSpPr>
          <p:cNvPr id="14" name="Footer Placeholder 8">
            <a:extLst>
              <a:ext uri="{FF2B5EF4-FFF2-40B4-BE49-F238E27FC236}">
                <a16:creationId xmlns:a16="http://schemas.microsoft.com/office/drawing/2014/main" id="{3282D7C3-D6EF-D534-ECD7-95EF17490207}"/>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nodeType="afterGroup">
                            <p:stCondLst>
                              <p:cond delay="500"/>
                            </p:stCondLst>
                            <p:childTnLst>
                              <p:par>
                                <p:cTn id="23" presetID="2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031">
            <a:extLst>
              <a:ext uri="{FF2B5EF4-FFF2-40B4-BE49-F238E27FC236}">
                <a16:creationId xmlns:a16="http://schemas.microsoft.com/office/drawing/2014/main" id="{D7B73F65-E8EA-7EB9-EFA6-1C58EF85C932}"/>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Πώληση παγίου στοιχείου</a:t>
            </a:r>
            <a:endParaRPr lang="en-US" altLang="el-GR" sz="3200" b="1">
              <a:solidFill>
                <a:srgbClr val="740000"/>
              </a:solidFill>
              <a:latin typeface="Arial" panose="020B0604020202020204" pitchFamily="34" charset="0"/>
            </a:endParaRPr>
          </a:p>
        </p:txBody>
      </p:sp>
      <p:sp>
        <p:nvSpPr>
          <p:cNvPr id="149506" name="Rectangle 1">
            <a:extLst>
              <a:ext uri="{FF2B5EF4-FFF2-40B4-BE49-F238E27FC236}">
                <a16:creationId xmlns:a16="http://schemas.microsoft.com/office/drawing/2014/main" id="{5EC2B35B-593F-9CE9-63E6-73F8DBAFBCC0}"/>
              </a:ext>
            </a:extLst>
          </p:cNvPr>
          <p:cNvSpPr>
            <a:spLocks noChangeArrowheads="1"/>
          </p:cNvSpPr>
          <p:nvPr/>
        </p:nvSpPr>
        <p:spPr bwMode="auto">
          <a:xfrm>
            <a:off x="2057400" y="1143000"/>
            <a:ext cx="8153400" cy="45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1200"/>
              </a:spcBef>
              <a:buClr>
                <a:srgbClr val="740000"/>
              </a:buClr>
              <a:buSzPct val="80000"/>
            </a:pPr>
            <a:r>
              <a:rPr lang="el-GR" altLang="en-US" sz="2100" b="1">
                <a:latin typeface="Arial" panose="020B0604020202020204" pitchFamily="34" charset="0"/>
              </a:rPr>
              <a:t>Παράδειγμα</a:t>
            </a:r>
            <a:r>
              <a:rPr lang="en-US" altLang="en-US" sz="2100">
                <a:latin typeface="Arial" panose="020B0604020202020204" pitchFamily="34" charset="0"/>
              </a:rPr>
              <a:t>: </a:t>
            </a:r>
            <a:r>
              <a:rPr lang="el-GR" altLang="en-US" sz="2100">
                <a:latin typeface="Arial" panose="020B0604020202020204" pitchFamily="34" charset="0"/>
              </a:rPr>
              <a:t>Η λογιστική αξία του εξοπλισμού είναι </a:t>
            </a:r>
            <a:r>
              <a:rPr lang="en-US" altLang="el-GR" sz="2100">
                <a:latin typeface="Arial" panose="020B0604020202020204" pitchFamily="34" charset="0"/>
              </a:rPr>
              <a:t>$6</a:t>
            </a:r>
            <a:r>
              <a:rPr lang="el-GR" altLang="el-GR" sz="2100">
                <a:latin typeface="Arial" panose="020B0604020202020204" pitchFamily="34" charset="0"/>
              </a:rPr>
              <a:t>.</a:t>
            </a:r>
            <a:r>
              <a:rPr lang="en-US" altLang="el-GR" sz="2100">
                <a:latin typeface="Arial" panose="020B0604020202020204" pitchFamily="34" charset="0"/>
              </a:rPr>
              <a:t>250.</a:t>
            </a:r>
            <a:endParaRPr lang="en-US" altLang="en-US" sz="2100">
              <a:latin typeface="Arial" panose="020B0604020202020204" pitchFamily="34" charset="0"/>
            </a:endParaRPr>
          </a:p>
        </p:txBody>
      </p:sp>
      <p:sp>
        <p:nvSpPr>
          <p:cNvPr id="149507" name="Text Box 13">
            <a:extLst>
              <a:ext uri="{FF2B5EF4-FFF2-40B4-BE49-F238E27FC236}">
                <a16:creationId xmlns:a16="http://schemas.microsoft.com/office/drawing/2014/main" id="{745313DC-13E7-8318-5763-D3D306CCE050}"/>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4</a:t>
            </a:r>
          </a:p>
        </p:txBody>
      </p:sp>
      <p:sp>
        <p:nvSpPr>
          <p:cNvPr id="149510" name="Rectangle 13">
            <a:extLst>
              <a:ext uri="{FF2B5EF4-FFF2-40B4-BE49-F238E27FC236}">
                <a16:creationId xmlns:a16="http://schemas.microsoft.com/office/drawing/2014/main" id="{25C99D6B-7B51-1B83-1383-E6FF3C962155}"/>
              </a:ext>
            </a:extLst>
          </p:cNvPr>
          <p:cNvSpPr>
            <a:spLocks noChangeArrowheads="1"/>
          </p:cNvSpPr>
          <p:nvPr/>
        </p:nvSpPr>
        <p:spPr bwMode="auto">
          <a:xfrm>
            <a:off x="2057400" y="3581400"/>
            <a:ext cx="8153400" cy="45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1200"/>
              </a:spcBef>
              <a:buClr>
                <a:srgbClr val="740000"/>
              </a:buClr>
              <a:buSzPct val="80000"/>
            </a:pPr>
            <a:r>
              <a:rPr lang="el-GR" altLang="en-US" sz="2100">
                <a:latin typeface="Arial" panose="020B0604020202020204" pitchFamily="34" charset="0"/>
              </a:rPr>
              <a:t>Κέρδη από πώληση εξοπλισμού</a:t>
            </a:r>
            <a:r>
              <a:rPr lang="en-US" altLang="en-US" sz="2100">
                <a:latin typeface="Arial" panose="020B0604020202020204" pitchFamily="34" charset="0"/>
              </a:rPr>
              <a:t>:</a:t>
            </a:r>
          </a:p>
        </p:txBody>
      </p:sp>
      <p:sp>
        <p:nvSpPr>
          <p:cNvPr id="9" name="Footer Placeholder 8">
            <a:extLst>
              <a:ext uri="{FF2B5EF4-FFF2-40B4-BE49-F238E27FC236}">
                <a16:creationId xmlns:a16="http://schemas.microsoft.com/office/drawing/2014/main" id="{0C27F6B6-D328-349F-754F-E39202ECEF88}"/>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pic>
        <p:nvPicPr>
          <p:cNvPr id="149513" name="Picture 9">
            <a:extLst>
              <a:ext uri="{FF2B5EF4-FFF2-40B4-BE49-F238E27FC236}">
                <a16:creationId xmlns:a16="http://schemas.microsoft.com/office/drawing/2014/main" id="{8FA1494B-D5F1-D620-85E5-D4AAA061D6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52601"/>
            <a:ext cx="8001000"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49514" name="Picture 10">
            <a:extLst>
              <a:ext uri="{FF2B5EF4-FFF2-40B4-BE49-F238E27FC236}">
                <a16:creationId xmlns:a16="http://schemas.microsoft.com/office/drawing/2014/main" id="{178B8E5A-CEB8-AEFE-EE0E-F9C3719E98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191001"/>
            <a:ext cx="7315200" cy="1871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31">
            <a:extLst>
              <a:ext uri="{FF2B5EF4-FFF2-40B4-BE49-F238E27FC236}">
                <a16:creationId xmlns:a16="http://schemas.microsoft.com/office/drawing/2014/main" id="{4BA927AB-CF72-631B-42D9-75EACD6B652A}"/>
              </a:ext>
            </a:extLst>
          </p:cNvPr>
          <p:cNvSpPr txBox="1">
            <a:spLocks noChangeArrowheads="1"/>
          </p:cNvSpPr>
          <p:nvPr/>
        </p:nvSpPr>
        <p:spPr bwMode="auto">
          <a:xfrm>
            <a:off x="2057400" y="3048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Πώληση παγίου στοιχείου</a:t>
            </a:r>
            <a:endParaRPr lang="en-US" altLang="el-GR" sz="3200" b="1">
              <a:solidFill>
                <a:srgbClr val="740000"/>
              </a:solidFill>
              <a:latin typeface="Arial" panose="020B0604020202020204" pitchFamily="34" charset="0"/>
            </a:endParaRPr>
          </a:p>
        </p:txBody>
      </p:sp>
      <p:sp>
        <p:nvSpPr>
          <p:cNvPr id="151555" name="Text Box 13">
            <a:extLst>
              <a:ext uri="{FF2B5EF4-FFF2-40B4-BE49-F238E27FC236}">
                <a16:creationId xmlns:a16="http://schemas.microsoft.com/office/drawing/2014/main" id="{BC716670-F1BF-7FB9-5F39-D9017F42D778}"/>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4</a:t>
            </a:r>
          </a:p>
        </p:txBody>
      </p:sp>
      <p:sp>
        <p:nvSpPr>
          <p:cNvPr id="8" name="Rectangle 7">
            <a:extLst>
              <a:ext uri="{FF2B5EF4-FFF2-40B4-BE49-F238E27FC236}">
                <a16:creationId xmlns:a16="http://schemas.microsoft.com/office/drawing/2014/main" id="{598BAD7B-692B-89A5-E40F-77C46D980434}"/>
              </a:ext>
            </a:extLst>
          </p:cNvPr>
          <p:cNvSpPr/>
          <p:nvPr/>
        </p:nvSpPr>
        <p:spPr bwMode="auto">
          <a:xfrm>
            <a:off x="1981200" y="3962400"/>
            <a:ext cx="8229600" cy="2340864"/>
          </a:xfrm>
          <a:prstGeom prst="rect">
            <a:avLst/>
          </a:prstGeom>
          <a:gradFill flip="none" rotWithShape="1">
            <a:gsLst>
              <a:gs pos="0">
                <a:srgbClr val="92D050">
                  <a:shade val="30000"/>
                  <a:satMod val="115000"/>
                </a:srgbClr>
              </a:gs>
              <a:gs pos="33000">
                <a:srgbClr val="92D050">
                  <a:shade val="67500"/>
                  <a:satMod val="115000"/>
                </a:srgbClr>
              </a:gs>
              <a:gs pos="65000">
                <a:srgbClr val="92D050">
                  <a:shade val="100000"/>
                  <a:satMod val="115000"/>
                </a:srgbClr>
              </a:gs>
            </a:gsLst>
            <a:lin ang="13500000" scaled="1"/>
            <a:tileRect/>
          </a:gradFill>
          <a:ln w="12700" cap="sq" cmpd="sng" algn="ctr">
            <a:noFill/>
            <a:prstDash val="solid"/>
            <a:round/>
            <a:headEnd type="none" w="sm" len="sm"/>
            <a:tailEnd type="none" w="sm" len="sm"/>
          </a:ln>
          <a:effectLst>
            <a:innerShdw blurRad="114300">
              <a:prstClr val="black"/>
            </a:innerShdw>
            <a:softEdge rad="12700"/>
          </a:effectLst>
        </p:spPr>
        <p:txBody>
          <a:bodyPr/>
          <a:lstStyle/>
          <a:p>
            <a:pPr>
              <a:defRPr/>
            </a:pPr>
            <a:endParaRPr lang="en-US" dirty="0"/>
          </a:p>
        </p:txBody>
      </p:sp>
      <p:graphicFrame>
        <p:nvGraphicFramePr>
          <p:cNvPr id="151602" name="Group 50">
            <a:extLst>
              <a:ext uri="{FF2B5EF4-FFF2-40B4-BE49-F238E27FC236}">
                <a16:creationId xmlns:a16="http://schemas.microsoft.com/office/drawing/2014/main" id="{4D655865-27B9-A4AA-4762-090A0B110D3A}"/>
              </a:ext>
            </a:extLst>
          </p:cNvPr>
          <p:cNvGraphicFramePr>
            <a:graphicFrameLocks noGrp="1"/>
          </p:cNvGraphicFramePr>
          <p:nvPr/>
        </p:nvGraphicFramePr>
        <p:xfrm>
          <a:off x="2133600" y="4117975"/>
          <a:ext cx="7924800" cy="2021840"/>
        </p:xfrm>
        <a:graphic>
          <a:graphicData uri="http://schemas.openxmlformats.org/drawingml/2006/table">
            <a:tbl>
              <a:tblPr/>
              <a:tblGrid>
                <a:gridCol w="457200">
                  <a:extLst>
                    <a:ext uri="{9D8B030D-6E8A-4147-A177-3AD203B41FA5}">
                      <a16:colId xmlns:a16="http://schemas.microsoft.com/office/drawing/2014/main" val="144551839"/>
                    </a:ext>
                  </a:extLst>
                </a:gridCol>
                <a:gridCol w="4572000">
                  <a:extLst>
                    <a:ext uri="{9D8B030D-6E8A-4147-A177-3AD203B41FA5}">
                      <a16:colId xmlns:a16="http://schemas.microsoft.com/office/drawing/2014/main" val="359999999"/>
                    </a:ext>
                  </a:extLst>
                </a:gridCol>
                <a:gridCol w="1447800">
                  <a:extLst>
                    <a:ext uri="{9D8B030D-6E8A-4147-A177-3AD203B41FA5}">
                      <a16:colId xmlns:a16="http://schemas.microsoft.com/office/drawing/2014/main" val="694502042"/>
                    </a:ext>
                  </a:extLst>
                </a:gridCol>
                <a:gridCol w="1447800">
                  <a:extLst>
                    <a:ext uri="{9D8B030D-6E8A-4147-A177-3AD203B41FA5}">
                      <a16:colId xmlns:a16="http://schemas.microsoft.com/office/drawing/2014/main" val="243422121"/>
                    </a:ext>
                  </a:extLst>
                </a:gridCol>
              </a:tblGrid>
              <a:tr h="28892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Λογαριασμοί</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Χρέωση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Πίστωση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455626948"/>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109538">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109538" marR="0" lvl="0"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92655875"/>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566738">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566738" marR="0" lvl="1"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239499843"/>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566738">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566738" marR="0" lvl="1"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411939637"/>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566738">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566738" marR="0" lvl="1"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02853566"/>
                  </a:ext>
                </a:extLst>
              </a:tr>
            </a:tbl>
          </a:graphicData>
        </a:graphic>
      </p:graphicFrame>
      <p:sp>
        <p:nvSpPr>
          <p:cNvPr id="10" name="TextBox 9">
            <a:extLst>
              <a:ext uri="{FF2B5EF4-FFF2-40B4-BE49-F238E27FC236}">
                <a16:creationId xmlns:a16="http://schemas.microsoft.com/office/drawing/2014/main" id="{94DE4AFE-862B-FCEB-E266-B43EEF56B60D}"/>
              </a:ext>
            </a:extLst>
          </p:cNvPr>
          <p:cNvSpPr txBox="1">
            <a:spLocks noChangeArrowheads="1"/>
          </p:cNvSpPr>
          <p:nvPr/>
        </p:nvSpPr>
        <p:spPr bwMode="auto">
          <a:xfrm>
            <a:off x="2590800" y="4540251"/>
            <a:ext cx="449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Ταμειακά διαθέσιμα</a:t>
            </a:r>
            <a:endParaRPr lang="en-US" altLang="el-GR" b="1">
              <a:latin typeface="Arial" panose="020B0604020202020204" pitchFamily="34" charset="0"/>
            </a:endParaRPr>
          </a:p>
        </p:txBody>
      </p:sp>
      <p:sp>
        <p:nvSpPr>
          <p:cNvPr id="11" name="TextBox 10">
            <a:extLst>
              <a:ext uri="{FF2B5EF4-FFF2-40B4-BE49-F238E27FC236}">
                <a16:creationId xmlns:a16="http://schemas.microsoft.com/office/drawing/2014/main" id="{63DF56C6-C475-5835-AB34-3C3915EF6043}"/>
              </a:ext>
            </a:extLst>
          </p:cNvPr>
          <p:cNvSpPr txBox="1">
            <a:spLocks noChangeArrowheads="1"/>
          </p:cNvSpPr>
          <p:nvPr/>
        </p:nvSpPr>
        <p:spPr bwMode="auto">
          <a:xfrm>
            <a:off x="2590800" y="4946650"/>
            <a:ext cx="434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Συσσωρευμένες αποσβέσεις</a:t>
            </a:r>
            <a:endParaRPr lang="en-US" altLang="el-GR" b="1">
              <a:latin typeface="Arial" panose="020B0604020202020204" pitchFamily="34" charset="0"/>
            </a:endParaRPr>
          </a:p>
        </p:txBody>
      </p:sp>
      <p:sp>
        <p:nvSpPr>
          <p:cNvPr id="12" name="TextBox 11">
            <a:extLst>
              <a:ext uri="{FF2B5EF4-FFF2-40B4-BE49-F238E27FC236}">
                <a16:creationId xmlns:a16="http://schemas.microsoft.com/office/drawing/2014/main" id="{52B9C13E-0B68-FA27-80E4-98EFB63E083F}"/>
              </a:ext>
            </a:extLst>
          </p:cNvPr>
          <p:cNvSpPr txBox="1">
            <a:spLocks noChangeArrowheads="1"/>
          </p:cNvSpPr>
          <p:nvPr/>
        </p:nvSpPr>
        <p:spPr bwMode="auto">
          <a:xfrm>
            <a:off x="7391400" y="4545013"/>
            <a:ext cx="1143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7</a:t>
            </a:r>
            <a:r>
              <a:rPr lang="el-GR" altLang="el-GR" b="1">
                <a:latin typeface="Arial" panose="020B0604020202020204" pitchFamily="34" charset="0"/>
              </a:rPr>
              <a:t>.</a:t>
            </a:r>
            <a:r>
              <a:rPr lang="en-US" altLang="el-GR" b="1">
                <a:latin typeface="Arial" panose="020B0604020202020204" pitchFamily="34" charset="0"/>
              </a:rPr>
              <a:t>300</a:t>
            </a:r>
          </a:p>
        </p:txBody>
      </p:sp>
      <p:sp>
        <p:nvSpPr>
          <p:cNvPr id="13" name="TextBox 12">
            <a:extLst>
              <a:ext uri="{FF2B5EF4-FFF2-40B4-BE49-F238E27FC236}">
                <a16:creationId xmlns:a16="http://schemas.microsoft.com/office/drawing/2014/main" id="{876D3854-2204-443C-C8A7-6297812A938D}"/>
              </a:ext>
            </a:extLst>
          </p:cNvPr>
          <p:cNvSpPr txBox="1">
            <a:spLocks noChangeArrowheads="1"/>
          </p:cNvSpPr>
          <p:nvPr/>
        </p:nvSpPr>
        <p:spPr bwMode="auto">
          <a:xfrm>
            <a:off x="7086600" y="4946651"/>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3</a:t>
            </a:r>
            <a:r>
              <a:rPr lang="el-GR" altLang="el-GR" b="1">
                <a:latin typeface="Arial" panose="020B0604020202020204" pitchFamily="34" charset="0"/>
              </a:rPr>
              <a:t>.</a:t>
            </a:r>
            <a:r>
              <a:rPr lang="en-US" altLang="el-GR" b="1">
                <a:latin typeface="Arial" panose="020B0604020202020204" pitchFamily="34" charset="0"/>
              </a:rPr>
              <a:t>750</a:t>
            </a:r>
          </a:p>
        </p:txBody>
      </p:sp>
      <p:sp>
        <p:nvSpPr>
          <p:cNvPr id="15" name="TextBox 14">
            <a:extLst>
              <a:ext uri="{FF2B5EF4-FFF2-40B4-BE49-F238E27FC236}">
                <a16:creationId xmlns:a16="http://schemas.microsoft.com/office/drawing/2014/main" id="{5AFA208C-626E-7EB6-090A-10C9BEA84EA5}"/>
              </a:ext>
            </a:extLst>
          </p:cNvPr>
          <p:cNvSpPr txBox="1">
            <a:spLocks noChangeArrowheads="1"/>
          </p:cNvSpPr>
          <p:nvPr/>
        </p:nvSpPr>
        <p:spPr bwMode="auto">
          <a:xfrm>
            <a:off x="2590800" y="5345114"/>
            <a:ext cx="480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317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Εξοπλισμός</a:t>
            </a:r>
            <a:endParaRPr lang="en-US" altLang="el-GR" b="1">
              <a:latin typeface="Arial" panose="020B0604020202020204" pitchFamily="34" charset="0"/>
            </a:endParaRPr>
          </a:p>
        </p:txBody>
      </p:sp>
      <p:sp>
        <p:nvSpPr>
          <p:cNvPr id="16" name="TextBox 15">
            <a:extLst>
              <a:ext uri="{FF2B5EF4-FFF2-40B4-BE49-F238E27FC236}">
                <a16:creationId xmlns:a16="http://schemas.microsoft.com/office/drawing/2014/main" id="{59B3C53B-ADC2-B0E7-DABF-0094E32A7F4A}"/>
              </a:ext>
            </a:extLst>
          </p:cNvPr>
          <p:cNvSpPr txBox="1">
            <a:spLocks noChangeArrowheads="1"/>
          </p:cNvSpPr>
          <p:nvPr/>
        </p:nvSpPr>
        <p:spPr bwMode="auto">
          <a:xfrm>
            <a:off x="8534400" y="5345113"/>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10</a:t>
            </a:r>
            <a:r>
              <a:rPr lang="el-GR" altLang="el-GR" b="1">
                <a:latin typeface="Arial" panose="020B0604020202020204" pitchFamily="34" charset="0"/>
              </a:rPr>
              <a:t>.</a:t>
            </a:r>
            <a:r>
              <a:rPr lang="en-US" altLang="el-GR" b="1">
                <a:latin typeface="Arial" panose="020B0604020202020204" pitchFamily="34" charset="0"/>
              </a:rPr>
              <a:t>000</a:t>
            </a:r>
          </a:p>
        </p:txBody>
      </p:sp>
      <p:sp>
        <p:nvSpPr>
          <p:cNvPr id="151597" name="Rectangle 16">
            <a:extLst>
              <a:ext uri="{FF2B5EF4-FFF2-40B4-BE49-F238E27FC236}">
                <a16:creationId xmlns:a16="http://schemas.microsoft.com/office/drawing/2014/main" id="{39AEE3FD-6864-7DFA-4CE5-87D5880C32B5}"/>
              </a:ext>
            </a:extLst>
          </p:cNvPr>
          <p:cNvSpPr>
            <a:spLocks noChangeArrowheads="1"/>
          </p:cNvSpPr>
          <p:nvPr/>
        </p:nvSpPr>
        <p:spPr bwMode="auto">
          <a:xfrm>
            <a:off x="2057400" y="3465513"/>
            <a:ext cx="8153400" cy="45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1200"/>
              </a:spcBef>
              <a:buClr>
                <a:srgbClr val="740000"/>
              </a:buClr>
              <a:buSzPct val="80000"/>
            </a:pPr>
            <a:r>
              <a:rPr lang="el-GR" altLang="en-US" sz="2100">
                <a:latin typeface="Arial" panose="020B0604020202020204" pitchFamily="34" charset="0"/>
              </a:rPr>
              <a:t>Η εγγραφή καταχώρισης της πώλησης</a:t>
            </a:r>
            <a:r>
              <a:rPr lang="en-US" altLang="en-US" sz="2100">
                <a:latin typeface="Arial" panose="020B0604020202020204" pitchFamily="34" charset="0"/>
              </a:rPr>
              <a:t>:</a:t>
            </a:r>
          </a:p>
        </p:txBody>
      </p:sp>
      <p:sp>
        <p:nvSpPr>
          <p:cNvPr id="18" name="TextBox 17">
            <a:extLst>
              <a:ext uri="{FF2B5EF4-FFF2-40B4-BE49-F238E27FC236}">
                <a16:creationId xmlns:a16="http://schemas.microsoft.com/office/drawing/2014/main" id="{FA568FF7-647A-5364-1EEF-41B4953CC38F}"/>
              </a:ext>
            </a:extLst>
          </p:cNvPr>
          <p:cNvSpPr txBox="1">
            <a:spLocks noChangeArrowheads="1"/>
          </p:cNvSpPr>
          <p:nvPr/>
        </p:nvSpPr>
        <p:spPr bwMode="auto">
          <a:xfrm>
            <a:off x="2590800" y="5751514"/>
            <a:ext cx="480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317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Κέρδη από πώληση παγίου</a:t>
            </a:r>
            <a:endParaRPr lang="en-US" altLang="el-GR" b="1">
              <a:latin typeface="Arial" panose="020B0604020202020204" pitchFamily="34" charset="0"/>
            </a:endParaRPr>
          </a:p>
        </p:txBody>
      </p:sp>
      <p:sp>
        <p:nvSpPr>
          <p:cNvPr id="19" name="TextBox 18">
            <a:extLst>
              <a:ext uri="{FF2B5EF4-FFF2-40B4-BE49-F238E27FC236}">
                <a16:creationId xmlns:a16="http://schemas.microsoft.com/office/drawing/2014/main" id="{FB8A5B92-AC50-C6D9-5D66-C2CF9E0E1310}"/>
              </a:ext>
            </a:extLst>
          </p:cNvPr>
          <p:cNvSpPr txBox="1">
            <a:spLocks noChangeArrowheads="1"/>
          </p:cNvSpPr>
          <p:nvPr/>
        </p:nvSpPr>
        <p:spPr bwMode="auto">
          <a:xfrm>
            <a:off x="8534400" y="5751513"/>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1</a:t>
            </a:r>
            <a:r>
              <a:rPr lang="el-GR" altLang="el-GR" b="1">
                <a:latin typeface="Arial" panose="020B0604020202020204" pitchFamily="34" charset="0"/>
              </a:rPr>
              <a:t>.</a:t>
            </a:r>
            <a:r>
              <a:rPr lang="en-US" altLang="el-GR" b="1">
                <a:latin typeface="Arial" panose="020B0604020202020204" pitchFamily="34" charset="0"/>
              </a:rPr>
              <a:t>050</a:t>
            </a:r>
          </a:p>
        </p:txBody>
      </p:sp>
      <p:sp>
        <p:nvSpPr>
          <p:cNvPr id="21" name="Footer Placeholder 8">
            <a:extLst>
              <a:ext uri="{FF2B5EF4-FFF2-40B4-BE49-F238E27FC236}">
                <a16:creationId xmlns:a16="http://schemas.microsoft.com/office/drawing/2014/main" id="{8895743F-8ED7-7882-F0FF-D04162E0DD31}"/>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pic>
        <p:nvPicPr>
          <p:cNvPr id="151603" name="Picture 51">
            <a:extLst>
              <a:ext uri="{FF2B5EF4-FFF2-40B4-BE49-F238E27FC236}">
                <a16:creationId xmlns:a16="http://schemas.microsoft.com/office/drawing/2014/main" id="{20BA8498-095F-E51C-C347-61160D3F0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066800"/>
            <a:ext cx="7924800" cy="2027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P spid="16" grpId="0"/>
      <p:bldP spid="18" grpId="0"/>
      <p:bldP spid="1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031">
            <a:extLst>
              <a:ext uri="{FF2B5EF4-FFF2-40B4-BE49-F238E27FC236}">
                <a16:creationId xmlns:a16="http://schemas.microsoft.com/office/drawing/2014/main" id="{7195F5DC-4F24-70FE-AC32-B731E196E07B}"/>
              </a:ext>
            </a:extLst>
          </p:cNvPr>
          <p:cNvSpPr txBox="1">
            <a:spLocks noChangeArrowheads="1"/>
          </p:cNvSpPr>
          <p:nvPr/>
        </p:nvSpPr>
        <p:spPr bwMode="auto">
          <a:xfrm>
            <a:off x="2057400" y="3048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Πώληση παγίου στοιχείου</a:t>
            </a:r>
            <a:endParaRPr lang="en-US" altLang="el-GR" sz="3200" b="1">
              <a:solidFill>
                <a:srgbClr val="740000"/>
              </a:solidFill>
              <a:latin typeface="Arial" panose="020B0604020202020204" pitchFamily="34" charset="0"/>
            </a:endParaRPr>
          </a:p>
        </p:txBody>
      </p:sp>
      <p:sp>
        <p:nvSpPr>
          <p:cNvPr id="153602" name="Text Box 13">
            <a:extLst>
              <a:ext uri="{FF2B5EF4-FFF2-40B4-BE49-F238E27FC236}">
                <a16:creationId xmlns:a16="http://schemas.microsoft.com/office/drawing/2014/main" id="{29EF2E45-651A-55F9-012F-EF48D8C20930}"/>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4</a:t>
            </a:r>
          </a:p>
        </p:txBody>
      </p:sp>
      <p:sp>
        <p:nvSpPr>
          <p:cNvPr id="153603" name="Rectangle 16">
            <a:extLst>
              <a:ext uri="{FF2B5EF4-FFF2-40B4-BE49-F238E27FC236}">
                <a16:creationId xmlns:a16="http://schemas.microsoft.com/office/drawing/2014/main" id="{24734565-33FF-CB17-26B1-19A17C02A877}"/>
              </a:ext>
            </a:extLst>
          </p:cNvPr>
          <p:cNvSpPr>
            <a:spLocks noChangeArrowheads="1"/>
          </p:cNvSpPr>
          <p:nvPr/>
        </p:nvSpPr>
        <p:spPr bwMode="auto">
          <a:xfrm>
            <a:off x="2057400" y="1066801"/>
            <a:ext cx="81534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0000"/>
              </a:lnSpc>
              <a:spcBef>
                <a:spcPts val="900"/>
              </a:spcBef>
              <a:buClr>
                <a:srgbClr val="740000"/>
              </a:buClr>
              <a:buSzPct val="80000"/>
            </a:pPr>
            <a:r>
              <a:rPr lang="el-GR" altLang="en-US" sz="2000" b="1">
                <a:latin typeface="Arial" panose="020B0604020202020204" pitchFamily="34" charset="0"/>
              </a:rPr>
              <a:t>Παράδειγμα</a:t>
            </a:r>
            <a:r>
              <a:rPr lang="en-US" altLang="en-US" sz="2000" b="1">
                <a:latin typeface="Arial" panose="020B0604020202020204" pitchFamily="34" charset="0"/>
              </a:rPr>
              <a:t>:  </a:t>
            </a:r>
            <a:r>
              <a:rPr lang="el-GR" altLang="en-US" sz="2000">
                <a:latin typeface="Arial" panose="020B0604020202020204" pitchFamily="34" charset="0"/>
              </a:rPr>
              <a:t>Έστω στις 0</a:t>
            </a:r>
            <a:r>
              <a:rPr lang="en-US" altLang="el-GR" sz="2000">
                <a:latin typeface="Arial" panose="020B0604020202020204" pitchFamily="34" charset="0"/>
              </a:rPr>
              <a:t>2</a:t>
            </a:r>
            <a:r>
              <a:rPr lang="el-GR" altLang="el-GR" sz="2000">
                <a:latin typeface="Arial" panose="020B0604020202020204" pitchFamily="34" charset="0"/>
              </a:rPr>
              <a:t>/01/</a:t>
            </a:r>
            <a:r>
              <a:rPr lang="en-US" altLang="el-GR" sz="2000">
                <a:latin typeface="Arial" panose="020B0604020202020204" pitchFamily="34" charset="0"/>
              </a:rPr>
              <a:t>2014,</a:t>
            </a:r>
            <a:r>
              <a:rPr lang="el-GR" altLang="el-GR" sz="2000">
                <a:latin typeface="Arial" panose="020B0604020202020204" pitchFamily="34" charset="0"/>
              </a:rPr>
              <a:t> η </a:t>
            </a:r>
            <a:r>
              <a:rPr lang="en-US" altLang="el-GR" sz="2000">
                <a:latin typeface="Arial" panose="020B0604020202020204" pitchFamily="34" charset="0"/>
              </a:rPr>
              <a:t>Crystal Inc., </a:t>
            </a:r>
            <a:r>
              <a:rPr lang="el-GR" altLang="el-GR" sz="2000">
                <a:latin typeface="Arial" panose="020B0604020202020204" pitchFamily="34" charset="0"/>
              </a:rPr>
              <a:t>αγόρασε έπιπλα αξίας </a:t>
            </a:r>
            <a:r>
              <a:rPr lang="en-US" altLang="el-GR" sz="2000">
                <a:latin typeface="Arial" panose="020B0604020202020204" pitchFamily="34" charset="0"/>
              </a:rPr>
              <a:t>$8</a:t>
            </a:r>
            <a:r>
              <a:rPr lang="el-GR" altLang="el-GR" sz="2000">
                <a:latin typeface="Arial" panose="020B0604020202020204" pitchFamily="34" charset="0"/>
              </a:rPr>
              <a:t>.</a:t>
            </a:r>
            <a:r>
              <a:rPr lang="en-US" altLang="el-GR" sz="2000">
                <a:latin typeface="Arial" panose="020B0604020202020204" pitchFamily="34" charset="0"/>
              </a:rPr>
              <a:t>700 </a:t>
            </a:r>
            <a:r>
              <a:rPr lang="el-GR" altLang="el-GR" sz="2000">
                <a:latin typeface="Arial" panose="020B0604020202020204" pitchFamily="34" charset="0"/>
              </a:rPr>
              <a:t>τοις μετρητοίς</a:t>
            </a:r>
            <a:r>
              <a:rPr lang="en-US" altLang="el-GR" sz="2000">
                <a:latin typeface="Arial" panose="020B0604020202020204" pitchFamily="34" charset="0"/>
              </a:rPr>
              <a:t>, </a:t>
            </a:r>
            <a:r>
              <a:rPr lang="el-GR" altLang="el-GR" sz="2000">
                <a:latin typeface="Arial" panose="020B0604020202020204" pitchFamily="34" charset="0"/>
              </a:rPr>
              <a:t>εκτιμώντας ότι θα παραμείνουν σε λειτουργία για 5 έτη</a:t>
            </a:r>
            <a:r>
              <a:rPr lang="en-US" altLang="el-GR" sz="2000">
                <a:latin typeface="Arial" panose="020B0604020202020204" pitchFamily="34" charset="0"/>
              </a:rPr>
              <a:t>. </a:t>
            </a:r>
            <a:r>
              <a:rPr lang="el-GR" altLang="el-GR" sz="2000">
                <a:latin typeface="Arial" panose="020B0604020202020204" pitchFamily="34" charset="0"/>
              </a:rPr>
              <a:t>Η εταιρεία αποσβαίνει τα έπιπλα με την     φθίνουσα (επιταχυνόμενη) μέθοδο</a:t>
            </a:r>
            <a:r>
              <a:rPr lang="en-US" altLang="el-GR" sz="2000">
                <a:latin typeface="Arial" panose="020B0604020202020204" pitchFamily="34" charset="0"/>
              </a:rPr>
              <a:t>, </a:t>
            </a:r>
            <a:r>
              <a:rPr lang="el-GR" altLang="el-GR" sz="2000">
                <a:latin typeface="Arial" panose="020B0604020202020204" pitchFamily="34" charset="0"/>
              </a:rPr>
              <a:t>με εκτιμώμενη υπολειμματική αξία </a:t>
            </a:r>
            <a:r>
              <a:rPr lang="en-US" altLang="el-GR" sz="2000">
                <a:latin typeface="Arial" panose="020B0604020202020204" pitchFamily="34" charset="0"/>
              </a:rPr>
              <a:t>$1</a:t>
            </a:r>
            <a:r>
              <a:rPr lang="el-GR" altLang="el-GR" sz="2000">
                <a:latin typeface="Arial" panose="020B0604020202020204" pitchFamily="34" charset="0"/>
              </a:rPr>
              <a:t>.</a:t>
            </a:r>
            <a:r>
              <a:rPr lang="en-US" altLang="el-GR" sz="2000">
                <a:latin typeface="Arial" panose="020B0604020202020204" pitchFamily="34" charset="0"/>
              </a:rPr>
              <a:t>800. </a:t>
            </a:r>
            <a:r>
              <a:rPr lang="el-GR" altLang="el-GR" sz="2000">
                <a:latin typeface="Arial" panose="020B0604020202020204" pitchFamily="34" charset="0"/>
              </a:rPr>
              <a:t>Στις </a:t>
            </a:r>
            <a:r>
              <a:rPr lang="en-US" altLang="el-GR" sz="2000">
                <a:latin typeface="Arial" panose="020B0604020202020204" pitchFamily="34" charset="0"/>
              </a:rPr>
              <a:t>30</a:t>
            </a:r>
            <a:r>
              <a:rPr lang="el-GR" altLang="el-GR" sz="2000">
                <a:latin typeface="Arial" panose="020B0604020202020204" pitchFamily="34" charset="0"/>
              </a:rPr>
              <a:t>/09/</a:t>
            </a:r>
            <a:r>
              <a:rPr lang="en-US" altLang="el-GR" sz="2000">
                <a:latin typeface="Arial" panose="020B0604020202020204" pitchFamily="34" charset="0"/>
              </a:rPr>
              <a:t>2015, </a:t>
            </a:r>
            <a:r>
              <a:rPr lang="el-GR" altLang="el-GR" sz="2000">
                <a:latin typeface="Arial" panose="020B0604020202020204" pitchFamily="34" charset="0"/>
              </a:rPr>
              <a:t>η εταιρεία πώλησε τα έπιπλα για </a:t>
            </a:r>
            <a:r>
              <a:rPr lang="en-US" altLang="el-GR" sz="2000">
                <a:latin typeface="Arial" panose="020B0604020202020204" pitchFamily="34" charset="0"/>
              </a:rPr>
              <a:t>$2</a:t>
            </a:r>
            <a:r>
              <a:rPr lang="el-GR" altLang="el-GR" sz="2000">
                <a:latin typeface="Arial" panose="020B0604020202020204" pitchFamily="34" charset="0"/>
              </a:rPr>
              <a:t>.</a:t>
            </a:r>
            <a:r>
              <a:rPr lang="en-US" altLang="el-GR" sz="2000">
                <a:latin typeface="Arial" panose="020B0604020202020204" pitchFamily="34" charset="0"/>
              </a:rPr>
              <a:t>600. </a:t>
            </a:r>
            <a:r>
              <a:rPr lang="el-GR" altLang="el-GR" sz="2000">
                <a:latin typeface="Arial" panose="020B0604020202020204" pitchFamily="34" charset="0"/>
              </a:rPr>
              <a:t>Να καταχωρηθούν οι αποσβέσεις των επίπλων για το</a:t>
            </a:r>
            <a:r>
              <a:rPr lang="en-US" altLang="el-GR" sz="2000">
                <a:latin typeface="Arial" panose="020B0604020202020204" pitchFamily="34" charset="0"/>
              </a:rPr>
              <a:t> 2015 </a:t>
            </a:r>
            <a:r>
              <a:rPr lang="el-GR" altLang="el-GR" sz="2000">
                <a:latin typeface="Arial" panose="020B0604020202020204" pitchFamily="34" charset="0"/>
              </a:rPr>
              <a:t>και η πώλησή τους</a:t>
            </a:r>
            <a:r>
              <a:rPr lang="en-US" altLang="el-GR" sz="2000">
                <a:latin typeface="Arial" panose="020B0604020202020204" pitchFamily="34" charset="0"/>
              </a:rPr>
              <a:t>. </a:t>
            </a:r>
            <a:r>
              <a:rPr lang="el-GR" altLang="el-GR" sz="2000">
                <a:latin typeface="Arial" panose="020B0604020202020204" pitchFamily="34" charset="0"/>
              </a:rPr>
              <a:t>Εκτός από την εγγραφή, να δείξετε τον υπολογισμό του κέρδους ή της ζημιάς από την πώληση</a:t>
            </a:r>
            <a:r>
              <a:rPr lang="en-US" altLang="el-GR" sz="2000">
                <a:latin typeface="Arial" panose="020B0604020202020204" pitchFamily="34" charset="0"/>
              </a:rPr>
              <a:t>.</a:t>
            </a:r>
            <a:endParaRPr lang="en-US" altLang="en-US" sz="2000">
              <a:latin typeface="Arial" panose="020B0604020202020204" pitchFamily="34" charset="0"/>
            </a:endParaRPr>
          </a:p>
        </p:txBody>
      </p:sp>
      <p:sp>
        <p:nvSpPr>
          <p:cNvPr id="8" name="Footer Placeholder 8">
            <a:extLst>
              <a:ext uri="{FF2B5EF4-FFF2-40B4-BE49-F238E27FC236}">
                <a16:creationId xmlns:a16="http://schemas.microsoft.com/office/drawing/2014/main" id="{852A9560-A489-36DD-20D7-AD0A352CDD58}"/>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pic>
        <p:nvPicPr>
          <p:cNvPr id="153607" name="Picture 7">
            <a:extLst>
              <a:ext uri="{FF2B5EF4-FFF2-40B4-BE49-F238E27FC236}">
                <a16:creationId xmlns:a16="http://schemas.microsoft.com/office/drawing/2014/main" id="{133B5ACC-54E8-9C96-140F-D37D2A3BE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343400"/>
            <a:ext cx="8610600" cy="124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1031">
            <a:extLst>
              <a:ext uri="{FF2B5EF4-FFF2-40B4-BE49-F238E27FC236}">
                <a16:creationId xmlns:a16="http://schemas.microsoft.com/office/drawing/2014/main" id="{DA67E9DA-0BFF-166A-2249-CE5F0A315EC1}"/>
              </a:ext>
            </a:extLst>
          </p:cNvPr>
          <p:cNvSpPr txBox="1">
            <a:spLocks noChangeArrowheads="1"/>
          </p:cNvSpPr>
          <p:nvPr/>
        </p:nvSpPr>
        <p:spPr bwMode="auto">
          <a:xfrm>
            <a:off x="2057400" y="3048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Πώληση παγίου στοιχείου</a:t>
            </a:r>
            <a:endParaRPr lang="en-US" altLang="el-GR" sz="3200" b="1">
              <a:solidFill>
                <a:srgbClr val="740000"/>
              </a:solidFill>
              <a:latin typeface="Arial" panose="020B0604020202020204" pitchFamily="34" charset="0"/>
            </a:endParaRPr>
          </a:p>
        </p:txBody>
      </p:sp>
      <p:sp>
        <p:nvSpPr>
          <p:cNvPr id="155650" name="Text Box 13">
            <a:extLst>
              <a:ext uri="{FF2B5EF4-FFF2-40B4-BE49-F238E27FC236}">
                <a16:creationId xmlns:a16="http://schemas.microsoft.com/office/drawing/2014/main" id="{713D2990-92D8-1F01-211A-1A24F6C0CE5F}"/>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4</a:t>
            </a:r>
          </a:p>
        </p:txBody>
      </p:sp>
      <p:sp>
        <p:nvSpPr>
          <p:cNvPr id="155651" name="Rectangle 16">
            <a:extLst>
              <a:ext uri="{FF2B5EF4-FFF2-40B4-BE49-F238E27FC236}">
                <a16:creationId xmlns:a16="http://schemas.microsoft.com/office/drawing/2014/main" id="{2BCD26AE-E5B6-30A7-0DF7-C6F30DA3CE9B}"/>
              </a:ext>
            </a:extLst>
          </p:cNvPr>
          <p:cNvSpPr>
            <a:spLocks noChangeArrowheads="1"/>
          </p:cNvSpPr>
          <p:nvPr/>
        </p:nvSpPr>
        <p:spPr bwMode="auto">
          <a:xfrm>
            <a:off x="2057400" y="1066801"/>
            <a:ext cx="8153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0000"/>
              </a:lnSpc>
              <a:spcBef>
                <a:spcPts val="900"/>
              </a:spcBef>
              <a:buClr>
                <a:srgbClr val="740000"/>
              </a:buClr>
              <a:buSzPct val="80000"/>
            </a:pPr>
            <a:r>
              <a:rPr lang="el-GR" altLang="en-US" sz="2000" b="1">
                <a:latin typeface="Arial" panose="020B0604020202020204" pitchFamily="34" charset="0"/>
              </a:rPr>
              <a:t>Παρ</a:t>
            </a:r>
            <a:r>
              <a:rPr lang="en-US" altLang="en-US" sz="2000" b="1">
                <a:latin typeface="Arial" panose="020B0604020202020204" pitchFamily="34" charset="0"/>
              </a:rPr>
              <a:t>ά</a:t>
            </a:r>
            <a:r>
              <a:rPr lang="el-GR" altLang="en-US" sz="2000" b="1">
                <a:latin typeface="Arial" panose="020B0604020202020204" pitchFamily="34" charset="0"/>
              </a:rPr>
              <a:t>δειγμα</a:t>
            </a:r>
            <a:r>
              <a:rPr lang="en-US" altLang="en-US" sz="2000" b="1">
                <a:latin typeface="Arial" panose="020B0604020202020204" pitchFamily="34" charset="0"/>
              </a:rPr>
              <a:t>: </a:t>
            </a:r>
            <a:r>
              <a:rPr lang="el-GR" altLang="en-US" sz="2000">
                <a:latin typeface="Arial" panose="020B0604020202020204" pitchFamily="34" charset="0"/>
              </a:rPr>
              <a:t>Ν</a:t>
            </a:r>
            <a:r>
              <a:rPr lang="el-GR" altLang="el-GR" sz="2000">
                <a:latin typeface="Arial" panose="020B0604020202020204" pitchFamily="34" charset="0"/>
              </a:rPr>
              <a:t>α δείξετε τον υπολογισμό του κέρδους ή της ζημιάς από την πώληση</a:t>
            </a:r>
            <a:r>
              <a:rPr lang="en-US" altLang="el-GR" sz="2000">
                <a:latin typeface="Arial" panose="020B0604020202020204" pitchFamily="34" charset="0"/>
              </a:rPr>
              <a:t>.</a:t>
            </a:r>
            <a:endParaRPr lang="en-US" altLang="en-US" sz="2000">
              <a:latin typeface="Arial" panose="020B0604020202020204" pitchFamily="34" charset="0"/>
            </a:endParaRPr>
          </a:p>
        </p:txBody>
      </p:sp>
      <p:sp>
        <p:nvSpPr>
          <p:cNvPr id="6" name="Rectangle 5">
            <a:extLst>
              <a:ext uri="{FF2B5EF4-FFF2-40B4-BE49-F238E27FC236}">
                <a16:creationId xmlns:a16="http://schemas.microsoft.com/office/drawing/2014/main" id="{B29898B0-6FA6-AA45-BDC7-F33B3F77405B}"/>
              </a:ext>
            </a:extLst>
          </p:cNvPr>
          <p:cNvSpPr>
            <a:spLocks noChangeArrowheads="1"/>
          </p:cNvSpPr>
          <p:nvPr/>
        </p:nvSpPr>
        <p:spPr bwMode="auto">
          <a:xfrm>
            <a:off x="2895600" y="4198938"/>
            <a:ext cx="64770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5949950" algn="r"/>
              </a:tabLst>
              <a:defRPr>
                <a:solidFill>
                  <a:schemeClr val="tx1"/>
                </a:solidFill>
                <a:latin typeface="Calibri" panose="020F0502020204030204" pitchFamily="34" charset="0"/>
              </a:defRPr>
            </a:lvl1pPr>
            <a:lvl2pPr marL="742950" indent="-285750">
              <a:tabLst>
                <a:tab pos="5949950" algn="r"/>
              </a:tabLst>
              <a:defRPr>
                <a:solidFill>
                  <a:schemeClr val="tx1"/>
                </a:solidFill>
                <a:latin typeface="Calibri" panose="020F0502020204030204" pitchFamily="34" charset="0"/>
              </a:defRPr>
            </a:lvl2pPr>
            <a:lvl3pPr marL="1143000" indent="-228600">
              <a:tabLst>
                <a:tab pos="5949950" algn="r"/>
              </a:tabLst>
              <a:defRPr>
                <a:solidFill>
                  <a:schemeClr val="tx1"/>
                </a:solidFill>
                <a:latin typeface="Calibri" panose="020F0502020204030204" pitchFamily="34" charset="0"/>
              </a:defRPr>
            </a:lvl3pPr>
            <a:lvl4pPr marL="1600200" indent="-228600">
              <a:tabLst>
                <a:tab pos="5949950" algn="r"/>
              </a:tabLst>
              <a:defRPr>
                <a:solidFill>
                  <a:schemeClr val="tx1"/>
                </a:solidFill>
                <a:latin typeface="Calibri" panose="020F0502020204030204" pitchFamily="34" charset="0"/>
              </a:defRPr>
            </a:lvl4pPr>
            <a:lvl5pPr marL="2057400" indent="-228600">
              <a:tabLst>
                <a:tab pos="5949950" algn="r"/>
              </a:tabLst>
              <a:defRPr>
                <a:solidFill>
                  <a:schemeClr val="tx1"/>
                </a:solidFill>
                <a:latin typeface="Calibri" panose="020F0502020204030204" pitchFamily="34" charset="0"/>
              </a:defRPr>
            </a:lvl5pPr>
            <a:lvl6pPr marL="2514600" indent="-228600" fontAlgn="base">
              <a:spcBef>
                <a:spcPct val="0"/>
              </a:spcBef>
              <a:spcAft>
                <a:spcPct val="0"/>
              </a:spcAft>
              <a:tabLst>
                <a:tab pos="5949950" algn="r"/>
              </a:tabLst>
              <a:defRPr>
                <a:solidFill>
                  <a:schemeClr val="tx1"/>
                </a:solidFill>
                <a:latin typeface="Calibri" panose="020F0502020204030204" pitchFamily="34" charset="0"/>
              </a:defRPr>
            </a:lvl6pPr>
            <a:lvl7pPr marL="2971800" indent="-228600" fontAlgn="base">
              <a:spcBef>
                <a:spcPct val="0"/>
              </a:spcBef>
              <a:spcAft>
                <a:spcPct val="0"/>
              </a:spcAft>
              <a:tabLst>
                <a:tab pos="5949950" algn="r"/>
              </a:tabLst>
              <a:defRPr>
                <a:solidFill>
                  <a:schemeClr val="tx1"/>
                </a:solidFill>
                <a:latin typeface="Calibri" panose="020F0502020204030204" pitchFamily="34" charset="0"/>
              </a:defRPr>
            </a:lvl7pPr>
            <a:lvl8pPr marL="3429000" indent="-228600" fontAlgn="base">
              <a:spcBef>
                <a:spcPct val="0"/>
              </a:spcBef>
              <a:spcAft>
                <a:spcPct val="0"/>
              </a:spcAft>
              <a:tabLst>
                <a:tab pos="5949950" algn="r"/>
              </a:tabLst>
              <a:defRPr>
                <a:solidFill>
                  <a:schemeClr val="tx1"/>
                </a:solidFill>
                <a:latin typeface="Calibri" panose="020F0502020204030204" pitchFamily="34" charset="0"/>
              </a:defRPr>
            </a:lvl8pPr>
            <a:lvl9pPr marL="3886200" indent="-228600" fontAlgn="base">
              <a:spcBef>
                <a:spcPct val="0"/>
              </a:spcBef>
              <a:spcAft>
                <a:spcPct val="0"/>
              </a:spcAft>
              <a:tabLst>
                <a:tab pos="5949950" algn="r"/>
              </a:tabLst>
              <a:defRPr>
                <a:solidFill>
                  <a:schemeClr val="tx1"/>
                </a:solidFill>
                <a:latin typeface="Calibri" panose="020F0502020204030204" pitchFamily="34" charset="0"/>
              </a:defRPr>
            </a:lvl9pPr>
          </a:lstStyle>
          <a:p>
            <a:pPr>
              <a:lnSpc>
                <a:spcPct val="120000"/>
              </a:lnSpc>
              <a:spcBef>
                <a:spcPts val="900"/>
              </a:spcBef>
              <a:buClr>
                <a:srgbClr val="740000"/>
              </a:buClr>
              <a:buSzPct val="80000"/>
            </a:pPr>
            <a:r>
              <a:rPr lang="el-GR" altLang="en-US" sz="2000" b="1">
                <a:latin typeface="Arial" panose="020B0604020202020204" pitchFamily="34" charset="0"/>
              </a:rPr>
              <a:t>Τιμή πώλησης</a:t>
            </a:r>
            <a:r>
              <a:rPr lang="en-US" altLang="en-US" sz="2000" b="1">
                <a:latin typeface="Arial" panose="020B0604020202020204" pitchFamily="34" charset="0"/>
              </a:rPr>
              <a:t>	$2</a:t>
            </a:r>
            <a:r>
              <a:rPr lang="el-GR" altLang="en-US" sz="2000" b="1">
                <a:latin typeface="Arial" panose="020B0604020202020204" pitchFamily="34" charset="0"/>
              </a:rPr>
              <a:t>.</a:t>
            </a:r>
            <a:r>
              <a:rPr lang="en-US" altLang="en-US" sz="2000" b="1">
                <a:latin typeface="Arial" panose="020B0604020202020204" pitchFamily="34" charset="0"/>
              </a:rPr>
              <a:t>600</a:t>
            </a:r>
          </a:p>
          <a:p>
            <a:pPr>
              <a:lnSpc>
                <a:spcPct val="120000"/>
              </a:lnSpc>
              <a:spcBef>
                <a:spcPts val="900"/>
              </a:spcBef>
              <a:buClr>
                <a:srgbClr val="740000"/>
              </a:buClr>
              <a:buSzPct val="80000"/>
            </a:pPr>
            <a:r>
              <a:rPr lang="el-GR" altLang="en-US" sz="2000" b="1">
                <a:latin typeface="Arial" panose="020B0604020202020204" pitchFamily="34" charset="0"/>
              </a:rPr>
              <a:t>Μείον λογιστική αξία επίπλων</a:t>
            </a:r>
            <a:r>
              <a:rPr lang="en-US" altLang="en-US" sz="2000" b="1">
                <a:latin typeface="Arial" panose="020B0604020202020204" pitchFamily="34" charset="0"/>
              </a:rPr>
              <a:t>	- 3</a:t>
            </a:r>
            <a:r>
              <a:rPr lang="el-GR" altLang="en-US" sz="2000" b="1">
                <a:latin typeface="Arial" panose="020B0604020202020204" pitchFamily="34" charset="0"/>
              </a:rPr>
              <a:t>.</a:t>
            </a:r>
            <a:r>
              <a:rPr lang="en-US" altLang="en-US" sz="2000" b="1">
                <a:latin typeface="Arial" panose="020B0604020202020204" pitchFamily="34" charset="0"/>
              </a:rPr>
              <a:t>654</a:t>
            </a:r>
          </a:p>
          <a:p>
            <a:pPr>
              <a:lnSpc>
                <a:spcPct val="120000"/>
              </a:lnSpc>
              <a:spcBef>
                <a:spcPts val="900"/>
              </a:spcBef>
              <a:buClr>
                <a:srgbClr val="740000"/>
              </a:buClr>
              <a:buSzPct val="80000"/>
            </a:pPr>
            <a:r>
              <a:rPr lang="el-GR" altLang="en-US" sz="2000" b="1">
                <a:latin typeface="Arial" panose="020B0604020202020204" pitchFamily="34" charset="0"/>
              </a:rPr>
              <a:t>Ζημία από </a:t>
            </a:r>
            <a:r>
              <a:rPr lang="en-US" altLang="en-US" sz="2000" b="1">
                <a:latin typeface="Arial" panose="020B0604020202020204" pitchFamily="34" charset="0"/>
              </a:rPr>
              <a:t>τ</a:t>
            </a:r>
            <a:r>
              <a:rPr lang="el-GR" altLang="en-US" sz="2000" b="1">
                <a:latin typeface="Arial" panose="020B0604020202020204" pitchFamily="34" charset="0"/>
              </a:rPr>
              <a:t>ην πώληση</a:t>
            </a:r>
            <a:r>
              <a:rPr lang="en-US" altLang="en-US" sz="2000" b="1">
                <a:latin typeface="Arial" panose="020B0604020202020204" pitchFamily="34" charset="0"/>
              </a:rPr>
              <a:t>	$1</a:t>
            </a:r>
            <a:r>
              <a:rPr lang="el-GR" altLang="en-US" sz="2000" b="1">
                <a:latin typeface="Arial" panose="020B0604020202020204" pitchFamily="34" charset="0"/>
              </a:rPr>
              <a:t>.</a:t>
            </a:r>
            <a:r>
              <a:rPr lang="en-US" altLang="en-US" sz="2000" b="1">
                <a:latin typeface="Arial" panose="020B0604020202020204" pitchFamily="34" charset="0"/>
              </a:rPr>
              <a:t>054</a:t>
            </a:r>
            <a:endParaRPr lang="en-US" altLang="en-US" sz="2000">
              <a:latin typeface="Arial" panose="020B0604020202020204" pitchFamily="34" charset="0"/>
            </a:endParaRPr>
          </a:p>
        </p:txBody>
      </p:sp>
      <p:cxnSp>
        <p:nvCxnSpPr>
          <p:cNvPr id="4" name="Straight Connector 3">
            <a:extLst>
              <a:ext uri="{FF2B5EF4-FFF2-40B4-BE49-F238E27FC236}">
                <a16:creationId xmlns:a16="http://schemas.microsoft.com/office/drawing/2014/main" id="{7DB0C2A8-B5F8-23CC-B3C2-2313C8259787}"/>
              </a:ext>
            </a:extLst>
          </p:cNvPr>
          <p:cNvCxnSpPr/>
          <p:nvPr/>
        </p:nvCxnSpPr>
        <p:spPr>
          <a:xfrm flipH="1">
            <a:off x="7848600" y="5105400"/>
            <a:ext cx="1143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058A6B8-E2C6-9194-0DAA-988990115045}"/>
              </a:ext>
            </a:extLst>
          </p:cNvPr>
          <p:cNvCxnSpPr/>
          <p:nvPr/>
        </p:nvCxnSpPr>
        <p:spPr>
          <a:xfrm flipH="1">
            <a:off x="7848600" y="5638800"/>
            <a:ext cx="1143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8">
            <a:extLst>
              <a:ext uri="{FF2B5EF4-FFF2-40B4-BE49-F238E27FC236}">
                <a16:creationId xmlns:a16="http://schemas.microsoft.com/office/drawing/2014/main" id="{F5656603-968C-A4F3-E4AE-9BC3346CEA70}"/>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pic>
        <p:nvPicPr>
          <p:cNvPr id="155658" name="Picture 10">
            <a:extLst>
              <a:ext uri="{FF2B5EF4-FFF2-40B4-BE49-F238E27FC236}">
                <a16:creationId xmlns:a16="http://schemas.microsoft.com/office/drawing/2014/main" id="{27DC9909-EC8A-98CA-A049-43516EC2D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057401"/>
            <a:ext cx="8686800" cy="1255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031">
            <a:extLst>
              <a:ext uri="{FF2B5EF4-FFF2-40B4-BE49-F238E27FC236}">
                <a16:creationId xmlns:a16="http://schemas.microsoft.com/office/drawing/2014/main" id="{5C2516FA-8CBB-0D89-66A1-215496B28EF3}"/>
              </a:ext>
            </a:extLst>
          </p:cNvPr>
          <p:cNvSpPr txBox="1">
            <a:spLocks noChangeArrowheads="1"/>
          </p:cNvSpPr>
          <p:nvPr/>
        </p:nvSpPr>
        <p:spPr bwMode="auto">
          <a:xfrm>
            <a:off x="2057400" y="3048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Πώληση παγίου στοιχείου</a:t>
            </a:r>
            <a:endParaRPr lang="en-US" altLang="el-GR" sz="3200" b="1">
              <a:solidFill>
                <a:srgbClr val="740000"/>
              </a:solidFill>
              <a:latin typeface="Arial" panose="020B0604020202020204" pitchFamily="34" charset="0"/>
            </a:endParaRPr>
          </a:p>
        </p:txBody>
      </p:sp>
      <p:sp>
        <p:nvSpPr>
          <p:cNvPr id="157698" name="Text Box 13">
            <a:extLst>
              <a:ext uri="{FF2B5EF4-FFF2-40B4-BE49-F238E27FC236}">
                <a16:creationId xmlns:a16="http://schemas.microsoft.com/office/drawing/2014/main" id="{6066DC64-E267-3FB0-15B8-89FCE7BD1740}"/>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4</a:t>
            </a:r>
          </a:p>
        </p:txBody>
      </p:sp>
      <p:sp>
        <p:nvSpPr>
          <p:cNvPr id="157699" name="Rectangle 16">
            <a:extLst>
              <a:ext uri="{FF2B5EF4-FFF2-40B4-BE49-F238E27FC236}">
                <a16:creationId xmlns:a16="http://schemas.microsoft.com/office/drawing/2014/main" id="{AEC4A537-1E3D-D98F-005A-0014E4A5FA49}"/>
              </a:ext>
            </a:extLst>
          </p:cNvPr>
          <p:cNvSpPr>
            <a:spLocks noChangeArrowheads="1"/>
          </p:cNvSpPr>
          <p:nvPr/>
        </p:nvSpPr>
        <p:spPr bwMode="auto">
          <a:xfrm>
            <a:off x="2057400" y="1066801"/>
            <a:ext cx="8153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0000"/>
              </a:lnSpc>
              <a:spcBef>
                <a:spcPts val="900"/>
              </a:spcBef>
              <a:buClr>
                <a:srgbClr val="740000"/>
              </a:buClr>
              <a:buSzPct val="80000"/>
            </a:pPr>
            <a:r>
              <a:rPr lang="el-GR" altLang="en-US" sz="2000" b="1">
                <a:latin typeface="Arial" panose="020B0604020202020204" pitchFamily="34" charset="0"/>
              </a:rPr>
              <a:t>Παράδειγμα</a:t>
            </a:r>
            <a:r>
              <a:rPr lang="en-US" altLang="en-US" sz="2000" b="1">
                <a:latin typeface="Arial" panose="020B0604020202020204" pitchFamily="34" charset="0"/>
              </a:rPr>
              <a:t>: </a:t>
            </a:r>
            <a:r>
              <a:rPr lang="el-GR" altLang="el-GR" sz="2000">
                <a:latin typeface="Arial" panose="020B0604020202020204" pitchFamily="34" charset="0"/>
              </a:rPr>
              <a:t>Να καταχωρηθούν οι αποσβέσεις των επίπλων για το</a:t>
            </a:r>
            <a:r>
              <a:rPr lang="en-US" altLang="el-GR" sz="2000">
                <a:latin typeface="Arial" panose="020B0604020202020204" pitchFamily="34" charset="0"/>
              </a:rPr>
              <a:t> 2015 </a:t>
            </a:r>
            <a:r>
              <a:rPr lang="el-GR" altLang="el-GR" sz="2000">
                <a:latin typeface="Arial" panose="020B0604020202020204" pitchFamily="34" charset="0"/>
              </a:rPr>
              <a:t>και η πώλησή τους.</a:t>
            </a:r>
            <a:endParaRPr lang="en-US" altLang="en-US" sz="2000">
              <a:latin typeface="Arial" panose="020B0604020202020204" pitchFamily="34" charset="0"/>
            </a:endParaRPr>
          </a:p>
        </p:txBody>
      </p:sp>
      <p:sp>
        <p:nvSpPr>
          <p:cNvPr id="9" name="Rectangle 8">
            <a:extLst>
              <a:ext uri="{FF2B5EF4-FFF2-40B4-BE49-F238E27FC236}">
                <a16:creationId xmlns:a16="http://schemas.microsoft.com/office/drawing/2014/main" id="{998868B3-FA87-0AFF-836B-F59C85006B70}"/>
              </a:ext>
            </a:extLst>
          </p:cNvPr>
          <p:cNvSpPr/>
          <p:nvPr/>
        </p:nvSpPr>
        <p:spPr bwMode="auto">
          <a:xfrm>
            <a:off x="1981200" y="2209800"/>
            <a:ext cx="8229600" cy="3962400"/>
          </a:xfrm>
          <a:prstGeom prst="rect">
            <a:avLst/>
          </a:prstGeom>
          <a:gradFill flip="none" rotWithShape="1">
            <a:gsLst>
              <a:gs pos="0">
                <a:srgbClr val="92D050">
                  <a:shade val="30000"/>
                  <a:satMod val="115000"/>
                </a:srgbClr>
              </a:gs>
              <a:gs pos="33000">
                <a:srgbClr val="92D050">
                  <a:shade val="67500"/>
                  <a:satMod val="115000"/>
                </a:srgbClr>
              </a:gs>
              <a:gs pos="65000">
                <a:srgbClr val="92D050">
                  <a:shade val="100000"/>
                  <a:satMod val="115000"/>
                </a:srgbClr>
              </a:gs>
            </a:gsLst>
            <a:lin ang="13500000" scaled="1"/>
            <a:tileRect/>
          </a:gradFill>
          <a:ln w="12700" cap="sq" cmpd="sng" algn="ctr">
            <a:noFill/>
            <a:prstDash val="solid"/>
            <a:round/>
            <a:headEnd type="none" w="sm" len="sm"/>
            <a:tailEnd type="none" w="sm" len="sm"/>
          </a:ln>
          <a:effectLst>
            <a:innerShdw blurRad="114300">
              <a:prstClr val="black"/>
            </a:innerShdw>
            <a:softEdge rad="12700"/>
          </a:effectLst>
        </p:spPr>
        <p:txBody>
          <a:bodyPr/>
          <a:lstStyle/>
          <a:p>
            <a:pPr>
              <a:defRPr/>
            </a:pPr>
            <a:endParaRPr lang="en-US" dirty="0"/>
          </a:p>
        </p:txBody>
      </p:sp>
      <p:graphicFrame>
        <p:nvGraphicFramePr>
          <p:cNvPr id="157769" name="Group 73">
            <a:extLst>
              <a:ext uri="{FF2B5EF4-FFF2-40B4-BE49-F238E27FC236}">
                <a16:creationId xmlns:a16="http://schemas.microsoft.com/office/drawing/2014/main" id="{BE8513FA-28CE-5C35-F8E4-6363F626AD26}"/>
              </a:ext>
            </a:extLst>
          </p:cNvPr>
          <p:cNvGraphicFramePr>
            <a:graphicFrameLocks noGrp="1"/>
          </p:cNvGraphicFramePr>
          <p:nvPr/>
        </p:nvGraphicFramePr>
        <p:xfrm>
          <a:off x="2133600" y="2365375"/>
          <a:ext cx="7924800" cy="3647440"/>
        </p:xfrm>
        <a:graphic>
          <a:graphicData uri="http://schemas.openxmlformats.org/drawingml/2006/table">
            <a:tbl>
              <a:tblPr/>
              <a:tblGrid>
                <a:gridCol w="457200">
                  <a:extLst>
                    <a:ext uri="{9D8B030D-6E8A-4147-A177-3AD203B41FA5}">
                      <a16:colId xmlns:a16="http://schemas.microsoft.com/office/drawing/2014/main" val="3287395680"/>
                    </a:ext>
                  </a:extLst>
                </a:gridCol>
                <a:gridCol w="4572000">
                  <a:extLst>
                    <a:ext uri="{9D8B030D-6E8A-4147-A177-3AD203B41FA5}">
                      <a16:colId xmlns:a16="http://schemas.microsoft.com/office/drawing/2014/main" val="1600405208"/>
                    </a:ext>
                  </a:extLst>
                </a:gridCol>
                <a:gridCol w="1447800">
                  <a:extLst>
                    <a:ext uri="{9D8B030D-6E8A-4147-A177-3AD203B41FA5}">
                      <a16:colId xmlns:a16="http://schemas.microsoft.com/office/drawing/2014/main" val="315134158"/>
                    </a:ext>
                  </a:extLst>
                </a:gridCol>
                <a:gridCol w="1447800">
                  <a:extLst>
                    <a:ext uri="{9D8B030D-6E8A-4147-A177-3AD203B41FA5}">
                      <a16:colId xmlns:a16="http://schemas.microsoft.com/office/drawing/2014/main" val="8270577"/>
                    </a:ext>
                  </a:extLst>
                </a:gridCol>
              </a:tblGrid>
              <a:tr h="28892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Λογαριασμοί</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Χρέωση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Πίστωση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584114800"/>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109538">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109538" marR="0" lvl="0"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2394305"/>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566738">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566738" marR="0" lvl="1"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4201043314"/>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566738">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566738" marR="0" lvl="1"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281871133"/>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566738">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566738" marR="0" lvl="1"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761049003"/>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566738">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566738" marR="0" lvl="1"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567639190"/>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566738">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566738" marR="0" lvl="1"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395631889"/>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566738">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566738" marR="0" lvl="1"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94680359"/>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566738">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566738" marR="0" lvl="1"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080207353"/>
                  </a:ext>
                </a:extLst>
              </a:tr>
            </a:tbl>
          </a:graphicData>
        </a:graphic>
      </p:graphicFrame>
      <p:sp>
        <p:nvSpPr>
          <p:cNvPr id="12" name="TextBox 11">
            <a:extLst>
              <a:ext uri="{FF2B5EF4-FFF2-40B4-BE49-F238E27FC236}">
                <a16:creationId xmlns:a16="http://schemas.microsoft.com/office/drawing/2014/main" id="{72A9C0D9-C9A3-A0F4-7BEC-C715FA5D9E55}"/>
              </a:ext>
            </a:extLst>
          </p:cNvPr>
          <p:cNvSpPr txBox="1">
            <a:spLocks noChangeArrowheads="1"/>
          </p:cNvSpPr>
          <p:nvPr/>
        </p:nvSpPr>
        <p:spPr bwMode="auto">
          <a:xfrm>
            <a:off x="2590800" y="2787651"/>
            <a:ext cx="449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Αποσβέσεις</a:t>
            </a:r>
            <a:endParaRPr lang="en-US" altLang="el-GR" b="1">
              <a:latin typeface="Arial" panose="020B0604020202020204" pitchFamily="34" charset="0"/>
            </a:endParaRPr>
          </a:p>
        </p:txBody>
      </p:sp>
      <p:sp>
        <p:nvSpPr>
          <p:cNvPr id="13" name="TextBox 12">
            <a:extLst>
              <a:ext uri="{FF2B5EF4-FFF2-40B4-BE49-F238E27FC236}">
                <a16:creationId xmlns:a16="http://schemas.microsoft.com/office/drawing/2014/main" id="{C2C076BE-94C4-89D6-D11D-51D0242EAB9C}"/>
              </a:ext>
            </a:extLst>
          </p:cNvPr>
          <p:cNvSpPr txBox="1">
            <a:spLocks noChangeArrowheads="1"/>
          </p:cNvSpPr>
          <p:nvPr/>
        </p:nvSpPr>
        <p:spPr bwMode="auto">
          <a:xfrm>
            <a:off x="2590800" y="3194050"/>
            <a:ext cx="434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317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Συσσωρευμένες αποσβέσεις</a:t>
            </a:r>
            <a:endParaRPr lang="en-US" altLang="el-GR" b="1">
              <a:latin typeface="Arial" panose="020B0604020202020204" pitchFamily="34" charset="0"/>
            </a:endParaRPr>
          </a:p>
        </p:txBody>
      </p:sp>
      <p:sp>
        <p:nvSpPr>
          <p:cNvPr id="14" name="TextBox 13">
            <a:extLst>
              <a:ext uri="{FF2B5EF4-FFF2-40B4-BE49-F238E27FC236}">
                <a16:creationId xmlns:a16="http://schemas.microsoft.com/office/drawing/2014/main" id="{E8B95CA7-A93E-D6DB-5342-258D98704E6B}"/>
              </a:ext>
            </a:extLst>
          </p:cNvPr>
          <p:cNvSpPr txBox="1">
            <a:spLocks noChangeArrowheads="1"/>
          </p:cNvSpPr>
          <p:nvPr/>
        </p:nvSpPr>
        <p:spPr bwMode="auto">
          <a:xfrm>
            <a:off x="7391400" y="2792413"/>
            <a:ext cx="1143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1</a:t>
            </a:r>
            <a:r>
              <a:rPr lang="el-GR" altLang="el-GR" b="1">
                <a:latin typeface="Arial" panose="020B0604020202020204" pitchFamily="34" charset="0"/>
              </a:rPr>
              <a:t>.</a:t>
            </a:r>
            <a:r>
              <a:rPr lang="en-US" altLang="el-GR" b="1">
                <a:latin typeface="Arial" panose="020B0604020202020204" pitchFamily="34" charset="0"/>
              </a:rPr>
              <a:t>566</a:t>
            </a:r>
          </a:p>
        </p:txBody>
      </p:sp>
      <p:sp>
        <p:nvSpPr>
          <p:cNvPr id="15" name="TextBox 14">
            <a:extLst>
              <a:ext uri="{FF2B5EF4-FFF2-40B4-BE49-F238E27FC236}">
                <a16:creationId xmlns:a16="http://schemas.microsoft.com/office/drawing/2014/main" id="{B1F320F3-846C-4D4B-5638-67C36C3D9629}"/>
              </a:ext>
            </a:extLst>
          </p:cNvPr>
          <p:cNvSpPr txBox="1">
            <a:spLocks noChangeArrowheads="1"/>
          </p:cNvSpPr>
          <p:nvPr/>
        </p:nvSpPr>
        <p:spPr bwMode="auto">
          <a:xfrm>
            <a:off x="8534400" y="3194051"/>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1</a:t>
            </a:r>
            <a:r>
              <a:rPr lang="el-GR" altLang="el-GR" b="1">
                <a:latin typeface="Arial" panose="020B0604020202020204" pitchFamily="34" charset="0"/>
              </a:rPr>
              <a:t>.</a:t>
            </a:r>
            <a:r>
              <a:rPr lang="en-US" altLang="el-GR" b="1">
                <a:latin typeface="Arial" panose="020B0604020202020204" pitchFamily="34" charset="0"/>
              </a:rPr>
              <a:t>566</a:t>
            </a:r>
          </a:p>
        </p:txBody>
      </p:sp>
      <p:sp>
        <p:nvSpPr>
          <p:cNvPr id="16" name="TextBox 15">
            <a:extLst>
              <a:ext uri="{FF2B5EF4-FFF2-40B4-BE49-F238E27FC236}">
                <a16:creationId xmlns:a16="http://schemas.microsoft.com/office/drawing/2014/main" id="{83D67414-BDB3-C33A-952F-EDED3E11E409}"/>
              </a:ext>
            </a:extLst>
          </p:cNvPr>
          <p:cNvSpPr txBox="1">
            <a:spLocks noChangeArrowheads="1"/>
          </p:cNvSpPr>
          <p:nvPr/>
        </p:nvSpPr>
        <p:spPr bwMode="auto">
          <a:xfrm>
            <a:off x="2590800" y="4005264"/>
            <a:ext cx="480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Ταμειακά διαθέσιμα</a:t>
            </a:r>
            <a:endParaRPr lang="en-US" altLang="el-GR" b="1">
              <a:latin typeface="Arial" panose="020B0604020202020204" pitchFamily="34" charset="0"/>
            </a:endParaRPr>
          </a:p>
        </p:txBody>
      </p:sp>
      <p:sp>
        <p:nvSpPr>
          <p:cNvPr id="18" name="TextBox 17">
            <a:extLst>
              <a:ext uri="{FF2B5EF4-FFF2-40B4-BE49-F238E27FC236}">
                <a16:creationId xmlns:a16="http://schemas.microsoft.com/office/drawing/2014/main" id="{157F4526-9328-4BEB-19FC-8F795E65896F}"/>
              </a:ext>
            </a:extLst>
          </p:cNvPr>
          <p:cNvSpPr txBox="1">
            <a:spLocks noChangeArrowheads="1"/>
          </p:cNvSpPr>
          <p:nvPr/>
        </p:nvSpPr>
        <p:spPr bwMode="auto">
          <a:xfrm>
            <a:off x="7086600" y="4005263"/>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2</a:t>
            </a:r>
            <a:r>
              <a:rPr lang="el-GR" altLang="el-GR" b="1">
                <a:latin typeface="Arial" panose="020B0604020202020204" pitchFamily="34" charset="0"/>
              </a:rPr>
              <a:t>.</a:t>
            </a:r>
            <a:r>
              <a:rPr lang="en-US" altLang="el-GR" b="1">
                <a:latin typeface="Arial" panose="020B0604020202020204" pitchFamily="34" charset="0"/>
              </a:rPr>
              <a:t>600</a:t>
            </a:r>
          </a:p>
        </p:txBody>
      </p:sp>
      <p:sp>
        <p:nvSpPr>
          <p:cNvPr id="19" name="TextBox 18">
            <a:extLst>
              <a:ext uri="{FF2B5EF4-FFF2-40B4-BE49-F238E27FC236}">
                <a16:creationId xmlns:a16="http://schemas.microsoft.com/office/drawing/2014/main" id="{C01D0FCC-2F93-2B46-5077-C715E458C286}"/>
              </a:ext>
            </a:extLst>
          </p:cNvPr>
          <p:cNvSpPr txBox="1">
            <a:spLocks noChangeArrowheads="1"/>
          </p:cNvSpPr>
          <p:nvPr/>
        </p:nvSpPr>
        <p:spPr bwMode="auto">
          <a:xfrm>
            <a:off x="2590800" y="4416425"/>
            <a:ext cx="480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Συσσωρευμένες αποσβέσεις</a:t>
            </a:r>
            <a:endParaRPr lang="en-US" altLang="el-GR" b="1">
              <a:latin typeface="Arial" panose="020B0604020202020204" pitchFamily="34" charset="0"/>
            </a:endParaRPr>
          </a:p>
        </p:txBody>
      </p:sp>
      <p:sp>
        <p:nvSpPr>
          <p:cNvPr id="20" name="TextBox 19">
            <a:extLst>
              <a:ext uri="{FF2B5EF4-FFF2-40B4-BE49-F238E27FC236}">
                <a16:creationId xmlns:a16="http://schemas.microsoft.com/office/drawing/2014/main" id="{AF8613DC-DF92-C1E8-2814-E7FDA3DC81DC}"/>
              </a:ext>
            </a:extLst>
          </p:cNvPr>
          <p:cNvSpPr txBox="1">
            <a:spLocks noChangeArrowheads="1"/>
          </p:cNvSpPr>
          <p:nvPr/>
        </p:nvSpPr>
        <p:spPr bwMode="auto">
          <a:xfrm>
            <a:off x="7086600" y="4416426"/>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5</a:t>
            </a:r>
            <a:r>
              <a:rPr lang="el-GR" altLang="el-GR" b="1">
                <a:latin typeface="Arial" panose="020B0604020202020204" pitchFamily="34" charset="0"/>
              </a:rPr>
              <a:t>.</a:t>
            </a:r>
            <a:r>
              <a:rPr lang="en-US" altLang="el-GR" b="1">
                <a:latin typeface="Arial" panose="020B0604020202020204" pitchFamily="34" charset="0"/>
              </a:rPr>
              <a:t>046</a:t>
            </a:r>
          </a:p>
        </p:txBody>
      </p:sp>
      <p:sp>
        <p:nvSpPr>
          <p:cNvPr id="21" name="TextBox 20">
            <a:extLst>
              <a:ext uri="{FF2B5EF4-FFF2-40B4-BE49-F238E27FC236}">
                <a16:creationId xmlns:a16="http://schemas.microsoft.com/office/drawing/2014/main" id="{CE83BB08-AFE6-7D3C-72D6-A69DDA15A826}"/>
              </a:ext>
            </a:extLst>
          </p:cNvPr>
          <p:cNvSpPr txBox="1">
            <a:spLocks noChangeArrowheads="1"/>
          </p:cNvSpPr>
          <p:nvPr/>
        </p:nvSpPr>
        <p:spPr bwMode="auto">
          <a:xfrm>
            <a:off x="2590800" y="4811714"/>
            <a:ext cx="480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Ζημία από πώληση παγίων</a:t>
            </a:r>
            <a:endParaRPr lang="en-US" altLang="el-GR" b="1">
              <a:latin typeface="Arial" panose="020B0604020202020204" pitchFamily="34" charset="0"/>
            </a:endParaRPr>
          </a:p>
        </p:txBody>
      </p:sp>
      <p:sp>
        <p:nvSpPr>
          <p:cNvPr id="22" name="TextBox 21">
            <a:extLst>
              <a:ext uri="{FF2B5EF4-FFF2-40B4-BE49-F238E27FC236}">
                <a16:creationId xmlns:a16="http://schemas.microsoft.com/office/drawing/2014/main" id="{2FF6E332-C83E-E408-2635-86D174566541}"/>
              </a:ext>
            </a:extLst>
          </p:cNvPr>
          <p:cNvSpPr txBox="1">
            <a:spLocks noChangeArrowheads="1"/>
          </p:cNvSpPr>
          <p:nvPr/>
        </p:nvSpPr>
        <p:spPr bwMode="auto">
          <a:xfrm>
            <a:off x="7086600" y="4811713"/>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1</a:t>
            </a:r>
            <a:r>
              <a:rPr lang="el-GR" altLang="el-GR" b="1">
                <a:latin typeface="Arial" panose="020B0604020202020204" pitchFamily="34" charset="0"/>
              </a:rPr>
              <a:t>.</a:t>
            </a:r>
            <a:r>
              <a:rPr lang="en-US" altLang="el-GR" b="1">
                <a:latin typeface="Arial" panose="020B0604020202020204" pitchFamily="34" charset="0"/>
              </a:rPr>
              <a:t>054</a:t>
            </a:r>
          </a:p>
        </p:txBody>
      </p:sp>
      <p:sp>
        <p:nvSpPr>
          <p:cNvPr id="23" name="TextBox 22">
            <a:extLst>
              <a:ext uri="{FF2B5EF4-FFF2-40B4-BE49-F238E27FC236}">
                <a16:creationId xmlns:a16="http://schemas.microsoft.com/office/drawing/2014/main" id="{649C8952-0051-4B39-1E89-C5A651067B8A}"/>
              </a:ext>
            </a:extLst>
          </p:cNvPr>
          <p:cNvSpPr txBox="1">
            <a:spLocks noChangeArrowheads="1"/>
          </p:cNvSpPr>
          <p:nvPr/>
        </p:nvSpPr>
        <p:spPr bwMode="auto">
          <a:xfrm>
            <a:off x="2590800" y="5211764"/>
            <a:ext cx="480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317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Έπιπλα</a:t>
            </a:r>
            <a:endParaRPr lang="en-US" altLang="el-GR" b="1">
              <a:latin typeface="Arial" panose="020B0604020202020204" pitchFamily="34" charset="0"/>
            </a:endParaRPr>
          </a:p>
        </p:txBody>
      </p:sp>
      <p:sp>
        <p:nvSpPr>
          <p:cNvPr id="24" name="TextBox 23">
            <a:extLst>
              <a:ext uri="{FF2B5EF4-FFF2-40B4-BE49-F238E27FC236}">
                <a16:creationId xmlns:a16="http://schemas.microsoft.com/office/drawing/2014/main" id="{152062C9-4CA2-6892-C226-CA0045D73989}"/>
              </a:ext>
            </a:extLst>
          </p:cNvPr>
          <p:cNvSpPr txBox="1">
            <a:spLocks noChangeArrowheads="1"/>
          </p:cNvSpPr>
          <p:nvPr/>
        </p:nvSpPr>
        <p:spPr bwMode="auto">
          <a:xfrm>
            <a:off x="8534400" y="5211763"/>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8</a:t>
            </a:r>
            <a:r>
              <a:rPr lang="el-GR" altLang="el-GR" b="1">
                <a:latin typeface="Arial" panose="020B0604020202020204" pitchFamily="34" charset="0"/>
              </a:rPr>
              <a:t>.</a:t>
            </a:r>
            <a:r>
              <a:rPr lang="en-US" altLang="el-GR" b="1">
                <a:latin typeface="Arial" panose="020B0604020202020204" pitchFamily="34" charset="0"/>
              </a:rPr>
              <a:t>700</a:t>
            </a:r>
          </a:p>
        </p:txBody>
      </p:sp>
      <p:sp>
        <p:nvSpPr>
          <p:cNvPr id="26" name="Footer Placeholder 8">
            <a:extLst>
              <a:ext uri="{FF2B5EF4-FFF2-40B4-BE49-F238E27FC236}">
                <a16:creationId xmlns:a16="http://schemas.microsoft.com/office/drawing/2014/main" id="{2A3C72F3-4E45-2BAB-E960-E96CCA606DEB}"/>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par>
                          <p:cTn id="44" fill="hold" nodeType="afterGroup">
                            <p:stCondLst>
                              <p:cond delay="500"/>
                            </p:stCondLst>
                            <p:childTnLst>
                              <p:par>
                                <p:cTn id="45" presetID="22" presetClass="entr" presetSubtype="8"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childTnLst>
                          </p:cTn>
                        </p:par>
                        <p:par>
                          <p:cTn id="53" fill="hold" nodeType="afterGroup">
                            <p:stCondLst>
                              <p:cond delay="500"/>
                            </p:stCondLst>
                            <p:childTnLst>
                              <p:par>
                                <p:cTn id="54" presetID="22" presetClass="entr" presetSubtype="8" fill="hold"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8" grpId="0"/>
      <p:bldP spid="19" grpId="0"/>
      <p:bldP spid="20" grpId="0"/>
      <p:bldP spid="21"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pPr algn="ctr"/>
            <a:r>
              <a:rPr lang="el-GR" sz="4400" dirty="0"/>
              <a:t>ΠΑΓΙΑ</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8</a:t>
            </a:fld>
            <a:endParaRPr lang="en-CA" dirty="0"/>
          </a:p>
        </p:txBody>
      </p:sp>
      <p:sp>
        <p:nvSpPr>
          <p:cNvPr id="10" name="Θέση περιεχομένου 2">
            <a:extLst>
              <a:ext uri="{FF2B5EF4-FFF2-40B4-BE49-F238E27FC236}">
                <a16:creationId xmlns:a16="http://schemas.microsoft.com/office/drawing/2014/main" id="{A5784A08-DBED-F340-8F75-A8E3E38A9BD0}"/>
              </a:ext>
            </a:extLst>
          </p:cNvPr>
          <p:cNvSpPr txBox="1">
            <a:spLocks/>
          </p:cNvSpPr>
          <p:nvPr/>
        </p:nvSpPr>
        <p:spPr>
          <a:xfrm>
            <a:off x="1981199" y="1122310"/>
            <a:ext cx="9803363" cy="4325112"/>
          </a:xfrm>
          <a:prstGeom prst="rect">
            <a:avLst/>
          </a:prstGeom>
        </p:spPr>
        <p:txBody>
          <a:bodyPr>
            <a:normAutofit/>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marL="0" algn="just">
              <a:buNone/>
            </a:pPr>
            <a:r>
              <a:rPr lang="el-GR" sz="2400" kern="0" dirty="0">
                <a:latin typeface="Cambria" panose="02040503050406030204" pitchFamily="18" charset="0"/>
                <a:ea typeface="Cambria" panose="02040503050406030204" pitchFamily="18" charset="0"/>
              </a:rPr>
              <a:t>ΤΡΟΠΟΣ ΑΠΟΣΒΕΣΗΣ:</a:t>
            </a:r>
          </a:p>
          <a:p>
            <a:pPr marL="0" algn="just">
              <a:buNone/>
            </a:pPr>
            <a:endParaRPr lang="el-GR" sz="2400" b="1" kern="0" dirty="0">
              <a:latin typeface="Cambria" panose="02040503050406030204" pitchFamily="18" charset="0"/>
              <a:ea typeface="Cambria" panose="02040503050406030204" pitchFamily="18" charset="0"/>
            </a:endParaRPr>
          </a:p>
          <a:p>
            <a:pPr marL="0" algn="just">
              <a:buFont typeface="Wingdings" panose="05000000000000000000" pitchFamily="2" charset="2"/>
              <a:buChar char="Ø"/>
            </a:pPr>
            <a:r>
              <a:rPr lang="el-GR" sz="2400" b="1" kern="0" dirty="0">
                <a:latin typeface="Cambria" panose="02040503050406030204" pitchFamily="18" charset="0"/>
                <a:ea typeface="Cambria" panose="02040503050406030204" pitchFamily="18" charset="0"/>
              </a:rPr>
              <a:t>ΆΛΛΟΣ ΦΟΡΟΛΟΓΙΚΑ (ΕΝΑΣ ΣΥΝΤΕΛΕΣΤΗΣ ΚΑΙ ΌΧΙ ΜΕΘΟΔΟΣ – ΤΕΚΜΑΙΡΕΤΑΙ Η ΣΤΑΘΕΡΗ) – ΒΛ. ΑΡΘ. 24 ΚΦΕ</a:t>
            </a:r>
          </a:p>
          <a:p>
            <a:pPr marL="0" indent="0" algn="just">
              <a:buNone/>
            </a:pPr>
            <a:endParaRPr lang="el-GR" sz="2400" b="1" kern="0" dirty="0">
              <a:latin typeface="Cambria" panose="02040503050406030204" pitchFamily="18" charset="0"/>
              <a:ea typeface="Cambria" panose="02040503050406030204" pitchFamily="18" charset="0"/>
            </a:endParaRPr>
          </a:p>
          <a:p>
            <a:pPr marL="0" algn="just">
              <a:buFont typeface="Wingdings" panose="05000000000000000000" pitchFamily="2" charset="2"/>
              <a:buChar char="Ø"/>
            </a:pPr>
            <a:endParaRPr lang="en-US" sz="2400" b="1" kern="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93617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031">
            <a:extLst>
              <a:ext uri="{FF2B5EF4-FFF2-40B4-BE49-F238E27FC236}">
                <a16:creationId xmlns:a16="http://schemas.microsoft.com/office/drawing/2014/main" id="{EA0D7233-EAFA-13E0-2553-43B1E0B55B9B}"/>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hangingPunct="0"/>
            <a:r>
              <a:rPr lang="el-GR" altLang="el-GR" sz="3200" b="1" dirty="0">
                <a:solidFill>
                  <a:srgbClr val="740000"/>
                </a:solidFill>
                <a:latin typeface="Arial" panose="020B0604020202020204" pitchFamily="34" charset="0"/>
              </a:rPr>
              <a:t>Ανταλλαγή παγίου στοιχείου</a:t>
            </a:r>
            <a:endParaRPr lang="en-US" altLang="el-GR" sz="3200" b="1" dirty="0">
              <a:solidFill>
                <a:srgbClr val="740000"/>
              </a:solidFill>
              <a:latin typeface="Arial" panose="020B0604020202020204" pitchFamily="34" charset="0"/>
            </a:endParaRPr>
          </a:p>
        </p:txBody>
      </p:sp>
      <p:sp>
        <p:nvSpPr>
          <p:cNvPr id="2" name="Rectangle 1">
            <a:extLst>
              <a:ext uri="{FF2B5EF4-FFF2-40B4-BE49-F238E27FC236}">
                <a16:creationId xmlns:a16="http://schemas.microsoft.com/office/drawing/2014/main" id="{CA856D00-B82E-02A4-E263-50592D8F56E2}"/>
              </a:ext>
            </a:extLst>
          </p:cNvPr>
          <p:cNvSpPr/>
          <p:nvPr/>
        </p:nvSpPr>
        <p:spPr>
          <a:xfrm>
            <a:off x="2057400" y="1165226"/>
            <a:ext cx="8001000" cy="3876675"/>
          </a:xfrm>
          <a:prstGeom prst="rect">
            <a:avLst/>
          </a:prstGeom>
        </p:spPr>
        <p:txBody>
          <a:bodyPr>
            <a:spAutoFit/>
          </a:bodyPr>
          <a:lstStyle>
            <a:lvl1pPr marL="682625" indent="-450850">
              <a:defRPr>
                <a:solidFill>
                  <a:schemeClr val="tx1"/>
                </a:solidFill>
                <a:latin typeface="Calibri" panose="020F0502020204030204" pitchFamily="34" charset="0"/>
              </a:defRPr>
            </a:lvl1pPr>
            <a:lvl2pPr marL="1377950" indent="-4635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0000"/>
              </a:lnSpc>
              <a:spcBef>
                <a:spcPts val="900"/>
              </a:spcBef>
              <a:buClr>
                <a:srgbClr val="740000"/>
              </a:buClr>
              <a:buSzPct val="80000"/>
              <a:buFont typeface="Arial" panose="020B0604020202020204" pitchFamily="34" charset="0"/>
              <a:buChar char="►"/>
            </a:pPr>
            <a:r>
              <a:rPr lang="el-GR" altLang="en-US" sz="2300" dirty="0">
                <a:latin typeface="Arial" panose="020B0604020202020204" pitchFamily="34" charset="0"/>
              </a:rPr>
              <a:t>Παλιά πάγια στοιχεία </a:t>
            </a:r>
            <a:r>
              <a:rPr lang="el-GR" altLang="en-US" sz="2300" dirty="0" err="1">
                <a:latin typeface="Arial" panose="020B0604020202020204" pitchFamily="34" charset="0"/>
              </a:rPr>
              <a:t>ανταλλ</a:t>
            </a:r>
            <a:r>
              <a:rPr lang="en-US" altLang="en-US" sz="2300" dirty="0">
                <a:latin typeface="Arial" panose="020B0604020202020204" pitchFamily="34" charset="0"/>
              </a:rPr>
              <a:t>ά</a:t>
            </a:r>
            <a:r>
              <a:rPr lang="el-GR" altLang="en-US" sz="2300" dirty="0" err="1">
                <a:latin typeface="Arial" panose="020B0604020202020204" pitchFamily="34" charset="0"/>
              </a:rPr>
              <a:t>σσονται</a:t>
            </a:r>
            <a:r>
              <a:rPr lang="el-GR" altLang="en-US" sz="2300" dirty="0">
                <a:latin typeface="Arial" panose="020B0604020202020204" pitchFamily="34" charset="0"/>
              </a:rPr>
              <a:t> με </a:t>
            </a:r>
            <a:r>
              <a:rPr lang="en-US" altLang="en-US" sz="2300" dirty="0">
                <a:latin typeface="Arial" panose="020B0604020202020204" pitchFamily="34" charset="0"/>
              </a:rPr>
              <a:t>κ</a:t>
            </a:r>
            <a:r>
              <a:rPr lang="el-GR" altLang="en-US" sz="2300" dirty="0" err="1">
                <a:latin typeface="Arial" panose="020B0604020202020204" pitchFamily="34" charset="0"/>
              </a:rPr>
              <a:t>αινούργια</a:t>
            </a:r>
            <a:endParaRPr lang="en-US" altLang="en-US" sz="2300" dirty="0">
              <a:latin typeface="Arial" panose="020B0604020202020204" pitchFamily="34" charset="0"/>
            </a:endParaRPr>
          </a:p>
          <a:p>
            <a:pPr lvl="1">
              <a:lnSpc>
                <a:spcPct val="120000"/>
              </a:lnSpc>
              <a:spcBef>
                <a:spcPts val="900"/>
              </a:spcBef>
              <a:buSzPct val="100000"/>
              <a:buFont typeface="Arial" panose="020B0604020202020204" pitchFamily="34" charset="0"/>
              <a:buChar char="■"/>
            </a:pPr>
            <a:r>
              <a:rPr lang="el-GR" altLang="en-US" sz="2200" dirty="0">
                <a:latin typeface="Arial" panose="020B0604020202020204" pitchFamily="34" charset="0"/>
              </a:rPr>
              <a:t>Μη χρηματικά ανταλλαγή</a:t>
            </a:r>
            <a:endParaRPr lang="en-US" altLang="en-US" sz="2200" dirty="0">
              <a:latin typeface="Arial" panose="020B0604020202020204" pitchFamily="34" charset="0"/>
            </a:endParaRPr>
          </a:p>
          <a:p>
            <a:pPr>
              <a:lnSpc>
                <a:spcPct val="120000"/>
              </a:lnSpc>
              <a:spcBef>
                <a:spcPts val="900"/>
              </a:spcBef>
              <a:buClr>
                <a:srgbClr val="740000"/>
              </a:buClr>
              <a:buSzPct val="80000"/>
              <a:buFont typeface="Arial" panose="020B0604020202020204" pitchFamily="34" charset="0"/>
              <a:buChar char="►"/>
            </a:pPr>
            <a:r>
              <a:rPr lang="el-GR" altLang="en-US" sz="2300" dirty="0">
                <a:latin typeface="Arial" panose="020B0604020202020204" pitchFamily="34" charset="0"/>
              </a:rPr>
              <a:t>Το κόστος του παγίου </a:t>
            </a:r>
            <a:r>
              <a:rPr lang="el-GR" altLang="en-US" sz="2300" dirty="0" err="1">
                <a:latin typeface="Arial" panose="020B0604020202020204" pitchFamily="34" charset="0"/>
              </a:rPr>
              <a:t>πο</a:t>
            </a:r>
            <a:r>
              <a:rPr lang="en-US" altLang="en-US" sz="2300" dirty="0">
                <a:latin typeface="Arial" panose="020B0604020202020204" pitchFamily="34" charset="0"/>
              </a:rPr>
              <a:t>υ</a:t>
            </a:r>
            <a:r>
              <a:rPr lang="el-GR" altLang="en-US" sz="2300" dirty="0">
                <a:latin typeface="Arial" panose="020B0604020202020204" pitchFamily="34" charset="0"/>
              </a:rPr>
              <a:t> αποκτήθηκε ισούται με την εύλογη αξία του παγίου που παραδόθηκε</a:t>
            </a:r>
            <a:endParaRPr lang="en-US" altLang="en-US" sz="2300" dirty="0">
              <a:latin typeface="Arial" panose="020B0604020202020204" pitchFamily="34" charset="0"/>
            </a:endParaRPr>
          </a:p>
          <a:p>
            <a:pPr lvl="1">
              <a:lnSpc>
                <a:spcPct val="120000"/>
              </a:lnSpc>
              <a:spcBef>
                <a:spcPts val="900"/>
              </a:spcBef>
              <a:buSzPct val="100000"/>
              <a:buFont typeface="Arial" panose="020B0604020202020204" pitchFamily="34" charset="0"/>
              <a:buChar char="■"/>
            </a:pPr>
            <a:r>
              <a:rPr lang="el-GR" altLang="en-US" sz="2200" dirty="0">
                <a:latin typeface="Arial" panose="020B0604020202020204" pitchFamily="34" charset="0"/>
              </a:rPr>
              <a:t>Παλιό πάγιο και τυχόν επιπλέον μετρητά</a:t>
            </a:r>
            <a:endParaRPr lang="en-US" altLang="en-US" sz="2200" dirty="0">
              <a:latin typeface="Arial" panose="020B0604020202020204" pitchFamily="34" charset="0"/>
            </a:endParaRPr>
          </a:p>
          <a:p>
            <a:pPr>
              <a:lnSpc>
                <a:spcPct val="120000"/>
              </a:lnSpc>
              <a:spcBef>
                <a:spcPts val="900"/>
              </a:spcBef>
              <a:buClr>
                <a:srgbClr val="740000"/>
              </a:buClr>
              <a:buSzPct val="80000"/>
              <a:buFont typeface="Arial" panose="020B0604020202020204" pitchFamily="34" charset="0"/>
              <a:buChar char="►"/>
            </a:pPr>
            <a:r>
              <a:rPr lang="el-GR" altLang="en-US" sz="2300" dirty="0">
                <a:latin typeface="Arial" panose="020B0604020202020204" pitchFamily="34" charset="0"/>
              </a:rPr>
              <a:t>Η </a:t>
            </a:r>
            <a:r>
              <a:rPr lang="en-US" altLang="en-US" sz="2300" dirty="0">
                <a:latin typeface="Arial" panose="020B0604020202020204" pitchFamily="34" charset="0"/>
              </a:rPr>
              <a:t>δ</a:t>
            </a:r>
            <a:r>
              <a:rPr lang="el-GR" altLang="en-US" sz="2300" dirty="0" err="1">
                <a:latin typeface="Arial" panose="020B0604020202020204" pitchFamily="34" charset="0"/>
              </a:rPr>
              <a:t>ιαφορά</a:t>
            </a:r>
            <a:r>
              <a:rPr lang="el-GR" altLang="en-US" sz="2300" dirty="0">
                <a:latin typeface="Arial" panose="020B0604020202020204" pitchFamily="34" charset="0"/>
              </a:rPr>
              <a:t> ανάμεσα στην εύλογη αξία του παλιού παγίου και την λογιστική του αξία αναγνωρίζεται ως κέρδος </a:t>
            </a:r>
            <a:r>
              <a:rPr lang="en-US" altLang="en-US" sz="2300" dirty="0">
                <a:latin typeface="Arial" panose="020B0604020202020204" pitchFamily="34" charset="0"/>
              </a:rPr>
              <a:t>ή</a:t>
            </a:r>
            <a:r>
              <a:rPr lang="el-GR" altLang="en-US" sz="2300" dirty="0">
                <a:latin typeface="Arial" panose="020B0604020202020204" pitchFamily="34" charset="0"/>
              </a:rPr>
              <a:t> ζημία.</a:t>
            </a:r>
            <a:endParaRPr lang="en-US" altLang="en-US" sz="2300" dirty="0">
              <a:latin typeface="Arial" panose="020B0604020202020204" pitchFamily="34" charset="0"/>
            </a:endParaRPr>
          </a:p>
        </p:txBody>
      </p:sp>
      <p:sp>
        <p:nvSpPr>
          <p:cNvPr id="159747" name="Text Box 13">
            <a:extLst>
              <a:ext uri="{FF2B5EF4-FFF2-40B4-BE49-F238E27FC236}">
                <a16:creationId xmlns:a16="http://schemas.microsoft.com/office/drawing/2014/main" id="{ED5A42DE-746F-078F-AE2A-8DB1DE07CE6E}"/>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4</a:t>
            </a:r>
          </a:p>
        </p:txBody>
      </p:sp>
      <p:sp>
        <p:nvSpPr>
          <p:cNvPr id="7" name="Footer Placeholder 8">
            <a:extLst>
              <a:ext uri="{FF2B5EF4-FFF2-40B4-BE49-F238E27FC236}">
                <a16:creationId xmlns:a16="http://schemas.microsoft.com/office/drawing/2014/main" id="{6B8920D6-18DD-DF20-1028-D06BFDBAE2F3}"/>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1031">
            <a:extLst>
              <a:ext uri="{FF2B5EF4-FFF2-40B4-BE49-F238E27FC236}">
                <a16:creationId xmlns:a16="http://schemas.microsoft.com/office/drawing/2014/main" id="{5EF4AA50-CB18-0A7D-16D3-E3A10D48184B}"/>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hangingPunct="0"/>
            <a:r>
              <a:rPr lang="el-GR" altLang="el-GR" sz="3200" b="1" dirty="0">
                <a:solidFill>
                  <a:srgbClr val="740000"/>
                </a:solidFill>
                <a:latin typeface="Arial" panose="020B0604020202020204" pitchFamily="34" charset="0"/>
              </a:rPr>
              <a:t>Ανταλλαγή παγίου στοιχείου</a:t>
            </a:r>
            <a:endParaRPr lang="en-US" altLang="el-GR" sz="3200" b="1" dirty="0">
              <a:solidFill>
                <a:srgbClr val="740000"/>
              </a:solidFill>
              <a:latin typeface="Arial" panose="020B0604020202020204" pitchFamily="34" charset="0"/>
            </a:endParaRPr>
          </a:p>
        </p:txBody>
      </p:sp>
      <p:sp>
        <p:nvSpPr>
          <p:cNvPr id="161794" name="Rectangle 1">
            <a:extLst>
              <a:ext uri="{FF2B5EF4-FFF2-40B4-BE49-F238E27FC236}">
                <a16:creationId xmlns:a16="http://schemas.microsoft.com/office/drawing/2014/main" id="{8DF5F258-F1A5-D756-B3B4-AE2CE4E82741}"/>
              </a:ext>
            </a:extLst>
          </p:cNvPr>
          <p:cNvSpPr>
            <a:spLocks noChangeArrowheads="1"/>
          </p:cNvSpPr>
          <p:nvPr/>
        </p:nvSpPr>
        <p:spPr bwMode="auto">
          <a:xfrm>
            <a:off x="2057400" y="914400"/>
            <a:ext cx="81534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lnSpc>
                <a:spcPct val="120000"/>
              </a:lnSpc>
              <a:spcBef>
                <a:spcPts val="900"/>
              </a:spcBef>
              <a:buClr>
                <a:srgbClr val="740000"/>
              </a:buClr>
              <a:buSzPct val="80000"/>
            </a:pPr>
            <a:r>
              <a:rPr lang="el-GR" altLang="el-GR" sz="2000" b="1" dirty="0">
                <a:latin typeface="Arial" panose="020B0604020202020204" pitchFamily="34" charset="0"/>
              </a:rPr>
              <a:t>Παράδειγμα</a:t>
            </a:r>
            <a:r>
              <a:rPr lang="en-US" altLang="el-GR" sz="2000" b="1" dirty="0">
                <a:latin typeface="Arial" panose="020B0604020202020204" pitchFamily="34" charset="0"/>
              </a:rPr>
              <a:t>:  </a:t>
            </a:r>
            <a:r>
              <a:rPr lang="el-GR" altLang="el-GR" sz="2000" dirty="0">
                <a:latin typeface="Arial" panose="020B0604020202020204" pitchFamily="34" charset="0"/>
              </a:rPr>
              <a:t>Έστω η ΩΜΕΓΑ ΑΕ ανταλλάσσει ένα παλαιό φορτηγό με ένα καινούργιο εύλογης αξίας €</a:t>
            </a:r>
            <a:r>
              <a:rPr lang="en-US" altLang="el-GR" sz="2000" dirty="0">
                <a:latin typeface="Arial" panose="020B0604020202020204" pitchFamily="34" charset="0"/>
              </a:rPr>
              <a:t>15</a:t>
            </a:r>
            <a:r>
              <a:rPr lang="el-GR" altLang="el-GR" sz="2000" dirty="0">
                <a:latin typeface="Arial" panose="020B0604020202020204" pitchFamily="34" charset="0"/>
              </a:rPr>
              <a:t>.</a:t>
            </a:r>
            <a:r>
              <a:rPr lang="en-US" altLang="el-GR" sz="2000" dirty="0">
                <a:latin typeface="Arial" panose="020B0604020202020204" pitchFamily="34" charset="0"/>
              </a:rPr>
              <a:t>000 </a:t>
            </a:r>
            <a:r>
              <a:rPr lang="el-GR" altLang="el-GR" sz="2000" dirty="0">
                <a:latin typeface="Arial" panose="020B0604020202020204" pitchFamily="34" charset="0"/>
              </a:rPr>
              <a:t>καταβάλλοντας €</a:t>
            </a:r>
            <a:r>
              <a:rPr lang="en-US" altLang="el-GR" sz="2000" dirty="0">
                <a:latin typeface="Arial" panose="020B0604020202020204" pitchFamily="34" charset="0"/>
              </a:rPr>
              <a:t>10</a:t>
            </a:r>
            <a:r>
              <a:rPr lang="el-GR" altLang="el-GR" sz="2000" dirty="0">
                <a:latin typeface="Arial" panose="020B0604020202020204" pitchFamily="34" charset="0"/>
              </a:rPr>
              <a:t>.</a:t>
            </a:r>
            <a:r>
              <a:rPr lang="en-US" altLang="el-GR" sz="2000" dirty="0">
                <a:latin typeface="Arial" panose="020B0604020202020204" pitchFamily="34" charset="0"/>
              </a:rPr>
              <a:t>000</a:t>
            </a:r>
            <a:r>
              <a:rPr lang="el-GR" altLang="el-GR" sz="2000" dirty="0">
                <a:latin typeface="Arial" panose="020B0604020202020204" pitchFamily="34" charset="0"/>
              </a:rPr>
              <a:t> σε μετρητά</a:t>
            </a:r>
            <a:r>
              <a:rPr lang="en-US" altLang="el-GR" sz="2000" dirty="0">
                <a:latin typeface="Arial" panose="020B0604020202020204" pitchFamily="34" charset="0"/>
              </a:rPr>
              <a:t>. </a:t>
            </a:r>
            <a:r>
              <a:rPr lang="el-GR" altLang="el-GR" sz="2000" dirty="0">
                <a:latin typeface="Arial" panose="020B0604020202020204" pitchFamily="34" charset="0"/>
              </a:rPr>
              <a:t>Το κόστος του παλαιού φορτηγού είναι €</a:t>
            </a:r>
            <a:r>
              <a:rPr lang="en-US" altLang="el-GR" sz="2000" dirty="0">
                <a:latin typeface="Arial" panose="020B0604020202020204" pitchFamily="34" charset="0"/>
              </a:rPr>
              <a:t>9</a:t>
            </a:r>
            <a:r>
              <a:rPr lang="el-GR" altLang="el-GR" sz="2000" dirty="0">
                <a:latin typeface="Arial" panose="020B0604020202020204" pitchFamily="34" charset="0"/>
              </a:rPr>
              <a:t>.</a:t>
            </a:r>
            <a:r>
              <a:rPr lang="en-US" altLang="el-GR" sz="2000" dirty="0">
                <a:latin typeface="Arial" panose="020B0604020202020204" pitchFamily="34" charset="0"/>
              </a:rPr>
              <a:t>000 </a:t>
            </a:r>
            <a:r>
              <a:rPr lang="el-GR" altLang="el-GR" sz="2000" dirty="0">
                <a:latin typeface="Arial" panose="020B0604020202020204" pitchFamily="34" charset="0"/>
              </a:rPr>
              <a:t>και οι συσσωρευμένες αποσβέσεις €</a:t>
            </a:r>
            <a:r>
              <a:rPr lang="en-US" altLang="el-GR" sz="2000" dirty="0">
                <a:latin typeface="Arial" panose="020B0604020202020204" pitchFamily="34" charset="0"/>
              </a:rPr>
              <a:t>8</a:t>
            </a:r>
            <a:r>
              <a:rPr lang="el-GR" altLang="el-GR" sz="2000" dirty="0">
                <a:latin typeface="Arial" panose="020B0604020202020204" pitchFamily="34" charset="0"/>
              </a:rPr>
              <a:t>.</a:t>
            </a:r>
            <a:r>
              <a:rPr lang="en-US" altLang="el-GR" sz="2000" dirty="0">
                <a:latin typeface="Arial" panose="020B0604020202020204" pitchFamily="34" charset="0"/>
              </a:rPr>
              <a:t>000.</a:t>
            </a:r>
            <a:r>
              <a:rPr lang="el-GR" altLang="el-GR" sz="2000" dirty="0">
                <a:latin typeface="Arial" panose="020B0604020202020204" pitchFamily="34" charset="0"/>
              </a:rPr>
              <a:t> Η τεκμαρτή εύλογη αξία του παλαιού φορτηγού είναι €</a:t>
            </a:r>
            <a:r>
              <a:rPr lang="en-US" altLang="el-GR" sz="2000" dirty="0">
                <a:latin typeface="Arial" panose="020B0604020202020204" pitchFamily="34" charset="0"/>
              </a:rPr>
              <a:t>5</a:t>
            </a:r>
            <a:r>
              <a:rPr lang="el-GR" altLang="el-GR" sz="2000" dirty="0">
                <a:latin typeface="Arial" panose="020B0604020202020204" pitchFamily="34" charset="0"/>
              </a:rPr>
              <a:t>.</a:t>
            </a:r>
            <a:r>
              <a:rPr lang="en-US" altLang="el-GR" sz="2000" dirty="0">
                <a:latin typeface="Arial" panose="020B0604020202020204" pitchFamily="34" charset="0"/>
              </a:rPr>
              <a:t>000 (€15</a:t>
            </a:r>
            <a:r>
              <a:rPr lang="el-GR" altLang="el-GR" sz="2000" dirty="0">
                <a:latin typeface="Arial" panose="020B0604020202020204" pitchFamily="34" charset="0"/>
              </a:rPr>
              <a:t>.</a:t>
            </a:r>
            <a:r>
              <a:rPr lang="en-US" altLang="el-GR" sz="2000" dirty="0">
                <a:latin typeface="Arial" panose="020B0604020202020204" pitchFamily="34" charset="0"/>
              </a:rPr>
              <a:t>000 − €10</a:t>
            </a:r>
            <a:r>
              <a:rPr lang="el-GR" altLang="el-GR" sz="2000" dirty="0">
                <a:latin typeface="Arial" panose="020B0604020202020204" pitchFamily="34" charset="0"/>
              </a:rPr>
              <a:t>.</a:t>
            </a:r>
            <a:r>
              <a:rPr lang="en-US" altLang="el-GR" sz="2000" dirty="0">
                <a:latin typeface="Arial" panose="020B0604020202020204" pitchFamily="34" charset="0"/>
              </a:rPr>
              <a:t>000). </a:t>
            </a:r>
            <a:r>
              <a:rPr lang="el-GR" altLang="el-GR" sz="2000" dirty="0">
                <a:latin typeface="Arial" panose="020B0604020202020204" pitchFamily="34" charset="0"/>
              </a:rPr>
              <a:t>Το κόστος του νέου φορτηγού είναι €</a:t>
            </a:r>
            <a:r>
              <a:rPr lang="en-US" altLang="el-GR" sz="2000" dirty="0">
                <a:latin typeface="Arial" panose="020B0604020202020204" pitchFamily="34" charset="0"/>
              </a:rPr>
              <a:t>15</a:t>
            </a:r>
            <a:r>
              <a:rPr lang="el-GR" altLang="el-GR" sz="2000" dirty="0">
                <a:latin typeface="Arial" panose="020B0604020202020204" pitchFamily="34" charset="0"/>
              </a:rPr>
              <a:t>.</a:t>
            </a:r>
            <a:r>
              <a:rPr lang="en-US" altLang="el-GR" sz="2000" dirty="0">
                <a:latin typeface="Arial" panose="020B0604020202020204" pitchFamily="34" charset="0"/>
              </a:rPr>
              <a:t>000 (</a:t>
            </a:r>
            <a:r>
              <a:rPr lang="el-GR" altLang="el-GR" sz="2000" dirty="0">
                <a:latin typeface="Arial" panose="020B0604020202020204" pitchFamily="34" charset="0"/>
              </a:rPr>
              <a:t>εύλογη αξία παλαιού παγίου €</a:t>
            </a:r>
            <a:r>
              <a:rPr lang="en-US" altLang="el-GR" sz="2000" dirty="0">
                <a:latin typeface="Arial" panose="020B0604020202020204" pitchFamily="34" charset="0"/>
              </a:rPr>
              <a:t>5</a:t>
            </a:r>
            <a:r>
              <a:rPr lang="el-GR" altLang="el-GR" sz="2000" dirty="0">
                <a:latin typeface="Arial" panose="020B0604020202020204" pitchFamily="34" charset="0"/>
              </a:rPr>
              <a:t>.</a:t>
            </a:r>
            <a:r>
              <a:rPr lang="en-US" altLang="el-GR" sz="2000" dirty="0">
                <a:latin typeface="Arial" panose="020B0604020202020204" pitchFamily="34" charset="0"/>
              </a:rPr>
              <a:t>000</a:t>
            </a:r>
            <a:r>
              <a:rPr lang="el-GR" altLang="el-GR" sz="2000" dirty="0">
                <a:latin typeface="Arial" panose="020B0604020202020204" pitchFamily="34" charset="0"/>
              </a:rPr>
              <a:t> συν πληρωμή μετρητών €</a:t>
            </a:r>
            <a:r>
              <a:rPr lang="en-US" altLang="el-GR" sz="2000" dirty="0">
                <a:latin typeface="Arial" panose="020B0604020202020204" pitchFamily="34" charset="0"/>
              </a:rPr>
              <a:t>10</a:t>
            </a:r>
            <a:r>
              <a:rPr lang="el-GR" altLang="el-GR" sz="2000" dirty="0">
                <a:latin typeface="Arial" panose="020B0604020202020204" pitchFamily="34" charset="0"/>
              </a:rPr>
              <a:t>.</a:t>
            </a:r>
            <a:r>
              <a:rPr lang="en-US" altLang="el-GR" sz="2000" dirty="0">
                <a:latin typeface="Arial" panose="020B0604020202020204" pitchFamily="34" charset="0"/>
              </a:rPr>
              <a:t>000). </a:t>
            </a:r>
            <a:r>
              <a:rPr lang="el-GR" altLang="el-GR" sz="2000" dirty="0">
                <a:latin typeface="Arial" panose="020B0604020202020204" pitchFamily="34" charset="0"/>
              </a:rPr>
              <a:t>Η εγγραφή θα είναι</a:t>
            </a:r>
            <a:r>
              <a:rPr lang="en-US" altLang="el-GR" sz="2000" dirty="0">
                <a:latin typeface="Arial" panose="020B0604020202020204" pitchFamily="34" charset="0"/>
              </a:rPr>
              <a:t>:</a:t>
            </a:r>
            <a:endParaRPr lang="en-US" altLang="en-US" sz="2000" dirty="0">
              <a:latin typeface="Arial" panose="020B0604020202020204" pitchFamily="34" charset="0"/>
            </a:endParaRPr>
          </a:p>
        </p:txBody>
      </p:sp>
      <p:sp>
        <p:nvSpPr>
          <p:cNvPr id="6" name="Rectangle 5">
            <a:extLst>
              <a:ext uri="{FF2B5EF4-FFF2-40B4-BE49-F238E27FC236}">
                <a16:creationId xmlns:a16="http://schemas.microsoft.com/office/drawing/2014/main" id="{A1D7C452-D696-96C1-32D9-A8AB5CAC2A43}"/>
              </a:ext>
            </a:extLst>
          </p:cNvPr>
          <p:cNvSpPr/>
          <p:nvPr/>
        </p:nvSpPr>
        <p:spPr bwMode="auto">
          <a:xfrm>
            <a:off x="1981200" y="3548062"/>
            <a:ext cx="8229600" cy="2743200"/>
          </a:xfrm>
          <a:prstGeom prst="rect">
            <a:avLst/>
          </a:prstGeom>
          <a:gradFill flip="none" rotWithShape="1">
            <a:gsLst>
              <a:gs pos="0">
                <a:srgbClr val="92D050">
                  <a:shade val="30000"/>
                  <a:satMod val="115000"/>
                </a:srgbClr>
              </a:gs>
              <a:gs pos="33000">
                <a:srgbClr val="92D050">
                  <a:shade val="67500"/>
                  <a:satMod val="115000"/>
                </a:srgbClr>
              </a:gs>
              <a:gs pos="65000">
                <a:srgbClr val="92D050">
                  <a:shade val="100000"/>
                  <a:satMod val="115000"/>
                </a:srgbClr>
              </a:gs>
            </a:gsLst>
            <a:lin ang="13500000" scaled="1"/>
            <a:tileRect/>
          </a:gradFill>
          <a:ln w="12700" cap="sq" cmpd="sng" algn="ctr">
            <a:noFill/>
            <a:prstDash val="solid"/>
            <a:round/>
            <a:headEnd type="none" w="sm" len="sm"/>
            <a:tailEnd type="none" w="sm" len="sm"/>
          </a:ln>
          <a:effectLst>
            <a:innerShdw blurRad="114300">
              <a:prstClr val="black"/>
            </a:innerShdw>
            <a:softEdge rad="12700"/>
          </a:effectLst>
        </p:spPr>
        <p:txBody>
          <a:bodyPr/>
          <a:lstStyle/>
          <a:p>
            <a:pPr>
              <a:defRPr/>
            </a:pPr>
            <a:endParaRPr lang="en-US" dirty="0"/>
          </a:p>
        </p:txBody>
      </p:sp>
      <p:graphicFrame>
        <p:nvGraphicFramePr>
          <p:cNvPr id="161851" name="Group 59">
            <a:extLst>
              <a:ext uri="{FF2B5EF4-FFF2-40B4-BE49-F238E27FC236}">
                <a16:creationId xmlns:a16="http://schemas.microsoft.com/office/drawing/2014/main" id="{76D36AD2-6F35-E64F-741F-4271532E3FCB}"/>
              </a:ext>
            </a:extLst>
          </p:cNvPr>
          <p:cNvGraphicFramePr>
            <a:graphicFrameLocks noGrp="1"/>
          </p:cNvGraphicFramePr>
          <p:nvPr/>
        </p:nvGraphicFramePr>
        <p:xfrm>
          <a:off x="2133600" y="3703639"/>
          <a:ext cx="7924800" cy="2428240"/>
        </p:xfrm>
        <a:graphic>
          <a:graphicData uri="http://schemas.openxmlformats.org/drawingml/2006/table">
            <a:tbl>
              <a:tblPr/>
              <a:tblGrid>
                <a:gridCol w="457200">
                  <a:extLst>
                    <a:ext uri="{9D8B030D-6E8A-4147-A177-3AD203B41FA5}">
                      <a16:colId xmlns:a16="http://schemas.microsoft.com/office/drawing/2014/main" val="1055883788"/>
                    </a:ext>
                  </a:extLst>
                </a:gridCol>
                <a:gridCol w="4800600">
                  <a:extLst>
                    <a:ext uri="{9D8B030D-6E8A-4147-A177-3AD203B41FA5}">
                      <a16:colId xmlns:a16="http://schemas.microsoft.com/office/drawing/2014/main" val="4212155418"/>
                    </a:ext>
                  </a:extLst>
                </a:gridCol>
                <a:gridCol w="1371600">
                  <a:extLst>
                    <a:ext uri="{9D8B030D-6E8A-4147-A177-3AD203B41FA5}">
                      <a16:colId xmlns:a16="http://schemas.microsoft.com/office/drawing/2014/main" val="3737679505"/>
                    </a:ext>
                  </a:extLst>
                </a:gridCol>
                <a:gridCol w="1295400">
                  <a:extLst>
                    <a:ext uri="{9D8B030D-6E8A-4147-A177-3AD203B41FA5}">
                      <a16:colId xmlns:a16="http://schemas.microsoft.com/office/drawing/2014/main" val="4259699132"/>
                    </a:ext>
                  </a:extLst>
                </a:gridCol>
              </a:tblGrid>
              <a:tr h="28892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Λογαριασμοί</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Χρέωση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Πίστωση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423728571"/>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109538">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109538" marR="0" lvl="0"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3141569320"/>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566738">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566738" marR="0" lvl="1"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313059235"/>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566738">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566738" marR="0" lvl="1"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49142133"/>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566738">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566738" marR="0" lvl="1"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473876554"/>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566738">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566738" marR="0" lvl="1"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33571859"/>
                  </a:ext>
                </a:extLst>
              </a:tr>
            </a:tbl>
          </a:graphicData>
        </a:graphic>
      </p:graphicFrame>
      <p:sp>
        <p:nvSpPr>
          <p:cNvPr id="8" name="TextBox 7">
            <a:extLst>
              <a:ext uri="{FF2B5EF4-FFF2-40B4-BE49-F238E27FC236}">
                <a16:creationId xmlns:a16="http://schemas.microsoft.com/office/drawing/2014/main" id="{EECDBE74-9CA4-ED11-0101-505895051410}"/>
              </a:ext>
            </a:extLst>
          </p:cNvPr>
          <p:cNvSpPr txBox="1">
            <a:spLocks noChangeArrowheads="1"/>
          </p:cNvSpPr>
          <p:nvPr/>
        </p:nvSpPr>
        <p:spPr bwMode="auto">
          <a:xfrm>
            <a:off x="2590800" y="4125913"/>
            <a:ext cx="4495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Φορτηγό (καινούργιο)</a:t>
            </a:r>
            <a:endParaRPr lang="en-US" altLang="el-GR" b="1">
              <a:latin typeface="Arial" panose="020B0604020202020204" pitchFamily="34" charset="0"/>
            </a:endParaRPr>
          </a:p>
        </p:txBody>
      </p:sp>
      <p:sp>
        <p:nvSpPr>
          <p:cNvPr id="9" name="TextBox 8">
            <a:extLst>
              <a:ext uri="{FF2B5EF4-FFF2-40B4-BE49-F238E27FC236}">
                <a16:creationId xmlns:a16="http://schemas.microsoft.com/office/drawing/2014/main" id="{87242877-28D5-06E6-73B1-A280BDF457A3}"/>
              </a:ext>
            </a:extLst>
          </p:cNvPr>
          <p:cNvSpPr txBox="1">
            <a:spLocks noChangeArrowheads="1"/>
          </p:cNvSpPr>
          <p:nvPr/>
        </p:nvSpPr>
        <p:spPr bwMode="auto">
          <a:xfrm>
            <a:off x="2590800" y="4533901"/>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Συσσωρευμένες αποσβέσεις (παλιό πάγιο)</a:t>
            </a:r>
            <a:endParaRPr lang="en-US" altLang="el-GR" b="1">
              <a:latin typeface="Arial" panose="020B0604020202020204" pitchFamily="34" charset="0"/>
            </a:endParaRPr>
          </a:p>
        </p:txBody>
      </p:sp>
      <p:sp>
        <p:nvSpPr>
          <p:cNvPr id="10" name="TextBox 9">
            <a:extLst>
              <a:ext uri="{FF2B5EF4-FFF2-40B4-BE49-F238E27FC236}">
                <a16:creationId xmlns:a16="http://schemas.microsoft.com/office/drawing/2014/main" id="{AA1E3CF6-4B16-8A42-387E-C3ADAC9F7B07}"/>
              </a:ext>
            </a:extLst>
          </p:cNvPr>
          <p:cNvSpPr txBox="1">
            <a:spLocks noChangeArrowheads="1"/>
          </p:cNvSpPr>
          <p:nvPr/>
        </p:nvSpPr>
        <p:spPr bwMode="auto">
          <a:xfrm>
            <a:off x="7391400" y="4130675"/>
            <a:ext cx="1143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15</a:t>
            </a:r>
            <a:r>
              <a:rPr lang="el-GR" altLang="el-GR" b="1">
                <a:latin typeface="Arial" panose="020B0604020202020204" pitchFamily="34" charset="0"/>
              </a:rPr>
              <a:t>.</a:t>
            </a:r>
            <a:r>
              <a:rPr lang="en-US" altLang="el-GR" b="1">
                <a:latin typeface="Arial" panose="020B0604020202020204" pitchFamily="34" charset="0"/>
              </a:rPr>
              <a:t>000</a:t>
            </a:r>
          </a:p>
        </p:txBody>
      </p:sp>
      <p:sp>
        <p:nvSpPr>
          <p:cNvPr id="11" name="TextBox 10">
            <a:extLst>
              <a:ext uri="{FF2B5EF4-FFF2-40B4-BE49-F238E27FC236}">
                <a16:creationId xmlns:a16="http://schemas.microsoft.com/office/drawing/2014/main" id="{523B9997-24A4-CEE0-6E29-BDE40A5002E6}"/>
              </a:ext>
            </a:extLst>
          </p:cNvPr>
          <p:cNvSpPr txBox="1">
            <a:spLocks noChangeArrowheads="1"/>
          </p:cNvSpPr>
          <p:nvPr/>
        </p:nvSpPr>
        <p:spPr bwMode="auto">
          <a:xfrm>
            <a:off x="7086600" y="4532313"/>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8</a:t>
            </a:r>
            <a:r>
              <a:rPr lang="el-GR" altLang="el-GR" b="1">
                <a:latin typeface="Arial" panose="020B0604020202020204" pitchFamily="34" charset="0"/>
              </a:rPr>
              <a:t>.</a:t>
            </a:r>
            <a:r>
              <a:rPr lang="en-US" altLang="el-GR" b="1">
                <a:latin typeface="Arial" panose="020B0604020202020204" pitchFamily="34" charset="0"/>
              </a:rPr>
              <a:t>000</a:t>
            </a:r>
          </a:p>
        </p:txBody>
      </p:sp>
      <p:sp>
        <p:nvSpPr>
          <p:cNvPr id="12" name="TextBox 11">
            <a:extLst>
              <a:ext uri="{FF2B5EF4-FFF2-40B4-BE49-F238E27FC236}">
                <a16:creationId xmlns:a16="http://schemas.microsoft.com/office/drawing/2014/main" id="{B97E485A-143B-864C-E3C6-31CE0C70488B}"/>
              </a:ext>
            </a:extLst>
          </p:cNvPr>
          <p:cNvSpPr txBox="1">
            <a:spLocks noChangeArrowheads="1"/>
          </p:cNvSpPr>
          <p:nvPr/>
        </p:nvSpPr>
        <p:spPr bwMode="auto">
          <a:xfrm>
            <a:off x="2590800" y="4919664"/>
            <a:ext cx="480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317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Φορτηγό (παλαιό)</a:t>
            </a:r>
            <a:endParaRPr lang="en-US" altLang="el-GR" b="1">
              <a:latin typeface="Arial" panose="020B0604020202020204" pitchFamily="34" charset="0"/>
            </a:endParaRPr>
          </a:p>
        </p:txBody>
      </p:sp>
      <p:sp>
        <p:nvSpPr>
          <p:cNvPr id="13" name="TextBox 12">
            <a:extLst>
              <a:ext uri="{FF2B5EF4-FFF2-40B4-BE49-F238E27FC236}">
                <a16:creationId xmlns:a16="http://schemas.microsoft.com/office/drawing/2014/main" id="{B63BE4A2-476E-BDDD-B8A5-8E6166D8FA6A}"/>
              </a:ext>
            </a:extLst>
          </p:cNvPr>
          <p:cNvSpPr txBox="1">
            <a:spLocks noChangeArrowheads="1"/>
          </p:cNvSpPr>
          <p:nvPr/>
        </p:nvSpPr>
        <p:spPr bwMode="auto">
          <a:xfrm>
            <a:off x="8534400" y="4919663"/>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9</a:t>
            </a:r>
            <a:r>
              <a:rPr lang="el-GR" altLang="el-GR" b="1">
                <a:latin typeface="Arial" panose="020B0604020202020204" pitchFamily="34" charset="0"/>
              </a:rPr>
              <a:t>.</a:t>
            </a:r>
            <a:r>
              <a:rPr lang="en-US" altLang="el-GR" b="1">
                <a:latin typeface="Arial" panose="020B0604020202020204" pitchFamily="34" charset="0"/>
              </a:rPr>
              <a:t>000</a:t>
            </a:r>
          </a:p>
        </p:txBody>
      </p:sp>
      <p:sp>
        <p:nvSpPr>
          <p:cNvPr id="14" name="TextBox 13">
            <a:extLst>
              <a:ext uri="{FF2B5EF4-FFF2-40B4-BE49-F238E27FC236}">
                <a16:creationId xmlns:a16="http://schemas.microsoft.com/office/drawing/2014/main" id="{0EB5ACE7-C404-BBB9-32E0-47ED9E440631}"/>
              </a:ext>
            </a:extLst>
          </p:cNvPr>
          <p:cNvSpPr txBox="1">
            <a:spLocks noChangeArrowheads="1"/>
          </p:cNvSpPr>
          <p:nvPr/>
        </p:nvSpPr>
        <p:spPr bwMode="auto">
          <a:xfrm>
            <a:off x="2590800" y="5330825"/>
            <a:ext cx="480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317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Ταμειακά διαθέσιμα</a:t>
            </a:r>
            <a:endParaRPr lang="en-US" altLang="el-GR" b="1">
              <a:latin typeface="Arial" panose="020B0604020202020204" pitchFamily="34" charset="0"/>
            </a:endParaRPr>
          </a:p>
        </p:txBody>
      </p:sp>
      <p:sp>
        <p:nvSpPr>
          <p:cNvPr id="15" name="TextBox 14">
            <a:extLst>
              <a:ext uri="{FF2B5EF4-FFF2-40B4-BE49-F238E27FC236}">
                <a16:creationId xmlns:a16="http://schemas.microsoft.com/office/drawing/2014/main" id="{A0E8A787-AA66-A9B3-BD1E-D71E145F0149}"/>
              </a:ext>
            </a:extLst>
          </p:cNvPr>
          <p:cNvSpPr txBox="1">
            <a:spLocks noChangeArrowheads="1"/>
          </p:cNvSpPr>
          <p:nvPr/>
        </p:nvSpPr>
        <p:spPr bwMode="auto">
          <a:xfrm>
            <a:off x="8534400" y="5330826"/>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10</a:t>
            </a:r>
            <a:r>
              <a:rPr lang="el-GR" altLang="el-GR" b="1">
                <a:latin typeface="Arial" panose="020B0604020202020204" pitchFamily="34" charset="0"/>
              </a:rPr>
              <a:t>.</a:t>
            </a:r>
            <a:r>
              <a:rPr lang="en-US" altLang="el-GR" b="1">
                <a:latin typeface="Arial" panose="020B0604020202020204" pitchFamily="34" charset="0"/>
              </a:rPr>
              <a:t>000</a:t>
            </a:r>
          </a:p>
        </p:txBody>
      </p:sp>
      <p:sp>
        <p:nvSpPr>
          <p:cNvPr id="16" name="TextBox 15">
            <a:extLst>
              <a:ext uri="{FF2B5EF4-FFF2-40B4-BE49-F238E27FC236}">
                <a16:creationId xmlns:a16="http://schemas.microsoft.com/office/drawing/2014/main" id="{E398136D-9B8B-BB54-6B3A-9F7FD3D7F758}"/>
              </a:ext>
            </a:extLst>
          </p:cNvPr>
          <p:cNvSpPr txBox="1">
            <a:spLocks noChangeArrowheads="1"/>
          </p:cNvSpPr>
          <p:nvPr/>
        </p:nvSpPr>
        <p:spPr bwMode="auto">
          <a:xfrm>
            <a:off x="2590800" y="5726114"/>
            <a:ext cx="480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317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Κέρδος από ανταλλαγή φορτηγού</a:t>
            </a:r>
            <a:endParaRPr lang="en-US" altLang="el-GR" b="1">
              <a:latin typeface="Arial" panose="020B0604020202020204" pitchFamily="34" charset="0"/>
            </a:endParaRPr>
          </a:p>
        </p:txBody>
      </p:sp>
      <p:sp>
        <p:nvSpPr>
          <p:cNvPr id="17" name="TextBox 16">
            <a:extLst>
              <a:ext uri="{FF2B5EF4-FFF2-40B4-BE49-F238E27FC236}">
                <a16:creationId xmlns:a16="http://schemas.microsoft.com/office/drawing/2014/main" id="{2B7490B3-9CDD-8274-4792-AA3CA8BC6B8F}"/>
              </a:ext>
            </a:extLst>
          </p:cNvPr>
          <p:cNvSpPr txBox="1">
            <a:spLocks noChangeArrowheads="1"/>
          </p:cNvSpPr>
          <p:nvPr/>
        </p:nvSpPr>
        <p:spPr bwMode="auto">
          <a:xfrm>
            <a:off x="8534400" y="5726113"/>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4</a:t>
            </a:r>
            <a:r>
              <a:rPr lang="el-GR" altLang="el-GR" b="1">
                <a:latin typeface="Arial" panose="020B0604020202020204" pitchFamily="34" charset="0"/>
              </a:rPr>
              <a:t>.</a:t>
            </a:r>
            <a:r>
              <a:rPr lang="en-US" altLang="el-GR" b="1">
                <a:latin typeface="Arial" panose="020B0604020202020204" pitchFamily="34" charset="0"/>
              </a:rPr>
              <a:t>000</a:t>
            </a:r>
          </a:p>
        </p:txBody>
      </p:sp>
      <p:sp>
        <p:nvSpPr>
          <p:cNvPr id="161845" name="Text Box 13">
            <a:extLst>
              <a:ext uri="{FF2B5EF4-FFF2-40B4-BE49-F238E27FC236}">
                <a16:creationId xmlns:a16="http://schemas.microsoft.com/office/drawing/2014/main" id="{FD8686A0-1EEF-F2E1-FA7F-46D85B03BB0F}"/>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4</a:t>
            </a:r>
          </a:p>
        </p:txBody>
      </p:sp>
      <p:sp>
        <p:nvSpPr>
          <p:cNvPr id="19" name="Footer Placeholder 8">
            <a:extLst>
              <a:ext uri="{FF2B5EF4-FFF2-40B4-BE49-F238E27FC236}">
                <a16:creationId xmlns:a16="http://schemas.microsoft.com/office/drawing/2014/main" id="{A08EAD0D-30A3-84D3-B7A6-E90261118095}"/>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par>
                          <p:cTn id="44" fill="hold" nodeType="afterGroup">
                            <p:stCondLst>
                              <p:cond delay="500"/>
                            </p:stCondLst>
                            <p:childTnLst>
                              <p:par>
                                <p:cTn id="45" presetID="22" presetClass="entr" presetSubtype="8"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031">
            <a:extLst>
              <a:ext uri="{FF2B5EF4-FFF2-40B4-BE49-F238E27FC236}">
                <a16:creationId xmlns:a16="http://schemas.microsoft.com/office/drawing/2014/main" id="{C241E93E-09AE-F1BC-DF3A-22A956714FC1}"/>
              </a:ext>
            </a:extLst>
          </p:cNvPr>
          <p:cNvSpPr txBox="1">
            <a:spLocks noChangeArrowheads="1"/>
          </p:cNvSpPr>
          <p:nvPr/>
        </p:nvSpPr>
        <p:spPr bwMode="auto">
          <a:xfrm>
            <a:off x="1628191" y="76200"/>
            <a:ext cx="8305800"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hangingPunct="0"/>
            <a:r>
              <a:rPr lang="el-GR" altLang="el-GR" sz="3200" b="1" dirty="0">
                <a:solidFill>
                  <a:srgbClr val="740000"/>
                </a:solidFill>
                <a:latin typeface="Arial" panose="020B0604020202020204" pitchFamily="34" charset="0"/>
              </a:rPr>
              <a:t>Λογιστική παρακολούθηση άυλων περιουσιακών στοιχείων</a:t>
            </a:r>
            <a:endParaRPr lang="en-US" altLang="el-GR" sz="3200" b="1" dirty="0">
              <a:solidFill>
                <a:srgbClr val="740000"/>
              </a:solidFill>
              <a:latin typeface="Arial" panose="020B0604020202020204" pitchFamily="34" charset="0"/>
            </a:endParaRPr>
          </a:p>
        </p:txBody>
      </p:sp>
      <p:sp>
        <p:nvSpPr>
          <p:cNvPr id="2" name="Rectangle 1">
            <a:extLst>
              <a:ext uri="{FF2B5EF4-FFF2-40B4-BE49-F238E27FC236}">
                <a16:creationId xmlns:a16="http://schemas.microsoft.com/office/drawing/2014/main" id="{B38DC858-F84C-2732-457C-8A3F6C286BAF}"/>
              </a:ext>
            </a:extLst>
          </p:cNvPr>
          <p:cNvSpPr/>
          <p:nvPr/>
        </p:nvSpPr>
        <p:spPr>
          <a:xfrm>
            <a:off x="2209800" y="1417770"/>
            <a:ext cx="8001000" cy="2434256"/>
          </a:xfrm>
          <a:prstGeom prst="rect">
            <a:avLst/>
          </a:prstGeom>
        </p:spPr>
        <p:txBody>
          <a:bodyPr>
            <a:spAutoFit/>
          </a:bodyPr>
          <a:lstStyle>
            <a:lvl1pPr marL="682625" indent="-450850">
              <a:defRPr>
                <a:solidFill>
                  <a:schemeClr val="tx1"/>
                </a:solidFill>
                <a:latin typeface="Calibri" panose="020F0502020204030204" pitchFamily="34" charset="0"/>
              </a:defRPr>
            </a:lvl1pPr>
            <a:lvl2pPr marL="1146175" indent="-463550">
              <a:defRPr>
                <a:solidFill>
                  <a:schemeClr val="tx1"/>
                </a:solidFill>
                <a:latin typeface="Calibri" panose="020F0502020204030204" pitchFamily="34" charset="0"/>
              </a:defRPr>
            </a:lvl2pPr>
            <a:lvl3pPr marL="1597025" indent="-463550">
              <a:defRPr>
                <a:solidFill>
                  <a:schemeClr val="tx1"/>
                </a:solidFill>
                <a:latin typeface="Calibri" panose="020F0502020204030204" pitchFamily="34" charset="0"/>
              </a:defRPr>
            </a:lvl3pPr>
            <a:lvl4pPr marL="2054225" indent="-46355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0000"/>
              </a:lnSpc>
              <a:spcBef>
                <a:spcPts val="900"/>
              </a:spcBef>
              <a:buClr>
                <a:srgbClr val="740000"/>
              </a:buClr>
              <a:buSzPct val="80000"/>
              <a:buFont typeface="Arial" panose="020B0604020202020204" pitchFamily="34" charset="0"/>
              <a:buChar char="►"/>
            </a:pPr>
            <a:r>
              <a:rPr lang="el-GR" altLang="el-GR" sz="2300" dirty="0">
                <a:latin typeface="Arial" panose="020B0604020202020204" pitchFamily="34" charset="0"/>
              </a:rPr>
              <a:t>Δεν έχουν φυσική υπόσταση</a:t>
            </a:r>
            <a:endParaRPr lang="en-US" altLang="el-GR" sz="2300" dirty="0">
              <a:latin typeface="Arial" panose="020B0604020202020204" pitchFamily="34" charset="0"/>
            </a:endParaRPr>
          </a:p>
          <a:p>
            <a:pPr lvl="1">
              <a:lnSpc>
                <a:spcPct val="120000"/>
              </a:lnSpc>
              <a:spcBef>
                <a:spcPts val="900"/>
              </a:spcBef>
              <a:buClr>
                <a:srgbClr val="740000"/>
              </a:buClr>
              <a:buSzPct val="80000"/>
              <a:buFont typeface="Wingdings" panose="05000000000000000000" pitchFamily="2" charset="2"/>
              <a:buChar char="Ø"/>
            </a:pPr>
            <a:r>
              <a:rPr lang="el-GR" altLang="el-GR" sz="2200" dirty="0">
                <a:latin typeface="Arial" panose="020B0604020202020204" pitchFamily="34" charset="0"/>
              </a:rPr>
              <a:t>Ενσωματώνουν ειδικά δικαιώματα</a:t>
            </a:r>
            <a:endParaRPr lang="en-US" altLang="el-GR" sz="2200" dirty="0">
              <a:latin typeface="Arial" panose="020B0604020202020204" pitchFamily="34" charset="0"/>
            </a:endParaRPr>
          </a:p>
          <a:p>
            <a:pPr lvl="1">
              <a:lnSpc>
                <a:spcPct val="120000"/>
              </a:lnSpc>
              <a:spcBef>
                <a:spcPts val="900"/>
              </a:spcBef>
              <a:buClr>
                <a:srgbClr val="740000"/>
              </a:buClr>
              <a:buSzPct val="80000"/>
              <a:buFont typeface="Wingdings" panose="05000000000000000000" pitchFamily="2" charset="2"/>
              <a:buChar char="Ø"/>
            </a:pPr>
            <a:r>
              <a:rPr lang="el-GR" altLang="el-GR" sz="2200" dirty="0">
                <a:latin typeface="Arial" panose="020B0604020202020204" pitchFamily="34" charset="0"/>
              </a:rPr>
              <a:t>Περιλαμβάνουν πατέντες, πνευματικά δικαιώματα, και </a:t>
            </a:r>
            <a:r>
              <a:rPr lang="el-GR" altLang="el-GR" sz="2200" dirty="0" err="1">
                <a:latin typeface="Arial" panose="020B0604020202020204" pitchFamily="34" charset="0"/>
              </a:rPr>
              <a:t>δικαιοχρησίες</a:t>
            </a:r>
            <a:endParaRPr lang="en-US" altLang="el-GR" sz="2200" dirty="0">
              <a:latin typeface="Arial" panose="020B0604020202020204" pitchFamily="34" charset="0"/>
            </a:endParaRPr>
          </a:p>
          <a:p>
            <a:pPr>
              <a:lnSpc>
                <a:spcPct val="120000"/>
              </a:lnSpc>
              <a:spcBef>
                <a:spcPts val="900"/>
              </a:spcBef>
              <a:buClr>
                <a:srgbClr val="740000"/>
              </a:buClr>
              <a:buSzPct val="80000"/>
              <a:buFont typeface="Arial" panose="020B0604020202020204" pitchFamily="34" charset="0"/>
              <a:buChar char="►"/>
            </a:pPr>
            <a:endParaRPr lang="en-US" altLang="el-GR" sz="2100" dirty="0">
              <a:latin typeface="Arial" panose="020B0604020202020204" pitchFamily="34" charset="0"/>
            </a:endParaRPr>
          </a:p>
        </p:txBody>
      </p:sp>
      <p:sp>
        <p:nvSpPr>
          <p:cNvPr id="174083" name="Text Box 13">
            <a:extLst>
              <a:ext uri="{FF2B5EF4-FFF2-40B4-BE49-F238E27FC236}">
                <a16:creationId xmlns:a16="http://schemas.microsoft.com/office/drawing/2014/main" id="{0A41DCFC-1D61-363E-C385-AED53D7B78C7}"/>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5</a:t>
            </a:r>
          </a:p>
        </p:txBody>
      </p:sp>
      <p:sp>
        <p:nvSpPr>
          <p:cNvPr id="7" name="Footer Placeholder 8">
            <a:extLst>
              <a:ext uri="{FF2B5EF4-FFF2-40B4-BE49-F238E27FC236}">
                <a16:creationId xmlns:a16="http://schemas.microsoft.com/office/drawing/2014/main" id="{1F3432C3-B065-5FFB-DFF7-4F73AD07D358}"/>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031">
            <a:extLst>
              <a:ext uri="{FF2B5EF4-FFF2-40B4-BE49-F238E27FC236}">
                <a16:creationId xmlns:a16="http://schemas.microsoft.com/office/drawing/2014/main" id="{C241E93E-09AE-F1BC-DF3A-22A956714FC1}"/>
              </a:ext>
            </a:extLst>
          </p:cNvPr>
          <p:cNvSpPr txBox="1">
            <a:spLocks noChangeArrowheads="1"/>
          </p:cNvSpPr>
          <p:nvPr/>
        </p:nvSpPr>
        <p:spPr bwMode="auto">
          <a:xfrm>
            <a:off x="1628191" y="76200"/>
            <a:ext cx="8305800"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hangingPunct="0"/>
            <a:r>
              <a:rPr lang="el-GR" altLang="el-GR" sz="3200" b="1" dirty="0">
                <a:solidFill>
                  <a:srgbClr val="740000"/>
                </a:solidFill>
                <a:latin typeface="Arial" panose="020B0604020202020204" pitchFamily="34" charset="0"/>
              </a:rPr>
              <a:t>Λογιστική παρακολούθηση άυλων περιουσιακών στοιχείων</a:t>
            </a:r>
            <a:endParaRPr lang="en-US" altLang="el-GR" sz="3200" b="1" dirty="0">
              <a:solidFill>
                <a:srgbClr val="740000"/>
              </a:solidFill>
              <a:latin typeface="Arial" panose="020B0604020202020204" pitchFamily="34" charset="0"/>
            </a:endParaRPr>
          </a:p>
        </p:txBody>
      </p:sp>
      <p:sp>
        <p:nvSpPr>
          <p:cNvPr id="2" name="Rectangle 1">
            <a:extLst>
              <a:ext uri="{FF2B5EF4-FFF2-40B4-BE49-F238E27FC236}">
                <a16:creationId xmlns:a16="http://schemas.microsoft.com/office/drawing/2014/main" id="{B38DC858-F84C-2732-457C-8A3F6C286BAF}"/>
              </a:ext>
            </a:extLst>
          </p:cNvPr>
          <p:cNvSpPr/>
          <p:nvPr/>
        </p:nvSpPr>
        <p:spPr>
          <a:xfrm>
            <a:off x="2405743" y="1505416"/>
            <a:ext cx="8001000" cy="3500702"/>
          </a:xfrm>
          <a:prstGeom prst="rect">
            <a:avLst/>
          </a:prstGeom>
        </p:spPr>
        <p:txBody>
          <a:bodyPr>
            <a:spAutoFit/>
          </a:bodyPr>
          <a:lstStyle>
            <a:lvl1pPr marL="682625" indent="-450850">
              <a:defRPr>
                <a:solidFill>
                  <a:schemeClr val="tx1"/>
                </a:solidFill>
                <a:latin typeface="Calibri" panose="020F0502020204030204" pitchFamily="34" charset="0"/>
              </a:defRPr>
            </a:lvl1pPr>
            <a:lvl2pPr marL="1146175" indent="-463550">
              <a:defRPr>
                <a:solidFill>
                  <a:schemeClr val="tx1"/>
                </a:solidFill>
                <a:latin typeface="Calibri" panose="020F0502020204030204" pitchFamily="34" charset="0"/>
              </a:defRPr>
            </a:lvl2pPr>
            <a:lvl3pPr marL="1597025" indent="-463550">
              <a:defRPr>
                <a:solidFill>
                  <a:schemeClr val="tx1"/>
                </a:solidFill>
                <a:latin typeface="Calibri" panose="020F0502020204030204" pitchFamily="34" charset="0"/>
              </a:defRPr>
            </a:lvl3pPr>
            <a:lvl4pPr marL="2054225" indent="-46355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0000"/>
              </a:lnSpc>
              <a:spcBef>
                <a:spcPts val="900"/>
              </a:spcBef>
              <a:buClr>
                <a:srgbClr val="740000"/>
              </a:buClr>
              <a:buSzPct val="80000"/>
              <a:buFont typeface="Arial" panose="020B0604020202020204" pitchFamily="34" charset="0"/>
              <a:buChar char="►"/>
            </a:pPr>
            <a:r>
              <a:rPr lang="el-GR" altLang="el-GR" sz="2300" dirty="0">
                <a:latin typeface="Arial" panose="020B0604020202020204" pitchFamily="34" charset="0"/>
              </a:rPr>
              <a:t>Δύο κατηγορίες</a:t>
            </a:r>
            <a:endParaRPr lang="en-US" altLang="el-GR" sz="2300" dirty="0">
              <a:latin typeface="Arial" panose="020B0604020202020204" pitchFamily="34" charset="0"/>
            </a:endParaRPr>
          </a:p>
          <a:p>
            <a:pPr lvl="1">
              <a:lnSpc>
                <a:spcPct val="120000"/>
              </a:lnSpc>
              <a:spcBef>
                <a:spcPts val="900"/>
              </a:spcBef>
              <a:buClr>
                <a:srgbClr val="740000"/>
              </a:buClr>
              <a:buSzPct val="80000"/>
              <a:buFont typeface="Wingdings" panose="05000000000000000000" pitchFamily="2" charset="2"/>
              <a:buChar char="Ø"/>
            </a:pPr>
            <a:r>
              <a:rPr lang="el-GR" altLang="el-GR" sz="2200" dirty="0">
                <a:latin typeface="Arial" panose="020B0604020202020204" pitchFamily="34" charset="0"/>
              </a:rPr>
              <a:t>Περιορισμένη διάρκεια ζωής</a:t>
            </a:r>
            <a:endParaRPr lang="en-US" altLang="el-GR" sz="2200" dirty="0">
              <a:latin typeface="Arial" panose="020B0604020202020204" pitchFamily="34" charset="0"/>
            </a:endParaRPr>
          </a:p>
          <a:p>
            <a:pPr lvl="2">
              <a:lnSpc>
                <a:spcPct val="120000"/>
              </a:lnSpc>
              <a:spcBef>
                <a:spcPts val="900"/>
              </a:spcBef>
              <a:buClr>
                <a:srgbClr val="740000"/>
              </a:buClr>
              <a:buSzPct val="80000"/>
              <a:buFont typeface="Wingdings" panose="05000000000000000000" pitchFamily="2" charset="2"/>
              <a:buChar char="§"/>
            </a:pPr>
            <a:r>
              <a:rPr lang="el-GR" altLang="el-GR" sz="2100" dirty="0">
                <a:latin typeface="Arial" panose="020B0604020202020204" pitchFamily="34" charset="0"/>
              </a:rPr>
              <a:t>Υπόκεινται σε απόσβεση</a:t>
            </a:r>
            <a:endParaRPr lang="en-US" altLang="el-GR" sz="2100" dirty="0">
              <a:latin typeface="Arial" panose="020B0604020202020204" pitchFamily="34" charset="0"/>
            </a:endParaRPr>
          </a:p>
          <a:p>
            <a:pPr lvl="3">
              <a:lnSpc>
                <a:spcPct val="120000"/>
              </a:lnSpc>
              <a:spcBef>
                <a:spcPts val="900"/>
              </a:spcBef>
              <a:buClr>
                <a:srgbClr val="740000"/>
              </a:buClr>
              <a:buSzPct val="80000"/>
              <a:buFont typeface="Arial" panose="020B0604020202020204" pitchFamily="34" charset="0"/>
              <a:buChar char="•"/>
            </a:pPr>
            <a:r>
              <a:rPr lang="el-GR" altLang="el-GR" sz="2000" dirty="0">
                <a:latin typeface="Arial" panose="020B0604020202020204" pitchFamily="34" charset="0"/>
              </a:rPr>
              <a:t>Μέθοδος σταθερής απόσβεσης</a:t>
            </a:r>
            <a:endParaRPr lang="en-US" altLang="el-GR" sz="2000" dirty="0">
              <a:latin typeface="Arial" panose="020B0604020202020204" pitchFamily="34" charset="0"/>
            </a:endParaRPr>
          </a:p>
          <a:p>
            <a:pPr lvl="3">
              <a:lnSpc>
                <a:spcPct val="120000"/>
              </a:lnSpc>
              <a:spcBef>
                <a:spcPts val="900"/>
              </a:spcBef>
              <a:buClr>
                <a:srgbClr val="740000"/>
              </a:buClr>
              <a:buSzPct val="80000"/>
              <a:buFont typeface="Arial" panose="020B0604020202020204" pitchFamily="34" charset="0"/>
              <a:buChar char="•"/>
            </a:pPr>
            <a:r>
              <a:rPr lang="el-GR" altLang="el-GR" sz="2000" dirty="0">
                <a:latin typeface="Arial" panose="020B0604020202020204" pitchFamily="34" charset="0"/>
              </a:rPr>
              <a:t>Πιστώνεται απευθείας ο </a:t>
            </a:r>
            <a:r>
              <a:rPr lang="el-GR" altLang="el-GR" sz="2000" dirty="0" err="1">
                <a:latin typeface="Arial" panose="020B0604020202020204" pitchFamily="34" charset="0"/>
              </a:rPr>
              <a:t>λογ</a:t>
            </a:r>
            <a:r>
              <a:rPr lang="el-GR" altLang="el-GR" sz="2000" dirty="0">
                <a:latin typeface="Arial" panose="020B0604020202020204" pitchFamily="34" charset="0"/>
              </a:rPr>
              <a:t>/</a:t>
            </a:r>
            <a:r>
              <a:rPr lang="el-GR" altLang="el-GR" sz="2000" dirty="0" err="1">
                <a:latin typeface="Arial" panose="020B0604020202020204" pitchFamily="34" charset="0"/>
              </a:rPr>
              <a:t>μός</a:t>
            </a:r>
            <a:r>
              <a:rPr lang="el-GR" altLang="el-GR" sz="2000" dirty="0">
                <a:latin typeface="Arial" panose="020B0604020202020204" pitchFamily="34" charset="0"/>
              </a:rPr>
              <a:t> του παγίου</a:t>
            </a:r>
            <a:endParaRPr lang="en-US" altLang="el-GR" sz="2000" dirty="0">
              <a:latin typeface="Arial" panose="020B0604020202020204" pitchFamily="34" charset="0"/>
            </a:endParaRPr>
          </a:p>
          <a:p>
            <a:pPr lvl="1">
              <a:lnSpc>
                <a:spcPct val="120000"/>
              </a:lnSpc>
              <a:spcBef>
                <a:spcPts val="900"/>
              </a:spcBef>
              <a:buClr>
                <a:srgbClr val="740000"/>
              </a:buClr>
              <a:buSzPct val="80000"/>
              <a:buFont typeface="Wingdings" panose="05000000000000000000" pitchFamily="2" charset="2"/>
              <a:buChar char="Ø"/>
            </a:pPr>
            <a:r>
              <a:rPr lang="el-GR" altLang="el-GR" sz="2200" dirty="0">
                <a:latin typeface="Arial" panose="020B0604020202020204" pitchFamily="34" charset="0"/>
              </a:rPr>
              <a:t>Απεριόριστη διάρκεια ζωής</a:t>
            </a:r>
            <a:endParaRPr lang="en-US" altLang="el-GR" sz="2200" dirty="0">
              <a:latin typeface="Arial" panose="020B0604020202020204" pitchFamily="34" charset="0"/>
            </a:endParaRPr>
          </a:p>
          <a:p>
            <a:pPr lvl="2">
              <a:lnSpc>
                <a:spcPct val="120000"/>
              </a:lnSpc>
              <a:spcBef>
                <a:spcPts val="900"/>
              </a:spcBef>
              <a:buClr>
                <a:srgbClr val="740000"/>
              </a:buClr>
              <a:buSzPct val="80000"/>
              <a:buFont typeface="Wingdings" panose="05000000000000000000" pitchFamily="2" charset="2"/>
              <a:buChar char="§"/>
            </a:pPr>
            <a:r>
              <a:rPr lang="el-GR" altLang="el-GR" sz="2100" dirty="0">
                <a:latin typeface="Arial" panose="020B0604020202020204" pitchFamily="34" charset="0"/>
              </a:rPr>
              <a:t>Ελέγχονται για απομείωση</a:t>
            </a:r>
            <a:endParaRPr lang="en-US" altLang="el-GR" sz="2100" dirty="0">
              <a:latin typeface="Arial" panose="020B0604020202020204" pitchFamily="34" charset="0"/>
            </a:endParaRPr>
          </a:p>
        </p:txBody>
      </p:sp>
      <p:sp>
        <p:nvSpPr>
          <p:cNvPr id="174083" name="Text Box 13">
            <a:extLst>
              <a:ext uri="{FF2B5EF4-FFF2-40B4-BE49-F238E27FC236}">
                <a16:creationId xmlns:a16="http://schemas.microsoft.com/office/drawing/2014/main" id="{0A41DCFC-1D61-363E-C385-AED53D7B78C7}"/>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5</a:t>
            </a:r>
          </a:p>
        </p:txBody>
      </p:sp>
      <p:sp>
        <p:nvSpPr>
          <p:cNvPr id="7" name="Footer Placeholder 8">
            <a:extLst>
              <a:ext uri="{FF2B5EF4-FFF2-40B4-BE49-F238E27FC236}">
                <a16:creationId xmlns:a16="http://schemas.microsoft.com/office/drawing/2014/main" id="{1F3432C3-B065-5FFB-DFF7-4F73AD07D358}"/>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extLst>
      <p:ext uri="{BB962C8B-B14F-4D97-AF65-F5344CB8AC3E}">
        <p14:creationId xmlns:p14="http://schemas.microsoft.com/office/powerpoint/2010/main" val="40342008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13">
            <a:extLst>
              <a:ext uri="{FF2B5EF4-FFF2-40B4-BE49-F238E27FC236}">
                <a16:creationId xmlns:a16="http://schemas.microsoft.com/office/drawing/2014/main" id="{2AD0C86B-CE1D-4544-DED5-830136CE77BD}"/>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5</a:t>
            </a:r>
          </a:p>
        </p:txBody>
      </p:sp>
      <p:sp>
        <p:nvSpPr>
          <p:cNvPr id="9" name="Text Box 6">
            <a:extLst>
              <a:ext uri="{FF2B5EF4-FFF2-40B4-BE49-F238E27FC236}">
                <a16:creationId xmlns:a16="http://schemas.microsoft.com/office/drawing/2014/main" id="{BAA966D9-13F9-547F-C68E-967135F6F4E8}"/>
              </a:ext>
            </a:extLst>
          </p:cNvPr>
          <p:cNvSpPr txBox="1">
            <a:spLocks noChangeArrowheads="1"/>
          </p:cNvSpPr>
          <p:nvPr/>
        </p:nvSpPr>
        <p:spPr bwMode="auto">
          <a:xfrm>
            <a:off x="94861" y="1104513"/>
            <a:ext cx="2144486" cy="4281428"/>
          </a:xfrm>
          <a:prstGeom prst="rect">
            <a:avLst/>
          </a:prstGeom>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lnSpc>
                <a:spcPct val="120000"/>
              </a:lnSpc>
              <a:spcBef>
                <a:spcPts val="900"/>
              </a:spcBef>
              <a:buClr>
                <a:srgbClr val="740000"/>
              </a:buClr>
              <a:buSzPct val="80000"/>
            </a:pPr>
            <a:r>
              <a:rPr lang="el-GR" altLang="en-US" b="1" dirty="0" err="1">
                <a:latin typeface="Arial" panose="020B0604020202020204" pitchFamily="34" charset="0"/>
              </a:rPr>
              <a:t>Ευρεσ</a:t>
            </a:r>
            <a:r>
              <a:rPr lang="en-US" altLang="en-US" b="1" dirty="0">
                <a:latin typeface="Arial" panose="020B0604020202020204" pitchFamily="34" charset="0"/>
              </a:rPr>
              <a:t>ι</a:t>
            </a:r>
            <a:r>
              <a:rPr lang="el-GR" altLang="en-US" b="1" dirty="0" err="1">
                <a:latin typeface="Arial" panose="020B0604020202020204" pitchFamily="34" charset="0"/>
              </a:rPr>
              <a:t>τεχνίες</a:t>
            </a:r>
            <a:endParaRPr lang="en-US" altLang="en-US" b="1" dirty="0">
              <a:latin typeface="Arial" panose="020B0604020202020204" pitchFamily="34" charset="0"/>
            </a:endParaRPr>
          </a:p>
          <a:p>
            <a:pPr algn="just">
              <a:lnSpc>
                <a:spcPct val="120000"/>
              </a:lnSpc>
              <a:spcBef>
                <a:spcPts val="900"/>
              </a:spcBef>
              <a:buClr>
                <a:srgbClr val="740000"/>
              </a:buClr>
              <a:buSzPct val="80000"/>
              <a:buFont typeface="Arial" panose="020B0604020202020204" pitchFamily="34" charset="0"/>
              <a:buChar char="►"/>
            </a:pPr>
            <a:r>
              <a:rPr lang="el-GR" altLang="en-US" dirty="0">
                <a:latin typeface="Arial" panose="020B0604020202020204" pitchFamily="34" charset="0"/>
              </a:rPr>
              <a:t>Παραχωρήσεις και άδειες που </a:t>
            </a:r>
            <a:r>
              <a:rPr lang="en-US" altLang="en-US" dirty="0">
                <a:latin typeface="Arial" panose="020B0604020202020204" pitchFamily="34" charset="0"/>
              </a:rPr>
              <a:t>χ</a:t>
            </a:r>
            <a:r>
              <a:rPr lang="el-GR" altLang="en-US" dirty="0" err="1">
                <a:latin typeface="Arial" panose="020B0604020202020204" pitchFamily="34" charset="0"/>
              </a:rPr>
              <a:t>ορηγεί</a:t>
            </a:r>
            <a:r>
              <a:rPr lang="el-GR" altLang="en-US" dirty="0">
                <a:latin typeface="Arial" panose="020B0604020202020204" pitchFamily="34" charset="0"/>
              </a:rPr>
              <a:t> το κράτος</a:t>
            </a:r>
            <a:endParaRPr lang="en-US" altLang="en-US" dirty="0">
              <a:latin typeface="Arial" panose="020B0604020202020204" pitchFamily="34" charset="0"/>
            </a:endParaRPr>
          </a:p>
          <a:p>
            <a:pPr algn="just">
              <a:lnSpc>
                <a:spcPct val="120000"/>
              </a:lnSpc>
              <a:spcBef>
                <a:spcPts val="900"/>
              </a:spcBef>
              <a:buClr>
                <a:srgbClr val="740000"/>
              </a:buClr>
              <a:buSzPct val="80000"/>
              <a:buFont typeface="Arial" panose="020B0604020202020204" pitchFamily="34" charset="0"/>
              <a:buChar char="►"/>
            </a:pPr>
            <a:r>
              <a:rPr lang="el-GR" altLang="en-US" dirty="0">
                <a:latin typeface="Arial" panose="020B0604020202020204" pitchFamily="34" charset="0"/>
              </a:rPr>
              <a:t>Η εταιρεία αποκτά</a:t>
            </a:r>
            <a:r>
              <a:rPr lang="en-US" altLang="en-US" dirty="0">
                <a:latin typeface="Arial" panose="020B0604020202020204" pitchFamily="34" charset="0"/>
              </a:rPr>
              <a:t> α</a:t>
            </a:r>
            <a:r>
              <a:rPr lang="el-GR" altLang="en-US" dirty="0" err="1">
                <a:latin typeface="Arial" panose="020B0604020202020204" pitchFamily="34" charset="0"/>
              </a:rPr>
              <a:t>ποκλειστικό</a:t>
            </a:r>
            <a:r>
              <a:rPr lang="el-GR" altLang="en-US" dirty="0">
                <a:latin typeface="Arial" panose="020B0604020202020204" pitchFamily="34" charset="0"/>
              </a:rPr>
              <a:t> δικαίωμα παραγωγής και πώλησης</a:t>
            </a:r>
            <a:r>
              <a:rPr lang="en-US" altLang="en-US" dirty="0">
                <a:latin typeface="Arial" panose="020B0604020202020204" pitchFamily="34" charset="0"/>
              </a:rPr>
              <a:t> </a:t>
            </a:r>
            <a:r>
              <a:rPr lang="el-GR" altLang="en-US" dirty="0">
                <a:latin typeface="Arial" panose="020B0604020202020204" pitchFamily="34" charset="0"/>
              </a:rPr>
              <a:t>της εφεύρεσης για 20 χρόνια</a:t>
            </a:r>
            <a:endParaRPr lang="en-US" altLang="en-US" dirty="0">
              <a:latin typeface="Arial" panose="020B0604020202020204" pitchFamily="34" charset="0"/>
            </a:endParaRPr>
          </a:p>
        </p:txBody>
      </p:sp>
      <p:sp>
        <p:nvSpPr>
          <p:cNvPr id="7" name="Footer Placeholder 8">
            <a:extLst>
              <a:ext uri="{FF2B5EF4-FFF2-40B4-BE49-F238E27FC236}">
                <a16:creationId xmlns:a16="http://schemas.microsoft.com/office/drawing/2014/main" id="{0FF2C109-9789-8BA2-9CE0-24F7AD8960DF}"/>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176134" name="Rectangle 1031">
            <a:extLst>
              <a:ext uri="{FF2B5EF4-FFF2-40B4-BE49-F238E27FC236}">
                <a16:creationId xmlns:a16="http://schemas.microsoft.com/office/drawing/2014/main" id="{02469F92-2B81-CD2D-FB47-E2A803B9E96F}"/>
              </a:ext>
            </a:extLst>
          </p:cNvPr>
          <p:cNvSpPr txBox="1">
            <a:spLocks noChangeArrowheads="1"/>
          </p:cNvSpPr>
          <p:nvPr/>
        </p:nvSpPr>
        <p:spPr bwMode="auto">
          <a:xfrm>
            <a:off x="1905000" y="76200"/>
            <a:ext cx="8305800"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hangingPunct="0"/>
            <a:r>
              <a:rPr lang="el-GR" altLang="el-GR" sz="3200" b="1" dirty="0">
                <a:solidFill>
                  <a:srgbClr val="740000"/>
                </a:solidFill>
                <a:latin typeface="Arial" panose="020B0604020202020204" pitchFamily="34" charset="0"/>
              </a:rPr>
              <a:t>Λογιστική παρακολούθηση άυλων περιουσιακών στοιχείων</a:t>
            </a:r>
            <a:endParaRPr lang="en-US" altLang="el-GR" sz="3200" b="1" dirty="0">
              <a:solidFill>
                <a:srgbClr val="740000"/>
              </a:solidFill>
              <a:latin typeface="Arial" panose="020B0604020202020204" pitchFamily="34" charset="0"/>
            </a:endParaRPr>
          </a:p>
        </p:txBody>
      </p:sp>
      <p:sp>
        <p:nvSpPr>
          <p:cNvPr id="2" name="Text Box 6">
            <a:extLst>
              <a:ext uri="{FF2B5EF4-FFF2-40B4-BE49-F238E27FC236}">
                <a16:creationId xmlns:a16="http://schemas.microsoft.com/office/drawing/2014/main" id="{63AAA47A-6882-2815-70FD-7C3441F98BDD}"/>
              </a:ext>
            </a:extLst>
          </p:cNvPr>
          <p:cNvSpPr txBox="1">
            <a:spLocks noChangeArrowheads="1"/>
          </p:cNvSpPr>
          <p:nvPr/>
        </p:nvSpPr>
        <p:spPr bwMode="auto">
          <a:xfrm>
            <a:off x="2755641" y="1077011"/>
            <a:ext cx="3128477" cy="4844660"/>
          </a:xfrm>
          <a:prstGeom prst="rect">
            <a:avLst/>
          </a:prstGeom>
        </p:spPr>
        <p:txBody>
          <a:bodyPr wrap="square">
            <a:spAutoFit/>
          </a:bodyPr>
          <a:lstStyle>
            <a:lvl1pPr>
              <a:defRPr>
                <a:solidFill>
                  <a:schemeClr val="tx1"/>
                </a:solidFill>
                <a:latin typeface="Calibri" panose="020F0502020204030204" pitchFamily="34" charset="0"/>
              </a:defRPr>
            </a:lvl1pPr>
            <a:lvl2pPr marL="1384300" indent="-4699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0000"/>
              </a:lnSpc>
              <a:spcBef>
                <a:spcPts val="900"/>
              </a:spcBef>
              <a:buClr>
                <a:srgbClr val="740000"/>
              </a:buClr>
              <a:buSzPct val="80000"/>
            </a:pPr>
            <a:r>
              <a:rPr lang="el-GR" altLang="en-US" b="1" dirty="0">
                <a:latin typeface="Arial" panose="020B0604020202020204" pitchFamily="34" charset="0"/>
              </a:rPr>
              <a:t>Πνευματικά δικαιώματα</a:t>
            </a:r>
            <a:endParaRPr lang="en-US" altLang="en-US" b="1" dirty="0">
              <a:latin typeface="Arial" panose="020B0604020202020204" pitchFamily="34" charset="0"/>
            </a:endParaRPr>
          </a:p>
          <a:p>
            <a:pPr>
              <a:lnSpc>
                <a:spcPct val="120000"/>
              </a:lnSpc>
              <a:spcBef>
                <a:spcPts val="900"/>
              </a:spcBef>
              <a:buClr>
                <a:srgbClr val="740000"/>
              </a:buClr>
              <a:buSzPct val="80000"/>
              <a:buFont typeface="Arial" panose="020B0604020202020204" pitchFamily="34" charset="0"/>
              <a:buChar char="►"/>
            </a:pPr>
            <a:r>
              <a:rPr lang="el-GR" altLang="en-US" dirty="0">
                <a:latin typeface="Arial" panose="020B0604020202020204" pitchFamily="34" charset="0"/>
              </a:rPr>
              <a:t>Τα χορηγεί το κράτος</a:t>
            </a:r>
            <a:endParaRPr lang="en-US" altLang="en-US" dirty="0">
              <a:latin typeface="Arial" panose="020B0604020202020204" pitchFamily="34" charset="0"/>
            </a:endParaRPr>
          </a:p>
          <a:p>
            <a:pPr>
              <a:lnSpc>
                <a:spcPct val="120000"/>
              </a:lnSpc>
              <a:spcBef>
                <a:spcPts val="900"/>
              </a:spcBef>
              <a:buClr>
                <a:srgbClr val="740000"/>
              </a:buClr>
              <a:buSzPct val="80000"/>
              <a:buFont typeface="Arial" panose="020B0604020202020204" pitchFamily="34" charset="0"/>
              <a:buChar char="►"/>
            </a:pPr>
            <a:r>
              <a:rPr lang="el-GR" altLang="en-US" dirty="0">
                <a:latin typeface="Arial" panose="020B0604020202020204" pitchFamily="34" charset="0"/>
              </a:rPr>
              <a:t>Παρέχουν την αποκλειστικότητα αναπαραγωγής και πώλησης ενός βιβλίου, μουσικών </a:t>
            </a:r>
            <a:r>
              <a:rPr lang="el-GR" altLang="en-US" dirty="0" err="1">
                <a:latin typeface="Arial" panose="020B0604020202020204" pitchFamily="34" charset="0"/>
              </a:rPr>
              <a:t>συνθέσε</a:t>
            </a:r>
            <a:r>
              <a:rPr lang="en-US" altLang="en-US" dirty="0">
                <a:latin typeface="Arial" panose="020B0604020202020204" pitchFamily="34" charset="0"/>
              </a:rPr>
              <a:t>ω</a:t>
            </a:r>
            <a:r>
              <a:rPr lang="el-GR" altLang="en-US" dirty="0">
                <a:latin typeface="Arial" panose="020B0604020202020204" pitchFamily="34" charset="0"/>
              </a:rPr>
              <a:t>ν</a:t>
            </a:r>
            <a:r>
              <a:rPr lang="en-US" altLang="en-US" dirty="0">
                <a:latin typeface="Arial" panose="020B0604020202020204" pitchFamily="34" charset="0"/>
              </a:rPr>
              <a:t> </a:t>
            </a:r>
            <a:r>
              <a:rPr lang="el-GR" altLang="en-US" dirty="0">
                <a:latin typeface="Arial" panose="020B0604020202020204" pitchFamily="34" charset="0"/>
              </a:rPr>
              <a:t>και άλλων μορφών τέχνη</a:t>
            </a:r>
            <a:r>
              <a:rPr lang="en-US" altLang="en-US" dirty="0">
                <a:latin typeface="Arial" panose="020B0604020202020204" pitchFamily="34" charset="0"/>
              </a:rPr>
              <a:t>ς</a:t>
            </a:r>
          </a:p>
          <a:p>
            <a:pPr>
              <a:lnSpc>
                <a:spcPct val="120000"/>
              </a:lnSpc>
              <a:spcBef>
                <a:spcPts val="900"/>
              </a:spcBef>
              <a:buClr>
                <a:srgbClr val="740000"/>
              </a:buClr>
              <a:buSzPct val="80000"/>
              <a:buFont typeface="Arial" panose="020B0604020202020204" pitchFamily="34" charset="0"/>
              <a:buChar char="►"/>
            </a:pPr>
            <a:r>
              <a:rPr lang="el-GR" altLang="en-US" dirty="0">
                <a:latin typeface="Arial" panose="020B0604020202020204" pitchFamily="34" charset="0"/>
              </a:rPr>
              <a:t>Εκ</a:t>
            </a:r>
            <a:r>
              <a:rPr lang="en-US" altLang="en-US" dirty="0">
                <a:latin typeface="Arial" panose="020B0604020202020204" pitchFamily="34" charset="0"/>
              </a:rPr>
              <a:t>τ</a:t>
            </a:r>
            <a:r>
              <a:rPr lang="el-GR" altLang="en-US" dirty="0" err="1">
                <a:latin typeface="Arial" panose="020B0604020202020204" pitchFamily="34" charset="0"/>
              </a:rPr>
              <a:t>είνονται</a:t>
            </a:r>
            <a:r>
              <a:rPr lang="el-GR" altLang="en-US" dirty="0">
                <a:latin typeface="Arial" panose="020B0604020202020204" pitchFamily="34" charset="0"/>
              </a:rPr>
              <a:t> </a:t>
            </a:r>
            <a:r>
              <a:rPr lang="el-GR" altLang="en-US" dirty="0" err="1">
                <a:latin typeface="Arial" panose="020B0604020202020204" pitchFamily="34" charset="0"/>
              </a:rPr>
              <a:t>γι</a:t>
            </a:r>
            <a:r>
              <a:rPr lang="en-US" altLang="en-US" dirty="0">
                <a:latin typeface="Arial" panose="020B0604020202020204" pitchFamily="34" charset="0"/>
              </a:rPr>
              <a:t>α</a:t>
            </a:r>
            <a:r>
              <a:rPr lang="el-GR" altLang="en-US" dirty="0">
                <a:latin typeface="Arial" panose="020B0604020202020204" pitchFamily="34" charset="0"/>
              </a:rPr>
              <a:t> διάστημα </a:t>
            </a:r>
            <a:r>
              <a:rPr lang="en-US" altLang="en-US" dirty="0">
                <a:latin typeface="Arial" panose="020B0604020202020204" pitchFamily="34" charset="0"/>
              </a:rPr>
              <a:t>70 </a:t>
            </a:r>
            <a:r>
              <a:rPr lang="el-GR" altLang="en-US" dirty="0">
                <a:latin typeface="Arial" panose="020B0604020202020204" pitchFamily="34" charset="0"/>
              </a:rPr>
              <a:t>ετών μετά το θάνατο του </a:t>
            </a:r>
            <a:r>
              <a:rPr lang="el-GR" altLang="en-US" dirty="0" err="1">
                <a:latin typeface="Arial" panose="020B0604020202020204" pitchFamily="34" charset="0"/>
              </a:rPr>
              <a:t>δημιουργο</a:t>
            </a:r>
            <a:r>
              <a:rPr lang="en-US" altLang="en-US" dirty="0">
                <a:latin typeface="Arial" panose="020B0604020202020204" pitchFamily="34" charset="0"/>
              </a:rPr>
              <a:t>ύ</a:t>
            </a:r>
            <a:r>
              <a:rPr lang="el-GR" altLang="en-US" dirty="0">
                <a:latin typeface="Arial" panose="020B0604020202020204" pitchFamily="34" charset="0"/>
              </a:rPr>
              <a:t> τους</a:t>
            </a:r>
            <a:endParaRPr lang="en-US" altLang="en-US" dirty="0">
              <a:latin typeface="Arial" panose="020B0604020202020204" pitchFamily="34" charset="0"/>
            </a:endParaRPr>
          </a:p>
          <a:p>
            <a:pPr>
              <a:lnSpc>
                <a:spcPct val="120000"/>
              </a:lnSpc>
              <a:spcBef>
                <a:spcPts val="900"/>
              </a:spcBef>
              <a:buClr>
                <a:srgbClr val="740000"/>
              </a:buClr>
              <a:buSzPct val="80000"/>
              <a:buFont typeface="Arial" panose="020B0604020202020204" pitchFamily="34" charset="0"/>
              <a:buChar char="►"/>
            </a:pPr>
            <a:r>
              <a:rPr lang="el-GR" altLang="en-US" dirty="0">
                <a:latin typeface="Arial" panose="020B0604020202020204" pitchFamily="34" charset="0"/>
              </a:rPr>
              <a:t>Η ωφέλιμη διάρκεια ζωής είναι συνήθως πολύ </a:t>
            </a:r>
            <a:r>
              <a:rPr lang="el-GR" altLang="en-US" dirty="0" err="1">
                <a:latin typeface="Arial" panose="020B0604020202020204" pitchFamily="34" charset="0"/>
              </a:rPr>
              <a:t>μικρ</a:t>
            </a:r>
            <a:r>
              <a:rPr lang="en-US" altLang="en-US" dirty="0">
                <a:latin typeface="Arial" panose="020B0604020202020204" pitchFamily="34" charset="0"/>
              </a:rPr>
              <a:t>ή</a:t>
            </a:r>
          </a:p>
        </p:txBody>
      </p:sp>
      <p:sp>
        <p:nvSpPr>
          <p:cNvPr id="3" name="Text Box 6">
            <a:extLst>
              <a:ext uri="{FF2B5EF4-FFF2-40B4-BE49-F238E27FC236}">
                <a16:creationId xmlns:a16="http://schemas.microsoft.com/office/drawing/2014/main" id="{5946493F-53BE-1E64-0072-68081DC1DA4E}"/>
              </a:ext>
            </a:extLst>
          </p:cNvPr>
          <p:cNvSpPr txBox="1">
            <a:spLocks noChangeArrowheads="1"/>
          </p:cNvSpPr>
          <p:nvPr/>
        </p:nvSpPr>
        <p:spPr bwMode="auto">
          <a:xfrm>
            <a:off x="5884118" y="1006670"/>
            <a:ext cx="2514600" cy="4844660"/>
          </a:xfrm>
          <a:prstGeom prst="rect">
            <a:avLst/>
          </a:prstGeom>
        </p:spPr>
        <p:txBody>
          <a:bodyPr wrap="square">
            <a:spAutoFit/>
          </a:bodyPr>
          <a:lstStyle>
            <a:lvl1pPr>
              <a:defRPr>
                <a:solidFill>
                  <a:schemeClr val="tx1"/>
                </a:solidFill>
                <a:latin typeface="Calibri" panose="020F0502020204030204" pitchFamily="34" charset="0"/>
              </a:defRPr>
            </a:lvl1pPr>
            <a:lvl2pPr marL="1384300" indent="-4699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0000"/>
              </a:lnSpc>
              <a:spcBef>
                <a:spcPts val="900"/>
              </a:spcBef>
              <a:buClr>
                <a:srgbClr val="740000"/>
              </a:buClr>
              <a:buSzPct val="80000"/>
            </a:pPr>
            <a:r>
              <a:rPr lang="el-GR" altLang="en-US" b="1" dirty="0">
                <a:latin typeface="Arial" panose="020B0604020202020204" pitchFamily="34" charset="0"/>
              </a:rPr>
              <a:t>Εμπορικά σήματα και </a:t>
            </a:r>
            <a:r>
              <a:rPr lang="el-GR" altLang="en-US" b="1" dirty="0" err="1">
                <a:latin typeface="Arial" panose="020B0604020202020204" pitchFamily="34" charset="0"/>
              </a:rPr>
              <a:t>ονόμα</a:t>
            </a:r>
            <a:r>
              <a:rPr lang="en-US" altLang="en-US" b="1" dirty="0">
                <a:latin typeface="Arial" panose="020B0604020202020204" pitchFamily="34" charset="0"/>
              </a:rPr>
              <a:t>τ</a:t>
            </a:r>
            <a:r>
              <a:rPr lang="el-GR" altLang="en-US" b="1" dirty="0">
                <a:latin typeface="Arial" panose="020B0604020202020204" pitchFamily="34" charset="0"/>
              </a:rPr>
              <a:t>α</a:t>
            </a:r>
            <a:endParaRPr lang="en-US" altLang="en-US" b="1" dirty="0">
              <a:latin typeface="Arial" panose="020B0604020202020204" pitchFamily="34" charset="0"/>
            </a:endParaRPr>
          </a:p>
          <a:p>
            <a:pPr>
              <a:lnSpc>
                <a:spcPct val="120000"/>
              </a:lnSpc>
              <a:spcBef>
                <a:spcPts val="900"/>
              </a:spcBef>
              <a:buClr>
                <a:srgbClr val="740000"/>
              </a:buClr>
              <a:buSzPct val="80000"/>
              <a:buFont typeface="Arial" panose="020B0604020202020204" pitchFamily="34" charset="0"/>
              <a:buChar char="►"/>
            </a:pPr>
            <a:r>
              <a:rPr lang="el-GR" altLang="en-US" dirty="0" err="1">
                <a:latin typeface="Arial" panose="020B0604020202020204" pitchFamily="34" charset="0"/>
              </a:rPr>
              <a:t>Διακ</a:t>
            </a:r>
            <a:r>
              <a:rPr lang="en-US" altLang="en-US" dirty="0">
                <a:latin typeface="Arial" panose="020B0604020202020204" pitchFamily="34" charset="0"/>
              </a:rPr>
              <a:t>ρ</a:t>
            </a:r>
            <a:r>
              <a:rPr lang="el-GR" altLang="en-US" dirty="0" err="1">
                <a:latin typeface="Arial" panose="020B0604020202020204" pitchFamily="34" charset="0"/>
              </a:rPr>
              <a:t>ιτή</a:t>
            </a:r>
            <a:r>
              <a:rPr lang="el-GR" altLang="en-US" dirty="0">
                <a:latin typeface="Arial" panose="020B0604020202020204" pitchFamily="34" charset="0"/>
              </a:rPr>
              <a:t> αναγνώριση </a:t>
            </a:r>
            <a:r>
              <a:rPr lang="en-US" altLang="en-US" dirty="0">
                <a:latin typeface="Arial" panose="020B0604020202020204" pitchFamily="34" charset="0"/>
              </a:rPr>
              <a:t>ε</a:t>
            </a:r>
            <a:r>
              <a:rPr lang="el-GR" altLang="en-US" dirty="0" err="1">
                <a:latin typeface="Arial" panose="020B0604020202020204" pitchFamily="34" charset="0"/>
              </a:rPr>
              <a:t>νός</a:t>
            </a:r>
            <a:r>
              <a:rPr lang="el-GR" altLang="en-US" dirty="0">
                <a:latin typeface="Arial" panose="020B0604020202020204" pitchFamily="34" charset="0"/>
              </a:rPr>
              <a:t> προϊόντος ή υπηρεσίας</a:t>
            </a:r>
            <a:endParaRPr lang="en-US" altLang="en-US" dirty="0">
              <a:latin typeface="Arial" panose="020B0604020202020204" pitchFamily="34" charset="0"/>
            </a:endParaRPr>
          </a:p>
          <a:p>
            <a:pPr>
              <a:lnSpc>
                <a:spcPct val="120000"/>
              </a:lnSpc>
              <a:spcBef>
                <a:spcPts val="900"/>
              </a:spcBef>
              <a:buClr>
                <a:srgbClr val="740000"/>
              </a:buClr>
              <a:buSzPct val="80000"/>
              <a:buFont typeface="Arial" panose="020B0604020202020204" pitchFamily="34" charset="0"/>
              <a:buChar char="►"/>
            </a:pPr>
            <a:r>
              <a:rPr lang="el-GR" altLang="en-US" dirty="0">
                <a:latin typeface="Arial" panose="020B0604020202020204" pitchFamily="34" charset="0"/>
              </a:rPr>
              <a:t>Η ωφέλιμη διάρκεια ζωής </a:t>
            </a:r>
            <a:r>
              <a:rPr lang="en-US" altLang="en-US" dirty="0">
                <a:latin typeface="Arial" panose="020B0604020202020204" pitchFamily="34" charset="0"/>
              </a:rPr>
              <a:t>κ</a:t>
            </a:r>
            <a:r>
              <a:rPr lang="el-GR" altLang="en-US" dirty="0" err="1">
                <a:latin typeface="Arial" panose="020B0604020202020204" pitchFamily="34" charset="0"/>
              </a:rPr>
              <a:t>αθορίζεται</a:t>
            </a:r>
            <a:r>
              <a:rPr lang="el-GR" altLang="en-US" dirty="0">
                <a:latin typeface="Arial" panose="020B0604020202020204" pitchFamily="34" charset="0"/>
              </a:rPr>
              <a:t> από </a:t>
            </a:r>
            <a:r>
              <a:rPr lang="el-GR" altLang="en-US" dirty="0" err="1">
                <a:latin typeface="Arial" panose="020B0604020202020204" pitchFamily="34" charset="0"/>
              </a:rPr>
              <a:t>συμβάσε</a:t>
            </a:r>
            <a:r>
              <a:rPr lang="en-US" altLang="en-US" dirty="0">
                <a:latin typeface="Arial" panose="020B0604020202020204" pitchFamily="34" charset="0"/>
              </a:rPr>
              <a:t>ι</a:t>
            </a:r>
            <a:r>
              <a:rPr lang="el-GR" altLang="en-US" dirty="0">
                <a:latin typeface="Arial" panose="020B0604020202020204" pitchFamily="34" charset="0"/>
              </a:rPr>
              <a:t>ς</a:t>
            </a:r>
            <a:endParaRPr lang="en-US" altLang="en-US" dirty="0">
              <a:latin typeface="Arial" panose="020B0604020202020204" pitchFamily="34" charset="0"/>
            </a:endParaRPr>
          </a:p>
          <a:p>
            <a:pPr>
              <a:lnSpc>
                <a:spcPct val="120000"/>
              </a:lnSpc>
              <a:spcBef>
                <a:spcPts val="900"/>
              </a:spcBef>
              <a:buClr>
                <a:srgbClr val="740000"/>
              </a:buClr>
              <a:buSzPct val="80000"/>
              <a:buFont typeface="Arial" panose="020B0604020202020204" pitchFamily="34" charset="0"/>
              <a:buChar char="►"/>
            </a:pPr>
            <a:r>
              <a:rPr lang="el-GR" altLang="en-US" dirty="0" err="1">
                <a:latin typeface="Arial" panose="020B0604020202020204" pitchFamily="34" charset="0"/>
              </a:rPr>
              <a:t>Μπορε</a:t>
            </a:r>
            <a:r>
              <a:rPr lang="en-US" altLang="en-US" dirty="0">
                <a:latin typeface="Arial" panose="020B0604020202020204" pitchFamily="34" charset="0"/>
              </a:rPr>
              <a:t>ί</a:t>
            </a:r>
            <a:r>
              <a:rPr lang="el-GR" altLang="en-US" dirty="0">
                <a:latin typeface="Arial" panose="020B0604020202020204" pitchFamily="34" charset="0"/>
              </a:rPr>
              <a:t> να έχουν απεριόριστη διάρκεια ωφέλιμης ζωής</a:t>
            </a:r>
            <a:endParaRPr lang="en-US" altLang="en-US" dirty="0">
              <a:latin typeface="Arial" panose="020B0604020202020204" pitchFamily="34" charset="0"/>
            </a:endParaRPr>
          </a:p>
          <a:p>
            <a:pPr>
              <a:lnSpc>
                <a:spcPct val="120000"/>
              </a:lnSpc>
              <a:spcBef>
                <a:spcPts val="900"/>
              </a:spcBef>
              <a:buClr>
                <a:srgbClr val="740000"/>
              </a:buClr>
              <a:buSzPct val="80000"/>
              <a:buFont typeface="Arial" panose="020B0604020202020204" pitchFamily="34" charset="0"/>
              <a:buChar char="►"/>
            </a:pPr>
            <a:r>
              <a:rPr lang="el-GR" altLang="en-US" dirty="0">
                <a:latin typeface="Arial" panose="020B0604020202020204" pitchFamily="34" charset="0"/>
              </a:rPr>
              <a:t>Συνοδεύονται από το χαρακτηριστικό</a:t>
            </a:r>
            <a:r>
              <a:rPr lang="en-US" altLang="en-US" dirty="0">
                <a:latin typeface="Arial" panose="020B0604020202020204" pitchFamily="34" charset="0"/>
              </a:rPr>
              <a:t> </a:t>
            </a:r>
            <a:r>
              <a:rPr lang="en-US" altLang="en-US" baseline="30000" dirty="0">
                <a:latin typeface="Arial" panose="020B0604020202020204" pitchFamily="34" charset="0"/>
              </a:rPr>
              <a:t>TM</a:t>
            </a:r>
            <a:r>
              <a:rPr lang="en-US" altLang="en-US" dirty="0">
                <a:latin typeface="Arial" panose="020B0604020202020204" pitchFamily="34" charset="0"/>
              </a:rPr>
              <a:t> </a:t>
            </a:r>
            <a:r>
              <a:rPr lang="el-GR" altLang="en-US" dirty="0">
                <a:latin typeface="Arial" panose="020B0604020202020204" pitchFamily="34" charset="0"/>
              </a:rPr>
              <a:t>ή</a:t>
            </a:r>
            <a:r>
              <a:rPr lang="en-US" altLang="en-US" dirty="0">
                <a:latin typeface="Arial" panose="020B0604020202020204" pitchFamily="34" charset="0"/>
              </a:rPr>
              <a:t> ®</a:t>
            </a:r>
          </a:p>
        </p:txBody>
      </p:sp>
      <p:sp>
        <p:nvSpPr>
          <p:cNvPr id="4" name="Text Box 6">
            <a:extLst>
              <a:ext uri="{FF2B5EF4-FFF2-40B4-BE49-F238E27FC236}">
                <a16:creationId xmlns:a16="http://schemas.microsoft.com/office/drawing/2014/main" id="{F8471967-5245-ED8D-3617-2C17303C2F74}"/>
              </a:ext>
            </a:extLst>
          </p:cNvPr>
          <p:cNvSpPr txBox="1">
            <a:spLocks noChangeArrowheads="1"/>
          </p:cNvSpPr>
          <p:nvPr/>
        </p:nvSpPr>
        <p:spPr bwMode="auto">
          <a:xfrm>
            <a:off x="8318241" y="1004070"/>
            <a:ext cx="1992086" cy="5212709"/>
          </a:xfrm>
          <a:prstGeom prst="rect">
            <a:avLst/>
          </a:prstGeom>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0000"/>
              </a:lnSpc>
              <a:spcBef>
                <a:spcPts val="900"/>
              </a:spcBef>
              <a:buClr>
                <a:srgbClr val="740000"/>
              </a:buClr>
              <a:buSzPct val="80000"/>
            </a:pPr>
            <a:r>
              <a:rPr lang="el-GR" altLang="en-US" b="1" dirty="0" err="1">
                <a:latin typeface="Arial" panose="020B0604020202020204" pitchFamily="34" charset="0"/>
              </a:rPr>
              <a:t>Δικαιοχρ</a:t>
            </a:r>
            <a:r>
              <a:rPr lang="en-US" altLang="en-US" b="1" dirty="0">
                <a:latin typeface="Arial" panose="020B0604020202020204" pitchFamily="34" charset="0"/>
              </a:rPr>
              <a:t>η</a:t>
            </a:r>
            <a:r>
              <a:rPr lang="el-GR" altLang="en-US" b="1" dirty="0" err="1">
                <a:latin typeface="Arial" panose="020B0604020202020204" pitchFamily="34" charset="0"/>
              </a:rPr>
              <a:t>σίες</a:t>
            </a:r>
            <a:r>
              <a:rPr lang="el-GR" altLang="en-US" b="1" dirty="0">
                <a:latin typeface="Arial" panose="020B0604020202020204" pitchFamily="34" charset="0"/>
              </a:rPr>
              <a:t> και Άδειες</a:t>
            </a:r>
            <a:endParaRPr lang="en-US" altLang="en-US" b="1" dirty="0">
              <a:latin typeface="Arial" panose="020B0604020202020204" pitchFamily="34" charset="0"/>
            </a:endParaRPr>
          </a:p>
          <a:p>
            <a:pPr>
              <a:lnSpc>
                <a:spcPct val="120000"/>
              </a:lnSpc>
              <a:spcBef>
                <a:spcPts val="900"/>
              </a:spcBef>
              <a:buClr>
                <a:srgbClr val="740000"/>
              </a:buClr>
              <a:buSzPct val="80000"/>
              <a:buFont typeface="Arial" panose="020B0604020202020204" pitchFamily="34" charset="0"/>
              <a:buChar char="►"/>
            </a:pPr>
            <a:r>
              <a:rPr lang="el-GR" altLang="en-US" sz="1600" dirty="0">
                <a:latin typeface="Arial" panose="020B0604020202020204" pitchFamily="34" charset="0"/>
              </a:rPr>
              <a:t>Προνόμια που παρέχονται από μια ιδιωτική επιχείρηση ή από κρατικούς φορείς</a:t>
            </a:r>
            <a:endParaRPr lang="en-US" altLang="en-US" sz="1600" dirty="0">
              <a:latin typeface="Arial" panose="020B0604020202020204" pitchFamily="34" charset="0"/>
            </a:endParaRPr>
          </a:p>
          <a:p>
            <a:pPr>
              <a:lnSpc>
                <a:spcPct val="120000"/>
              </a:lnSpc>
              <a:spcBef>
                <a:spcPts val="900"/>
              </a:spcBef>
              <a:buClr>
                <a:srgbClr val="740000"/>
              </a:buClr>
              <a:buSzPct val="80000"/>
              <a:buFont typeface="Arial" panose="020B0604020202020204" pitchFamily="34" charset="0"/>
              <a:buChar char="►"/>
            </a:pPr>
            <a:r>
              <a:rPr lang="el-GR" altLang="en-US" sz="1600" dirty="0" err="1">
                <a:latin typeface="Arial" panose="020B0604020202020204" pitchFamily="34" charset="0"/>
              </a:rPr>
              <a:t>Δίνο</a:t>
            </a:r>
            <a:r>
              <a:rPr lang="en-US" altLang="en-US" sz="1600" dirty="0">
                <a:latin typeface="Arial" panose="020B0604020202020204" pitchFamily="34" charset="0"/>
              </a:rPr>
              <a:t>υ</a:t>
            </a:r>
            <a:r>
              <a:rPr lang="el-GR" altLang="en-US" sz="1600" dirty="0">
                <a:latin typeface="Arial" panose="020B0604020202020204" pitchFamily="34" charset="0"/>
              </a:rPr>
              <a:t>ν το δικαίωμα πώλησης ενός συγκεκριμένου προϊόντος κάτω από ειδικές συνθήκες</a:t>
            </a:r>
            <a:endParaRPr lang="en-US" altLang="en-US" sz="1600" dirty="0">
              <a:latin typeface="Arial" panose="020B0604020202020204" pitchFamily="34" charset="0"/>
            </a:endParaRPr>
          </a:p>
          <a:p>
            <a:pPr>
              <a:lnSpc>
                <a:spcPct val="120000"/>
              </a:lnSpc>
              <a:spcBef>
                <a:spcPts val="900"/>
              </a:spcBef>
              <a:buClr>
                <a:srgbClr val="740000"/>
              </a:buClr>
              <a:buSzPct val="80000"/>
              <a:buFont typeface="Arial" panose="020B0604020202020204" pitchFamily="34" charset="0"/>
              <a:buChar char="►"/>
            </a:pPr>
            <a:r>
              <a:rPr lang="el-GR" altLang="en-US" sz="1600" dirty="0">
                <a:latin typeface="Arial" panose="020B0604020202020204" pitchFamily="34" charset="0"/>
              </a:rPr>
              <a:t>Έχουν απεριόριστη διάρκεια ζωής</a:t>
            </a:r>
            <a:endParaRPr lang="en-US" altLang="en-US" sz="1600" dirty="0">
              <a:latin typeface="Arial" panose="020B0604020202020204" pitchFamily="34" charset="0"/>
            </a:endParaRPr>
          </a:p>
        </p:txBody>
      </p:sp>
      <p:sp>
        <p:nvSpPr>
          <p:cNvPr id="5" name="Text Box 6">
            <a:extLst>
              <a:ext uri="{FF2B5EF4-FFF2-40B4-BE49-F238E27FC236}">
                <a16:creationId xmlns:a16="http://schemas.microsoft.com/office/drawing/2014/main" id="{7A027584-95AE-AEE9-725A-C3C96B09E5D3}"/>
              </a:ext>
            </a:extLst>
          </p:cNvPr>
          <p:cNvSpPr txBox="1">
            <a:spLocks noChangeArrowheads="1"/>
          </p:cNvSpPr>
          <p:nvPr/>
        </p:nvSpPr>
        <p:spPr bwMode="auto">
          <a:xfrm>
            <a:off x="10192139" y="1001223"/>
            <a:ext cx="1905000" cy="5175776"/>
          </a:xfrm>
          <a:prstGeom prst="rect">
            <a:avLst/>
          </a:prstGeom>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0000"/>
              </a:lnSpc>
              <a:spcBef>
                <a:spcPts val="900"/>
              </a:spcBef>
              <a:buClr>
                <a:srgbClr val="740000"/>
              </a:buClr>
              <a:buSzPct val="80000"/>
            </a:pPr>
            <a:r>
              <a:rPr lang="el-GR" altLang="en-US" b="1" dirty="0">
                <a:latin typeface="Arial" panose="020B0604020202020204" pitchFamily="34" charset="0"/>
              </a:rPr>
              <a:t>Υπεραξία</a:t>
            </a:r>
            <a:endParaRPr lang="en-US" altLang="en-US" b="1" dirty="0">
              <a:latin typeface="Arial" panose="020B0604020202020204" pitchFamily="34" charset="0"/>
            </a:endParaRPr>
          </a:p>
          <a:p>
            <a:pPr algn="just">
              <a:lnSpc>
                <a:spcPct val="120000"/>
              </a:lnSpc>
              <a:spcBef>
                <a:spcPts val="900"/>
              </a:spcBef>
              <a:buClr>
                <a:srgbClr val="740000"/>
              </a:buClr>
              <a:buSzPct val="80000"/>
              <a:buFont typeface="Arial" panose="020B0604020202020204" pitchFamily="34" charset="0"/>
              <a:buChar char="►"/>
            </a:pPr>
            <a:r>
              <a:rPr lang="el-GR" altLang="en-US" sz="1600" dirty="0" err="1">
                <a:latin typeface="Arial" panose="020B0604020202020204" pitchFamily="34" charset="0"/>
              </a:rPr>
              <a:t>Αναγνωρίζετ</a:t>
            </a:r>
            <a:r>
              <a:rPr lang="en-US" altLang="en-US" sz="1600" dirty="0">
                <a:latin typeface="Arial" panose="020B0604020202020204" pitchFamily="34" charset="0"/>
              </a:rPr>
              <a:t>αι</a:t>
            </a:r>
            <a:r>
              <a:rPr lang="el-GR" altLang="en-US" sz="1600" dirty="0">
                <a:latin typeface="Arial" panose="020B0604020202020204" pitchFamily="34" charset="0"/>
              </a:rPr>
              <a:t> μόνο </a:t>
            </a:r>
            <a:r>
              <a:rPr lang="en-US" altLang="en-US" sz="1600" dirty="0">
                <a:latin typeface="Arial" panose="020B0604020202020204" pitchFamily="34" charset="0"/>
              </a:rPr>
              <a:t>μ</a:t>
            </a:r>
            <a:r>
              <a:rPr lang="el-GR" altLang="en-US" sz="1600" dirty="0">
                <a:latin typeface="Arial" panose="020B0604020202020204" pitchFamily="34" charset="0"/>
              </a:rPr>
              <a:t>ε την αγορά </a:t>
            </a:r>
            <a:r>
              <a:rPr lang="en-US" altLang="en-US" sz="1600" dirty="0">
                <a:latin typeface="Arial" panose="020B0604020202020204" pitchFamily="34" charset="0"/>
              </a:rPr>
              <a:t>μ</a:t>
            </a:r>
            <a:r>
              <a:rPr lang="el-GR" altLang="en-US" sz="1600" dirty="0" err="1">
                <a:latin typeface="Arial" panose="020B0604020202020204" pitchFamily="34" charset="0"/>
              </a:rPr>
              <a:t>ιας</a:t>
            </a:r>
            <a:r>
              <a:rPr lang="el-GR" altLang="en-US" sz="1600" dirty="0">
                <a:latin typeface="Arial" panose="020B0604020202020204" pitchFamily="34" charset="0"/>
              </a:rPr>
              <a:t> άλλης εταιρείας</a:t>
            </a:r>
            <a:endParaRPr lang="en-US" altLang="en-US" sz="1600" dirty="0">
              <a:latin typeface="Arial" panose="020B0604020202020204" pitchFamily="34" charset="0"/>
            </a:endParaRPr>
          </a:p>
          <a:p>
            <a:pPr algn="just">
              <a:lnSpc>
                <a:spcPct val="120000"/>
              </a:lnSpc>
              <a:spcBef>
                <a:spcPts val="900"/>
              </a:spcBef>
              <a:buClr>
                <a:srgbClr val="740000"/>
              </a:buClr>
              <a:buSzPct val="80000"/>
              <a:buFont typeface="Arial" panose="020B0604020202020204" pitchFamily="34" charset="0"/>
              <a:buChar char="►"/>
            </a:pPr>
            <a:r>
              <a:rPr lang="el-GR" altLang="en-US" sz="1600" dirty="0">
                <a:latin typeface="Arial" panose="020B0604020202020204" pitchFamily="34" charset="0"/>
              </a:rPr>
              <a:t>Ορίζεται ως η διαφορά μεταξύ του κόστους απόκτησης μιας άλλης εταιρείας και της συνολικής αγοραίας αξίας των καθαρών </a:t>
            </a:r>
            <a:r>
              <a:rPr lang="el-GR" altLang="en-US" sz="1600" dirty="0" err="1">
                <a:latin typeface="Arial" panose="020B0604020202020204" pitchFamily="34" charset="0"/>
              </a:rPr>
              <a:t>περιουσιακ</a:t>
            </a:r>
            <a:r>
              <a:rPr lang="en-US" altLang="en-US" sz="1600" dirty="0">
                <a:latin typeface="Arial" panose="020B0604020202020204" pitchFamily="34" charset="0"/>
              </a:rPr>
              <a:t>ώ</a:t>
            </a:r>
            <a:r>
              <a:rPr lang="el-GR" altLang="en-US" sz="1600" dirty="0">
                <a:latin typeface="Arial" panose="020B0604020202020204" pitchFamily="34" charset="0"/>
              </a:rPr>
              <a:t>ν της </a:t>
            </a:r>
            <a:r>
              <a:rPr lang="el-GR" altLang="en-US" sz="1600" dirty="0" err="1">
                <a:latin typeface="Arial" panose="020B0604020202020204" pitchFamily="34" charset="0"/>
              </a:rPr>
              <a:t>στοχ</a:t>
            </a:r>
            <a:r>
              <a:rPr lang="en-US" altLang="en-US" sz="1600" dirty="0">
                <a:latin typeface="Arial" panose="020B0604020202020204" pitchFamily="34" charset="0"/>
              </a:rPr>
              <a:t>ε</a:t>
            </a:r>
            <a:r>
              <a:rPr lang="el-GR" altLang="en-US" sz="1600" dirty="0">
                <a:latin typeface="Arial" panose="020B0604020202020204" pitchFamily="34" charset="0"/>
              </a:rPr>
              <a:t>ίων</a:t>
            </a:r>
            <a:endParaRPr lang="en-US" altLang="en-US" sz="1600" dirty="0">
              <a:latin typeface="Arial" panose="020B0604020202020204" pitchFamily="34" charset="0"/>
            </a:endParaRPr>
          </a:p>
          <a:p>
            <a:pPr algn="just">
              <a:lnSpc>
                <a:spcPct val="120000"/>
              </a:lnSpc>
              <a:spcBef>
                <a:spcPts val="900"/>
              </a:spcBef>
              <a:buClr>
                <a:srgbClr val="740000"/>
              </a:buClr>
              <a:buSzPct val="80000"/>
              <a:buFont typeface="Arial" panose="020B0604020202020204" pitchFamily="34" charset="0"/>
              <a:buChar char="►"/>
            </a:pPr>
            <a:r>
              <a:rPr lang="el-GR" altLang="en-US" sz="1600" dirty="0">
                <a:latin typeface="Arial" panose="020B0604020202020204" pitchFamily="34" charset="0"/>
              </a:rPr>
              <a:t>Δεν αποσβένεται</a:t>
            </a:r>
            <a:endParaRPr lang="en-US" altLang="en-US" sz="1600" dirty="0">
              <a:latin typeface="Arial" panose="020B060402020202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13">
            <a:extLst>
              <a:ext uri="{FF2B5EF4-FFF2-40B4-BE49-F238E27FC236}">
                <a16:creationId xmlns:a16="http://schemas.microsoft.com/office/drawing/2014/main" id="{8C165978-F86F-30BC-2E57-56D77E402D49}"/>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5</a:t>
            </a:r>
          </a:p>
        </p:txBody>
      </p:sp>
      <p:sp>
        <p:nvSpPr>
          <p:cNvPr id="178179" name="Text Box 6">
            <a:extLst>
              <a:ext uri="{FF2B5EF4-FFF2-40B4-BE49-F238E27FC236}">
                <a16:creationId xmlns:a16="http://schemas.microsoft.com/office/drawing/2014/main" id="{F9627AEA-48CE-5535-EB14-0BAA045C409B}"/>
              </a:ext>
            </a:extLst>
          </p:cNvPr>
          <p:cNvSpPr txBox="1">
            <a:spLocks noChangeArrowheads="1"/>
          </p:cNvSpPr>
          <p:nvPr/>
        </p:nvSpPr>
        <p:spPr bwMode="auto">
          <a:xfrm>
            <a:off x="2057400" y="1358900"/>
            <a:ext cx="77724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0000"/>
              </a:lnSpc>
              <a:spcBef>
                <a:spcPts val="900"/>
              </a:spcBef>
              <a:buClr>
                <a:srgbClr val="740000"/>
              </a:buClr>
              <a:buSzPct val="80000"/>
            </a:pPr>
            <a:r>
              <a:rPr lang="el-GR" altLang="en-US" sz="2600" b="1">
                <a:latin typeface="Arial" panose="020B0604020202020204" pitchFamily="34" charset="0"/>
              </a:rPr>
              <a:t>Ευρεσιτεχνίες</a:t>
            </a:r>
            <a:endParaRPr lang="en-US" altLang="en-US" sz="2600" b="1">
              <a:latin typeface="Arial" panose="020B0604020202020204" pitchFamily="34" charset="0"/>
            </a:endParaRPr>
          </a:p>
          <a:p>
            <a:pPr>
              <a:lnSpc>
                <a:spcPct val="120000"/>
              </a:lnSpc>
              <a:spcBef>
                <a:spcPts val="900"/>
              </a:spcBef>
              <a:buClr>
                <a:srgbClr val="740000"/>
              </a:buClr>
              <a:buSzPct val="80000"/>
            </a:pPr>
            <a:r>
              <a:rPr lang="el-GR" altLang="el-GR" sz="2100" b="1">
                <a:latin typeface="Arial" panose="020B0604020202020204" pitchFamily="34" charset="0"/>
              </a:rPr>
              <a:t>Παράδειγμα</a:t>
            </a:r>
            <a:r>
              <a:rPr lang="en-US" altLang="el-GR" sz="2100" b="1">
                <a:latin typeface="Arial" panose="020B0604020202020204" pitchFamily="34" charset="0"/>
              </a:rPr>
              <a:t>: </a:t>
            </a:r>
            <a:r>
              <a:rPr lang="el-GR" altLang="el-GR" sz="2100">
                <a:latin typeface="Arial" panose="020B0604020202020204" pitchFamily="34" charset="0"/>
              </a:rPr>
              <a:t>Η </a:t>
            </a:r>
            <a:r>
              <a:rPr lang="en-US" altLang="el-GR" sz="2100">
                <a:latin typeface="Arial" panose="020B0604020202020204" pitchFamily="34" charset="0"/>
              </a:rPr>
              <a:t>Sony </a:t>
            </a:r>
            <a:r>
              <a:rPr lang="el-GR" altLang="el-GR" sz="2100">
                <a:latin typeface="Arial" panose="020B0604020202020204" pitchFamily="34" charset="0"/>
              </a:rPr>
              <a:t>κατέβαλε την 01/01 </a:t>
            </a:r>
            <a:r>
              <a:rPr lang="en-US" altLang="el-GR" sz="2100">
                <a:latin typeface="Arial" panose="020B0604020202020204" pitchFamily="34" charset="0"/>
              </a:rPr>
              <a:t>$170</a:t>
            </a:r>
            <a:r>
              <a:rPr lang="el-GR" altLang="el-GR" sz="2100">
                <a:latin typeface="Arial" panose="020B0604020202020204" pitchFamily="34" charset="0"/>
              </a:rPr>
              <a:t>.</a:t>
            </a:r>
            <a:r>
              <a:rPr lang="en-US" altLang="el-GR" sz="2100">
                <a:latin typeface="Arial" panose="020B0604020202020204" pitchFamily="34" charset="0"/>
              </a:rPr>
              <a:t>000 </a:t>
            </a:r>
            <a:r>
              <a:rPr lang="el-GR" altLang="el-GR" sz="2100">
                <a:latin typeface="Arial" panose="020B0604020202020204" pitchFamily="34" charset="0"/>
              </a:rPr>
              <a:t>για να αγοράσει ευρεσιτεχνία και πιστεύει ότι η διάρκεια της ωφέλιμης ζωής της είναι 5 έτη, και όχι 20.</a:t>
            </a:r>
            <a:r>
              <a:rPr lang="en-US" altLang="el-GR" sz="2100">
                <a:latin typeface="Arial" panose="020B0604020202020204" pitchFamily="34" charset="0"/>
              </a:rPr>
              <a:t> </a:t>
            </a:r>
            <a:r>
              <a:rPr lang="el-GR" altLang="el-GR" sz="2100">
                <a:latin typeface="Arial" panose="020B0604020202020204" pitchFamily="34" charset="0"/>
              </a:rPr>
              <a:t>Οι ετήσιες αποσβέσεις ανέρχονται σε </a:t>
            </a:r>
            <a:r>
              <a:rPr lang="en-US" altLang="el-GR" sz="2100">
                <a:latin typeface="Arial" panose="020B0604020202020204" pitchFamily="34" charset="0"/>
              </a:rPr>
              <a:t>$34</a:t>
            </a:r>
            <a:r>
              <a:rPr lang="el-GR" altLang="el-GR" sz="2100">
                <a:latin typeface="Arial" panose="020B0604020202020204" pitchFamily="34" charset="0"/>
              </a:rPr>
              <a:t>.</a:t>
            </a:r>
            <a:r>
              <a:rPr lang="en-US" altLang="el-GR" sz="2100">
                <a:latin typeface="Arial" panose="020B0604020202020204" pitchFamily="34" charset="0"/>
              </a:rPr>
              <a:t>000 ($170</a:t>
            </a:r>
            <a:r>
              <a:rPr lang="el-GR" altLang="el-GR" sz="2100">
                <a:latin typeface="Arial" panose="020B0604020202020204" pitchFamily="34" charset="0"/>
              </a:rPr>
              <a:t>.</a:t>
            </a:r>
            <a:r>
              <a:rPr lang="en-US" altLang="el-GR" sz="2100">
                <a:latin typeface="Arial" panose="020B0604020202020204" pitchFamily="34" charset="0"/>
              </a:rPr>
              <a:t>000 ÷ 5). </a:t>
            </a:r>
            <a:r>
              <a:rPr lang="el-GR" altLang="el-GR" sz="2100">
                <a:latin typeface="Arial" panose="020B0604020202020204" pitchFamily="34" charset="0"/>
              </a:rPr>
              <a:t>Η </a:t>
            </a:r>
            <a:r>
              <a:rPr lang="en-US" altLang="el-GR" sz="2100">
                <a:latin typeface="Arial" panose="020B0604020202020204" pitchFamily="34" charset="0"/>
              </a:rPr>
              <a:t>Sony </a:t>
            </a:r>
            <a:r>
              <a:rPr lang="el-GR" altLang="el-GR" sz="2100">
                <a:latin typeface="Arial" panose="020B0604020202020204" pitchFamily="34" charset="0"/>
              </a:rPr>
              <a:t>καταχωρεί την απόκτηση ως εξής</a:t>
            </a:r>
            <a:r>
              <a:rPr lang="en-US" altLang="el-GR" sz="2100">
                <a:latin typeface="Arial" panose="020B0604020202020204" pitchFamily="34" charset="0"/>
              </a:rPr>
              <a:t>:</a:t>
            </a:r>
            <a:endParaRPr lang="en-US" altLang="en-US" sz="2100">
              <a:latin typeface="Arial" panose="020B0604020202020204" pitchFamily="34" charset="0"/>
            </a:endParaRPr>
          </a:p>
        </p:txBody>
      </p:sp>
      <p:sp>
        <p:nvSpPr>
          <p:cNvPr id="6" name="Rectangle 5">
            <a:extLst>
              <a:ext uri="{FF2B5EF4-FFF2-40B4-BE49-F238E27FC236}">
                <a16:creationId xmlns:a16="http://schemas.microsoft.com/office/drawing/2014/main" id="{99F736C4-690D-7D14-3F53-2A1967768725}"/>
              </a:ext>
            </a:extLst>
          </p:cNvPr>
          <p:cNvSpPr/>
          <p:nvPr/>
        </p:nvSpPr>
        <p:spPr bwMode="auto">
          <a:xfrm>
            <a:off x="1981200" y="4038600"/>
            <a:ext cx="8229600" cy="1905000"/>
          </a:xfrm>
          <a:prstGeom prst="rect">
            <a:avLst/>
          </a:prstGeom>
          <a:gradFill flip="none" rotWithShape="1">
            <a:gsLst>
              <a:gs pos="0">
                <a:srgbClr val="92D050">
                  <a:shade val="30000"/>
                  <a:satMod val="115000"/>
                </a:srgbClr>
              </a:gs>
              <a:gs pos="33000">
                <a:srgbClr val="92D050">
                  <a:shade val="67500"/>
                  <a:satMod val="115000"/>
                </a:srgbClr>
              </a:gs>
              <a:gs pos="65000">
                <a:srgbClr val="92D050">
                  <a:shade val="100000"/>
                  <a:satMod val="115000"/>
                </a:srgbClr>
              </a:gs>
            </a:gsLst>
            <a:lin ang="13500000" scaled="1"/>
            <a:tileRect/>
          </a:gradFill>
          <a:ln w="12700" cap="sq" cmpd="sng" algn="ctr">
            <a:noFill/>
            <a:prstDash val="solid"/>
            <a:round/>
            <a:headEnd type="none" w="sm" len="sm"/>
            <a:tailEnd type="none" w="sm" len="sm"/>
          </a:ln>
          <a:effectLst>
            <a:innerShdw blurRad="114300">
              <a:prstClr val="black"/>
            </a:innerShdw>
            <a:softEdge rad="12700"/>
          </a:effectLst>
        </p:spPr>
        <p:txBody>
          <a:bodyPr/>
          <a:lstStyle/>
          <a:p>
            <a:pPr>
              <a:defRPr/>
            </a:pPr>
            <a:endParaRPr lang="en-US" dirty="0"/>
          </a:p>
        </p:txBody>
      </p:sp>
      <p:graphicFrame>
        <p:nvGraphicFramePr>
          <p:cNvPr id="178218" name="Group 42">
            <a:extLst>
              <a:ext uri="{FF2B5EF4-FFF2-40B4-BE49-F238E27FC236}">
                <a16:creationId xmlns:a16="http://schemas.microsoft.com/office/drawing/2014/main" id="{4C7AA7B6-F918-350C-614F-DE466197F01E}"/>
              </a:ext>
            </a:extLst>
          </p:cNvPr>
          <p:cNvGraphicFramePr>
            <a:graphicFrameLocks noGrp="1"/>
          </p:cNvGraphicFramePr>
          <p:nvPr/>
        </p:nvGraphicFramePr>
        <p:xfrm>
          <a:off x="2133600" y="4194175"/>
          <a:ext cx="7924800" cy="1615440"/>
        </p:xfrm>
        <a:graphic>
          <a:graphicData uri="http://schemas.openxmlformats.org/drawingml/2006/table">
            <a:tbl>
              <a:tblPr/>
              <a:tblGrid>
                <a:gridCol w="990600">
                  <a:extLst>
                    <a:ext uri="{9D8B030D-6E8A-4147-A177-3AD203B41FA5}">
                      <a16:colId xmlns:a16="http://schemas.microsoft.com/office/drawing/2014/main" val="1512603022"/>
                    </a:ext>
                  </a:extLst>
                </a:gridCol>
                <a:gridCol w="4038600">
                  <a:extLst>
                    <a:ext uri="{9D8B030D-6E8A-4147-A177-3AD203B41FA5}">
                      <a16:colId xmlns:a16="http://schemas.microsoft.com/office/drawing/2014/main" val="773628326"/>
                    </a:ext>
                  </a:extLst>
                </a:gridCol>
                <a:gridCol w="1447800">
                  <a:extLst>
                    <a:ext uri="{9D8B030D-6E8A-4147-A177-3AD203B41FA5}">
                      <a16:colId xmlns:a16="http://schemas.microsoft.com/office/drawing/2014/main" val="570161750"/>
                    </a:ext>
                  </a:extLst>
                </a:gridCol>
                <a:gridCol w="1447800">
                  <a:extLst>
                    <a:ext uri="{9D8B030D-6E8A-4147-A177-3AD203B41FA5}">
                      <a16:colId xmlns:a16="http://schemas.microsoft.com/office/drawing/2014/main" val="1719360661"/>
                    </a:ext>
                  </a:extLst>
                </a:gridCol>
              </a:tblGrid>
              <a:tr h="28892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Λογαριασμοί</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Χρέωση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Πίστωση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368581736"/>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109538">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109538" marR="0" lvl="0"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462649166"/>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566738">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566738" marR="0" lvl="1"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722067344"/>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566738">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566738" marR="0" lvl="1"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408194818"/>
                  </a:ext>
                </a:extLst>
              </a:tr>
            </a:tbl>
          </a:graphicData>
        </a:graphic>
      </p:graphicFrame>
      <p:sp>
        <p:nvSpPr>
          <p:cNvPr id="8" name="TextBox 7">
            <a:extLst>
              <a:ext uri="{FF2B5EF4-FFF2-40B4-BE49-F238E27FC236}">
                <a16:creationId xmlns:a16="http://schemas.microsoft.com/office/drawing/2014/main" id="{A082C5F1-BCB5-BE72-54A9-EB2D0CD737D0}"/>
              </a:ext>
            </a:extLst>
          </p:cNvPr>
          <p:cNvSpPr txBox="1">
            <a:spLocks noChangeArrowheads="1"/>
          </p:cNvSpPr>
          <p:nvPr/>
        </p:nvSpPr>
        <p:spPr bwMode="auto">
          <a:xfrm>
            <a:off x="3200401" y="4616451"/>
            <a:ext cx="3497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Ευρεσιτεχνίες</a:t>
            </a:r>
            <a:endParaRPr lang="en-US" altLang="el-GR" b="1">
              <a:latin typeface="Arial" panose="020B0604020202020204" pitchFamily="34" charset="0"/>
            </a:endParaRPr>
          </a:p>
        </p:txBody>
      </p:sp>
      <p:sp>
        <p:nvSpPr>
          <p:cNvPr id="10" name="TextBox 9">
            <a:extLst>
              <a:ext uri="{FF2B5EF4-FFF2-40B4-BE49-F238E27FC236}">
                <a16:creationId xmlns:a16="http://schemas.microsoft.com/office/drawing/2014/main" id="{B74543FF-1222-DFAD-1F2F-EE057AF94605}"/>
              </a:ext>
            </a:extLst>
          </p:cNvPr>
          <p:cNvSpPr txBox="1">
            <a:spLocks noChangeArrowheads="1"/>
          </p:cNvSpPr>
          <p:nvPr/>
        </p:nvSpPr>
        <p:spPr bwMode="auto">
          <a:xfrm>
            <a:off x="3200400" y="5022850"/>
            <a:ext cx="373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317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Ταμειακά διαθέσιμα</a:t>
            </a:r>
            <a:endParaRPr lang="en-US" altLang="el-GR" b="1">
              <a:latin typeface="Arial" panose="020B0604020202020204" pitchFamily="34" charset="0"/>
            </a:endParaRPr>
          </a:p>
        </p:txBody>
      </p:sp>
      <p:sp>
        <p:nvSpPr>
          <p:cNvPr id="11" name="TextBox 10">
            <a:extLst>
              <a:ext uri="{FF2B5EF4-FFF2-40B4-BE49-F238E27FC236}">
                <a16:creationId xmlns:a16="http://schemas.microsoft.com/office/drawing/2014/main" id="{A9873FF5-1F84-89EC-85CE-33FF4F534256}"/>
              </a:ext>
            </a:extLst>
          </p:cNvPr>
          <p:cNvSpPr txBox="1">
            <a:spLocks noChangeArrowheads="1"/>
          </p:cNvSpPr>
          <p:nvPr/>
        </p:nvSpPr>
        <p:spPr bwMode="auto">
          <a:xfrm>
            <a:off x="6934200" y="4621213"/>
            <a:ext cx="1676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170</a:t>
            </a:r>
            <a:r>
              <a:rPr lang="el-GR" altLang="el-GR" b="1">
                <a:latin typeface="Arial" panose="020B0604020202020204" pitchFamily="34" charset="0"/>
              </a:rPr>
              <a:t>.</a:t>
            </a:r>
            <a:r>
              <a:rPr lang="en-US" altLang="el-GR" b="1">
                <a:latin typeface="Arial" panose="020B0604020202020204" pitchFamily="34" charset="0"/>
              </a:rPr>
              <a:t>000</a:t>
            </a:r>
          </a:p>
        </p:txBody>
      </p:sp>
      <p:sp>
        <p:nvSpPr>
          <p:cNvPr id="12" name="TextBox 11">
            <a:extLst>
              <a:ext uri="{FF2B5EF4-FFF2-40B4-BE49-F238E27FC236}">
                <a16:creationId xmlns:a16="http://schemas.microsoft.com/office/drawing/2014/main" id="{844C0697-5F3D-2A8A-D8E8-270900D6FAFE}"/>
              </a:ext>
            </a:extLst>
          </p:cNvPr>
          <p:cNvSpPr txBox="1">
            <a:spLocks noChangeArrowheads="1"/>
          </p:cNvSpPr>
          <p:nvPr/>
        </p:nvSpPr>
        <p:spPr bwMode="auto">
          <a:xfrm>
            <a:off x="8382000" y="5022851"/>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170</a:t>
            </a:r>
            <a:r>
              <a:rPr lang="el-GR" altLang="el-GR" b="1">
                <a:latin typeface="Arial" panose="020B0604020202020204" pitchFamily="34" charset="0"/>
              </a:rPr>
              <a:t>.</a:t>
            </a:r>
            <a:r>
              <a:rPr lang="en-US" altLang="el-GR" b="1">
                <a:latin typeface="Arial" panose="020B0604020202020204" pitchFamily="34" charset="0"/>
              </a:rPr>
              <a:t>000</a:t>
            </a:r>
          </a:p>
        </p:txBody>
      </p:sp>
      <p:sp>
        <p:nvSpPr>
          <p:cNvPr id="178214" name="TextBox 12">
            <a:extLst>
              <a:ext uri="{FF2B5EF4-FFF2-40B4-BE49-F238E27FC236}">
                <a16:creationId xmlns:a16="http://schemas.microsoft.com/office/drawing/2014/main" id="{4F4807A9-C683-9F5E-AB7D-5736E44AE60E}"/>
              </a:ext>
            </a:extLst>
          </p:cNvPr>
          <p:cNvSpPr txBox="1">
            <a:spLocks noChangeArrowheads="1"/>
          </p:cNvSpPr>
          <p:nvPr/>
        </p:nvSpPr>
        <p:spPr bwMode="auto">
          <a:xfrm>
            <a:off x="2057400" y="4618038"/>
            <a:ext cx="1066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l-GR" altLang="el-GR" b="1">
                <a:latin typeface="Arial" panose="020B0604020202020204" pitchFamily="34" charset="0"/>
              </a:rPr>
              <a:t>0</a:t>
            </a:r>
            <a:r>
              <a:rPr lang="en-US" altLang="el-GR" b="1">
                <a:latin typeface="Arial" panose="020B0604020202020204" pitchFamily="34" charset="0"/>
              </a:rPr>
              <a:t>1</a:t>
            </a:r>
            <a:r>
              <a:rPr lang="el-GR" altLang="el-GR" b="1">
                <a:latin typeface="Arial" panose="020B0604020202020204" pitchFamily="34" charset="0"/>
              </a:rPr>
              <a:t>/01</a:t>
            </a:r>
            <a:endParaRPr lang="en-US" altLang="el-GR" b="1">
              <a:latin typeface="Arial" panose="020B0604020202020204" pitchFamily="34" charset="0"/>
            </a:endParaRPr>
          </a:p>
        </p:txBody>
      </p:sp>
      <p:sp>
        <p:nvSpPr>
          <p:cNvPr id="15" name="Footer Placeholder 8">
            <a:extLst>
              <a:ext uri="{FF2B5EF4-FFF2-40B4-BE49-F238E27FC236}">
                <a16:creationId xmlns:a16="http://schemas.microsoft.com/office/drawing/2014/main" id="{C395C3E9-A05F-3FE9-9E14-77E802686E70}"/>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178217" name="Rectangle 1031">
            <a:extLst>
              <a:ext uri="{FF2B5EF4-FFF2-40B4-BE49-F238E27FC236}">
                <a16:creationId xmlns:a16="http://schemas.microsoft.com/office/drawing/2014/main" id="{4454BE15-B6F1-ABD9-42CA-CC2C8DA7C789}"/>
              </a:ext>
            </a:extLst>
          </p:cNvPr>
          <p:cNvSpPr txBox="1">
            <a:spLocks noChangeArrowheads="1"/>
          </p:cNvSpPr>
          <p:nvPr/>
        </p:nvSpPr>
        <p:spPr bwMode="auto">
          <a:xfrm>
            <a:off x="2057400" y="457201"/>
            <a:ext cx="8305800"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Λογιστική παρακολούθηση άυλων περιουσιακών στοιχείων</a:t>
            </a:r>
            <a:endParaRPr lang="en-US" altLang="el-GR" sz="3200" b="1">
              <a:solidFill>
                <a:srgbClr val="74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13">
            <a:extLst>
              <a:ext uri="{FF2B5EF4-FFF2-40B4-BE49-F238E27FC236}">
                <a16:creationId xmlns:a16="http://schemas.microsoft.com/office/drawing/2014/main" id="{24C690AC-53BD-B099-7F97-D53F3B4FBCF9}"/>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5</a:t>
            </a:r>
          </a:p>
        </p:txBody>
      </p:sp>
      <p:sp>
        <p:nvSpPr>
          <p:cNvPr id="180227" name="Text Box 6">
            <a:extLst>
              <a:ext uri="{FF2B5EF4-FFF2-40B4-BE49-F238E27FC236}">
                <a16:creationId xmlns:a16="http://schemas.microsoft.com/office/drawing/2014/main" id="{11CF8685-F7D1-61E4-652F-F9199064981B}"/>
              </a:ext>
            </a:extLst>
          </p:cNvPr>
          <p:cNvSpPr txBox="1">
            <a:spLocks noChangeArrowheads="1"/>
          </p:cNvSpPr>
          <p:nvPr/>
        </p:nvSpPr>
        <p:spPr bwMode="auto">
          <a:xfrm>
            <a:off x="2057400" y="1282700"/>
            <a:ext cx="77724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0000"/>
              </a:lnSpc>
              <a:spcBef>
                <a:spcPts val="900"/>
              </a:spcBef>
              <a:buClr>
                <a:srgbClr val="740000"/>
              </a:buClr>
              <a:buSzPct val="80000"/>
            </a:pPr>
            <a:r>
              <a:rPr lang="el-GR" altLang="en-US" sz="2600" b="1">
                <a:latin typeface="Arial" panose="020B0604020202020204" pitchFamily="34" charset="0"/>
              </a:rPr>
              <a:t>Ευρεσιτεχνίες</a:t>
            </a:r>
            <a:endParaRPr lang="en-US" altLang="en-US" sz="2600" b="1">
              <a:latin typeface="Arial" panose="020B0604020202020204" pitchFamily="34" charset="0"/>
            </a:endParaRPr>
          </a:p>
          <a:p>
            <a:pPr>
              <a:lnSpc>
                <a:spcPct val="120000"/>
              </a:lnSpc>
              <a:spcBef>
                <a:spcPts val="900"/>
              </a:spcBef>
              <a:buClr>
                <a:srgbClr val="740000"/>
              </a:buClr>
              <a:buSzPct val="80000"/>
            </a:pPr>
            <a:r>
              <a:rPr lang="el-GR" altLang="el-GR" sz="2100" b="1">
                <a:latin typeface="Arial" panose="020B0604020202020204" pitchFamily="34" charset="0"/>
              </a:rPr>
              <a:t>Παράδειγμα</a:t>
            </a:r>
            <a:r>
              <a:rPr lang="en-US" altLang="el-GR" sz="2100" b="1">
                <a:latin typeface="Arial" panose="020B0604020202020204" pitchFamily="34" charset="0"/>
              </a:rPr>
              <a:t>:</a:t>
            </a:r>
            <a:r>
              <a:rPr lang="en-US" altLang="el-GR" b="1">
                <a:latin typeface="Arial" panose="020B0604020202020204" pitchFamily="34" charset="0"/>
              </a:rPr>
              <a:t> </a:t>
            </a:r>
            <a:r>
              <a:rPr lang="el-GR" altLang="el-GR" sz="2100">
                <a:latin typeface="Arial" panose="020B0604020202020204" pitchFamily="34" charset="0"/>
              </a:rPr>
              <a:t>Η </a:t>
            </a:r>
            <a:r>
              <a:rPr lang="en-US" altLang="el-GR" sz="2100">
                <a:latin typeface="Arial" panose="020B0604020202020204" pitchFamily="34" charset="0"/>
              </a:rPr>
              <a:t>Sony </a:t>
            </a:r>
            <a:r>
              <a:rPr lang="el-GR" altLang="el-GR" sz="2100">
                <a:latin typeface="Arial" panose="020B0604020202020204" pitchFamily="34" charset="0"/>
              </a:rPr>
              <a:t>κατέβαλε την 01/01 </a:t>
            </a:r>
            <a:r>
              <a:rPr lang="en-US" altLang="el-GR" sz="2100">
                <a:latin typeface="Arial" panose="020B0604020202020204" pitchFamily="34" charset="0"/>
              </a:rPr>
              <a:t>$170</a:t>
            </a:r>
            <a:r>
              <a:rPr lang="el-GR" altLang="el-GR" sz="2100">
                <a:latin typeface="Arial" panose="020B0604020202020204" pitchFamily="34" charset="0"/>
              </a:rPr>
              <a:t>.</a:t>
            </a:r>
            <a:r>
              <a:rPr lang="en-US" altLang="el-GR" sz="2100">
                <a:latin typeface="Arial" panose="020B0604020202020204" pitchFamily="34" charset="0"/>
              </a:rPr>
              <a:t>000 </a:t>
            </a:r>
            <a:r>
              <a:rPr lang="el-GR" altLang="el-GR" sz="2100">
                <a:latin typeface="Arial" panose="020B0604020202020204" pitchFamily="34" charset="0"/>
              </a:rPr>
              <a:t>για να αγοράσει ευρεσιτεχνία και πιστεύει ότι η διάρκεια της ωφέλιμης ζωής της είναι 5 έτη, και όχι 20.</a:t>
            </a:r>
            <a:r>
              <a:rPr lang="en-US" altLang="el-GR" sz="2100">
                <a:latin typeface="Arial" panose="020B0604020202020204" pitchFamily="34" charset="0"/>
              </a:rPr>
              <a:t> </a:t>
            </a:r>
            <a:r>
              <a:rPr lang="el-GR" altLang="el-GR" sz="2100">
                <a:latin typeface="Arial" panose="020B0604020202020204" pitchFamily="34" charset="0"/>
              </a:rPr>
              <a:t>Οι ετήσιες αποσβέσεις ανέρχονται σε </a:t>
            </a:r>
            <a:r>
              <a:rPr lang="en-US" altLang="el-GR" sz="2100">
                <a:latin typeface="Arial" panose="020B0604020202020204" pitchFamily="34" charset="0"/>
              </a:rPr>
              <a:t>$34</a:t>
            </a:r>
            <a:r>
              <a:rPr lang="el-GR" altLang="el-GR" sz="2100">
                <a:latin typeface="Arial" panose="020B0604020202020204" pitchFamily="34" charset="0"/>
              </a:rPr>
              <a:t>.</a:t>
            </a:r>
            <a:r>
              <a:rPr lang="en-US" altLang="el-GR" sz="2100">
                <a:latin typeface="Arial" panose="020B0604020202020204" pitchFamily="34" charset="0"/>
              </a:rPr>
              <a:t>000 ($170</a:t>
            </a:r>
            <a:r>
              <a:rPr lang="el-GR" altLang="el-GR" sz="2100">
                <a:latin typeface="Arial" panose="020B0604020202020204" pitchFamily="34" charset="0"/>
              </a:rPr>
              <a:t>.</a:t>
            </a:r>
            <a:r>
              <a:rPr lang="en-US" altLang="el-GR" sz="2100">
                <a:latin typeface="Arial" panose="020B0604020202020204" pitchFamily="34" charset="0"/>
              </a:rPr>
              <a:t>000 ÷ 5).</a:t>
            </a:r>
            <a:r>
              <a:rPr lang="el-GR" altLang="el-GR" sz="2100">
                <a:latin typeface="Arial" panose="020B0604020202020204" pitchFamily="34" charset="0"/>
              </a:rPr>
              <a:t> Η </a:t>
            </a:r>
            <a:r>
              <a:rPr lang="en-US" altLang="el-GR" sz="2100">
                <a:latin typeface="Arial" panose="020B0604020202020204" pitchFamily="34" charset="0"/>
              </a:rPr>
              <a:t>Sony </a:t>
            </a:r>
            <a:r>
              <a:rPr lang="el-GR" altLang="el-GR" sz="2100">
                <a:latin typeface="Arial" panose="020B0604020202020204" pitchFamily="34" charset="0"/>
              </a:rPr>
              <a:t>καταχωρεί την απόσβεση ως εξής</a:t>
            </a:r>
            <a:r>
              <a:rPr lang="en-US" altLang="el-GR" sz="2100">
                <a:latin typeface="Arial" panose="020B0604020202020204" pitchFamily="34" charset="0"/>
              </a:rPr>
              <a:t>:</a:t>
            </a:r>
            <a:endParaRPr lang="en-US" altLang="en-US" sz="2100">
              <a:latin typeface="Arial" panose="020B0604020202020204" pitchFamily="34" charset="0"/>
            </a:endParaRPr>
          </a:p>
        </p:txBody>
      </p:sp>
      <p:sp>
        <p:nvSpPr>
          <p:cNvPr id="6" name="Rectangle 5">
            <a:extLst>
              <a:ext uri="{FF2B5EF4-FFF2-40B4-BE49-F238E27FC236}">
                <a16:creationId xmlns:a16="http://schemas.microsoft.com/office/drawing/2014/main" id="{91B878BB-7634-9359-61AF-90ACEE7B4FF9}"/>
              </a:ext>
            </a:extLst>
          </p:cNvPr>
          <p:cNvSpPr/>
          <p:nvPr/>
        </p:nvSpPr>
        <p:spPr bwMode="auto">
          <a:xfrm>
            <a:off x="1981200" y="4038599"/>
            <a:ext cx="8229600" cy="1905000"/>
          </a:xfrm>
          <a:prstGeom prst="rect">
            <a:avLst/>
          </a:prstGeom>
          <a:gradFill flip="none" rotWithShape="1">
            <a:gsLst>
              <a:gs pos="0">
                <a:srgbClr val="92D050">
                  <a:shade val="30000"/>
                  <a:satMod val="115000"/>
                </a:srgbClr>
              </a:gs>
              <a:gs pos="33000">
                <a:srgbClr val="92D050">
                  <a:shade val="67500"/>
                  <a:satMod val="115000"/>
                </a:srgbClr>
              </a:gs>
              <a:gs pos="65000">
                <a:srgbClr val="92D050">
                  <a:shade val="100000"/>
                  <a:satMod val="115000"/>
                </a:srgbClr>
              </a:gs>
            </a:gsLst>
            <a:lin ang="13500000" scaled="1"/>
            <a:tileRect/>
          </a:gradFill>
          <a:ln w="12700" cap="sq" cmpd="sng" algn="ctr">
            <a:noFill/>
            <a:prstDash val="solid"/>
            <a:round/>
            <a:headEnd type="none" w="sm" len="sm"/>
            <a:tailEnd type="none" w="sm" len="sm"/>
          </a:ln>
          <a:effectLst>
            <a:innerShdw blurRad="114300">
              <a:prstClr val="black"/>
            </a:innerShdw>
            <a:softEdge rad="12700"/>
          </a:effectLst>
        </p:spPr>
        <p:txBody>
          <a:bodyPr/>
          <a:lstStyle/>
          <a:p>
            <a:pPr>
              <a:defRPr/>
            </a:pPr>
            <a:endParaRPr lang="en-US" dirty="0"/>
          </a:p>
        </p:txBody>
      </p:sp>
      <p:graphicFrame>
        <p:nvGraphicFramePr>
          <p:cNvPr id="180266" name="Group 42">
            <a:extLst>
              <a:ext uri="{FF2B5EF4-FFF2-40B4-BE49-F238E27FC236}">
                <a16:creationId xmlns:a16="http://schemas.microsoft.com/office/drawing/2014/main" id="{B544C2E1-38E5-6759-05D2-93430F70643B}"/>
              </a:ext>
            </a:extLst>
          </p:cNvPr>
          <p:cNvGraphicFramePr>
            <a:graphicFrameLocks noGrp="1"/>
          </p:cNvGraphicFramePr>
          <p:nvPr/>
        </p:nvGraphicFramePr>
        <p:xfrm>
          <a:off x="2133600" y="4194175"/>
          <a:ext cx="7924800" cy="1615440"/>
        </p:xfrm>
        <a:graphic>
          <a:graphicData uri="http://schemas.openxmlformats.org/drawingml/2006/table">
            <a:tbl>
              <a:tblPr/>
              <a:tblGrid>
                <a:gridCol w="990600">
                  <a:extLst>
                    <a:ext uri="{9D8B030D-6E8A-4147-A177-3AD203B41FA5}">
                      <a16:colId xmlns:a16="http://schemas.microsoft.com/office/drawing/2014/main" val="3889036713"/>
                    </a:ext>
                  </a:extLst>
                </a:gridCol>
                <a:gridCol w="4038600">
                  <a:extLst>
                    <a:ext uri="{9D8B030D-6E8A-4147-A177-3AD203B41FA5}">
                      <a16:colId xmlns:a16="http://schemas.microsoft.com/office/drawing/2014/main" val="1964917029"/>
                    </a:ext>
                  </a:extLst>
                </a:gridCol>
                <a:gridCol w="1447800">
                  <a:extLst>
                    <a:ext uri="{9D8B030D-6E8A-4147-A177-3AD203B41FA5}">
                      <a16:colId xmlns:a16="http://schemas.microsoft.com/office/drawing/2014/main" val="1758148361"/>
                    </a:ext>
                  </a:extLst>
                </a:gridCol>
                <a:gridCol w="1447800">
                  <a:extLst>
                    <a:ext uri="{9D8B030D-6E8A-4147-A177-3AD203B41FA5}">
                      <a16:colId xmlns:a16="http://schemas.microsoft.com/office/drawing/2014/main" val="4036195999"/>
                    </a:ext>
                  </a:extLst>
                </a:gridCol>
              </a:tblGrid>
              <a:tr h="28892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Λογαριασμοί</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Χρέωση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Πίστωση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824050051"/>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109538">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109538" marR="0" lvl="0"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960253793"/>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566738">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566738" marR="0" lvl="1"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745145386"/>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566738">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566738" marR="0" lvl="1"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841305393"/>
                  </a:ext>
                </a:extLst>
              </a:tr>
            </a:tbl>
          </a:graphicData>
        </a:graphic>
      </p:graphicFrame>
      <p:sp>
        <p:nvSpPr>
          <p:cNvPr id="8" name="TextBox 7">
            <a:extLst>
              <a:ext uri="{FF2B5EF4-FFF2-40B4-BE49-F238E27FC236}">
                <a16:creationId xmlns:a16="http://schemas.microsoft.com/office/drawing/2014/main" id="{E0219E4C-2292-36DD-DB5A-88B0063BBE9F}"/>
              </a:ext>
            </a:extLst>
          </p:cNvPr>
          <p:cNvSpPr txBox="1">
            <a:spLocks noChangeArrowheads="1"/>
          </p:cNvSpPr>
          <p:nvPr/>
        </p:nvSpPr>
        <p:spPr bwMode="auto">
          <a:xfrm>
            <a:off x="3200401" y="4616451"/>
            <a:ext cx="3497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Αποσβέσεις - Ευρεσιτεχνίες</a:t>
            </a:r>
            <a:endParaRPr lang="en-US" altLang="el-GR" b="1">
              <a:latin typeface="Arial" panose="020B0604020202020204" pitchFamily="34" charset="0"/>
            </a:endParaRPr>
          </a:p>
        </p:txBody>
      </p:sp>
      <p:sp>
        <p:nvSpPr>
          <p:cNvPr id="10" name="TextBox 9">
            <a:extLst>
              <a:ext uri="{FF2B5EF4-FFF2-40B4-BE49-F238E27FC236}">
                <a16:creationId xmlns:a16="http://schemas.microsoft.com/office/drawing/2014/main" id="{508B1DF7-7361-57E1-7FD2-556D9CA6F971}"/>
              </a:ext>
            </a:extLst>
          </p:cNvPr>
          <p:cNvSpPr txBox="1">
            <a:spLocks noChangeArrowheads="1"/>
          </p:cNvSpPr>
          <p:nvPr/>
        </p:nvSpPr>
        <p:spPr bwMode="auto">
          <a:xfrm>
            <a:off x="3200400" y="5022850"/>
            <a:ext cx="373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317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l-GR" altLang="el-GR" b="1">
                <a:latin typeface="Arial" panose="020B0604020202020204" pitchFamily="34" charset="0"/>
              </a:rPr>
              <a:t>Ευρεσιτεχνίες</a:t>
            </a:r>
            <a:endParaRPr lang="en-US" altLang="el-GR" b="1">
              <a:latin typeface="Arial" panose="020B0604020202020204" pitchFamily="34" charset="0"/>
            </a:endParaRPr>
          </a:p>
        </p:txBody>
      </p:sp>
      <p:sp>
        <p:nvSpPr>
          <p:cNvPr id="11" name="TextBox 10">
            <a:extLst>
              <a:ext uri="{FF2B5EF4-FFF2-40B4-BE49-F238E27FC236}">
                <a16:creationId xmlns:a16="http://schemas.microsoft.com/office/drawing/2014/main" id="{5FADB474-3BD3-95E3-B27A-4E341FB9609F}"/>
              </a:ext>
            </a:extLst>
          </p:cNvPr>
          <p:cNvSpPr txBox="1">
            <a:spLocks noChangeArrowheads="1"/>
          </p:cNvSpPr>
          <p:nvPr/>
        </p:nvSpPr>
        <p:spPr bwMode="auto">
          <a:xfrm>
            <a:off x="6934200" y="4621213"/>
            <a:ext cx="1676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34</a:t>
            </a:r>
            <a:r>
              <a:rPr lang="el-GR" altLang="el-GR" b="1">
                <a:latin typeface="Arial" panose="020B0604020202020204" pitchFamily="34" charset="0"/>
              </a:rPr>
              <a:t>.</a:t>
            </a:r>
            <a:r>
              <a:rPr lang="en-US" altLang="el-GR" b="1">
                <a:latin typeface="Arial" panose="020B0604020202020204" pitchFamily="34" charset="0"/>
              </a:rPr>
              <a:t>000</a:t>
            </a:r>
          </a:p>
        </p:txBody>
      </p:sp>
      <p:sp>
        <p:nvSpPr>
          <p:cNvPr id="12" name="TextBox 11">
            <a:extLst>
              <a:ext uri="{FF2B5EF4-FFF2-40B4-BE49-F238E27FC236}">
                <a16:creationId xmlns:a16="http://schemas.microsoft.com/office/drawing/2014/main" id="{BA9546DD-E164-9CDF-2701-282F6256B4BC}"/>
              </a:ext>
            </a:extLst>
          </p:cNvPr>
          <p:cNvSpPr txBox="1">
            <a:spLocks noChangeArrowheads="1"/>
          </p:cNvSpPr>
          <p:nvPr/>
        </p:nvSpPr>
        <p:spPr bwMode="auto">
          <a:xfrm>
            <a:off x="8382000" y="5022851"/>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el-GR" b="1">
                <a:latin typeface="Arial" panose="020B0604020202020204" pitchFamily="34" charset="0"/>
              </a:rPr>
              <a:t>34</a:t>
            </a:r>
            <a:r>
              <a:rPr lang="el-GR" altLang="el-GR" b="1">
                <a:latin typeface="Arial" panose="020B0604020202020204" pitchFamily="34" charset="0"/>
              </a:rPr>
              <a:t>.</a:t>
            </a:r>
            <a:r>
              <a:rPr lang="en-US" altLang="el-GR" b="1">
                <a:latin typeface="Arial" panose="020B0604020202020204" pitchFamily="34" charset="0"/>
              </a:rPr>
              <a:t>000</a:t>
            </a:r>
          </a:p>
        </p:txBody>
      </p:sp>
      <p:sp>
        <p:nvSpPr>
          <p:cNvPr id="180262" name="TextBox 12">
            <a:extLst>
              <a:ext uri="{FF2B5EF4-FFF2-40B4-BE49-F238E27FC236}">
                <a16:creationId xmlns:a16="http://schemas.microsoft.com/office/drawing/2014/main" id="{373A5065-8E3F-CCAF-2279-28CBDCE52483}"/>
              </a:ext>
            </a:extLst>
          </p:cNvPr>
          <p:cNvSpPr txBox="1">
            <a:spLocks noChangeArrowheads="1"/>
          </p:cNvSpPr>
          <p:nvPr/>
        </p:nvSpPr>
        <p:spPr bwMode="auto">
          <a:xfrm>
            <a:off x="2057400" y="4618038"/>
            <a:ext cx="1066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l-GR" b="1">
                <a:latin typeface="Arial" panose="020B0604020202020204" pitchFamily="34" charset="0"/>
              </a:rPr>
              <a:t>31</a:t>
            </a:r>
            <a:r>
              <a:rPr lang="el-GR" altLang="el-GR" b="1">
                <a:latin typeface="Arial" panose="020B0604020202020204" pitchFamily="34" charset="0"/>
              </a:rPr>
              <a:t>/12</a:t>
            </a:r>
            <a:endParaRPr lang="en-US" altLang="el-GR" b="1">
              <a:latin typeface="Arial" panose="020B0604020202020204" pitchFamily="34" charset="0"/>
            </a:endParaRPr>
          </a:p>
        </p:txBody>
      </p:sp>
      <p:sp>
        <p:nvSpPr>
          <p:cNvPr id="15" name="Footer Placeholder 8">
            <a:extLst>
              <a:ext uri="{FF2B5EF4-FFF2-40B4-BE49-F238E27FC236}">
                <a16:creationId xmlns:a16="http://schemas.microsoft.com/office/drawing/2014/main" id="{DF013C04-0C70-2FA7-EC79-16A333101015}"/>
              </a:ext>
            </a:extLst>
          </p:cNvPr>
          <p:cNvSpPr txBox="1">
            <a:spLocks/>
          </p:cNvSpPr>
          <p:nvPr/>
        </p:nvSpPr>
        <p:spPr>
          <a:xfrm>
            <a:off x="4114800" y="67056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180265" name="Rectangle 1031">
            <a:extLst>
              <a:ext uri="{FF2B5EF4-FFF2-40B4-BE49-F238E27FC236}">
                <a16:creationId xmlns:a16="http://schemas.microsoft.com/office/drawing/2014/main" id="{A672A024-0483-FA02-2D75-C702A8556C35}"/>
              </a:ext>
            </a:extLst>
          </p:cNvPr>
          <p:cNvSpPr txBox="1">
            <a:spLocks noChangeArrowheads="1"/>
          </p:cNvSpPr>
          <p:nvPr/>
        </p:nvSpPr>
        <p:spPr bwMode="auto">
          <a:xfrm>
            <a:off x="2057400" y="457201"/>
            <a:ext cx="8305800"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Λογιστική παρακολούθηση άυλων περιουσιακών στοιχείων</a:t>
            </a:r>
            <a:endParaRPr lang="en-US" altLang="el-GR" sz="3200" b="1">
              <a:solidFill>
                <a:srgbClr val="74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3EC453-BF30-C7BE-5194-42322FED2883}"/>
              </a:ext>
            </a:extLst>
          </p:cNvPr>
          <p:cNvSpPr>
            <a:spLocks noGrp="1"/>
          </p:cNvSpPr>
          <p:nvPr>
            <p:ph type="title"/>
          </p:nvPr>
        </p:nvSpPr>
        <p:spPr>
          <a:xfrm>
            <a:off x="1294362" y="179368"/>
            <a:ext cx="9603275" cy="445783"/>
          </a:xfrm>
        </p:spPr>
        <p:txBody>
          <a:bodyPr>
            <a:normAutofit fontScale="90000"/>
          </a:bodyPr>
          <a:lstStyle/>
          <a:p>
            <a:pPr algn="ctr"/>
            <a:r>
              <a:rPr lang="el-GR" b="1" dirty="0"/>
              <a:t>ΜΕΡΟΣ ΤΩΝ ΔΙΑΦΑΝΕΙΩΝ ΠΡΟΕΡΧΕΤΑΙ ΑΠΟ</a:t>
            </a:r>
          </a:p>
        </p:txBody>
      </p:sp>
    </p:spTree>
    <p:extLst>
      <p:ext uri="{BB962C8B-B14F-4D97-AF65-F5344CB8AC3E}">
        <p14:creationId xmlns:p14="http://schemas.microsoft.com/office/powerpoint/2010/main" val="24183491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1">
            <a:extLst>
              <a:ext uri="{FF2B5EF4-FFF2-40B4-BE49-F238E27FC236}">
                <a16:creationId xmlns:a16="http://schemas.microsoft.com/office/drawing/2014/main" id="{52681301-0DE6-349A-732A-6B6CEBAC3C7B}"/>
              </a:ext>
            </a:extLst>
          </p:cNvPr>
          <p:cNvSpPr txBox="1">
            <a:spLocks noChangeArrowheads="1"/>
          </p:cNvSpPr>
          <p:nvPr/>
        </p:nvSpPr>
        <p:spPr bwMode="auto">
          <a:xfrm>
            <a:off x="8305800" y="4711540"/>
            <a:ext cx="35814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5000"/>
              </a:spcBef>
            </a:pPr>
            <a:r>
              <a:rPr lang="en-US" altLang="en-US" sz="1200" b="1" dirty="0">
                <a:latin typeface="Arial" panose="020B0604020202020204" pitchFamily="34" charset="0"/>
              </a:rPr>
              <a:t>Prepared by</a:t>
            </a:r>
          </a:p>
          <a:p>
            <a:pPr algn="ctr">
              <a:spcBef>
                <a:spcPct val="5000"/>
              </a:spcBef>
            </a:pPr>
            <a:r>
              <a:rPr lang="en-US" altLang="en-US" sz="1200" b="1" dirty="0">
                <a:latin typeface="Arial" panose="020B0604020202020204" pitchFamily="34" charset="0"/>
              </a:rPr>
              <a:t>Coby Harmon</a:t>
            </a:r>
          </a:p>
          <a:p>
            <a:pPr algn="ctr">
              <a:spcBef>
                <a:spcPct val="5000"/>
              </a:spcBef>
            </a:pPr>
            <a:r>
              <a:rPr lang="en-US" altLang="en-US" sz="1200" b="1" dirty="0">
                <a:latin typeface="Arial" panose="020B0604020202020204" pitchFamily="34" charset="0"/>
              </a:rPr>
              <a:t>University of California, Santa Barbara</a:t>
            </a:r>
          </a:p>
          <a:p>
            <a:pPr algn="ctr">
              <a:spcBef>
                <a:spcPct val="5000"/>
              </a:spcBef>
            </a:pPr>
            <a:r>
              <a:rPr lang="en-US" altLang="en-US" sz="1200" b="1" dirty="0">
                <a:latin typeface="Arial" panose="020B0604020202020204" pitchFamily="34" charset="0"/>
              </a:rPr>
              <a:t>Westmont College</a:t>
            </a:r>
          </a:p>
        </p:txBody>
      </p:sp>
      <p:sp>
        <p:nvSpPr>
          <p:cNvPr id="22" name="Footer Placeholder 8">
            <a:extLst>
              <a:ext uri="{FF2B5EF4-FFF2-40B4-BE49-F238E27FC236}">
                <a16:creationId xmlns:a16="http://schemas.microsoft.com/office/drawing/2014/main" id="{C7F17215-2944-63D4-8241-10375E4F1506}"/>
              </a:ext>
            </a:extLst>
          </p:cNvPr>
          <p:cNvSpPr txBox="1">
            <a:spLocks/>
          </p:cNvSpPr>
          <p:nvPr/>
        </p:nvSpPr>
        <p:spPr>
          <a:xfrm>
            <a:off x="-422987" y="4323184"/>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pic>
        <p:nvPicPr>
          <p:cNvPr id="15363" name="Picture 1">
            <a:extLst>
              <a:ext uri="{FF2B5EF4-FFF2-40B4-BE49-F238E27FC236}">
                <a16:creationId xmlns:a16="http://schemas.microsoft.com/office/drawing/2014/main" id="{FE7DB3EA-F114-F23A-0E4C-A5CE251B57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0"/>
            <a:ext cx="4889500" cy="625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82620" y="798973"/>
            <a:ext cx="8229600" cy="4500364"/>
          </a:xfrm>
        </p:spPr>
        <p:txBody>
          <a:bodyPr>
            <a:noAutofit/>
          </a:bodyPr>
          <a:lstStyle/>
          <a:p>
            <a:pPr marL="457200" lvl="1" indent="0">
              <a:buClr>
                <a:srgbClr val="4593D1"/>
              </a:buClr>
              <a:buSzPct val="55000"/>
              <a:buNone/>
            </a:pPr>
            <a:r>
              <a:rPr lang="el-GR" sz="2500" dirty="0"/>
              <a:t>ΠΑΓΙΑ : Περιουσιακά στοιχεία της επιχείρησης που θα διακρατηθούν για άνω της 1 διαχειριστικής περιόδου:</a:t>
            </a:r>
          </a:p>
          <a:p>
            <a:pPr marL="457200" lvl="1" indent="0">
              <a:buClr>
                <a:srgbClr val="4593D1"/>
              </a:buClr>
              <a:buSzPct val="55000"/>
              <a:buNone/>
            </a:pPr>
            <a:r>
              <a:rPr lang="el-GR" sz="2500" dirty="0"/>
              <a:t>	Οικόπεδα – Γη = </a:t>
            </a:r>
            <a:r>
              <a:rPr lang="el-GR" sz="2500" dirty="0" err="1"/>
              <a:t>Λογ</a:t>
            </a:r>
            <a:r>
              <a:rPr lang="el-GR" sz="2500" dirty="0"/>
              <a:t>/</a:t>
            </a:r>
            <a:r>
              <a:rPr lang="el-GR" sz="2500" dirty="0" err="1"/>
              <a:t>μος</a:t>
            </a:r>
            <a:r>
              <a:rPr lang="el-GR" sz="2500" dirty="0"/>
              <a:t> 10</a:t>
            </a:r>
          </a:p>
          <a:p>
            <a:pPr marL="457200" lvl="1" indent="0">
              <a:buClr>
                <a:srgbClr val="4593D1"/>
              </a:buClr>
              <a:buSzPct val="55000"/>
              <a:buNone/>
            </a:pPr>
            <a:r>
              <a:rPr lang="el-GR" sz="2500" dirty="0"/>
              <a:t>	Κτίρια = </a:t>
            </a:r>
            <a:r>
              <a:rPr lang="el-GR" sz="2500" dirty="0" err="1"/>
              <a:t>Λογ</a:t>
            </a:r>
            <a:r>
              <a:rPr lang="el-GR" sz="2500" dirty="0"/>
              <a:t>/</a:t>
            </a:r>
            <a:r>
              <a:rPr lang="el-GR" sz="2500" dirty="0" err="1"/>
              <a:t>μος</a:t>
            </a:r>
            <a:r>
              <a:rPr lang="el-GR" sz="2500" dirty="0"/>
              <a:t> 11</a:t>
            </a:r>
          </a:p>
          <a:p>
            <a:pPr marL="457200" lvl="1" indent="0">
              <a:buClr>
                <a:srgbClr val="4593D1"/>
              </a:buClr>
              <a:buSzPct val="55000"/>
              <a:buNone/>
            </a:pPr>
            <a:r>
              <a:rPr lang="el-GR" sz="2500" dirty="0"/>
              <a:t>	Μηχανήματα = </a:t>
            </a:r>
            <a:r>
              <a:rPr lang="el-GR" sz="2500" dirty="0" err="1"/>
              <a:t>Λογ</a:t>
            </a:r>
            <a:r>
              <a:rPr lang="el-GR" sz="2500" dirty="0"/>
              <a:t>/</a:t>
            </a:r>
            <a:r>
              <a:rPr lang="el-GR" sz="2500" dirty="0" err="1"/>
              <a:t>μος</a:t>
            </a:r>
            <a:r>
              <a:rPr lang="el-GR" sz="2500" dirty="0"/>
              <a:t> 12</a:t>
            </a:r>
          </a:p>
          <a:p>
            <a:pPr marL="457200" lvl="1" indent="0">
              <a:buClr>
                <a:srgbClr val="4593D1"/>
              </a:buClr>
              <a:buSzPct val="55000"/>
              <a:buNone/>
            </a:pPr>
            <a:r>
              <a:rPr lang="el-GR" sz="2500" dirty="0"/>
              <a:t>	Μεταφορικά μέσα = </a:t>
            </a:r>
            <a:r>
              <a:rPr lang="el-GR" sz="2500" dirty="0" err="1"/>
              <a:t>Λογ</a:t>
            </a:r>
            <a:r>
              <a:rPr lang="el-GR" sz="2500" dirty="0"/>
              <a:t>/</a:t>
            </a:r>
            <a:r>
              <a:rPr lang="el-GR" sz="2500" dirty="0" err="1"/>
              <a:t>μος</a:t>
            </a:r>
            <a:r>
              <a:rPr lang="el-GR" sz="2500" dirty="0"/>
              <a:t> 13</a:t>
            </a:r>
          </a:p>
          <a:p>
            <a:pPr marL="457200" lvl="1" indent="0">
              <a:buClr>
                <a:srgbClr val="4593D1"/>
              </a:buClr>
              <a:buSzPct val="55000"/>
              <a:buNone/>
            </a:pPr>
            <a:r>
              <a:rPr lang="el-GR" sz="2500" dirty="0"/>
              <a:t>	Έπιπλα &amp; Λοιπός εξοπλισμός = </a:t>
            </a:r>
            <a:r>
              <a:rPr lang="el-GR" sz="2500" dirty="0" err="1"/>
              <a:t>Λογ</a:t>
            </a:r>
            <a:r>
              <a:rPr lang="el-GR" sz="2500" dirty="0"/>
              <a:t>/</a:t>
            </a:r>
            <a:r>
              <a:rPr lang="el-GR" sz="2500" dirty="0" err="1"/>
              <a:t>μος</a:t>
            </a:r>
            <a:r>
              <a:rPr lang="el-GR" sz="2500" dirty="0"/>
              <a:t> 14</a:t>
            </a:r>
          </a:p>
          <a:p>
            <a:pPr marL="457200" lvl="1" indent="0">
              <a:buClr>
                <a:srgbClr val="4593D1"/>
              </a:buClr>
              <a:buSzPct val="55000"/>
              <a:buNone/>
            </a:pPr>
            <a:r>
              <a:rPr lang="el-GR" sz="2500" dirty="0"/>
              <a:t>	Έξοδα 1</a:t>
            </a:r>
            <a:r>
              <a:rPr lang="el-GR" sz="2500" baseline="30000" dirty="0"/>
              <a:t>ης</a:t>
            </a:r>
            <a:r>
              <a:rPr lang="el-GR" sz="2500" dirty="0"/>
              <a:t> εγκατάστασης = </a:t>
            </a:r>
            <a:r>
              <a:rPr lang="el-GR" sz="2500" dirty="0" err="1"/>
              <a:t>Λογ</a:t>
            </a:r>
            <a:r>
              <a:rPr lang="el-GR" sz="2500" dirty="0"/>
              <a:t>/</a:t>
            </a:r>
            <a:r>
              <a:rPr lang="el-GR" sz="2500" dirty="0" err="1"/>
              <a:t>μος</a:t>
            </a:r>
            <a:r>
              <a:rPr lang="el-GR" sz="2500" dirty="0"/>
              <a:t> 16</a:t>
            </a:r>
          </a:p>
          <a:p>
            <a:pPr marL="457200" lvl="1" indent="0">
              <a:buClr>
                <a:srgbClr val="4593D1"/>
              </a:buClr>
              <a:buSzPct val="55000"/>
              <a:buNone/>
            </a:pPr>
            <a:r>
              <a:rPr lang="el-GR" sz="2500" dirty="0"/>
              <a:t>	Εγγυήσεις δοθείσες = </a:t>
            </a:r>
            <a:r>
              <a:rPr lang="el-GR" sz="2500" dirty="0" err="1"/>
              <a:t>Λογ</a:t>
            </a:r>
            <a:r>
              <a:rPr lang="el-GR" sz="2500" dirty="0"/>
              <a:t>/</a:t>
            </a:r>
            <a:r>
              <a:rPr lang="el-GR" sz="2500" dirty="0" err="1"/>
              <a:t>μος</a:t>
            </a:r>
            <a:r>
              <a:rPr lang="el-GR" sz="2500" dirty="0"/>
              <a:t> 18</a:t>
            </a:r>
          </a:p>
          <a:p>
            <a:pPr marL="457200" lvl="1" indent="0">
              <a:buClr>
                <a:srgbClr val="4593D1"/>
              </a:buClr>
              <a:buSzPct val="55000"/>
              <a:buNone/>
            </a:pPr>
            <a:endParaRPr lang="el-GR" sz="2500" dirty="0"/>
          </a:p>
          <a:p>
            <a:pPr marL="457200" lvl="1" indent="0">
              <a:buClr>
                <a:srgbClr val="4593D1"/>
              </a:buClr>
              <a:buSzPct val="55000"/>
              <a:buNone/>
            </a:pPr>
            <a:endParaRPr lang="el-GR" sz="2500" dirty="0"/>
          </a:p>
        </p:txBody>
      </p:sp>
      <p:sp>
        <p:nvSpPr>
          <p:cNvPr id="4" name="Slide Number Placeholder 3"/>
          <p:cNvSpPr>
            <a:spLocks noGrp="1"/>
          </p:cNvSpPr>
          <p:nvPr>
            <p:ph type="sldNum" sz="quarter" idx="12"/>
          </p:nvPr>
        </p:nvSpPr>
        <p:spPr/>
        <p:txBody>
          <a:bodyPr/>
          <a:lstStyle/>
          <a:p>
            <a:fld id="{93680907-077C-40BE-BAA9-1B35E73C4AA5}" type="slidenum">
              <a:rPr lang="el-GR" smtClean="0"/>
              <a:pPr/>
              <a:t>9</a:t>
            </a:fld>
            <a:endParaRPr lang="el-GR" dirty="0"/>
          </a:p>
        </p:txBody>
      </p:sp>
    </p:spTree>
    <p:extLst>
      <p:ext uri="{BB962C8B-B14F-4D97-AF65-F5344CB8AC3E}">
        <p14:creationId xmlns:p14="http://schemas.microsoft.com/office/powerpoint/2010/main" val="2264629973"/>
      </p:ext>
    </p:extLst>
  </p:cSld>
  <p:clrMapOvr>
    <a:masterClrMapping/>
  </p:clrMapOvr>
</p:sld>
</file>

<file path=ppt/theme/theme1.xml><?xml version="1.0" encoding="utf-8"?>
<a:theme xmlns:a="http://schemas.openxmlformats.org/drawingml/2006/main" name="Συλλογη">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TM10001114[[fn=Συλλογη]]</Template>
  <TotalTime>826</TotalTime>
  <Words>6528</Words>
  <Application>Microsoft Office PowerPoint</Application>
  <PresentationFormat>Ευρεία οθόνη</PresentationFormat>
  <Paragraphs>1060</Paragraphs>
  <Slides>88</Slides>
  <Notes>46</Notes>
  <HiddenSlides>0</HiddenSlides>
  <MMClips>0</MMClips>
  <ScaleCrop>false</ScaleCrop>
  <HeadingPairs>
    <vt:vector size="6" baseType="variant">
      <vt:variant>
        <vt:lpstr>Γραμματοσειρές που χρησιμοποιούνται</vt:lpstr>
      </vt:variant>
      <vt:variant>
        <vt:i4>12</vt:i4>
      </vt:variant>
      <vt:variant>
        <vt:lpstr>Θέμα</vt:lpstr>
      </vt:variant>
      <vt:variant>
        <vt:i4>1</vt:i4>
      </vt:variant>
      <vt:variant>
        <vt:lpstr>Τίτλοι διαφανειών</vt:lpstr>
      </vt:variant>
      <vt:variant>
        <vt:i4>88</vt:i4>
      </vt:variant>
    </vt:vector>
  </HeadingPairs>
  <TitlesOfParts>
    <vt:vector size="101" baseType="lpstr">
      <vt:lpstr>Arial</vt:lpstr>
      <vt:lpstr>Calibri</vt:lpstr>
      <vt:lpstr>Cambria</vt:lpstr>
      <vt:lpstr>Gill Sans MT</vt:lpstr>
      <vt:lpstr>Open Sans</vt:lpstr>
      <vt:lpstr>Open Sans</vt:lpstr>
      <vt:lpstr>Segoe UI</vt:lpstr>
      <vt:lpstr>Times</vt:lpstr>
      <vt:lpstr>Times New Roman</vt:lpstr>
      <vt:lpstr>Verdana</vt:lpstr>
      <vt:lpstr>Wingdings</vt:lpstr>
      <vt:lpstr>Wingdings 2</vt:lpstr>
      <vt:lpstr>Συλλογη</vt:lpstr>
      <vt:lpstr>ΧΡΗΜΑΤΟΟΚΟΙΝΟΜΙΚΗ ΛΟΓΙΣΤΙΚΗ (ΜΑΘΗΜΑ ΚΟΡΜΟΥ)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Αποσβεση</vt:lpstr>
      <vt:lpstr>Παρουσίαση του PowerPoint</vt:lpstr>
      <vt:lpstr>Αποσβεση</vt:lpstr>
      <vt:lpstr>Παρουσίαση του PowerPoint</vt:lpstr>
      <vt:lpstr>Παρουσίαση του PowerPoint</vt:lpstr>
      <vt:lpstr>ΜΕθοδος της ΣταθερΗς ΕτΗσιας ΑπΟσβεσης</vt:lpstr>
      <vt:lpstr>ΜΕθοδος της ΣταθερΗς ΕτΗσιας ΑπΟσβεσης</vt:lpstr>
      <vt:lpstr>ΜΕθοδος της ΦθΙνουσας ΕτΗσιας ΑπΟσβεσης</vt:lpstr>
      <vt:lpstr>ΜΕθοδος του ΑθρΟΙσματος των ΑριθμΩν των ΕτΩν της ΩφΕλιμης ζΩΗς</vt:lpstr>
      <vt:lpstr>ΜΕθοδος του ΑθρΟΙσματος των ΑριθμΩν των ΕτΩν της ΩφΕλιμης ζΩΗς</vt:lpstr>
      <vt:lpstr>ΜΕθοδος του ΑθρΟΙσματος των ΑριθμΩν των ΕτΩν της ΩφΕλιμης ζΩΗς</vt:lpstr>
      <vt:lpstr>ΜΕθοδος του ΑθρΟΙσματος των ΑριθμΩν των ΕτΩν της ΩφΕλιμης ζΩΗς</vt:lpstr>
      <vt:lpstr>ΜΕθοδος του ΑθρΟΙσματος των ΑριθμΩν των ΕτΩν της ΩφΕλιμης ζΩΗς</vt:lpstr>
      <vt:lpstr>ΜΕθοδος της ΠαραγωγΗς</vt:lpstr>
      <vt:lpstr>ΜΕθοδος της ΠαραγωγΗς</vt:lpstr>
      <vt:lpstr>ΜΕθοδος της ΠαραγωγΗς</vt:lpstr>
      <vt:lpstr>ΜΕθοδος της ΠαραγωγΗς</vt:lpstr>
      <vt:lpstr>ΠαρΑδειγμα : ΔιΑφορες μΕθοδοι απΟσβεσης</vt:lpstr>
      <vt:lpstr>ΠαρΑδειγμα : ΛΥση </vt:lpstr>
      <vt:lpstr>ΠαρΑδειγμα : ΛΥση </vt:lpstr>
      <vt:lpstr>ΠαρΑδειγμα : ΛΥση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ΜΕΡΟΣ ΤΩΝ ΔΙΑΦΑΝΕΙΩΝ ΠΡΟΕΡΧΕΤΑΙ ΑΠΟ</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ΧΡΗΜΑΤΟΟΚΟΙΝΟΜΙΚΗ ΛΟΓΙΣΤΙΚΗ (ΜΑΘΗΜΑ ΚΟΡΜΟΥ)</dc:title>
  <dc:creator>LYDIA DIAMANTOPOULOU</dc:creator>
  <cp:lastModifiedBy>LYDIA DIAMANTOPOULOU</cp:lastModifiedBy>
  <cp:revision>34</cp:revision>
  <dcterms:created xsi:type="dcterms:W3CDTF">2023-08-24T16:12:28Z</dcterms:created>
  <dcterms:modified xsi:type="dcterms:W3CDTF">2023-09-05T07:50:26Z</dcterms:modified>
</cp:coreProperties>
</file>