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763" r:id="rId3"/>
    <p:sldId id="764" r:id="rId4"/>
    <p:sldId id="765" r:id="rId5"/>
    <p:sldId id="766" r:id="rId6"/>
    <p:sldId id="767" r:id="rId7"/>
    <p:sldId id="532" r:id="rId8"/>
    <p:sldId id="592" r:id="rId9"/>
    <p:sldId id="594" r:id="rId10"/>
    <p:sldId id="768" r:id="rId11"/>
    <p:sldId id="769" r:id="rId12"/>
    <p:sldId id="770" r:id="rId13"/>
    <p:sldId id="604" r:id="rId14"/>
    <p:sldId id="607" r:id="rId15"/>
    <p:sldId id="619" r:id="rId16"/>
    <p:sldId id="609" r:id="rId17"/>
    <p:sldId id="610" r:id="rId18"/>
    <p:sldId id="611" r:id="rId19"/>
    <p:sldId id="612" r:id="rId20"/>
    <p:sldId id="613" r:id="rId21"/>
    <p:sldId id="614" r:id="rId22"/>
    <p:sldId id="615" r:id="rId23"/>
    <p:sldId id="616" r:id="rId24"/>
    <p:sldId id="622" r:id="rId25"/>
    <p:sldId id="537" r:id="rId26"/>
    <p:sldId id="620" r:id="rId27"/>
    <p:sldId id="621" r:id="rId28"/>
    <p:sldId id="624" r:id="rId29"/>
    <p:sldId id="625" r:id="rId30"/>
    <p:sldId id="626" r:id="rId31"/>
    <p:sldId id="635" r:id="rId32"/>
    <p:sldId id="636" r:id="rId33"/>
    <p:sldId id="630" r:id="rId34"/>
    <p:sldId id="631" r:id="rId35"/>
    <p:sldId id="771" r:id="rId36"/>
    <p:sldId id="772" r:id="rId37"/>
    <p:sldId id="773" r:id="rId38"/>
    <p:sldId id="774" r:id="rId39"/>
    <p:sldId id="775" r:id="rId40"/>
    <p:sldId id="776" r:id="rId41"/>
    <p:sldId id="777" r:id="rId42"/>
    <p:sldId id="43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15" autoAdjust="0"/>
    <p:restoredTop sz="94660"/>
  </p:normalViewPr>
  <p:slideViewPr>
    <p:cSldViewPr snapToGrid="0">
      <p:cViewPr varScale="1">
        <p:scale>
          <a:sx n="82" d="100"/>
          <a:sy n="82"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50A97-7063-4A5D-B211-1FDBDEC3CDF3}" type="datetimeFigureOut">
              <a:rPr lang="el-GR" smtClean="0"/>
              <a:t>5/9/2023</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7B0C9-1440-4FED-A2D7-F6160E41C7CC}" type="slidenum">
              <a:rPr lang="el-GR" smtClean="0"/>
              <a:t>‹#›</a:t>
            </a:fld>
            <a:endParaRPr lang="el-GR" dirty="0"/>
          </a:p>
        </p:txBody>
      </p:sp>
    </p:spTree>
    <p:extLst>
      <p:ext uri="{BB962C8B-B14F-4D97-AF65-F5344CB8AC3E}">
        <p14:creationId xmlns:p14="http://schemas.microsoft.com/office/powerpoint/2010/main" val="304897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image" Target="../media/image18.emf"/></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image" Target="../media/image20.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4.png"/></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0D019D4C-6E8C-B05B-897E-39E41CEE814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3">
            <a:extLst>
              <a:ext uri="{FF2B5EF4-FFF2-40B4-BE49-F238E27FC236}">
                <a16:creationId xmlns:a16="http://schemas.microsoft.com/office/drawing/2014/main" id="{494F54CF-48FC-FB0B-B9F1-FCEE78DDED1D}"/>
              </a:ext>
            </a:extLst>
          </p:cNvPr>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20483" name="Picture 2">
            <a:extLst>
              <a:ext uri="{FF2B5EF4-FFF2-40B4-BE49-F238E27FC236}">
                <a16:creationId xmlns:a16="http://schemas.microsoft.com/office/drawing/2014/main" id="{3685F4BC-6D60-A80B-0EC5-F8621C255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4343400"/>
            <a:ext cx="58769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DA3AD506-FA73-87F4-FD9A-FDD681D743C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9CC06A1D-B532-B14A-FA64-4388AF9D7E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49155" name="Picture 2">
            <a:extLst>
              <a:ext uri="{FF2B5EF4-FFF2-40B4-BE49-F238E27FC236}">
                <a16:creationId xmlns:a16="http://schemas.microsoft.com/office/drawing/2014/main" id="{91B4533D-63FE-84C3-9547-FE4A86BCF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414838"/>
            <a:ext cx="5972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3">
            <a:extLst>
              <a:ext uri="{FF2B5EF4-FFF2-40B4-BE49-F238E27FC236}">
                <a16:creationId xmlns:a16="http://schemas.microsoft.com/office/drawing/2014/main" id="{348B8E1B-EABE-0DCF-DB7D-EA8087492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3" y="5410200"/>
            <a:ext cx="5791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DF85E319-F6F6-3151-CE9E-8E9F91FA713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F6403D90-0B75-BF4E-C9C9-A42398D96E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51203" name="Picture 2">
            <a:extLst>
              <a:ext uri="{FF2B5EF4-FFF2-40B4-BE49-F238E27FC236}">
                <a16:creationId xmlns:a16="http://schemas.microsoft.com/office/drawing/2014/main" id="{74BA7398-5FF1-EAC3-245F-3771D5542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4429125"/>
            <a:ext cx="58959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53C96AD0-15F9-36EA-8529-B67EEAACCC1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48AA2219-A858-4746-640E-C094356635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53251" name="Picture 2">
            <a:extLst>
              <a:ext uri="{FF2B5EF4-FFF2-40B4-BE49-F238E27FC236}">
                <a16:creationId xmlns:a16="http://schemas.microsoft.com/office/drawing/2014/main" id="{A99F963D-30BD-7D4F-899C-9E74EA405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4676775"/>
            <a:ext cx="57340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39757501-3A07-3ABE-630A-F826B038A8F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BBB4C732-E6D2-7851-6C0E-AAE127CDFE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55299" name="Picture 2">
            <a:extLst>
              <a:ext uri="{FF2B5EF4-FFF2-40B4-BE49-F238E27FC236}">
                <a16:creationId xmlns:a16="http://schemas.microsoft.com/office/drawing/2014/main" id="{D2A0CBAF-2997-F8F2-1A21-E8643CA9E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4391025"/>
            <a:ext cx="58578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EF7ADD77-2563-98AD-ACFC-226E820D223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AEBDDC21-9552-EE7B-4D7D-A86923D9CF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57347" name="Picture 2">
            <a:extLst>
              <a:ext uri="{FF2B5EF4-FFF2-40B4-BE49-F238E27FC236}">
                <a16:creationId xmlns:a16="http://schemas.microsoft.com/office/drawing/2014/main" id="{DBC63154-B6E7-5BB2-2EEA-89E3C9D22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4419600"/>
            <a:ext cx="58959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2DB8B9FC-F810-FC23-D62D-820FF656771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87F429A0-B3B5-3CCC-C7E2-7605CCA89A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Slide Image Placeholder 1">
            <a:extLst>
              <a:ext uri="{FF2B5EF4-FFF2-40B4-BE49-F238E27FC236}">
                <a16:creationId xmlns:a16="http://schemas.microsoft.com/office/drawing/2014/main" id="{4EE982C1-BDB2-CE18-32DC-911C187C756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8" name="Notes Placeholder 2">
            <a:extLst>
              <a:ext uri="{FF2B5EF4-FFF2-40B4-BE49-F238E27FC236}">
                <a16:creationId xmlns:a16="http://schemas.microsoft.com/office/drawing/2014/main" id="{6C1DD2C0-1D5D-BCFA-B630-F3820290E3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graphicFrame>
        <p:nvGraphicFramePr>
          <p:cNvPr id="14346" name="Object 10">
            <a:extLst>
              <a:ext uri="{FF2B5EF4-FFF2-40B4-BE49-F238E27FC236}">
                <a16:creationId xmlns:a16="http://schemas.microsoft.com/office/drawing/2014/main" id="{72DECB73-FD11-F75B-1D58-0F092D836CED}"/>
              </a:ext>
            </a:extLst>
          </p:cNvPr>
          <p:cNvGraphicFramePr>
            <a:graphicFrameLocks noChangeAspect="1"/>
          </p:cNvGraphicFramePr>
          <p:nvPr/>
        </p:nvGraphicFramePr>
        <p:xfrm>
          <a:off x="1144588" y="4575175"/>
          <a:ext cx="4568825" cy="3425825"/>
        </p:xfrm>
        <a:graphic>
          <a:graphicData uri="http://schemas.openxmlformats.org/presentationml/2006/ole">
            <mc:AlternateContent xmlns:mc="http://schemas.openxmlformats.org/markup-compatibility/2006">
              <mc:Choice xmlns:v="urn:schemas-microsoft-com:vml" Requires="v">
                <p:oleObj name="Slide" r:id="rId3" imgW="4568937" imgH="3425943" progId="">
                  <p:embed/>
                </p:oleObj>
              </mc:Choice>
              <mc:Fallback>
                <p:oleObj name="Slide" r:id="rId3" imgW="4568937" imgH="3425943" progId="">
                  <p:embed/>
                  <p:pic>
                    <p:nvPicPr>
                      <p:cNvPr id="14346" name="Object 10">
                        <a:extLst>
                          <a:ext uri="{FF2B5EF4-FFF2-40B4-BE49-F238E27FC236}">
                            <a16:creationId xmlns:a16="http://schemas.microsoft.com/office/drawing/2014/main" id="{72DECB73-FD11-F75B-1D58-0F092D836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8" y="4575175"/>
                        <a:ext cx="456882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90364BCB-4404-CD34-23B8-BDFC532EE2A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E049DE65-F489-E843-E299-99762862A7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5CCCBF0B-31BA-ADCE-68FA-14EEF16F43D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CAEDF34F-089C-5F74-F28E-7478AFB444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70659" name="Picture 2">
            <a:extLst>
              <a:ext uri="{FF2B5EF4-FFF2-40B4-BE49-F238E27FC236}">
                <a16:creationId xmlns:a16="http://schemas.microsoft.com/office/drawing/2014/main" id="{FBE9CD43-B557-0F76-460B-86FFC0B22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4324350"/>
            <a:ext cx="553402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3">
            <a:extLst>
              <a:ext uri="{FF2B5EF4-FFF2-40B4-BE49-F238E27FC236}">
                <a16:creationId xmlns:a16="http://schemas.microsoft.com/office/drawing/2014/main" id="{FE66FD7D-A670-9850-E499-A8227159D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3" y="8007350"/>
            <a:ext cx="550703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4D941F6D-2B0A-B785-CBE3-E43603DE453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9C94A419-EFBD-09B8-CBFA-CEB3BA8776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72707" name="Picture 2">
            <a:extLst>
              <a:ext uri="{FF2B5EF4-FFF2-40B4-BE49-F238E27FC236}">
                <a16:creationId xmlns:a16="http://schemas.microsoft.com/office/drawing/2014/main" id="{868ED0DC-E0C9-36DC-4F7E-82E4ED8CD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91000"/>
            <a:ext cx="539908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94E437D3-9B61-13A5-75BF-1F70FAC1258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61FFECE5-1088-6FF9-7D28-951577194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24579" name="Picture 2">
            <a:extLst>
              <a:ext uri="{FF2B5EF4-FFF2-40B4-BE49-F238E27FC236}">
                <a16:creationId xmlns:a16="http://schemas.microsoft.com/office/drawing/2014/main" id="{35606BF2-C0AD-B5AF-2029-8F0CDF412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4343400"/>
            <a:ext cx="58483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a16="http://schemas.microsoft.com/office/drawing/2014/main" id="{F0DE20DC-2AA4-161F-E27E-6FED765CF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6019800"/>
            <a:ext cx="5810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a:extLst>
              <a:ext uri="{FF2B5EF4-FFF2-40B4-BE49-F238E27FC236}">
                <a16:creationId xmlns:a16="http://schemas.microsoft.com/office/drawing/2014/main" id="{16CF7364-5978-595A-4103-3F87372A2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6448425"/>
            <a:ext cx="58293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20756731-2EAD-0A65-2F18-17C882E5009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4F618F2E-4D46-81CF-29F6-25551642E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66563" name="Picture 2">
            <a:extLst>
              <a:ext uri="{FF2B5EF4-FFF2-40B4-BE49-F238E27FC236}">
                <a16:creationId xmlns:a16="http://schemas.microsoft.com/office/drawing/2014/main" id="{0BCD10A8-A5CF-65C2-75F9-6F8DAEEAD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4343400"/>
            <a:ext cx="45339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530723B2-9513-D11B-5E02-1CA284DD4DB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38DC596C-EF8C-44F8-59A8-EDCEB472DC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68611" name="Picture 2">
            <a:extLst>
              <a:ext uri="{FF2B5EF4-FFF2-40B4-BE49-F238E27FC236}">
                <a16:creationId xmlns:a16="http://schemas.microsoft.com/office/drawing/2014/main" id="{7D56F719-494B-2D6F-EDC0-EF142D72D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419600"/>
            <a:ext cx="60007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259E6478-047D-FF95-D24F-958E8CFEFBF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6952A177-0301-068D-9CDC-3895197CE7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76803" name="Picture 2">
            <a:extLst>
              <a:ext uri="{FF2B5EF4-FFF2-40B4-BE49-F238E27FC236}">
                <a16:creationId xmlns:a16="http://schemas.microsoft.com/office/drawing/2014/main" id="{8A4B1141-0768-0E47-0DE3-0CE47BC69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4343400"/>
            <a:ext cx="5762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22ED1130-FCB8-6ACA-BB25-DFD5EB23DC4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5E52DDC6-D097-6CF4-8FA5-360ECF0B30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78851" name="Picture 2">
            <a:extLst>
              <a:ext uri="{FF2B5EF4-FFF2-40B4-BE49-F238E27FC236}">
                <a16:creationId xmlns:a16="http://schemas.microsoft.com/office/drawing/2014/main" id="{78E6A89C-12AA-04C0-E0EF-20EAB1836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4381500"/>
            <a:ext cx="58769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E047B9A1-96A0-4257-EB04-ED7DC732305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A6BCFCFD-FD41-0988-7CC5-32A9D7C97B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80899" name="Picture 2">
            <a:extLst>
              <a:ext uri="{FF2B5EF4-FFF2-40B4-BE49-F238E27FC236}">
                <a16:creationId xmlns:a16="http://schemas.microsoft.com/office/drawing/2014/main" id="{53A8EB1C-E4CE-2980-85FD-0AF336522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4448175"/>
            <a:ext cx="581977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3B3AC3EE-B4E4-13CE-5CD2-C1657D213FE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32A26D44-1E56-0DEC-DCD1-48741633A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D55D8223-966B-282F-CCAD-076D50BAEAC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BF886FE3-466F-793B-7E17-D2C18D5DA8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A41E27FC-FE4B-ED88-D25B-764318D5F1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2F83C89E-CDC3-2676-3C0D-C09F8ECB1F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93187" name="Picture 2">
            <a:extLst>
              <a:ext uri="{FF2B5EF4-FFF2-40B4-BE49-F238E27FC236}">
                <a16:creationId xmlns:a16="http://schemas.microsoft.com/office/drawing/2014/main" id="{18F7211C-B0D4-8EB1-B23F-2E30FBFD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429125"/>
            <a:ext cx="59340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F8C946E9-595F-FBAB-58F3-2E595F69865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AF40422C-9A01-719B-6ACB-7C9C1586F3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95235" name="Picture 2">
            <a:extLst>
              <a:ext uri="{FF2B5EF4-FFF2-40B4-BE49-F238E27FC236}">
                <a16:creationId xmlns:a16="http://schemas.microsoft.com/office/drawing/2014/main" id="{D1EFCC38-AC25-C47E-C8A6-9C3267D14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4486275"/>
            <a:ext cx="58674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A41E27FC-FE4B-ED88-D25B-764318D5F1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2F83C89E-CDC3-2676-3C0D-C09F8ECB1F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93187" name="Picture 2">
            <a:extLst>
              <a:ext uri="{FF2B5EF4-FFF2-40B4-BE49-F238E27FC236}">
                <a16:creationId xmlns:a16="http://schemas.microsoft.com/office/drawing/2014/main" id="{18F7211C-B0D4-8EB1-B23F-2E30FBFD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429125"/>
            <a:ext cx="59340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9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DBE6BB4-650A-971B-23E2-7E06EA84B73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8C38ED29-D7C0-F472-1532-73E9FC2694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28675" name="Picture 2">
            <a:extLst>
              <a:ext uri="{FF2B5EF4-FFF2-40B4-BE49-F238E27FC236}">
                <a16:creationId xmlns:a16="http://schemas.microsoft.com/office/drawing/2014/main" id="{B1065C04-7B96-D45D-6116-61E9DA19B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4438650"/>
            <a:ext cx="58483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A41E27FC-FE4B-ED88-D25B-764318D5F1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2F83C89E-CDC3-2676-3C0D-C09F8ECB1F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93187" name="Picture 2">
            <a:extLst>
              <a:ext uri="{FF2B5EF4-FFF2-40B4-BE49-F238E27FC236}">
                <a16:creationId xmlns:a16="http://schemas.microsoft.com/office/drawing/2014/main" id="{18F7211C-B0D4-8EB1-B23F-2E30FBFD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429125"/>
            <a:ext cx="59340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337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A41E27FC-FE4B-ED88-D25B-764318D5F1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2F83C89E-CDC3-2676-3C0D-C09F8ECB1F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93187" name="Picture 2">
            <a:extLst>
              <a:ext uri="{FF2B5EF4-FFF2-40B4-BE49-F238E27FC236}">
                <a16:creationId xmlns:a16="http://schemas.microsoft.com/office/drawing/2014/main" id="{18F7211C-B0D4-8EB1-B23F-2E30FBFD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429125"/>
            <a:ext cx="59340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154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A41E27FC-FE4B-ED88-D25B-764318D5F1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2F83C89E-CDC3-2676-3C0D-C09F8ECB1F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93187" name="Picture 2">
            <a:extLst>
              <a:ext uri="{FF2B5EF4-FFF2-40B4-BE49-F238E27FC236}">
                <a16:creationId xmlns:a16="http://schemas.microsoft.com/office/drawing/2014/main" id="{18F7211C-B0D4-8EB1-B23F-2E30FBFD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429125"/>
            <a:ext cx="59340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380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A41E27FC-FE4B-ED88-D25B-764318D5F1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2F83C89E-CDC3-2676-3C0D-C09F8ECB1F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93187" name="Picture 2">
            <a:extLst>
              <a:ext uri="{FF2B5EF4-FFF2-40B4-BE49-F238E27FC236}">
                <a16:creationId xmlns:a16="http://schemas.microsoft.com/office/drawing/2014/main" id="{18F7211C-B0D4-8EB1-B23F-2E30FBFD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429125"/>
            <a:ext cx="59340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519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A41E27FC-FE4B-ED88-D25B-764318D5F1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2F83C89E-CDC3-2676-3C0D-C09F8ECB1F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93187" name="Picture 2">
            <a:extLst>
              <a:ext uri="{FF2B5EF4-FFF2-40B4-BE49-F238E27FC236}">
                <a16:creationId xmlns:a16="http://schemas.microsoft.com/office/drawing/2014/main" id="{18F7211C-B0D4-8EB1-B23F-2E30FBFD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429125"/>
            <a:ext cx="59340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786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A6B174F6-7BC9-8018-D3DA-66B43D93B4A3}"/>
              </a:ext>
            </a:extLst>
          </p:cNvPr>
          <p:cNvSpPr>
            <a:spLocks noGrp="1" noRot="1" noChangeAspect="1" noChangeArrowheads="1" noTextEdit="1"/>
          </p:cNvSpPr>
          <p:nvPr>
            <p:ph type="sldImg"/>
          </p:nvPr>
        </p:nvSpPr>
        <p:spPr bwMode="auto">
          <a:xfrm>
            <a:off x="395288" y="692150"/>
            <a:ext cx="607060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3">
            <a:extLst>
              <a:ext uri="{FF2B5EF4-FFF2-40B4-BE49-F238E27FC236}">
                <a16:creationId xmlns:a16="http://schemas.microsoft.com/office/drawing/2014/main" id="{A31E8ED2-8374-B25A-F419-65C4EA33BC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DBE6BB4-650A-971B-23E2-7E06EA84B73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8C38ED29-D7C0-F472-1532-73E9FC2694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28675" name="Picture 2">
            <a:extLst>
              <a:ext uri="{FF2B5EF4-FFF2-40B4-BE49-F238E27FC236}">
                <a16:creationId xmlns:a16="http://schemas.microsoft.com/office/drawing/2014/main" id="{B1065C04-7B96-D45D-6116-61E9DA19B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4438650"/>
            <a:ext cx="58483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97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DBE6BB4-650A-971B-23E2-7E06EA84B73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8C38ED29-D7C0-F472-1532-73E9FC2694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28675" name="Picture 2">
            <a:extLst>
              <a:ext uri="{FF2B5EF4-FFF2-40B4-BE49-F238E27FC236}">
                <a16:creationId xmlns:a16="http://schemas.microsoft.com/office/drawing/2014/main" id="{B1065C04-7B96-D45D-6116-61E9DA19B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4438650"/>
            <a:ext cx="58483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47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DBE6BB4-650A-971B-23E2-7E06EA84B73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8C38ED29-D7C0-F472-1532-73E9FC2694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28675" name="Picture 2">
            <a:extLst>
              <a:ext uri="{FF2B5EF4-FFF2-40B4-BE49-F238E27FC236}">
                <a16:creationId xmlns:a16="http://schemas.microsoft.com/office/drawing/2014/main" id="{B1065C04-7B96-D45D-6116-61E9DA19B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4438650"/>
            <a:ext cx="58483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53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E08E9CF9-62DA-3F79-B81D-8305A220994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EC9F6E50-948E-258D-B301-FC68C62805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38915" name="Picture 2">
            <a:extLst>
              <a:ext uri="{FF2B5EF4-FFF2-40B4-BE49-F238E27FC236}">
                <a16:creationId xmlns:a16="http://schemas.microsoft.com/office/drawing/2014/main" id="{D752F175-216F-FA89-6C79-E0322E341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4343400"/>
            <a:ext cx="59150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33B1EB5F-5CE9-67DB-D68C-073115D086D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4109B62F-C720-F041-5D11-10E88ACA91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45059" name="Picture 2">
            <a:extLst>
              <a:ext uri="{FF2B5EF4-FFF2-40B4-BE49-F238E27FC236}">
                <a16:creationId xmlns:a16="http://schemas.microsoft.com/office/drawing/2014/main" id="{95F5D41F-8D64-8455-034C-6C56014AD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4419600"/>
            <a:ext cx="58102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85D770FD-DA04-A80B-6AD9-F4563446059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58063CAE-8751-EB8E-2EB4-0AE8284C32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pic>
        <p:nvPicPr>
          <p:cNvPr id="47107" name="Picture 2">
            <a:extLst>
              <a:ext uri="{FF2B5EF4-FFF2-40B4-BE49-F238E27FC236}">
                <a16:creationId xmlns:a16="http://schemas.microsoft.com/office/drawing/2014/main" id="{DF923E2E-B579-8591-40C6-70304BDE7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4419600"/>
            <a:ext cx="58102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447191" y="2824269"/>
            <a:ext cx="4645152" cy="264445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412362" y="2821491"/>
            <a:ext cx="4645152" cy="263737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9/5/2023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9/5/2023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9/5/2023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corporatefinanceinstitute.com/resources/economics/2008-2009-global-financial-crisis/"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corporatefinanceinstitute.com/resources/capital-markets/vix-volatility-index/"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4C494F-B739-6302-FE5A-BC5140DFFABF}"/>
              </a:ext>
            </a:extLst>
          </p:cNvPr>
          <p:cNvSpPr>
            <a:spLocks noGrp="1"/>
          </p:cNvSpPr>
          <p:nvPr>
            <p:ph type="ctrTitle"/>
          </p:nvPr>
        </p:nvSpPr>
        <p:spPr>
          <a:xfrm>
            <a:off x="298581" y="802298"/>
            <a:ext cx="11579288" cy="2541431"/>
          </a:xfrm>
        </p:spPr>
        <p:txBody>
          <a:bodyPr>
            <a:normAutofit fontScale="90000"/>
          </a:bodyPr>
          <a:lstStyle/>
          <a:p>
            <a:r>
              <a:rPr lang="el-GR" dirty="0"/>
              <a:t>ΧΡΗΜΑΤΟΟΚΟΙΝΟΜΙΚΗ ΛΟΓΙΣΤΙΚΗ</a:t>
            </a:r>
            <a:br>
              <a:rPr lang="el-GR" dirty="0"/>
            </a:br>
            <a:r>
              <a:rPr lang="el-GR" dirty="0"/>
              <a:t>(ΜΑΘΗΜΑ ΚΟΡΜΟΥ)</a:t>
            </a:r>
          </a:p>
        </p:txBody>
      </p:sp>
      <p:sp>
        <p:nvSpPr>
          <p:cNvPr id="3" name="Υπότιτλος 2">
            <a:extLst>
              <a:ext uri="{FF2B5EF4-FFF2-40B4-BE49-F238E27FC236}">
                <a16:creationId xmlns:a16="http://schemas.microsoft.com/office/drawing/2014/main" id="{A6B90949-375C-7305-9F58-05F869B918B1}"/>
              </a:ext>
            </a:extLst>
          </p:cNvPr>
          <p:cNvSpPr>
            <a:spLocks noGrp="1"/>
          </p:cNvSpPr>
          <p:nvPr>
            <p:ph type="subTitle" idx="1"/>
          </p:nvPr>
        </p:nvSpPr>
        <p:spPr/>
        <p:txBody>
          <a:bodyPr/>
          <a:lstStyle/>
          <a:p>
            <a:pPr algn="just"/>
            <a:r>
              <a:rPr lang="el-GR" dirty="0" err="1"/>
              <a:t>ΔιδΑσκοντες</a:t>
            </a:r>
            <a:r>
              <a:rPr lang="el-GR" dirty="0"/>
              <a:t>: </a:t>
            </a:r>
            <a:r>
              <a:rPr lang="el-GR" dirty="0" err="1"/>
              <a:t>Επικ</a:t>
            </a:r>
            <a:r>
              <a:rPr lang="el-GR" dirty="0"/>
              <a:t>. </a:t>
            </a:r>
            <a:r>
              <a:rPr lang="el-GR" dirty="0" err="1"/>
              <a:t>ΚαθηγητΗς</a:t>
            </a:r>
            <a:r>
              <a:rPr lang="el-GR" dirty="0"/>
              <a:t> κος. </a:t>
            </a:r>
            <a:r>
              <a:rPr lang="el-GR" dirty="0" err="1"/>
              <a:t>ΤοΥντας</a:t>
            </a:r>
            <a:r>
              <a:rPr lang="el-GR" dirty="0"/>
              <a:t> </a:t>
            </a:r>
            <a:r>
              <a:rPr lang="el-GR" dirty="0" err="1"/>
              <a:t>ΚανΕλλος</a:t>
            </a:r>
            <a:endParaRPr lang="el-GR" dirty="0"/>
          </a:p>
          <a:p>
            <a:pPr algn="just"/>
            <a:r>
              <a:rPr lang="en-US" dirty="0"/>
              <a:t>Dr. </a:t>
            </a:r>
            <a:r>
              <a:rPr lang="el-GR" dirty="0" err="1"/>
              <a:t>ΔιαμαντοποΥλου</a:t>
            </a:r>
            <a:r>
              <a:rPr lang="el-GR" dirty="0"/>
              <a:t> </a:t>
            </a:r>
            <a:r>
              <a:rPr lang="el-GR" dirty="0" err="1"/>
              <a:t>ΛυδΙα</a:t>
            </a:r>
            <a:endParaRPr lang="el-GR" dirty="0"/>
          </a:p>
          <a:p>
            <a:endParaRPr lang="el-GR" dirty="0"/>
          </a:p>
        </p:txBody>
      </p:sp>
    </p:spTree>
    <p:extLst>
      <p:ext uri="{BB962C8B-B14F-4D97-AF65-F5344CB8AC3E}">
        <p14:creationId xmlns:p14="http://schemas.microsoft.com/office/powerpoint/2010/main" val="138796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31">
            <a:extLst>
              <a:ext uri="{FF2B5EF4-FFF2-40B4-BE49-F238E27FC236}">
                <a16:creationId xmlns:a16="http://schemas.microsoft.com/office/drawing/2014/main" id="{C06D0AE1-6818-953A-1280-7450E616454F}"/>
              </a:ext>
            </a:extLst>
          </p:cNvPr>
          <p:cNvSpPr txBox="1">
            <a:spLocks noChangeArrowheads="1"/>
          </p:cNvSpPr>
          <p:nvPr/>
        </p:nvSpPr>
        <p:spPr bwMode="auto">
          <a:xfrm>
            <a:off x="2057400" y="119062"/>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l-GR" sz="3200" b="1" dirty="0">
                <a:solidFill>
                  <a:srgbClr val="740000"/>
                </a:solidFill>
                <a:latin typeface="Arial" panose="020B0604020202020204" pitchFamily="34" charset="0"/>
              </a:rPr>
              <a:t>EARNINGS QUALITY - CFA</a:t>
            </a:r>
          </a:p>
        </p:txBody>
      </p:sp>
      <p:sp>
        <p:nvSpPr>
          <p:cNvPr id="27650" name="Text Box 13">
            <a:extLst>
              <a:ext uri="{FF2B5EF4-FFF2-40B4-BE49-F238E27FC236}">
                <a16:creationId xmlns:a16="http://schemas.microsoft.com/office/drawing/2014/main" id="{55F70BED-21FE-8D2A-EA8E-BA8537D74B4A}"/>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27651" name="Rectangle 6">
            <a:extLst>
              <a:ext uri="{FF2B5EF4-FFF2-40B4-BE49-F238E27FC236}">
                <a16:creationId xmlns:a16="http://schemas.microsoft.com/office/drawing/2014/main" id="{DF461E49-17B4-736D-90BB-6A415B1B2660}"/>
              </a:ext>
            </a:extLst>
          </p:cNvPr>
          <p:cNvSpPr>
            <a:spLocks noChangeArrowheads="1"/>
          </p:cNvSpPr>
          <p:nvPr/>
        </p:nvSpPr>
        <p:spPr bwMode="auto">
          <a:xfrm>
            <a:off x="2057400" y="1092200"/>
            <a:ext cx="78486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Char char="•"/>
            </a:pPr>
            <a:r>
              <a:rPr lang="en-US" sz="2000" b="0" i="0" dirty="0">
                <a:solidFill>
                  <a:srgbClr val="231F20"/>
                </a:solidFill>
                <a:effectLst/>
                <a:latin typeface="Lato" panose="020F0502020204030203" pitchFamily="34" charset="0"/>
              </a:rPr>
              <a:t>High-quality earnings increase the value of the company more than low-quality earnings, and the term “high-quality earnings” assumes that reporting quality is high.</a:t>
            </a:r>
          </a:p>
          <a:p>
            <a:pPr algn="just"/>
            <a:endParaRPr lang="en-US" sz="2000" b="0" i="0" dirty="0">
              <a:solidFill>
                <a:srgbClr val="231F20"/>
              </a:solidFill>
              <a:effectLst/>
              <a:latin typeface="Lato" panose="020F0502020204030203" pitchFamily="34" charset="0"/>
            </a:endParaRPr>
          </a:p>
          <a:p>
            <a:pPr algn="just">
              <a:buFont typeface="Arial" panose="020B0604020202020204" pitchFamily="34" charset="0"/>
              <a:buChar char="•"/>
            </a:pPr>
            <a:r>
              <a:rPr lang="en-US" sz="2000" b="0" i="0" dirty="0">
                <a:solidFill>
                  <a:srgbClr val="231F20"/>
                </a:solidFill>
                <a:effectLst/>
                <a:latin typeface="Lato" panose="020F0502020204030203" pitchFamily="34" charset="0"/>
              </a:rPr>
              <a:t>Low-quality earnings are insufficient to cover the company’s cost of capital and/or are derived from non-recurring, one-off activities. In addition, the term “low-quality earnings” can be used when the reported information does not provide a useful indication of the company’s performance.</a:t>
            </a:r>
          </a:p>
          <a:p>
            <a:pPr algn="just"/>
            <a:endParaRPr lang="en-US" sz="2000" b="0" i="0" dirty="0">
              <a:solidFill>
                <a:srgbClr val="231F20"/>
              </a:solidFill>
              <a:effectLst/>
              <a:latin typeface="Lato" panose="020F0502020204030203" pitchFamily="34" charset="0"/>
            </a:endParaRPr>
          </a:p>
          <a:p>
            <a:pPr algn="just">
              <a:buFont typeface="Arial" panose="020B0604020202020204" pitchFamily="34" charset="0"/>
              <a:buChar char="•"/>
            </a:pPr>
            <a:r>
              <a:rPr lang="en-US" sz="2000" b="0" i="0" dirty="0">
                <a:solidFill>
                  <a:srgbClr val="231F20"/>
                </a:solidFill>
                <a:effectLst/>
                <a:latin typeface="Lato" panose="020F0502020204030203" pitchFamily="34" charset="0"/>
              </a:rPr>
              <a:t>Various alternatives have been used as indicators of earnings quality: recurring earnings, earnings persistence and related measures of accruals, beating benchmarks, and after-the-fact confirmations of poor-quality earnings, such as enforcement actions and restatements.</a:t>
            </a:r>
          </a:p>
          <a:p>
            <a:pPr algn="just"/>
            <a:endParaRPr lang="en-US" altLang="en-US" sz="2000" dirty="0">
              <a:latin typeface="Arial" panose="020B0604020202020204" pitchFamily="34" charset="0"/>
            </a:endParaRPr>
          </a:p>
        </p:txBody>
      </p:sp>
      <p:sp>
        <p:nvSpPr>
          <p:cNvPr id="6" name="Footer Placeholder 8">
            <a:extLst>
              <a:ext uri="{FF2B5EF4-FFF2-40B4-BE49-F238E27FC236}">
                <a16:creationId xmlns:a16="http://schemas.microsoft.com/office/drawing/2014/main" id="{8035DAB3-EF1F-11E6-5635-7B9F3A1741A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3489330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31">
            <a:extLst>
              <a:ext uri="{FF2B5EF4-FFF2-40B4-BE49-F238E27FC236}">
                <a16:creationId xmlns:a16="http://schemas.microsoft.com/office/drawing/2014/main" id="{C06D0AE1-6818-953A-1280-7450E616454F}"/>
              </a:ext>
            </a:extLst>
          </p:cNvPr>
          <p:cNvSpPr txBox="1">
            <a:spLocks noChangeArrowheads="1"/>
          </p:cNvSpPr>
          <p:nvPr/>
        </p:nvSpPr>
        <p:spPr bwMode="auto">
          <a:xfrm>
            <a:off x="2057400" y="119062"/>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l-GR" sz="3200" b="1" dirty="0">
                <a:solidFill>
                  <a:srgbClr val="740000"/>
                </a:solidFill>
                <a:latin typeface="Arial" panose="020B0604020202020204" pitchFamily="34" charset="0"/>
              </a:rPr>
              <a:t>EARNINGS QUALITY - CFA</a:t>
            </a:r>
          </a:p>
        </p:txBody>
      </p:sp>
      <p:sp>
        <p:nvSpPr>
          <p:cNvPr id="27650" name="Text Box 13">
            <a:extLst>
              <a:ext uri="{FF2B5EF4-FFF2-40B4-BE49-F238E27FC236}">
                <a16:creationId xmlns:a16="http://schemas.microsoft.com/office/drawing/2014/main" id="{55F70BED-21FE-8D2A-EA8E-BA8537D74B4A}"/>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27651" name="Rectangle 6">
            <a:extLst>
              <a:ext uri="{FF2B5EF4-FFF2-40B4-BE49-F238E27FC236}">
                <a16:creationId xmlns:a16="http://schemas.microsoft.com/office/drawing/2014/main" id="{DF461E49-17B4-736D-90BB-6A415B1B2660}"/>
              </a:ext>
            </a:extLst>
          </p:cNvPr>
          <p:cNvSpPr>
            <a:spLocks noChangeArrowheads="1"/>
          </p:cNvSpPr>
          <p:nvPr/>
        </p:nvSpPr>
        <p:spPr bwMode="auto">
          <a:xfrm>
            <a:off x="2057400" y="1092200"/>
            <a:ext cx="78486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Char char="•"/>
            </a:pPr>
            <a:r>
              <a:rPr lang="en-US" sz="2000" b="0" i="0" dirty="0">
                <a:solidFill>
                  <a:srgbClr val="231F20"/>
                </a:solidFill>
                <a:effectLst/>
                <a:latin typeface="Lato" panose="020F0502020204030203" pitchFamily="34" charset="0"/>
              </a:rPr>
              <a:t>A company that consistently reports earnings that exactly meet or only narrowly beat benchmarks can raise questions about its earnings quality.</a:t>
            </a:r>
          </a:p>
          <a:p>
            <a:pPr algn="just"/>
            <a:endParaRPr lang="en-US" sz="2000" b="0" i="0" dirty="0">
              <a:solidFill>
                <a:srgbClr val="231F20"/>
              </a:solidFill>
              <a:effectLst/>
              <a:latin typeface="Lato" panose="020F0502020204030203" pitchFamily="34" charset="0"/>
            </a:endParaRPr>
          </a:p>
          <a:p>
            <a:pPr algn="just">
              <a:buFont typeface="Arial" panose="020B0604020202020204" pitchFamily="34" charset="0"/>
              <a:buChar char="•"/>
            </a:pPr>
            <a:r>
              <a:rPr lang="en-US" sz="2000" b="0" i="0" dirty="0">
                <a:solidFill>
                  <a:srgbClr val="231F20"/>
                </a:solidFill>
                <a:effectLst/>
                <a:latin typeface="Lato" panose="020F0502020204030203" pitchFamily="34" charset="0"/>
              </a:rPr>
              <a:t>Cases of accounting malfeasance have commonly involved issues with revenue recognition, such as premature recognition of revenues or the recognition of fraudulent revenues.</a:t>
            </a:r>
          </a:p>
          <a:p>
            <a:pPr algn="just"/>
            <a:endParaRPr lang="en-US" sz="2000" b="0" i="0" dirty="0">
              <a:solidFill>
                <a:srgbClr val="231F20"/>
              </a:solidFill>
              <a:effectLst/>
              <a:latin typeface="Lato" panose="020F0502020204030203" pitchFamily="34" charset="0"/>
            </a:endParaRPr>
          </a:p>
          <a:p>
            <a:pPr algn="just">
              <a:buFont typeface="Arial" panose="020B0604020202020204" pitchFamily="34" charset="0"/>
              <a:buChar char="•"/>
            </a:pPr>
            <a:r>
              <a:rPr lang="en-US" sz="2000" b="0" i="0" dirty="0">
                <a:solidFill>
                  <a:srgbClr val="231F20"/>
                </a:solidFill>
                <a:effectLst/>
                <a:latin typeface="Lato" panose="020F0502020204030203" pitchFamily="34" charset="0"/>
              </a:rPr>
              <a:t>Cases of accounting malfeasance have involved misrepresentation of expenditures as assets rather than as expenses or misrepresentation of the timing or amount of expenses.</a:t>
            </a:r>
          </a:p>
          <a:p>
            <a:pPr algn="just"/>
            <a:endParaRPr lang="en-US" altLang="en-US" sz="2000" dirty="0">
              <a:latin typeface="Arial" panose="020B0604020202020204" pitchFamily="34" charset="0"/>
            </a:endParaRPr>
          </a:p>
        </p:txBody>
      </p:sp>
      <p:sp>
        <p:nvSpPr>
          <p:cNvPr id="6" name="Footer Placeholder 8">
            <a:extLst>
              <a:ext uri="{FF2B5EF4-FFF2-40B4-BE49-F238E27FC236}">
                <a16:creationId xmlns:a16="http://schemas.microsoft.com/office/drawing/2014/main" id="{8035DAB3-EF1F-11E6-5635-7B9F3A1741A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177897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31">
            <a:extLst>
              <a:ext uri="{FF2B5EF4-FFF2-40B4-BE49-F238E27FC236}">
                <a16:creationId xmlns:a16="http://schemas.microsoft.com/office/drawing/2014/main" id="{C06D0AE1-6818-953A-1280-7450E616454F}"/>
              </a:ext>
            </a:extLst>
          </p:cNvPr>
          <p:cNvSpPr txBox="1">
            <a:spLocks noChangeArrowheads="1"/>
          </p:cNvSpPr>
          <p:nvPr/>
        </p:nvSpPr>
        <p:spPr bwMode="auto">
          <a:xfrm>
            <a:off x="2057400" y="119062"/>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l-GR" sz="3200" b="1" dirty="0">
                <a:solidFill>
                  <a:srgbClr val="740000"/>
                </a:solidFill>
                <a:latin typeface="Arial" panose="020B0604020202020204" pitchFamily="34" charset="0"/>
              </a:rPr>
              <a:t>EARNINGS QUALITY - CFA</a:t>
            </a:r>
          </a:p>
        </p:txBody>
      </p:sp>
      <p:sp>
        <p:nvSpPr>
          <p:cNvPr id="27650" name="Text Box 13">
            <a:extLst>
              <a:ext uri="{FF2B5EF4-FFF2-40B4-BE49-F238E27FC236}">
                <a16:creationId xmlns:a16="http://schemas.microsoft.com/office/drawing/2014/main" id="{55F70BED-21FE-8D2A-EA8E-BA8537D74B4A}"/>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27651" name="Rectangle 6">
            <a:extLst>
              <a:ext uri="{FF2B5EF4-FFF2-40B4-BE49-F238E27FC236}">
                <a16:creationId xmlns:a16="http://schemas.microsoft.com/office/drawing/2014/main" id="{DF461E49-17B4-736D-90BB-6A415B1B2660}"/>
              </a:ext>
            </a:extLst>
          </p:cNvPr>
          <p:cNvSpPr>
            <a:spLocks noChangeArrowheads="1"/>
          </p:cNvSpPr>
          <p:nvPr/>
        </p:nvSpPr>
        <p:spPr bwMode="auto">
          <a:xfrm>
            <a:off x="2057400" y="1092200"/>
            <a:ext cx="78486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Char char="•"/>
            </a:pPr>
            <a:r>
              <a:rPr lang="en-US" sz="2000" b="0" i="0" dirty="0">
                <a:solidFill>
                  <a:srgbClr val="231F20"/>
                </a:solidFill>
                <a:effectLst/>
                <a:latin typeface="Lato" panose="020F0502020204030203" pitchFamily="34" charset="0"/>
              </a:rPr>
              <a:t>Similar to the term “earnings quality,” when reported cash flows are described as being high quality, it means that the company’s underlying economic performance was satisfactory in terms of increasing the value of the firm, and it also implies that the company had high reporting quality (i.e., that the information calculated and disclosed by the company was a good reflection of economic reality). Cash flow can be described as “low quality” either because the reported information properly represents genuinely bad economic performance or because the reported information misrepresents economic reality.</a:t>
            </a:r>
          </a:p>
          <a:p>
            <a:pPr algn="just"/>
            <a:endParaRPr lang="en-US" altLang="en-US" sz="2000" dirty="0">
              <a:latin typeface="Arial" panose="020B0604020202020204" pitchFamily="34" charset="0"/>
            </a:endParaRPr>
          </a:p>
        </p:txBody>
      </p:sp>
      <p:sp>
        <p:nvSpPr>
          <p:cNvPr id="6" name="Footer Placeholder 8">
            <a:extLst>
              <a:ext uri="{FF2B5EF4-FFF2-40B4-BE49-F238E27FC236}">
                <a16:creationId xmlns:a16="http://schemas.microsoft.com/office/drawing/2014/main" id="{8035DAB3-EF1F-11E6-5635-7B9F3A1741A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428252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031">
            <a:extLst>
              <a:ext uri="{FF2B5EF4-FFF2-40B4-BE49-F238E27FC236}">
                <a16:creationId xmlns:a16="http://schemas.microsoft.com/office/drawing/2014/main" id="{F9E91EB1-DB41-C7B2-5868-891B26228B28}"/>
              </a:ext>
            </a:extLst>
          </p:cNvPr>
          <p:cNvSpPr txBox="1">
            <a:spLocks noChangeArrowheads="1"/>
          </p:cNvSpPr>
          <p:nvPr/>
        </p:nvSpPr>
        <p:spPr bwMode="auto">
          <a:xfrm>
            <a:off x="2057400" y="304800"/>
            <a:ext cx="8305800" cy="156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Αναφορά κερδών και ζημιών από </a:t>
            </a:r>
            <a:r>
              <a:rPr lang="el-GR" altLang="el-GR" sz="3000" b="1">
                <a:solidFill>
                  <a:srgbClr val="740000"/>
                </a:solidFill>
                <a:latin typeface="Arial" panose="020B0604020202020204" pitchFamily="34" charset="0"/>
              </a:rPr>
              <a:t>συναλλαγματικές</a:t>
            </a:r>
            <a:r>
              <a:rPr lang="el-GR" altLang="el-GR" sz="3200" b="1">
                <a:solidFill>
                  <a:srgbClr val="740000"/>
                </a:solidFill>
                <a:latin typeface="Arial" panose="020B0604020202020204" pitchFamily="34" charset="0"/>
              </a:rPr>
              <a:t> διαφορές στην Κατάσταση Αποτελεσμάτων Χρήσεως</a:t>
            </a:r>
            <a:endParaRPr lang="en-US" altLang="el-GR" sz="3200" b="1">
              <a:solidFill>
                <a:srgbClr val="740000"/>
              </a:solidFill>
              <a:latin typeface="Arial" panose="020B0604020202020204" pitchFamily="34" charset="0"/>
            </a:endParaRPr>
          </a:p>
        </p:txBody>
      </p:sp>
      <p:sp>
        <p:nvSpPr>
          <p:cNvPr id="37890" name="Text Box 13">
            <a:extLst>
              <a:ext uri="{FF2B5EF4-FFF2-40B4-BE49-F238E27FC236}">
                <a16:creationId xmlns:a16="http://schemas.microsoft.com/office/drawing/2014/main" id="{17C310FE-BAD7-70A5-EE5B-9A98C404D5B3}"/>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2</a:t>
            </a:r>
          </a:p>
        </p:txBody>
      </p:sp>
      <p:sp>
        <p:nvSpPr>
          <p:cNvPr id="9" name="Rectangle 8">
            <a:extLst>
              <a:ext uri="{FF2B5EF4-FFF2-40B4-BE49-F238E27FC236}">
                <a16:creationId xmlns:a16="http://schemas.microsoft.com/office/drawing/2014/main" id="{A51481E9-34EC-A19B-FFFA-74D1A8CBC95A}"/>
              </a:ext>
            </a:extLst>
          </p:cNvPr>
          <p:cNvSpPr/>
          <p:nvPr/>
        </p:nvSpPr>
        <p:spPr>
          <a:xfrm>
            <a:off x="2057400" y="1752600"/>
            <a:ext cx="7848600" cy="3365500"/>
          </a:xfrm>
          <a:prstGeom prst="rect">
            <a:avLst/>
          </a:prstGeom>
          <a:noFill/>
          <a:ln>
            <a:noFill/>
          </a:ln>
          <a:effectLst/>
        </p:spPr>
        <p:txBody>
          <a:bodyPr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nSpc>
                <a:spcPct val="125000"/>
              </a:lnSpc>
              <a:spcBef>
                <a:spcPts val="1200"/>
              </a:spcBef>
              <a:buClr>
                <a:srgbClr val="740000"/>
              </a:buClr>
              <a:buSzPct val="80000"/>
              <a:buFont typeface="Wingdings" panose="05000000000000000000" pitchFamily="2" charset="2"/>
              <a:buChar char="u"/>
            </a:pPr>
            <a:r>
              <a:rPr lang="el-GR" altLang="en-US" sz="2300" dirty="0">
                <a:latin typeface="Arial" panose="020B0604020202020204" pitchFamily="34" charset="0"/>
              </a:rPr>
              <a:t>Κέρδη και ζημίες</a:t>
            </a:r>
            <a:endParaRPr lang="en-US" altLang="en-US" sz="2300" dirty="0">
              <a:latin typeface="Arial" panose="020B0604020202020204" pitchFamily="34" charset="0"/>
            </a:endParaRPr>
          </a:p>
          <a:p>
            <a:pPr lvl="2">
              <a:lnSpc>
                <a:spcPct val="125000"/>
              </a:lnSpc>
              <a:spcBef>
                <a:spcPts val="1200"/>
              </a:spcBef>
              <a:buClr>
                <a:srgbClr val="740000"/>
              </a:buClr>
              <a:buSzPct val="80000"/>
              <a:buFont typeface="Wingdings" panose="05000000000000000000" pitchFamily="2" charset="2"/>
              <a:buChar char="Ø"/>
            </a:pPr>
            <a:r>
              <a:rPr lang="el-GR" altLang="en-US" sz="2200" dirty="0">
                <a:latin typeface="Arial" panose="020B0604020202020204" pitchFamily="34" charset="0"/>
              </a:rPr>
              <a:t>Α</a:t>
            </a:r>
            <a:r>
              <a:rPr lang="en-US" altLang="en-US" sz="2200" dirty="0">
                <a:latin typeface="Arial" panose="020B0604020202020204" pitchFamily="34" charset="0"/>
              </a:rPr>
              <a:t>ν</a:t>
            </a:r>
            <a:r>
              <a:rPr lang="el-GR" altLang="en-US" sz="2200" dirty="0" err="1">
                <a:latin typeface="Arial" panose="020B0604020202020204" pitchFamily="34" charset="0"/>
              </a:rPr>
              <a:t>αφέρονται</a:t>
            </a:r>
            <a:r>
              <a:rPr lang="el-GR" altLang="en-US" sz="2200" dirty="0">
                <a:latin typeface="Arial" panose="020B0604020202020204" pitchFamily="34" charset="0"/>
              </a:rPr>
              <a:t> ως </a:t>
            </a:r>
            <a:r>
              <a:rPr lang="el-GR" altLang="en-US" sz="2200" b="1" dirty="0">
                <a:latin typeface="Arial" panose="020B0604020202020204" pitchFamily="34" charset="0"/>
              </a:rPr>
              <a:t>Λοιπά</a:t>
            </a:r>
            <a:r>
              <a:rPr lang="el-GR" altLang="en-US" sz="2200" dirty="0">
                <a:latin typeface="Arial" panose="020B0604020202020204" pitchFamily="34" charset="0"/>
              </a:rPr>
              <a:t> </a:t>
            </a:r>
            <a:r>
              <a:rPr lang="el-GR" altLang="en-US" sz="2200" dirty="0" err="1">
                <a:latin typeface="Arial" panose="020B0604020202020204" pitchFamily="34" charset="0"/>
              </a:rPr>
              <a:t>έσο</a:t>
            </a:r>
            <a:r>
              <a:rPr lang="en-US" altLang="en-US" sz="2200" dirty="0">
                <a:latin typeface="Arial" panose="020B0604020202020204" pitchFamily="34" charset="0"/>
              </a:rPr>
              <a:t>δ</a:t>
            </a:r>
            <a:r>
              <a:rPr lang="el-GR" altLang="en-US" sz="2200" dirty="0">
                <a:latin typeface="Arial" panose="020B0604020202020204" pitchFamily="34" charset="0"/>
              </a:rPr>
              <a:t>α κ</a:t>
            </a:r>
            <a:r>
              <a:rPr lang="en-US" altLang="en-US" sz="2200" dirty="0">
                <a:latin typeface="Arial" panose="020B0604020202020204" pitchFamily="34" charset="0"/>
              </a:rPr>
              <a:t>α</a:t>
            </a:r>
            <a:r>
              <a:rPr lang="el-GR" altLang="en-US" sz="2200" dirty="0">
                <a:latin typeface="Arial" panose="020B0604020202020204" pitchFamily="34" charset="0"/>
              </a:rPr>
              <a:t>ι κέρδη ή </a:t>
            </a:r>
            <a:r>
              <a:rPr lang="el-GR" altLang="en-US" sz="2200" b="1" dirty="0">
                <a:latin typeface="Arial" panose="020B0604020202020204" pitchFamily="34" charset="0"/>
              </a:rPr>
              <a:t>Λοιπά</a:t>
            </a:r>
            <a:r>
              <a:rPr lang="el-GR" altLang="en-US" sz="2200" dirty="0">
                <a:latin typeface="Arial" panose="020B0604020202020204" pitchFamily="34" charset="0"/>
              </a:rPr>
              <a:t> έξοδα και ζημιές</a:t>
            </a:r>
            <a:endParaRPr lang="en-US" altLang="en-US" sz="2200" dirty="0">
              <a:latin typeface="Arial" panose="020B0604020202020204" pitchFamily="34" charset="0"/>
            </a:endParaRPr>
          </a:p>
          <a:p>
            <a:pPr lvl="2">
              <a:lnSpc>
                <a:spcPct val="125000"/>
              </a:lnSpc>
              <a:spcBef>
                <a:spcPts val="1800"/>
              </a:spcBef>
              <a:buClr>
                <a:srgbClr val="740000"/>
              </a:buClr>
              <a:buSzPct val="80000"/>
            </a:pPr>
            <a:r>
              <a:rPr lang="el-GR" altLang="el-GR" sz="2000" dirty="0">
                <a:latin typeface="Arial" panose="020B0604020202020204" pitchFamily="34" charset="0"/>
              </a:rPr>
              <a:t>Για παράδειγμα</a:t>
            </a:r>
            <a:r>
              <a:rPr lang="en-US" altLang="el-GR" sz="2000" dirty="0">
                <a:latin typeface="Arial" panose="020B0604020202020204" pitchFamily="34" charset="0"/>
              </a:rPr>
              <a:t>,</a:t>
            </a:r>
            <a:r>
              <a:rPr lang="el-GR" altLang="el-GR" sz="2000" dirty="0">
                <a:latin typeface="Arial" panose="020B0604020202020204" pitchFamily="34" charset="0"/>
              </a:rPr>
              <a:t>αν οι δύο προηγούμενες συναλλαγές</a:t>
            </a:r>
            <a:r>
              <a:rPr lang="en-US" altLang="el-GR" sz="2000" dirty="0">
                <a:latin typeface="Arial" panose="020B0604020202020204" pitchFamily="34" charset="0"/>
              </a:rPr>
              <a:t> </a:t>
            </a:r>
            <a:r>
              <a:rPr lang="el-GR" altLang="el-GR" sz="2000" dirty="0">
                <a:latin typeface="Arial" panose="020B0604020202020204" pitchFamily="34" charset="0"/>
              </a:rPr>
              <a:t>ήταν οι μοναδικές για το έτος, η </a:t>
            </a:r>
            <a:r>
              <a:rPr lang="en-US" altLang="el-GR" sz="2000" dirty="0">
                <a:latin typeface="Arial" panose="020B0604020202020204" pitchFamily="34" charset="0"/>
              </a:rPr>
              <a:t>Gap, Inc.</a:t>
            </a:r>
            <a:r>
              <a:rPr lang="el-GR" altLang="el-GR" sz="2000" dirty="0">
                <a:latin typeface="Arial" panose="020B0604020202020204" pitchFamily="34" charset="0"/>
              </a:rPr>
              <a:t> Θα συνδύαζε την ζημιά των </a:t>
            </a:r>
            <a:r>
              <a:rPr lang="en-US" altLang="el-GR" sz="2000" dirty="0">
                <a:latin typeface="Arial" panose="020B0604020202020204" pitchFamily="34" charset="0"/>
              </a:rPr>
              <a:t>$3</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με το κέρδος των </a:t>
            </a:r>
            <a:r>
              <a:rPr lang="en-US" altLang="el-GR" sz="2000" dirty="0">
                <a:latin typeface="Arial" panose="020B0604020202020204" pitchFamily="34" charset="0"/>
              </a:rPr>
              <a:t>$1</a:t>
            </a:r>
            <a:r>
              <a:rPr lang="el-GR" altLang="el-GR" sz="2000" dirty="0">
                <a:latin typeface="Arial" panose="020B0604020202020204" pitchFamily="34" charset="0"/>
              </a:rPr>
              <a:t>.</a:t>
            </a:r>
            <a:r>
              <a:rPr lang="en-US" altLang="el-GR" sz="2000" dirty="0">
                <a:latin typeface="Arial" panose="020B0604020202020204" pitchFamily="34" charset="0"/>
              </a:rPr>
              <a:t>000 </a:t>
            </a:r>
            <a:r>
              <a:rPr lang="el-GR" altLang="el-GR" sz="2000" dirty="0">
                <a:latin typeface="Arial" panose="020B0604020202020204" pitchFamily="34" charset="0"/>
              </a:rPr>
              <a:t>και θα ανέφερε καθαρή ζημιά </a:t>
            </a:r>
            <a:r>
              <a:rPr lang="en-US" altLang="el-GR" sz="2000" dirty="0">
                <a:latin typeface="Arial" panose="020B0604020202020204" pitchFamily="34" charset="0"/>
              </a:rPr>
              <a:t>$2</a:t>
            </a:r>
            <a:r>
              <a:rPr lang="el-GR" altLang="el-GR" sz="2000" dirty="0">
                <a:latin typeface="Arial" panose="020B0604020202020204" pitchFamily="34" charset="0"/>
              </a:rPr>
              <a:t>.</a:t>
            </a:r>
            <a:r>
              <a:rPr lang="en-US" altLang="el-GR" sz="2000" dirty="0">
                <a:latin typeface="Arial" panose="020B0604020202020204" pitchFamily="34" charset="0"/>
              </a:rPr>
              <a:t>000</a:t>
            </a:r>
            <a:r>
              <a:rPr lang="el-GR" altLang="el-GR" sz="2000" dirty="0">
                <a:latin typeface="Arial" panose="020B0604020202020204" pitchFamily="34" charset="0"/>
              </a:rPr>
              <a:t> στην ΚΑΧ</a:t>
            </a:r>
            <a:endParaRPr lang="en-US" altLang="en-US" sz="2000" dirty="0">
              <a:latin typeface="Arial" panose="020B0604020202020204" pitchFamily="34" charset="0"/>
            </a:endParaRPr>
          </a:p>
        </p:txBody>
      </p:sp>
      <p:sp>
        <p:nvSpPr>
          <p:cNvPr id="6" name="Footer Placeholder 8">
            <a:extLst>
              <a:ext uri="{FF2B5EF4-FFF2-40B4-BE49-F238E27FC236}">
                <a16:creationId xmlns:a16="http://schemas.microsoft.com/office/drawing/2014/main" id="{EF196CBB-8B94-CFDB-41E4-773E40E2F97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37895" name="Picture 7">
            <a:extLst>
              <a:ext uri="{FF2B5EF4-FFF2-40B4-BE49-F238E27FC236}">
                <a16:creationId xmlns:a16="http://schemas.microsoft.com/office/drawing/2014/main" id="{4E641A08-6FDC-E58B-1277-A4C1425E2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181601"/>
            <a:ext cx="7543800" cy="1147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a:extLst>
              <a:ext uri="{FF2B5EF4-FFF2-40B4-BE49-F238E27FC236}">
                <a16:creationId xmlns:a16="http://schemas.microsoft.com/office/drawing/2014/main" id="{C3BB615D-D7BE-6F6F-0CD6-DF259960AD67}"/>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Φόρος εισοδήματος</a:t>
            </a:r>
            <a:endParaRPr lang="en-US" altLang="el-GR" sz="3200" b="1">
              <a:solidFill>
                <a:srgbClr val="740000"/>
              </a:solidFill>
              <a:latin typeface="Arial" panose="020B0604020202020204" pitchFamily="34" charset="0"/>
            </a:endParaRPr>
          </a:p>
        </p:txBody>
      </p:sp>
      <p:sp>
        <p:nvSpPr>
          <p:cNvPr id="44034" name="Text Box 13">
            <a:extLst>
              <a:ext uri="{FF2B5EF4-FFF2-40B4-BE49-F238E27FC236}">
                <a16:creationId xmlns:a16="http://schemas.microsoft.com/office/drawing/2014/main" id="{3A8C11F6-EC70-3B7E-6CE9-C277F543802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20" name="Rectangle 19">
            <a:extLst>
              <a:ext uri="{FF2B5EF4-FFF2-40B4-BE49-F238E27FC236}">
                <a16:creationId xmlns:a16="http://schemas.microsoft.com/office/drawing/2014/main" id="{D18EAC94-A4B1-4567-45A0-290115330821}"/>
              </a:ext>
            </a:extLst>
          </p:cNvPr>
          <p:cNvSpPr/>
          <p:nvPr/>
        </p:nvSpPr>
        <p:spPr bwMode="auto">
          <a:xfrm>
            <a:off x="2057400" y="1393686"/>
            <a:ext cx="2209800" cy="1273314"/>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latin typeface="Arial" panose="020B0604020202020204" pitchFamily="34" charset="0"/>
              </a:rPr>
              <a:t>Φόρος εισοδήματος</a:t>
            </a:r>
            <a:endParaRPr lang="en-US" altLang="el-GR" sz="2600" b="1">
              <a:latin typeface="Arial" panose="020B0604020202020204" pitchFamily="34" charset="0"/>
            </a:endParaRPr>
          </a:p>
        </p:txBody>
      </p:sp>
      <p:sp>
        <p:nvSpPr>
          <p:cNvPr id="44038" name="TextBox 1">
            <a:extLst>
              <a:ext uri="{FF2B5EF4-FFF2-40B4-BE49-F238E27FC236}">
                <a16:creationId xmlns:a16="http://schemas.microsoft.com/office/drawing/2014/main" id="{6E6CB1DE-4080-DB87-3D54-05B383D7F361}"/>
              </a:ext>
            </a:extLst>
          </p:cNvPr>
          <p:cNvSpPr txBox="1">
            <a:spLocks noChangeArrowheads="1"/>
          </p:cNvSpPr>
          <p:nvPr/>
        </p:nvSpPr>
        <p:spPr bwMode="auto">
          <a:xfrm>
            <a:off x="4267200" y="1295401"/>
            <a:ext cx="685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4000" b="1"/>
              <a:t>=</a:t>
            </a:r>
          </a:p>
        </p:txBody>
      </p:sp>
      <p:sp>
        <p:nvSpPr>
          <p:cNvPr id="24" name="Rounded Rectangle 23">
            <a:extLst>
              <a:ext uri="{FF2B5EF4-FFF2-40B4-BE49-F238E27FC236}">
                <a16:creationId xmlns:a16="http://schemas.microsoft.com/office/drawing/2014/main" id="{5C4DFD92-0769-6880-D143-58F11D7036D6}"/>
              </a:ext>
            </a:extLst>
          </p:cNvPr>
          <p:cNvSpPr/>
          <p:nvPr/>
        </p:nvSpPr>
        <p:spPr>
          <a:xfrm>
            <a:off x="1981200" y="2743200"/>
            <a:ext cx="2362200" cy="9144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b="1">
                <a:latin typeface="Arial" panose="020B0604020202020204" pitchFamily="34" charset="0"/>
              </a:rPr>
              <a:t>Λογαριασμός Κατάστασης Αποτελεσμάτων Χρήσης</a:t>
            </a:r>
            <a:endParaRPr lang="en-US" altLang="el-GR" b="1">
              <a:latin typeface="Arial" panose="020B0604020202020204" pitchFamily="34" charset="0"/>
            </a:endParaRPr>
          </a:p>
        </p:txBody>
      </p:sp>
      <p:sp>
        <p:nvSpPr>
          <p:cNvPr id="44040" name="TextBox 28">
            <a:extLst>
              <a:ext uri="{FF2B5EF4-FFF2-40B4-BE49-F238E27FC236}">
                <a16:creationId xmlns:a16="http://schemas.microsoft.com/office/drawing/2014/main" id="{014CB5CD-01EB-7DA3-A505-BED6740153B7}"/>
              </a:ext>
            </a:extLst>
          </p:cNvPr>
          <p:cNvSpPr txBox="1">
            <a:spLocks noChangeArrowheads="1"/>
          </p:cNvSpPr>
          <p:nvPr/>
        </p:nvSpPr>
        <p:spPr bwMode="auto">
          <a:xfrm>
            <a:off x="4267200" y="3886201"/>
            <a:ext cx="685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4000" b="1"/>
              <a:t>=</a:t>
            </a:r>
          </a:p>
        </p:txBody>
      </p:sp>
      <p:sp>
        <p:nvSpPr>
          <p:cNvPr id="31" name="Rounded Rectangle 30">
            <a:extLst>
              <a:ext uri="{FF2B5EF4-FFF2-40B4-BE49-F238E27FC236}">
                <a16:creationId xmlns:a16="http://schemas.microsoft.com/office/drawing/2014/main" id="{7A5BE444-3933-50D6-B5B0-B93DAB216004}"/>
              </a:ext>
            </a:extLst>
          </p:cNvPr>
          <p:cNvSpPr/>
          <p:nvPr/>
        </p:nvSpPr>
        <p:spPr>
          <a:xfrm>
            <a:off x="1981200" y="5334000"/>
            <a:ext cx="2362200" cy="7620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b="1">
                <a:latin typeface="Arial" panose="020B0604020202020204" pitchFamily="34" charset="0"/>
              </a:rPr>
              <a:t>Λογαριασμός Ισολογισμού</a:t>
            </a:r>
            <a:endParaRPr lang="en-US" altLang="el-GR" b="1">
              <a:latin typeface="Arial" panose="020B0604020202020204" pitchFamily="34" charset="0"/>
            </a:endParaRPr>
          </a:p>
        </p:txBody>
      </p:sp>
      <p:sp>
        <p:nvSpPr>
          <p:cNvPr id="33" name="Rectangle 32">
            <a:extLst>
              <a:ext uri="{FF2B5EF4-FFF2-40B4-BE49-F238E27FC236}">
                <a16:creationId xmlns:a16="http://schemas.microsoft.com/office/drawing/2014/main" id="{16009CCE-58CF-DD01-4149-0EC9140E5FD4}"/>
              </a:ext>
            </a:extLst>
          </p:cNvPr>
          <p:cNvSpPr/>
          <p:nvPr/>
        </p:nvSpPr>
        <p:spPr bwMode="auto">
          <a:xfrm>
            <a:off x="2057400" y="3984486"/>
            <a:ext cx="2209800" cy="1273314"/>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latin typeface="Arial" panose="020B0604020202020204" pitchFamily="34" charset="0"/>
              </a:rPr>
              <a:t>Φόρος εισοδήματος πληρωτέος</a:t>
            </a:r>
            <a:endParaRPr lang="en-US" altLang="el-GR" sz="2600" b="1">
              <a:latin typeface="Arial" panose="020B0604020202020204" pitchFamily="34" charset="0"/>
            </a:endParaRPr>
          </a:p>
        </p:txBody>
      </p:sp>
      <p:sp>
        <p:nvSpPr>
          <p:cNvPr id="36" name="Rectangle 35">
            <a:extLst>
              <a:ext uri="{FF2B5EF4-FFF2-40B4-BE49-F238E27FC236}">
                <a16:creationId xmlns:a16="http://schemas.microsoft.com/office/drawing/2014/main" id="{C23ED5E7-54FF-07CA-89A9-FCCE9973C910}"/>
              </a:ext>
            </a:extLst>
          </p:cNvPr>
          <p:cNvSpPr>
            <a:spLocks noChangeArrowheads="1"/>
          </p:cNvSpPr>
          <p:nvPr/>
        </p:nvSpPr>
        <p:spPr bwMode="auto">
          <a:xfrm>
            <a:off x="5029200" y="1447801"/>
            <a:ext cx="49530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800000"/>
              </a:buClr>
              <a:buSzPct val="80000"/>
              <a:buFont typeface="Arial" panose="020B0604020202020204" pitchFamily="34" charset="0"/>
              <a:buChar char="►"/>
            </a:pPr>
            <a:r>
              <a:rPr lang="el-GR" altLang="el-GR" sz="2100">
                <a:latin typeface="Arial" panose="020B0604020202020204" pitchFamily="34" charset="0"/>
              </a:rPr>
              <a:t>Έξοδο στην Κατάσταση Αποτελεσμάτων Χρήσης</a:t>
            </a:r>
            <a:endParaRPr lang="en-US" altLang="el-GR" sz="2100">
              <a:latin typeface="Arial" panose="020B0604020202020204" pitchFamily="34" charset="0"/>
            </a:endParaRPr>
          </a:p>
          <a:p>
            <a:pPr>
              <a:lnSpc>
                <a:spcPct val="125000"/>
              </a:lnSpc>
              <a:spcBef>
                <a:spcPts val="1200"/>
              </a:spcBef>
              <a:buClr>
                <a:srgbClr val="800000"/>
              </a:buClr>
              <a:buSzPct val="80000"/>
              <a:buFont typeface="Arial" panose="020B0604020202020204" pitchFamily="34" charset="0"/>
              <a:buChar char="►"/>
            </a:pPr>
            <a:r>
              <a:rPr lang="el-GR" altLang="el-GR" sz="2100">
                <a:latin typeface="Arial" panose="020B0604020202020204" pitchFamily="34" charset="0"/>
              </a:rPr>
              <a:t>Βοηθάει στον υπολογισμό των καθαρών κερδών</a:t>
            </a:r>
            <a:endParaRPr lang="en-US" altLang="el-GR" sz="2100">
              <a:latin typeface="Arial" panose="020B0604020202020204" pitchFamily="34" charset="0"/>
            </a:endParaRPr>
          </a:p>
        </p:txBody>
      </p:sp>
      <p:sp>
        <p:nvSpPr>
          <p:cNvPr id="37" name="Rectangle 36">
            <a:extLst>
              <a:ext uri="{FF2B5EF4-FFF2-40B4-BE49-F238E27FC236}">
                <a16:creationId xmlns:a16="http://schemas.microsoft.com/office/drawing/2014/main" id="{158AFAD3-7010-81F6-6816-1214A0768AB9}"/>
              </a:ext>
            </a:extLst>
          </p:cNvPr>
          <p:cNvSpPr>
            <a:spLocks noChangeArrowheads="1"/>
          </p:cNvSpPr>
          <p:nvPr/>
        </p:nvSpPr>
        <p:spPr bwMode="auto">
          <a:xfrm>
            <a:off x="5029200" y="4051301"/>
            <a:ext cx="49530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buClr>
                <a:srgbClr val="800000"/>
              </a:buClr>
              <a:buSzPct val="80000"/>
              <a:buFont typeface="Arial" panose="020B0604020202020204" pitchFamily="34" charset="0"/>
              <a:buChar char="►"/>
            </a:pPr>
            <a:r>
              <a:rPr lang="el-GR" altLang="el-GR" sz="2100">
                <a:latin typeface="Arial" panose="020B0604020202020204" pitchFamily="34" charset="0"/>
              </a:rPr>
              <a:t>Βραχυπρόθεσμη υποχρέωση στον ισολογισμό</a:t>
            </a:r>
            <a:endParaRPr lang="en-US" altLang="el-GR" sz="2100">
              <a:latin typeface="Arial" panose="020B0604020202020204" pitchFamily="34" charset="0"/>
            </a:endParaRPr>
          </a:p>
          <a:p>
            <a:pPr>
              <a:lnSpc>
                <a:spcPct val="125000"/>
              </a:lnSpc>
              <a:spcBef>
                <a:spcPts val="1200"/>
              </a:spcBef>
              <a:buClr>
                <a:srgbClr val="800000"/>
              </a:buClr>
              <a:buSzPct val="80000"/>
              <a:buFont typeface="Arial" panose="020B0604020202020204" pitchFamily="34" charset="0"/>
              <a:buChar char="►"/>
            </a:pPr>
            <a:r>
              <a:rPr lang="el-GR" altLang="el-GR" sz="2100">
                <a:latin typeface="Arial" panose="020B0604020202020204" pitchFamily="34" charset="0"/>
              </a:rPr>
              <a:t>Το ποσό του φόρου που πρέπει να καταβληθεί στο κράτος</a:t>
            </a:r>
            <a:endParaRPr lang="en-US" altLang="el-GR" sz="2100">
              <a:latin typeface="Arial" panose="020B0604020202020204" pitchFamily="34" charset="0"/>
            </a:endParaRPr>
          </a:p>
        </p:txBody>
      </p:sp>
      <p:sp>
        <p:nvSpPr>
          <p:cNvPr id="12" name="Footer Placeholder 8">
            <a:extLst>
              <a:ext uri="{FF2B5EF4-FFF2-40B4-BE49-F238E27FC236}">
                <a16:creationId xmlns:a16="http://schemas.microsoft.com/office/drawing/2014/main" id="{75DD9F74-AFFC-728B-6D13-AD35A10830DF}"/>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a:extLst>
              <a:ext uri="{FF2B5EF4-FFF2-40B4-BE49-F238E27FC236}">
                <a16:creationId xmlns:a16="http://schemas.microsoft.com/office/drawing/2014/main" id="{78E30BEB-6E4C-B155-C74B-F5C547F8CAD3}"/>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Φόρος εισοδήματος</a:t>
            </a:r>
            <a:endParaRPr lang="en-US" altLang="el-GR" sz="3200" b="1">
              <a:solidFill>
                <a:srgbClr val="740000"/>
              </a:solidFill>
              <a:latin typeface="Arial" panose="020B0604020202020204" pitchFamily="34" charset="0"/>
            </a:endParaRPr>
          </a:p>
        </p:txBody>
      </p:sp>
      <p:sp>
        <p:nvSpPr>
          <p:cNvPr id="46082" name="Text Box 13">
            <a:extLst>
              <a:ext uri="{FF2B5EF4-FFF2-40B4-BE49-F238E27FC236}">
                <a16:creationId xmlns:a16="http://schemas.microsoft.com/office/drawing/2014/main" id="{5A343908-8934-6EE3-A353-1D0469DE3A5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20" name="Rectangle 19">
            <a:extLst>
              <a:ext uri="{FF2B5EF4-FFF2-40B4-BE49-F238E27FC236}">
                <a16:creationId xmlns:a16="http://schemas.microsoft.com/office/drawing/2014/main" id="{A3D22120-A3F9-6EDF-44F1-2006035AF01F}"/>
              </a:ext>
            </a:extLst>
          </p:cNvPr>
          <p:cNvSpPr/>
          <p:nvPr/>
        </p:nvSpPr>
        <p:spPr bwMode="auto">
          <a:xfrm>
            <a:off x="2057400" y="1393686"/>
            <a:ext cx="2209800" cy="1273314"/>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latin typeface="Arial" panose="020B0604020202020204" pitchFamily="34" charset="0"/>
              </a:rPr>
              <a:t>Φόρος εισοδήματος</a:t>
            </a:r>
            <a:endParaRPr lang="en-US" altLang="el-GR" sz="2600" b="1">
              <a:latin typeface="Arial" panose="020B0604020202020204" pitchFamily="34" charset="0"/>
            </a:endParaRPr>
          </a:p>
        </p:txBody>
      </p:sp>
      <p:sp>
        <p:nvSpPr>
          <p:cNvPr id="21" name="Rectangle 20">
            <a:extLst>
              <a:ext uri="{FF2B5EF4-FFF2-40B4-BE49-F238E27FC236}">
                <a16:creationId xmlns:a16="http://schemas.microsoft.com/office/drawing/2014/main" id="{1641B7A5-D306-6E4D-71C0-0B1E36489EFD}"/>
              </a:ext>
            </a:extLst>
          </p:cNvPr>
          <p:cNvSpPr/>
          <p:nvPr/>
        </p:nvSpPr>
        <p:spPr bwMode="auto">
          <a:xfrm>
            <a:off x="4953000" y="1393686"/>
            <a:ext cx="2209800" cy="1273314"/>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latin typeface="Arial" panose="020B0604020202020204" pitchFamily="34" charset="0"/>
              </a:rPr>
              <a:t>Κέρδη πρό φόρων</a:t>
            </a:r>
            <a:endParaRPr lang="en-US" altLang="el-GR" sz="2600" b="1">
              <a:latin typeface="Arial" panose="020B0604020202020204" pitchFamily="34" charset="0"/>
            </a:endParaRPr>
          </a:p>
        </p:txBody>
      </p:sp>
      <p:sp>
        <p:nvSpPr>
          <p:cNvPr id="22" name="Rectangle 21">
            <a:extLst>
              <a:ext uri="{FF2B5EF4-FFF2-40B4-BE49-F238E27FC236}">
                <a16:creationId xmlns:a16="http://schemas.microsoft.com/office/drawing/2014/main" id="{298ACC3E-0E93-7E55-49B9-5BBB6D9810DF}"/>
              </a:ext>
            </a:extLst>
          </p:cNvPr>
          <p:cNvSpPr/>
          <p:nvPr/>
        </p:nvSpPr>
        <p:spPr bwMode="auto">
          <a:xfrm>
            <a:off x="7849508" y="1393686"/>
            <a:ext cx="2336119" cy="1273314"/>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latin typeface="Arial" panose="020B0604020202020204" pitchFamily="34" charset="0"/>
              </a:rPr>
              <a:t>Φορολογικός συντελεστή</a:t>
            </a:r>
            <a:endParaRPr lang="en-US" altLang="el-GR" sz="2600" b="1">
              <a:latin typeface="Arial" panose="020B0604020202020204" pitchFamily="34" charset="0"/>
            </a:endParaRPr>
          </a:p>
        </p:txBody>
      </p:sp>
      <p:sp>
        <p:nvSpPr>
          <p:cNvPr id="46092" name="TextBox 1">
            <a:extLst>
              <a:ext uri="{FF2B5EF4-FFF2-40B4-BE49-F238E27FC236}">
                <a16:creationId xmlns:a16="http://schemas.microsoft.com/office/drawing/2014/main" id="{BB93D080-555A-2BB8-3E38-C1C72FE7E8FC}"/>
              </a:ext>
            </a:extLst>
          </p:cNvPr>
          <p:cNvSpPr txBox="1">
            <a:spLocks noChangeArrowheads="1"/>
          </p:cNvSpPr>
          <p:nvPr/>
        </p:nvSpPr>
        <p:spPr bwMode="auto">
          <a:xfrm>
            <a:off x="4267200" y="1295401"/>
            <a:ext cx="685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4000" b="1"/>
              <a:t>=</a:t>
            </a:r>
          </a:p>
        </p:txBody>
      </p:sp>
      <p:sp>
        <p:nvSpPr>
          <p:cNvPr id="46093" name="TextBox 22">
            <a:extLst>
              <a:ext uri="{FF2B5EF4-FFF2-40B4-BE49-F238E27FC236}">
                <a16:creationId xmlns:a16="http://schemas.microsoft.com/office/drawing/2014/main" id="{70284AF8-8EE8-5952-6CA3-A02542454A9A}"/>
              </a:ext>
            </a:extLst>
          </p:cNvPr>
          <p:cNvSpPr txBox="1">
            <a:spLocks noChangeArrowheads="1"/>
          </p:cNvSpPr>
          <p:nvPr/>
        </p:nvSpPr>
        <p:spPr bwMode="auto">
          <a:xfrm>
            <a:off x="7162800" y="1295401"/>
            <a:ext cx="685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4000" b="1"/>
              <a:t>x</a:t>
            </a:r>
          </a:p>
        </p:txBody>
      </p:sp>
      <p:sp>
        <p:nvSpPr>
          <p:cNvPr id="24" name="Rounded Rectangle 23">
            <a:extLst>
              <a:ext uri="{FF2B5EF4-FFF2-40B4-BE49-F238E27FC236}">
                <a16:creationId xmlns:a16="http://schemas.microsoft.com/office/drawing/2014/main" id="{857837D9-E8E9-4AB4-8F09-DB44109633E7}"/>
              </a:ext>
            </a:extLst>
          </p:cNvPr>
          <p:cNvSpPr/>
          <p:nvPr/>
        </p:nvSpPr>
        <p:spPr>
          <a:xfrm>
            <a:off x="1981200" y="2743200"/>
            <a:ext cx="2209800" cy="10668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b="1">
                <a:latin typeface="Arial" panose="020B0604020202020204" pitchFamily="34" charset="0"/>
              </a:rPr>
              <a:t>Λογαριασμός Κατάστασης Αποτελεσμάτων Χρήσης</a:t>
            </a:r>
            <a:endParaRPr lang="en-US" altLang="el-GR" b="1">
              <a:latin typeface="Arial" panose="020B0604020202020204" pitchFamily="34" charset="0"/>
            </a:endParaRPr>
          </a:p>
        </p:txBody>
      </p:sp>
      <p:sp>
        <p:nvSpPr>
          <p:cNvPr id="25" name="Rounded Rectangle 24">
            <a:extLst>
              <a:ext uri="{FF2B5EF4-FFF2-40B4-BE49-F238E27FC236}">
                <a16:creationId xmlns:a16="http://schemas.microsoft.com/office/drawing/2014/main" id="{47B91D99-E413-5621-EE38-108C2CF712A2}"/>
              </a:ext>
            </a:extLst>
          </p:cNvPr>
          <p:cNvSpPr/>
          <p:nvPr/>
        </p:nvSpPr>
        <p:spPr>
          <a:xfrm>
            <a:off x="4876800" y="2743200"/>
            <a:ext cx="2362200" cy="11430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b="1">
                <a:latin typeface="Arial" panose="020B0604020202020204" pitchFamily="34" charset="0"/>
              </a:rPr>
              <a:t>Από την Κατάσταση Αποτελεσμάτων Χρήσης</a:t>
            </a:r>
            <a:endParaRPr lang="en-US" altLang="el-GR" b="1">
              <a:latin typeface="Arial" panose="020B0604020202020204" pitchFamily="34" charset="0"/>
            </a:endParaRPr>
          </a:p>
        </p:txBody>
      </p:sp>
      <p:sp>
        <p:nvSpPr>
          <p:cNvPr id="46096" name="TextBox 28">
            <a:extLst>
              <a:ext uri="{FF2B5EF4-FFF2-40B4-BE49-F238E27FC236}">
                <a16:creationId xmlns:a16="http://schemas.microsoft.com/office/drawing/2014/main" id="{DA05EE7B-44D4-D2FC-6396-6EBE9DDF4B6F}"/>
              </a:ext>
            </a:extLst>
          </p:cNvPr>
          <p:cNvSpPr txBox="1">
            <a:spLocks noChangeArrowheads="1"/>
          </p:cNvSpPr>
          <p:nvPr/>
        </p:nvSpPr>
        <p:spPr bwMode="auto">
          <a:xfrm>
            <a:off x="4267200" y="3886201"/>
            <a:ext cx="685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4000" b="1"/>
              <a:t>=</a:t>
            </a:r>
          </a:p>
        </p:txBody>
      </p:sp>
      <p:sp>
        <p:nvSpPr>
          <p:cNvPr id="46097" name="TextBox 29">
            <a:extLst>
              <a:ext uri="{FF2B5EF4-FFF2-40B4-BE49-F238E27FC236}">
                <a16:creationId xmlns:a16="http://schemas.microsoft.com/office/drawing/2014/main" id="{37BFF2D8-7008-04E9-DE32-C4B890A6E571}"/>
              </a:ext>
            </a:extLst>
          </p:cNvPr>
          <p:cNvSpPr txBox="1">
            <a:spLocks noChangeArrowheads="1"/>
          </p:cNvSpPr>
          <p:nvPr/>
        </p:nvSpPr>
        <p:spPr bwMode="auto">
          <a:xfrm>
            <a:off x="7162800" y="3886201"/>
            <a:ext cx="685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4000" b="1"/>
              <a:t>x</a:t>
            </a:r>
          </a:p>
        </p:txBody>
      </p:sp>
      <p:sp>
        <p:nvSpPr>
          <p:cNvPr id="31" name="Rounded Rectangle 30">
            <a:extLst>
              <a:ext uri="{FF2B5EF4-FFF2-40B4-BE49-F238E27FC236}">
                <a16:creationId xmlns:a16="http://schemas.microsoft.com/office/drawing/2014/main" id="{11ECAD40-5B27-08A2-F276-344C08A83E0D}"/>
              </a:ext>
            </a:extLst>
          </p:cNvPr>
          <p:cNvSpPr/>
          <p:nvPr/>
        </p:nvSpPr>
        <p:spPr>
          <a:xfrm>
            <a:off x="1981200" y="5334000"/>
            <a:ext cx="2362200" cy="7620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b="1">
                <a:latin typeface="Arial" panose="020B0604020202020204" pitchFamily="34" charset="0"/>
              </a:rPr>
              <a:t>Λογαριασμός Ισολογισμού</a:t>
            </a:r>
            <a:endParaRPr lang="en-US" altLang="el-GR" b="1">
              <a:latin typeface="Arial" panose="020B0604020202020204" pitchFamily="34" charset="0"/>
            </a:endParaRPr>
          </a:p>
        </p:txBody>
      </p:sp>
      <p:sp>
        <p:nvSpPr>
          <p:cNvPr id="32" name="Rounded Rectangle 31">
            <a:extLst>
              <a:ext uri="{FF2B5EF4-FFF2-40B4-BE49-F238E27FC236}">
                <a16:creationId xmlns:a16="http://schemas.microsoft.com/office/drawing/2014/main" id="{72929047-F474-749D-C437-5B94BA520289}"/>
              </a:ext>
            </a:extLst>
          </p:cNvPr>
          <p:cNvSpPr/>
          <p:nvPr/>
        </p:nvSpPr>
        <p:spPr>
          <a:xfrm>
            <a:off x="4876800" y="5334000"/>
            <a:ext cx="2362200" cy="7620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b="1">
                <a:latin typeface="Arial" panose="020B0604020202020204" pitchFamily="34" charset="0"/>
              </a:rPr>
              <a:t>Από τη φορολογική δήλωση</a:t>
            </a:r>
            <a:endParaRPr lang="en-US" altLang="el-GR" b="1">
              <a:latin typeface="Arial" panose="020B0604020202020204" pitchFamily="34" charset="0"/>
            </a:endParaRPr>
          </a:p>
        </p:txBody>
      </p:sp>
      <p:sp>
        <p:nvSpPr>
          <p:cNvPr id="33" name="Rectangle 32">
            <a:extLst>
              <a:ext uri="{FF2B5EF4-FFF2-40B4-BE49-F238E27FC236}">
                <a16:creationId xmlns:a16="http://schemas.microsoft.com/office/drawing/2014/main" id="{1A7A8D4B-7913-6EC7-3132-18DDC0851988}"/>
              </a:ext>
            </a:extLst>
          </p:cNvPr>
          <p:cNvSpPr/>
          <p:nvPr/>
        </p:nvSpPr>
        <p:spPr bwMode="auto">
          <a:xfrm>
            <a:off x="2057400" y="3984486"/>
            <a:ext cx="2209800" cy="1273314"/>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latin typeface="Arial" panose="020B0604020202020204" pitchFamily="34" charset="0"/>
              </a:rPr>
              <a:t>Φόρος εισοδήματος πληρωτέος</a:t>
            </a:r>
            <a:endParaRPr lang="en-US" altLang="el-GR" sz="2600" b="1">
              <a:latin typeface="Arial" panose="020B0604020202020204" pitchFamily="34" charset="0"/>
            </a:endParaRPr>
          </a:p>
        </p:txBody>
      </p:sp>
      <p:sp>
        <p:nvSpPr>
          <p:cNvPr id="34" name="Rectangle 33">
            <a:extLst>
              <a:ext uri="{FF2B5EF4-FFF2-40B4-BE49-F238E27FC236}">
                <a16:creationId xmlns:a16="http://schemas.microsoft.com/office/drawing/2014/main" id="{C6378D52-453F-0160-1D81-3249745A3928}"/>
              </a:ext>
            </a:extLst>
          </p:cNvPr>
          <p:cNvSpPr/>
          <p:nvPr/>
        </p:nvSpPr>
        <p:spPr bwMode="auto">
          <a:xfrm>
            <a:off x="4953908" y="3984486"/>
            <a:ext cx="2336119" cy="1273314"/>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latin typeface="Arial" panose="020B0604020202020204" pitchFamily="34" charset="0"/>
              </a:rPr>
              <a:t>Φορολογητέο εισόδημα</a:t>
            </a:r>
            <a:endParaRPr lang="en-US" altLang="el-GR" sz="2600" b="1">
              <a:latin typeface="Arial" panose="020B0604020202020204" pitchFamily="34" charset="0"/>
            </a:endParaRPr>
          </a:p>
        </p:txBody>
      </p:sp>
      <p:sp>
        <p:nvSpPr>
          <p:cNvPr id="35" name="Rectangle 34">
            <a:extLst>
              <a:ext uri="{FF2B5EF4-FFF2-40B4-BE49-F238E27FC236}">
                <a16:creationId xmlns:a16="http://schemas.microsoft.com/office/drawing/2014/main" id="{7C326144-5302-5433-A986-A53BED3FA6EE}"/>
              </a:ext>
            </a:extLst>
          </p:cNvPr>
          <p:cNvSpPr/>
          <p:nvPr/>
        </p:nvSpPr>
        <p:spPr bwMode="auto">
          <a:xfrm>
            <a:off x="7849508" y="3984486"/>
            <a:ext cx="2336119" cy="1273314"/>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latin typeface="Arial" panose="020B0604020202020204" pitchFamily="34" charset="0"/>
              </a:rPr>
              <a:t>Φορολογικός συντελεστής</a:t>
            </a:r>
            <a:endParaRPr lang="en-US" altLang="el-GR" sz="2600" b="1">
              <a:latin typeface="Arial" panose="020B0604020202020204" pitchFamily="34" charset="0"/>
            </a:endParaRPr>
          </a:p>
        </p:txBody>
      </p:sp>
      <p:sp>
        <p:nvSpPr>
          <p:cNvPr id="18" name="Footer Placeholder 8">
            <a:extLst>
              <a:ext uri="{FF2B5EF4-FFF2-40B4-BE49-F238E27FC236}">
                <a16:creationId xmlns:a16="http://schemas.microsoft.com/office/drawing/2014/main" id="{2438B949-2025-B621-7410-35A053A698FC}"/>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3">
            <a:extLst>
              <a:ext uri="{FF2B5EF4-FFF2-40B4-BE49-F238E27FC236}">
                <a16:creationId xmlns:a16="http://schemas.microsoft.com/office/drawing/2014/main" id="{8F006568-65E9-F316-EF59-A433B7E23E93}"/>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48130" name="Rectangle 6">
            <a:extLst>
              <a:ext uri="{FF2B5EF4-FFF2-40B4-BE49-F238E27FC236}">
                <a16:creationId xmlns:a16="http://schemas.microsoft.com/office/drawing/2014/main" id="{579C520F-BF38-F0E1-8CAD-64E3D0AE575C}"/>
              </a:ext>
            </a:extLst>
          </p:cNvPr>
          <p:cNvSpPr>
            <a:spLocks noChangeArrowheads="1"/>
          </p:cNvSpPr>
          <p:nvPr/>
        </p:nvSpPr>
        <p:spPr bwMode="auto">
          <a:xfrm>
            <a:off x="2057400" y="1095376"/>
            <a:ext cx="81534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100" b="1">
                <a:latin typeface="Arial" panose="020B0604020202020204" pitchFamily="34" charset="0"/>
              </a:rPr>
              <a:t>Παράδειγμα</a:t>
            </a:r>
            <a:r>
              <a:rPr lang="en-US" altLang="el-GR" sz="2100" b="1">
                <a:latin typeface="Arial" panose="020B0604020202020204" pitchFamily="34" charset="0"/>
              </a:rPr>
              <a:t>: </a:t>
            </a:r>
            <a:r>
              <a:rPr lang="el-GR" altLang="el-GR" sz="2100">
                <a:latin typeface="Arial" panose="020B0604020202020204" pitchFamily="34" charset="0"/>
              </a:rPr>
              <a:t>Έστω ότι στο τέλος του</a:t>
            </a:r>
            <a:r>
              <a:rPr lang="en-US" altLang="el-GR" sz="2100">
                <a:latin typeface="Arial" panose="020B0604020202020204" pitchFamily="34" charset="0"/>
              </a:rPr>
              <a:t> 2014,</a:t>
            </a:r>
            <a:r>
              <a:rPr lang="el-GR" altLang="el-GR" sz="2100">
                <a:latin typeface="Arial" panose="020B0604020202020204" pitchFamily="34" charset="0"/>
              </a:rPr>
              <a:t> η </a:t>
            </a:r>
            <a:r>
              <a:rPr lang="en-US" altLang="el-GR" sz="2100">
                <a:latin typeface="Arial" panose="020B0604020202020204" pitchFamily="34" charset="0"/>
              </a:rPr>
              <a:t>Gap, Inc.</a:t>
            </a:r>
            <a:r>
              <a:rPr lang="el-GR" altLang="el-GR" sz="2100">
                <a:latin typeface="Arial" panose="020B0604020202020204" pitchFamily="34" charset="0"/>
              </a:rPr>
              <a:t> αναφέρει κέρδη προ φόρων</a:t>
            </a:r>
            <a:r>
              <a:rPr lang="en-US" altLang="el-GR" sz="2100">
                <a:latin typeface="Arial" panose="020B0604020202020204" pitchFamily="34" charset="0"/>
              </a:rPr>
              <a:t> $2 </a:t>
            </a:r>
            <a:r>
              <a:rPr lang="el-GR" altLang="el-GR" sz="2100">
                <a:latin typeface="Arial" panose="020B0604020202020204" pitchFamily="34" charset="0"/>
              </a:rPr>
              <a:t>δις.</a:t>
            </a:r>
            <a:r>
              <a:rPr lang="en-US" altLang="el-GR" sz="2100">
                <a:latin typeface="Arial" panose="020B0604020202020204" pitchFamily="34" charset="0"/>
              </a:rPr>
              <a:t> </a:t>
            </a:r>
            <a:r>
              <a:rPr lang="el-GR" altLang="el-GR" sz="2100">
                <a:latin typeface="Arial" panose="020B0604020202020204" pitchFamily="34" charset="0"/>
              </a:rPr>
              <a:t>Ο φορολογικός συντελεστής της </a:t>
            </a:r>
            <a:r>
              <a:rPr lang="en-US" altLang="el-GR" sz="2100">
                <a:latin typeface="Arial" panose="020B0604020202020204" pitchFamily="34" charset="0"/>
              </a:rPr>
              <a:t>Gap, Inc.</a:t>
            </a:r>
            <a:r>
              <a:rPr lang="el-GR" altLang="el-GR" sz="2100">
                <a:latin typeface="Arial" panose="020B0604020202020204" pitchFamily="34" charset="0"/>
              </a:rPr>
              <a:t> είναι </a:t>
            </a:r>
            <a:r>
              <a:rPr lang="en-US" altLang="el-GR" sz="2100">
                <a:latin typeface="Arial" panose="020B0604020202020204" pitchFamily="34" charset="0"/>
              </a:rPr>
              <a:t>40%. </a:t>
            </a:r>
            <a:r>
              <a:rPr lang="el-GR" altLang="el-GR" sz="2100">
                <a:latin typeface="Arial" panose="020B0604020202020204" pitchFamily="34" charset="0"/>
              </a:rPr>
              <a:t>Ο φόρος εισοδήματος είναι ίσος με τον φόρο εισοδήματος πληρωτέο</a:t>
            </a:r>
            <a:r>
              <a:rPr lang="en-US" altLang="el-GR" sz="2100">
                <a:latin typeface="Arial" panose="020B0604020202020204" pitchFamily="34" charset="0"/>
              </a:rPr>
              <a:t>. </a:t>
            </a:r>
            <a:r>
              <a:rPr lang="el-GR" altLang="el-GR" sz="2100">
                <a:latin typeface="Arial" panose="020B0604020202020204" pitchFamily="34" charset="0"/>
              </a:rPr>
              <a:t>Στις</a:t>
            </a:r>
            <a:r>
              <a:rPr lang="en-US" altLang="el-GR" sz="2100">
                <a:latin typeface="Arial" panose="020B0604020202020204" pitchFamily="34" charset="0"/>
              </a:rPr>
              <a:t> 31</a:t>
            </a:r>
            <a:r>
              <a:rPr lang="el-GR" altLang="el-GR" sz="2100">
                <a:latin typeface="Arial" panose="020B0604020202020204" pitchFamily="34" charset="0"/>
              </a:rPr>
              <a:t> Ιανουαρίου</a:t>
            </a:r>
            <a:r>
              <a:rPr lang="en-US" altLang="el-GR" sz="2100">
                <a:latin typeface="Arial" panose="020B0604020202020204" pitchFamily="34" charset="0"/>
              </a:rPr>
              <a:t> 2015 (</a:t>
            </a:r>
            <a:r>
              <a:rPr lang="el-GR" altLang="el-GR" sz="2100">
                <a:latin typeface="Arial" panose="020B0604020202020204" pitchFamily="34" charset="0"/>
              </a:rPr>
              <a:t>το τέλος της χρήσης 2014</a:t>
            </a:r>
            <a:r>
              <a:rPr lang="en-US" altLang="el-GR" sz="2100">
                <a:latin typeface="Arial" panose="020B0604020202020204" pitchFamily="34" charset="0"/>
              </a:rPr>
              <a:t>)</a:t>
            </a:r>
            <a:r>
              <a:rPr lang="el-GR" altLang="el-GR" sz="2100">
                <a:latin typeface="Arial" panose="020B0604020202020204" pitchFamily="34" charset="0"/>
              </a:rPr>
              <a:t> η</a:t>
            </a:r>
            <a:r>
              <a:rPr lang="en-US" altLang="el-GR" sz="2100">
                <a:latin typeface="Arial" panose="020B0604020202020204" pitchFamily="34" charset="0"/>
              </a:rPr>
              <a:t> Gap, Inc.</a:t>
            </a:r>
            <a:r>
              <a:rPr lang="el-GR" altLang="el-GR" sz="2100">
                <a:latin typeface="Arial" panose="020B0604020202020204" pitchFamily="34" charset="0"/>
              </a:rPr>
              <a:t> θα καταχωρίσει τον φόρο εισοδήματος ως εξής</a:t>
            </a:r>
            <a:r>
              <a:rPr lang="en-US" altLang="el-GR" sz="2100">
                <a:latin typeface="Arial" panose="020B0604020202020204" pitchFamily="34" charset="0"/>
              </a:rPr>
              <a:t>:</a:t>
            </a:r>
            <a:endParaRPr lang="en-US" altLang="en-US" sz="2100">
              <a:latin typeface="Arial" panose="020B0604020202020204" pitchFamily="34" charset="0"/>
            </a:endParaRPr>
          </a:p>
        </p:txBody>
      </p:sp>
      <p:sp>
        <p:nvSpPr>
          <p:cNvPr id="8" name="Rectangle 7">
            <a:extLst>
              <a:ext uri="{FF2B5EF4-FFF2-40B4-BE49-F238E27FC236}">
                <a16:creationId xmlns:a16="http://schemas.microsoft.com/office/drawing/2014/main" id="{C9A146A3-5EDC-C3F1-E01B-1402D604B0F2}"/>
              </a:ext>
            </a:extLst>
          </p:cNvPr>
          <p:cNvSpPr/>
          <p:nvPr/>
        </p:nvSpPr>
        <p:spPr bwMode="auto">
          <a:xfrm>
            <a:off x="1981200" y="3907536"/>
            <a:ext cx="8229600" cy="1883664"/>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48168" name="Group 40">
            <a:extLst>
              <a:ext uri="{FF2B5EF4-FFF2-40B4-BE49-F238E27FC236}">
                <a16:creationId xmlns:a16="http://schemas.microsoft.com/office/drawing/2014/main" id="{89B9AC67-D5C4-B48F-EC4B-3A65E1A456E3}"/>
              </a:ext>
            </a:extLst>
          </p:cNvPr>
          <p:cNvGraphicFramePr>
            <a:graphicFrameLocks noGrp="1"/>
          </p:cNvGraphicFramePr>
          <p:nvPr/>
        </p:nvGraphicFramePr>
        <p:xfrm>
          <a:off x="2133600" y="4062413"/>
          <a:ext cx="7924800" cy="1584960"/>
        </p:xfrm>
        <a:graphic>
          <a:graphicData uri="http://schemas.openxmlformats.org/drawingml/2006/table">
            <a:tbl>
              <a:tblPr/>
              <a:tblGrid>
                <a:gridCol w="914400">
                  <a:extLst>
                    <a:ext uri="{9D8B030D-6E8A-4147-A177-3AD203B41FA5}">
                      <a16:colId xmlns:a16="http://schemas.microsoft.com/office/drawing/2014/main" val="3045845183"/>
                    </a:ext>
                  </a:extLst>
                </a:gridCol>
                <a:gridCol w="4419600">
                  <a:extLst>
                    <a:ext uri="{9D8B030D-6E8A-4147-A177-3AD203B41FA5}">
                      <a16:colId xmlns:a16="http://schemas.microsoft.com/office/drawing/2014/main" val="3421927654"/>
                    </a:ext>
                  </a:extLst>
                </a:gridCol>
                <a:gridCol w="1295400">
                  <a:extLst>
                    <a:ext uri="{9D8B030D-6E8A-4147-A177-3AD203B41FA5}">
                      <a16:colId xmlns:a16="http://schemas.microsoft.com/office/drawing/2014/main" val="1563065758"/>
                    </a:ext>
                  </a:extLst>
                </a:gridCol>
                <a:gridCol w="1295400">
                  <a:extLst>
                    <a:ext uri="{9D8B030D-6E8A-4147-A177-3AD203B41FA5}">
                      <a16:colId xmlns:a16="http://schemas.microsoft.com/office/drawing/2014/main" val="2835581166"/>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2015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Λογαριασμός</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74251378"/>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31</a:t>
                      </a:r>
                      <a:r>
                        <a:rPr kumimoji="0" lang="el-GR" altLang="el-GR" sz="1800" b="1" i="0" u="none" strike="noStrike" cap="none" normalizeH="0" baseline="0">
                          <a:ln>
                            <a:noFill/>
                          </a:ln>
                          <a:solidFill>
                            <a:schemeClr val="tx1"/>
                          </a:solidFill>
                          <a:effectLst/>
                          <a:latin typeface="Arial" panose="020B0604020202020204" pitchFamily="34" charset="0"/>
                        </a:rPr>
                        <a:t>/01</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 εισοδήματος </a:t>
                      </a:r>
                      <a:r>
                        <a:rPr kumimoji="0" lang="en-US" altLang="el-GR" sz="1800" b="1" i="0" u="none" strike="noStrike" cap="none" normalizeH="0" baseline="0">
                          <a:ln>
                            <a:noFill/>
                          </a:ln>
                          <a:solidFill>
                            <a:schemeClr val="tx1"/>
                          </a:solidFill>
                          <a:effectLst/>
                          <a:latin typeface="Arial" panose="020B0604020202020204" pitchFamily="34" charset="0"/>
                        </a:rPr>
                        <a:t>($2</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000 x </a:t>
                      </a:r>
                      <a:r>
                        <a:rPr kumimoji="0" lang="el-GR" altLang="el-GR" sz="1800" b="1" i="0" u="none" strike="noStrike" cap="none" normalizeH="0" baseline="0">
                          <a:ln>
                            <a:noFill/>
                          </a:ln>
                          <a:solidFill>
                            <a:schemeClr val="tx1"/>
                          </a:solidFill>
                          <a:effectLst/>
                          <a:latin typeface="Arial" panose="020B0604020202020204" pitchFamily="34" charset="0"/>
                        </a:rPr>
                        <a:t>0,</a:t>
                      </a:r>
                      <a:r>
                        <a:rPr kumimoji="0" lang="en-US" altLang="el-GR" sz="1800" b="1" i="0" u="none" strike="noStrike" cap="none" normalizeH="0" baseline="0">
                          <a:ln>
                            <a:noFill/>
                          </a:ln>
                          <a:solidFill>
                            <a:schemeClr val="tx1"/>
                          </a:solidFill>
                          <a:effectLst/>
                          <a:latin typeface="Arial" panose="020B0604020202020204" pitchFamily="34"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048229419"/>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225425">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225425" marR="0" lvl="1"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 εισοδήματος πληρωτέος</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434367002"/>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1" indent="0" algn="l" defTabSz="914400" rtl="0" eaLnBrk="1" fontAlgn="base" latinLnBrk="0" hangingPunct="1">
                        <a:lnSpc>
                          <a:spcPct val="100000"/>
                        </a:lnSpc>
                        <a:spcBef>
                          <a:spcPct val="0"/>
                        </a:spcBef>
                        <a:spcAft>
                          <a:spcPct val="0"/>
                        </a:spcAft>
                        <a:buClrTx/>
                        <a:buSzTx/>
                        <a:buFontTx/>
                        <a:buNone/>
                        <a:tabLst/>
                      </a:pPr>
                      <a:r>
                        <a:rPr kumimoji="0" lang="el-GR" altLang="el-GR" sz="1800" b="0" i="1" u="none" strike="noStrike" cap="none" normalizeH="0" baseline="0">
                          <a:ln>
                            <a:noFill/>
                          </a:ln>
                          <a:solidFill>
                            <a:schemeClr val="tx1"/>
                          </a:solidFill>
                          <a:effectLst/>
                          <a:latin typeface="Arial" panose="020B0604020202020204" pitchFamily="34" charset="0"/>
                        </a:rPr>
                        <a:t>Καταχώρηση φόρου εισοδήματος</a:t>
                      </a:r>
                      <a:endParaRPr kumimoji="0" lang="en-US" altLang="el-GR" sz="1800" b="0" i="1"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567801762"/>
                  </a:ext>
                </a:extLst>
              </a:tr>
            </a:tbl>
          </a:graphicData>
        </a:graphic>
      </p:graphicFrame>
      <p:sp>
        <p:nvSpPr>
          <p:cNvPr id="48161" name="Rectangle 1031">
            <a:extLst>
              <a:ext uri="{FF2B5EF4-FFF2-40B4-BE49-F238E27FC236}">
                <a16:creationId xmlns:a16="http://schemas.microsoft.com/office/drawing/2014/main" id="{14DE5598-8C2E-A822-1B7D-8C26015A5BE8}"/>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Φόρος εισοδήματος</a:t>
            </a:r>
            <a:endParaRPr lang="en-US" altLang="el-GR" sz="3200" b="1">
              <a:solidFill>
                <a:srgbClr val="740000"/>
              </a:solidFill>
              <a:latin typeface="Arial" panose="020B0604020202020204" pitchFamily="34" charset="0"/>
            </a:endParaRPr>
          </a:p>
        </p:txBody>
      </p:sp>
      <p:sp>
        <p:nvSpPr>
          <p:cNvPr id="10" name="Footer Placeholder 8">
            <a:extLst>
              <a:ext uri="{FF2B5EF4-FFF2-40B4-BE49-F238E27FC236}">
                <a16:creationId xmlns:a16="http://schemas.microsoft.com/office/drawing/2014/main" id="{F10A67D4-50E0-723D-F1D5-C71FF78A6DCD}"/>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3">
            <a:extLst>
              <a:ext uri="{FF2B5EF4-FFF2-40B4-BE49-F238E27FC236}">
                <a16:creationId xmlns:a16="http://schemas.microsoft.com/office/drawing/2014/main" id="{8F48CFF3-E375-069D-DB71-035941E28C6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50178" name="Rectangle 6">
            <a:extLst>
              <a:ext uri="{FF2B5EF4-FFF2-40B4-BE49-F238E27FC236}">
                <a16:creationId xmlns:a16="http://schemas.microsoft.com/office/drawing/2014/main" id="{D03DBCD9-571C-8D3B-A31B-56ADF8EC047F}"/>
              </a:ext>
            </a:extLst>
          </p:cNvPr>
          <p:cNvSpPr>
            <a:spLocks noChangeArrowheads="1"/>
          </p:cNvSpPr>
          <p:nvPr/>
        </p:nvSpPr>
        <p:spPr bwMode="auto">
          <a:xfrm>
            <a:off x="2057400" y="1095376"/>
            <a:ext cx="8153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100">
                <a:latin typeface="Arial" panose="020B0604020202020204" pitchFamily="34" charset="0"/>
              </a:rPr>
              <a:t>Η </a:t>
            </a:r>
            <a:r>
              <a:rPr lang="en-US" altLang="el-GR" sz="2100">
                <a:latin typeface="Arial" panose="020B0604020202020204" pitchFamily="34" charset="0"/>
              </a:rPr>
              <a:t>Gap, Inc.</a:t>
            </a:r>
            <a:r>
              <a:rPr lang="el-GR" altLang="el-GR" sz="2100">
                <a:latin typeface="Arial" panose="020B0604020202020204" pitchFamily="34" charset="0"/>
              </a:rPr>
              <a:t> θα αναφέρει τα εξής στις οικονομικές καταστάσεις του </a:t>
            </a:r>
            <a:r>
              <a:rPr lang="en-US" altLang="el-GR" sz="2100">
                <a:latin typeface="Arial" panose="020B0604020202020204" pitchFamily="34" charset="0"/>
              </a:rPr>
              <a:t>2014:</a:t>
            </a:r>
            <a:endParaRPr lang="en-US" altLang="en-US" sz="2100">
              <a:latin typeface="Arial" panose="020B0604020202020204" pitchFamily="34" charset="0"/>
            </a:endParaRPr>
          </a:p>
        </p:txBody>
      </p:sp>
      <p:sp>
        <p:nvSpPr>
          <p:cNvPr id="8" name="Rectangle 7">
            <a:extLst>
              <a:ext uri="{FF2B5EF4-FFF2-40B4-BE49-F238E27FC236}">
                <a16:creationId xmlns:a16="http://schemas.microsoft.com/office/drawing/2014/main" id="{10587FF6-4F3E-B669-77E3-B1DF4E5477A0}"/>
              </a:ext>
            </a:extLst>
          </p:cNvPr>
          <p:cNvSpPr/>
          <p:nvPr/>
        </p:nvSpPr>
        <p:spPr bwMode="auto">
          <a:xfrm>
            <a:off x="1981200" y="2231136"/>
            <a:ext cx="8229600" cy="1883664"/>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50217" name="Group 41">
            <a:extLst>
              <a:ext uri="{FF2B5EF4-FFF2-40B4-BE49-F238E27FC236}">
                <a16:creationId xmlns:a16="http://schemas.microsoft.com/office/drawing/2014/main" id="{69C06AE2-369D-3B58-87E0-7C95B397B68D}"/>
              </a:ext>
            </a:extLst>
          </p:cNvPr>
          <p:cNvGraphicFramePr>
            <a:graphicFrameLocks noGrp="1"/>
          </p:cNvGraphicFramePr>
          <p:nvPr/>
        </p:nvGraphicFramePr>
        <p:xfrm>
          <a:off x="2133600" y="2386013"/>
          <a:ext cx="7924800" cy="1584960"/>
        </p:xfrm>
        <a:graphic>
          <a:graphicData uri="http://schemas.openxmlformats.org/drawingml/2006/table">
            <a:tbl>
              <a:tblPr/>
              <a:tblGrid>
                <a:gridCol w="914400">
                  <a:extLst>
                    <a:ext uri="{9D8B030D-6E8A-4147-A177-3AD203B41FA5}">
                      <a16:colId xmlns:a16="http://schemas.microsoft.com/office/drawing/2014/main" val="1026261152"/>
                    </a:ext>
                  </a:extLst>
                </a:gridCol>
                <a:gridCol w="4419600">
                  <a:extLst>
                    <a:ext uri="{9D8B030D-6E8A-4147-A177-3AD203B41FA5}">
                      <a16:colId xmlns:a16="http://schemas.microsoft.com/office/drawing/2014/main" val="1067366068"/>
                    </a:ext>
                  </a:extLst>
                </a:gridCol>
                <a:gridCol w="1295400">
                  <a:extLst>
                    <a:ext uri="{9D8B030D-6E8A-4147-A177-3AD203B41FA5}">
                      <a16:colId xmlns:a16="http://schemas.microsoft.com/office/drawing/2014/main" val="2152746268"/>
                    </a:ext>
                  </a:extLst>
                </a:gridCol>
                <a:gridCol w="1295400">
                  <a:extLst>
                    <a:ext uri="{9D8B030D-6E8A-4147-A177-3AD203B41FA5}">
                      <a16:colId xmlns:a16="http://schemas.microsoft.com/office/drawing/2014/main" val="1116788583"/>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2015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660921020"/>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31</a:t>
                      </a:r>
                      <a:r>
                        <a:rPr kumimoji="0" lang="el-GR" altLang="el-GR" sz="1800" b="1" i="0" u="none" strike="noStrike" cap="none" normalizeH="0" baseline="0">
                          <a:ln>
                            <a:noFill/>
                          </a:ln>
                          <a:solidFill>
                            <a:schemeClr val="tx1"/>
                          </a:solidFill>
                          <a:effectLst/>
                          <a:latin typeface="Arial" panose="020B0604020202020204" pitchFamily="34" charset="0"/>
                        </a:rPr>
                        <a:t>/12</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 εισοδήματος </a:t>
                      </a:r>
                      <a:r>
                        <a:rPr kumimoji="0" lang="en-US" altLang="el-GR" sz="1800" b="1" i="0" u="none" strike="noStrike" cap="none" normalizeH="0" baseline="0">
                          <a:ln>
                            <a:noFill/>
                          </a:ln>
                          <a:solidFill>
                            <a:schemeClr val="tx1"/>
                          </a:solidFill>
                          <a:effectLst/>
                          <a:latin typeface="Arial" panose="020B0604020202020204" pitchFamily="34" charset="0"/>
                        </a:rPr>
                        <a:t>($2</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000 x </a:t>
                      </a:r>
                      <a:r>
                        <a:rPr kumimoji="0" lang="el-GR" altLang="el-GR" sz="1800" b="1" i="0" u="none" strike="noStrike" cap="none" normalizeH="0" baseline="0">
                          <a:ln>
                            <a:noFill/>
                          </a:ln>
                          <a:solidFill>
                            <a:schemeClr val="tx1"/>
                          </a:solidFill>
                          <a:effectLst/>
                          <a:latin typeface="Arial" panose="020B0604020202020204" pitchFamily="34" charset="0"/>
                        </a:rPr>
                        <a:t>0.</a:t>
                      </a:r>
                      <a:r>
                        <a:rPr kumimoji="0" lang="en-US" altLang="el-GR" sz="1800" b="1" i="0" u="none" strike="noStrike" cap="none" normalizeH="0" baseline="0">
                          <a:ln>
                            <a:noFill/>
                          </a:ln>
                          <a:solidFill>
                            <a:schemeClr val="tx1"/>
                          </a:solidFill>
                          <a:effectLst/>
                          <a:latin typeface="Arial" panose="020B0604020202020204" pitchFamily="34"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511649783"/>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225425">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225425" marR="0" lvl="1"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 εισοδήματος πληρωτέος</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540319277"/>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1" indent="0" algn="l" defTabSz="914400" rtl="0" eaLnBrk="1" fontAlgn="base" latinLnBrk="0" hangingPunct="1">
                        <a:lnSpc>
                          <a:spcPct val="100000"/>
                        </a:lnSpc>
                        <a:spcBef>
                          <a:spcPct val="0"/>
                        </a:spcBef>
                        <a:spcAft>
                          <a:spcPct val="0"/>
                        </a:spcAft>
                        <a:buClrTx/>
                        <a:buSzTx/>
                        <a:buFontTx/>
                        <a:buNone/>
                        <a:tabLst/>
                      </a:pPr>
                      <a:r>
                        <a:rPr kumimoji="0" lang="el-GR" altLang="el-GR" sz="1800" b="0" i="1" u="none" strike="noStrike" cap="none" normalizeH="0" baseline="0">
                          <a:ln>
                            <a:noFill/>
                          </a:ln>
                          <a:solidFill>
                            <a:schemeClr val="tx1"/>
                          </a:solidFill>
                          <a:effectLst/>
                          <a:latin typeface="Arial" panose="020B0604020202020204" pitchFamily="34" charset="0"/>
                        </a:rPr>
                        <a:t>Καταχώρηση φόρου εισοδήματος</a:t>
                      </a:r>
                      <a:endParaRPr kumimoji="0" lang="en-US" altLang="el-GR" sz="1800" b="0" i="1"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698782586"/>
                  </a:ext>
                </a:extLst>
              </a:tr>
            </a:tbl>
          </a:graphicData>
        </a:graphic>
      </p:graphicFrame>
      <p:sp>
        <p:nvSpPr>
          <p:cNvPr id="50209" name="Rectangle 1031">
            <a:extLst>
              <a:ext uri="{FF2B5EF4-FFF2-40B4-BE49-F238E27FC236}">
                <a16:creationId xmlns:a16="http://schemas.microsoft.com/office/drawing/2014/main" id="{611D6C5C-D2D8-B89E-6892-3DE2CEB47991}"/>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Φόρος εισοδήματος</a:t>
            </a:r>
            <a:endParaRPr lang="en-US" altLang="el-GR" sz="3200" b="1">
              <a:solidFill>
                <a:srgbClr val="740000"/>
              </a:solidFill>
              <a:latin typeface="Arial" panose="020B0604020202020204" pitchFamily="34" charset="0"/>
            </a:endParaRPr>
          </a:p>
        </p:txBody>
      </p:sp>
      <p:sp>
        <p:nvSpPr>
          <p:cNvPr id="10" name="Footer Placeholder 8">
            <a:extLst>
              <a:ext uri="{FF2B5EF4-FFF2-40B4-BE49-F238E27FC236}">
                <a16:creationId xmlns:a16="http://schemas.microsoft.com/office/drawing/2014/main" id="{F12AC20E-60E9-0F92-18D1-3762F45F636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50218" name="Picture 42">
            <a:extLst>
              <a:ext uri="{FF2B5EF4-FFF2-40B4-BE49-F238E27FC236}">
                <a16:creationId xmlns:a16="http://schemas.microsoft.com/office/drawing/2014/main" id="{BB110F9A-7669-92D5-F4CC-BE8530CDD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486276"/>
            <a:ext cx="8382000" cy="1304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618249-4EB5-6565-16EF-85DE184ACFA0}"/>
              </a:ext>
            </a:extLst>
          </p:cNvPr>
          <p:cNvSpPr/>
          <p:nvPr/>
        </p:nvSpPr>
        <p:spPr>
          <a:xfrm>
            <a:off x="2057400" y="1092200"/>
            <a:ext cx="7848600" cy="5081588"/>
          </a:xfrm>
          <a:prstGeom prst="rect">
            <a:avLst/>
          </a:prstGeom>
          <a:noFill/>
          <a:ln>
            <a:noFill/>
          </a:ln>
          <a:effectLst/>
        </p:spPr>
        <p:txBody>
          <a:bodyPr tIns="91440" bIns="91440">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lvl="1">
              <a:lnSpc>
                <a:spcPct val="125000"/>
              </a:lnSpc>
              <a:spcBef>
                <a:spcPts val="1200"/>
              </a:spcBef>
              <a:buClr>
                <a:srgbClr val="740000"/>
              </a:buClr>
              <a:buSzPct val="80000"/>
            </a:pPr>
            <a:r>
              <a:rPr lang="el-GR" altLang="el-GR" sz="2600">
                <a:latin typeface="Arial" panose="020B0604020202020204" pitchFamily="34" charset="0"/>
              </a:rPr>
              <a:t>Για τις περισσότερες εταιρείες</a:t>
            </a:r>
            <a:endParaRPr lang="en-US" altLang="el-GR" sz="2600">
              <a:latin typeface="Arial" panose="020B0604020202020204" pitchFamily="34" charset="0"/>
            </a:endParaRPr>
          </a:p>
          <a:p>
            <a:pPr marL="0" lvl="1">
              <a:lnSpc>
                <a:spcPct val="125000"/>
              </a:lnSpc>
              <a:spcBef>
                <a:spcPts val="1200"/>
              </a:spcBef>
              <a:buClr>
                <a:srgbClr val="740000"/>
              </a:buClr>
              <a:buSzPct val="80000"/>
              <a:buFont typeface="Wingdings" panose="05000000000000000000" pitchFamily="2" charset="2"/>
              <a:buChar char="u"/>
            </a:pPr>
            <a:r>
              <a:rPr lang="el-GR" altLang="el-GR" sz="2300">
                <a:latin typeface="Arial" panose="020B0604020202020204" pitchFamily="34" charset="0"/>
              </a:rPr>
              <a:t>Ο φόρος εισοδήματος και ο φόρος εισοδήματος πληρωτέος διαφέρουν</a:t>
            </a:r>
            <a:endParaRPr lang="en-US" altLang="el-GR" sz="2300">
              <a:latin typeface="Arial" panose="020B0604020202020204" pitchFamily="34" charset="0"/>
            </a:endParaRPr>
          </a:p>
          <a:p>
            <a:pPr marL="0" lvl="1">
              <a:lnSpc>
                <a:spcPct val="125000"/>
              </a:lnSpc>
              <a:spcBef>
                <a:spcPts val="1200"/>
              </a:spcBef>
              <a:buClr>
                <a:srgbClr val="740000"/>
              </a:buClr>
              <a:buSzPct val="80000"/>
              <a:buFont typeface="Wingdings" panose="05000000000000000000" pitchFamily="2" charset="2"/>
              <a:buChar char="u"/>
            </a:pPr>
            <a:r>
              <a:rPr lang="el-GR" altLang="el-GR" sz="2300">
                <a:latin typeface="Arial" panose="020B0604020202020204" pitchFamily="34" charset="0"/>
              </a:rPr>
              <a:t>Ορισμένα έσοδα και έξοδα επηρεάζουν διαφορετικά τα κέρδη από λογιστικής και από φορολογικής πλευράς</a:t>
            </a:r>
            <a:endParaRPr lang="en-US" altLang="el-GR" sz="2300">
              <a:latin typeface="Arial" panose="020B0604020202020204" pitchFamily="34" charset="0"/>
            </a:endParaRPr>
          </a:p>
          <a:p>
            <a:pPr marL="0" lvl="1">
              <a:lnSpc>
                <a:spcPct val="125000"/>
              </a:lnSpc>
              <a:spcBef>
                <a:spcPts val="1200"/>
              </a:spcBef>
              <a:buClr>
                <a:srgbClr val="740000"/>
              </a:buClr>
              <a:buSzPct val="80000"/>
              <a:buFont typeface="Wingdings" panose="05000000000000000000" pitchFamily="2" charset="2"/>
              <a:buChar char="u"/>
            </a:pPr>
            <a:r>
              <a:rPr lang="el-GR" altLang="el-GR" sz="2300">
                <a:latin typeface="Arial" panose="020B0604020202020204" pitchFamily="34" charset="0"/>
              </a:rPr>
              <a:t>Η συνηθέστερη διαφορά μεταξύ των λογιστικών κερδών και του φορολογητέου εισοδήματοςυπάρχει όταν η εταιρεία χρησιμοποιεί τη σταθερή μέθοδο αποσβέσεων στις χρηματοοικονομικές της καταστάσεις και την επιταχυνόμενη στις δηλώσεις φορολογίας εισοδήματος</a:t>
            </a:r>
            <a:endParaRPr lang="en-US" altLang="en-US" sz="2300">
              <a:latin typeface="Arial" panose="020B0604020202020204" pitchFamily="34" charset="0"/>
            </a:endParaRPr>
          </a:p>
        </p:txBody>
      </p:sp>
      <p:sp>
        <p:nvSpPr>
          <p:cNvPr id="52226" name="Text Box 13">
            <a:extLst>
              <a:ext uri="{FF2B5EF4-FFF2-40B4-BE49-F238E27FC236}">
                <a16:creationId xmlns:a16="http://schemas.microsoft.com/office/drawing/2014/main" id="{7EE93E46-ECF8-F0B6-D391-D761AA84471F}"/>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52227" name="Rectangle 1031">
            <a:extLst>
              <a:ext uri="{FF2B5EF4-FFF2-40B4-BE49-F238E27FC236}">
                <a16:creationId xmlns:a16="http://schemas.microsoft.com/office/drawing/2014/main" id="{02C42438-3B2C-68D8-F8EE-6A8ADB06DB98}"/>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Φόρος εισοδήματος</a:t>
            </a:r>
            <a:endParaRPr lang="en-US" altLang="el-GR" sz="3200" b="1">
              <a:solidFill>
                <a:srgbClr val="740000"/>
              </a:solidFill>
              <a:latin typeface="Arial" panose="020B0604020202020204" pitchFamily="34" charset="0"/>
            </a:endParaRPr>
          </a:p>
        </p:txBody>
      </p:sp>
      <p:sp>
        <p:nvSpPr>
          <p:cNvPr id="5" name="Footer Placeholder 8">
            <a:extLst>
              <a:ext uri="{FF2B5EF4-FFF2-40B4-BE49-F238E27FC236}">
                <a16:creationId xmlns:a16="http://schemas.microsoft.com/office/drawing/2014/main" id="{2E970D28-A28E-15DE-CAA7-B6C1069B9F2D}"/>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3">
            <a:extLst>
              <a:ext uri="{FF2B5EF4-FFF2-40B4-BE49-F238E27FC236}">
                <a16:creationId xmlns:a16="http://schemas.microsoft.com/office/drawing/2014/main" id="{5DAF7C26-7C3B-C485-06D7-3E86982502B5}"/>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54274" name="Rectangle 6">
            <a:extLst>
              <a:ext uri="{FF2B5EF4-FFF2-40B4-BE49-F238E27FC236}">
                <a16:creationId xmlns:a16="http://schemas.microsoft.com/office/drawing/2014/main" id="{72F93836-AA11-EEA4-979D-2F88A8EC75F0}"/>
              </a:ext>
            </a:extLst>
          </p:cNvPr>
          <p:cNvSpPr>
            <a:spLocks noChangeArrowheads="1"/>
          </p:cNvSpPr>
          <p:nvPr/>
        </p:nvSpPr>
        <p:spPr bwMode="auto">
          <a:xfrm>
            <a:off x="2057400" y="1095375"/>
            <a:ext cx="8153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000" b="1">
                <a:latin typeface="Arial" panose="020B0604020202020204" pitchFamily="34" charset="0"/>
              </a:rPr>
              <a:t>Παράδειγμα</a:t>
            </a:r>
            <a:r>
              <a:rPr lang="en-US" altLang="el-GR" sz="2000" b="1">
                <a:latin typeface="Arial" panose="020B0604020202020204" pitchFamily="34" charset="0"/>
              </a:rPr>
              <a:t>: </a:t>
            </a:r>
            <a:r>
              <a:rPr lang="el-GR" altLang="el-GR" sz="2000">
                <a:latin typeface="Arial" panose="020B0604020202020204" pitchFamily="34" charset="0"/>
              </a:rPr>
              <a:t>Έστω το </a:t>
            </a:r>
            <a:r>
              <a:rPr lang="en-US" altLang="el-GR" sz="2000">
                <a:latin typeface="Arial" panose="020B0604020202020204" pitchFamily="34" charset="0"/>
              </a:rPr>
              <a:t>2014 </a:t>
            </a:r>
            <a:r>
              <a:rPr lang="el-GR" altLang="el-GR" sz="2000">
                <a:latin typeface="Arial" panose="020B0604020202020204" pitchFamily="34" charset="0"/>
              </a:rPr>
              <a:t>η</a:t>
            </a:r>
            <a:r>
              <a:rPr lang="en-US" altLang="el-GR" sz="2000">
                <a:latin typeface="Arial" panose="020B0604020202020204" pitchFamily="34" charset="0"/>
              </a:rPr>
              <a:t> Gap, Inc.</a:t>
            </a:r>
            <a:r>
              <a:rPr lang="el-GR" altLang="el-GR" sz="2000">
                <a:latin typeface="Arial" panose="020B0604020202020204" pitchFamily="34" charset="0"/>
              </a:rPr>
              <a:t> είχε λογιστικά κέρδη προ φόρων </a:t>
            </a:r>
            <a:r>
              <a:rPr lang="en-US" altLang="el-GR" sz="2000">
                <a:latin typeface="Arial" panose="020B0604020202020204" pitchFamily="34" charset="0"/>
              </a:rPr>
              <a:t>$2 </a:t>
            </a:r>
            <a:r>
              <a:rPr lang="el-GR" altLang="el-GR" sz="2000">
                <a:latin typeface="Arial" panose="020B0604020202020204" pitchFamily="34" charset="0"/>
              </a:rPr>
              <a:t>δισ.</a:t>
            </a:r>
            <a:r>
              <a:rPr lang="en-US" altLang="el-GR" sz="2000">
                <a:latin typeface="Arial" panose="020B0604020202020204" pitchFamily="34" charset="0"/>
              </a:rPr>
              <a:t> </a:t>
            </a:r>
            <a:r>
              <a:rPr lang="el-GR" altLang="el-GR" sz="2000">
                <a:latin typeface="Arial" panose="020B0604020202020204" pitchFamily="34" charset="0"/>
              </a:rPr>
              <a:t>Στην Κατάσταση Αποτελεσμάτων</a:t>
            </a:r>
            <a:r>
              <a:rPr lang="en-US" altLang="el-GR" sz="2000">
                <a:latin typeface="Arial" panose="020B0604020202020204" pitchFamily="34" charset="0"/>
              </a:rPr>
              <a:t>, </a:t>
            </a:r>
            <a:r>
              <a:rPr lang="el-GR" altLang="el-GR" sz="2000">
                <a:latin typeface="Arial" panose="020B0604020202020204" pitchFamily="34" charset="0"/>
              </a:rPr>
              <a:t>και φορολογητέο εισόδημα</a:t>
            </a:r>
            <a:r>
              <a:rPr lang="en-US" altLang="el-GR" sz="2000">
                <a:latin typeface="Arial" panose="020B0604020202020204" pitchFamily="34" charset="0"/>
              </a:rPr>
              <a:t> $1</a:t>
            </a:r>
            <a:r>
              <a:rPr lang="el-GR" altLang="el-GR" sz="2000">
                <a:latin typeface="Arial" panose="020B0604020202020204" pitchFamily="34" charset="0"/>
              </a:rPr>
              <a:t>.</a:t>
            </a:r>
            <a:r>
              <a:rPr lang="en-US" altLang="el-GR" sz="2000">
                <a:latin typeface="Arial" panose="020B0604020202020204" pitchFamily="34" charset="0"/>
              </a:rPr>
              <a:t>600 </a:t>
            </a:r>
            <a:r>
              <a:rPr lang="el-GR" altLang="el-GR" sz="2000">
                <a:latin typeface="Arial" panose="020B0604020202020204" pitchFamily="34" charset="0"/>
              </a:rPr>
              <a:t>εκατ.</a:t>
            </a:r>
            <a:r>
              <a:rPr lang="en-US" altLang="el-GR" sz="2000">
                <a:latin typeface="Arial" panose="020B0604020202020204" pitchFamily="34" charset="0"/>
              </a:rPr>
              <a:t> </a:t>
            </a:r>
            <a:r>
              <a:rPr lang="el-GR" altLang="el-GR" sz="2000">
                <a:latin typeface="Arial" panose="020B0604020202020204" pitchFamily="34" charset="0"/>
              </a:rPr>
              <a:t>στη δήλωση φορολογητέου εισοδήματος</a:t>
            </a:r>
            <a:r>
              <a:rPr lang="en-US" altLang="el-GR" sz="2000">
                <a:latin typeface="Arial" panose="020B0604020202020204" pitchFamily="34" charset="0"/>
              </a:rPr>
              <a:t>. </a:t>
            </a:r>
            <a:r>
              <a:rPr lang="el-GR" altLang="el-GR" sz="2000">
                <a:latin typeface="Arial" panose="020B0604020202020204" pitchFamily="34" charset="0"/>
              </a:rPr>
              <a:t>Η εταιρεία</a:t>
            </a:r>
            <a:r>
              <a:rPr lang="en-US" altLang="el-GR" sz="2000">
                <a:latin typeface="Arial" panose="020B0604020202020204" pitchFamily="34" charset="0"/>
              </a:rPr>
              <a:t> </a:t>
            </a:r>
            <a:r>
              <a:rPr lang="el-GR" altLang="el-GR" sz="2000">
                <a:latin typeface="Arial" panose="020B0604020202020204" pitchFamily="34" charset="0"/>
              </a:rPr>
              <a:t>χρησιμοποιεί τη σταθερή μέθοδο απόσβεσης για λογιστικούς σκοπούς</a:t>
            </a:r>
            <a:r>
              <a:rPr lang="en-US" altLang="el-GR" sz="2000">
                <a:latin typeface="Arial" panose="020B0604020202020204" pitchFamily="34" charset="0"/>
              </a:rPr>
              <a:t> (</a:t>
            </a:r>
            <a:r>
              <a:rPr lang="el-GR" altLang="el-GR" sz="2000">
                <a:latin typeface="Arial" panose="020B0604020202020204" pitchFamily="34" charset="0"/>
              </a:rPr>
              <a:t>έστω</a:t>
            </a:r>
            <a:r>
              <a:rPr lang="en-US" altLang="el-GR" sz="2000">
                <a:latin typeface="Arial" panose="020B0604020202020204" pitchFamily="34" charset="0"/>
              </a:rPr>
              <a:t> $200 </a:t>
            </a:r>
            <a:r>
              <a:rPr lang="el-GR" altLang="el-GR" sz="2000">
                <a:latin typeface="Arial" panose="020B0604020202020204" pitchFamily="34" charset="0"/>
              </a:rPr>
              <a:t>εκατ.</a:t>
            </a:r>
            <a:r>
              <a:rPr lang="en-US" altLang="el-GR" sz="2000">
                <a:latin typeface="Arial" panose="020B0604020202020204" pitchFamily="34" charset="0"/>
              </a:rPr>
              <a:t>), </a:t>
            </a:r>
            <a:r>
              <a:rPr lang="el-GR" altLang="el-GR" sz="2000">
                <a:latin typeface="Arial" panose="020B0604020202020204" pitchFamily="34" charset="0"/>
              </a:rPr>
              <a:t>και την επιταχυνόμενη για φορολογικούς σκοπούς </a:t>
            </a:r>
            <a:r>
              <a:rPr lang="en-US" altLang="el-GR" sz="2000">
                <a:latin typeface="Arial" panose="020B0604020202020204" pitchFamily="34" charset="0"/>
              </a:rPr>
              <a:t>(</a:t>
            </a:r>
            <a:r>
              <a:rPr lang="el-GR" altLang="el-GR" sz="2000">
                <a:latin typeface="Arial" panose="020B0604020202020204" pitchFamily="34" charset="0"/>
              </a:rPr>
              <a:t>έστω</a:t>
            </a:r>
            <a:r>
              <a:rPr lang="en-US" altLang="el-GR" sz="2000">
                <a:latin typeface="Arial" panose="020B0604020202020204" pitchFamily="34" charset="0"/>
              </a:rPr>
              <a:t>, $600 </a:t>
            </a:r>
            <a:r>
              <a:rPr lang="el-GR" altLang="el-GR" sz="2000">
                <a:latin typeface="Arial" panose="020B0604020202020204" pitchFamily="34" charset="0"/>
              </a:rPr>
              <a:t>εκατ.</a:t>
            </a:r>
            <a:r>
              <a:rPr lang="en-US" altLang="el-GR" sz="2000">
                <a:latin typeface="Arial" panose="020B0604020202020204" pitchFamily="34" charset="0"/>
              </a:rPr>
              <a:t>).</a:t>
            </a:r>
            <a:r>
              <a:rPr lang="el-GR" altLang="el-GR" sz="2000">
                <a:latin typeface="Arial" panose="020B0604020202020204" pitchFamily="34" charset="0"/>
              </a:rPr>
              <a:t> Η εταιρεία θα καταχωρίσει φόρο εισοδήματος για το </a:t>
            </a:r>
            <a:r>
              <a:rPr lang="en-US" altLang="el-GR" sz="2000">
                <a:latin typeface="Arial" panose="020B0604020202020204" pitchFamily="34" charset="0"/>
              </a:rPr>
              <a:t>2014 </a:t>
            </a:r>
            <a:r>
              <a:rPr lang="el-GR" altLang="el-GR" sz="2000">
                <a:latin typeface="Arial" panose="020B0604020202020204" pitchFamily="34" charset="0"/>
              </a:rPr>
              <a:t>ως εξής</a:t>
            </a:r>
            <a:r>
              <a:rPr lang="en-US" altLang="el-GR" sz="2000">
                <a:latin typeface="Arial" panose="020B0604020202020204" pitchFamily="34" charset="0"/>
              </a:rPr>
              <a:t> (</a:t>
            </a:r>
            <a:r>
              <a:rPr lang="el-GR" altLang="el-GR" sz="2000">
                <a:latin typeface="Arial" panose="020B0604020202020204" pitchFamily="34" charset="0"/>
              </a:rPr>
              <a:t>ποσά σε εκατ. και φορολογικός συντελεστής </a:t>
            </a:r>
            <a:r>
              <a:rPr lang="en-US" altLang="el-GR" sz="2000">
                <a:latin typeface="Arial" panose="020B0604020202020204" pitchFamily="34" charset="0"/>
              </a:rPr>
              <a:t>40%):</a:t>
            </a:r>
            <a:endParaRPr lang="en-US" altLang="en-US" sz="2000">
              <a:latin typeface="Arial" panose="020B0604020202020204" pitchFamily="34" charset="0"/>
            </a:endParaRPr>
          </a:p>
        </p:txBody>
      </p:sp>
      <p:sp>
        <p:nvSpPr>
          <p:cNvPr id="8" name="Rectangle 7">
            <a:extLst>
              <a:ext uri="{FF2B5EF4-FFF2-40B4-BE49-F238E27FC236}">
                <a16:creationId xmlns:a16="http://schemas.microsoft.com/office/drawing/2014/main" id="{01428948-6C09-D943-C100-816DD591F400}"/>
              </a:ext>
            </a:extLst>
          </p:cNvPr>
          <p:cNvSpPr/>
          <p:nvPr/>
        </p:nvSpPr>
        <p:spPr bwMode="auto">
          <a:xfrm>
            <a:off x="1981200" y="4269865"/>
            <a:ext cx="8229600" cy="2196030"/>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54313" name="Group 41">
            <a:extLst>
              <a:ext uri="{FF2B5EF4-FFF2-40B4-BE49-F238E27FC236}">
                <a16:creationId xmlns:a16="http://schemas.microsoft.com/office/drawing/2014/main" id="{A120E0E9-5979-03AE-B769-7EA912920DD8}"/>
              </a:ext>
            </a:extLst>
          </p:cNvPr>
          <p:cNvGraphicFramePr>
            <a:graphicFrameLocks noGrp="1"/>
          </p:cNvGraphicFramePr>
          <p:nvPr/>
        </p:nvGraphicFramePr>
        <p:xfrm>
          <a:off x="2133600" y="4343401"/>
          <a:ext cx="7924800" cy="2053273"/>
        </p:xfrm>
        <a:graphic>
          <a:graphicData uri="http://schemas.openxmlformats.org/drawingml/2006/table">
            <a:tbl>
              <a:tblPr/>
              <a:tblGrid>
                <a:gridCol w="914400">
                  <a:extLst>
                    <a:ext uri="{9D8B030D-6E8A-4147-A177-3AD203B41FA5}">
                      <a16:colId xmlns:a16="http://schemas.microsoft.com/office/drawing/2014/main" val="4168205032"/>
                    </a:ext>
                  </a:extLst>
                </a:gridCol>
                <a:gridCol w="4419600">
                  <a:extLst>
                    <a:ext uri="{9D8B030D-6E8A-4147-A177-3AD203B41FA5}">
                      <a16:colId xmlns:a16="http://schemas.microsoft.com/office/drawing/2014/main" val="3132854289"/>
                    </a:ext>
                  </a:extLst>
                </a:gridCol>
                <a:gridCol w="1295400">
                  <a:extLst>
                    <a:ext uri="{9D8B030D-6E8A-4147-A177-3AD203B41FA5}">
                      <a16:colId xmlns:a16="http://schemas.microsoft.com/office/drawing/2014/main" val="734842960"/>
                    </a:ext>
                  </a:extLst>
                </a:gridCol>
                <a:gridCol w="1295400">
                  <a:extLst>
                    <a:ext uri="{9D8B030D-6E8A-4147-A177-3AD203B41FA5}">
                      <a16:colId xmlns:a16="http://schemas.microsoft.com/office/drawing/2014/main" val="3290352999"/>
                    </a:ext>
                  </a:extLst>
                </a:gridCol>
              </a:tblGrid>
              <a:tr h="36671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2015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856196884"/>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31</a:t>
                      </a:r>
                      <a:r>
                        <a:rPr kumimoji="0" lang="el-GR" altLang="el-GR" sz="1800" b="1" i="0" u="none" strike="noStrike" cap="none" normalizeH="0" baseline="0">
                          <a:ln>
                            <a:noFill/>
                          </a:ln>
                          <a:solidFill>
                            <a:schemeClr val="tx1"/>
                          </a:solidFill>
                          <a:effectLst/>
                          <a:latin typeface="Arial" panose="020B0604020202020204" pitchFamily="34" charset="0"/>
                        </a:rPr>
                        <a:t>/01</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 εισοδήματος </a:t>
                      </a:r>
                      <a:r>
                        <a:rPr kumimoji="0" lang="en-US" altLang="el-GR" sz="1800" b="1" i="0" u="none" strike="noStrike" cap="none" normalizeH="0" baseline="0">
                          <a:ln>
                            <a:noFill/>
                          </a:ln>
                          <a:solidFill>
                            <a:schemeClr val="tx1"/>
                          </a:solidFill>
                          <a:effectLst/>
                          <a:latin typeface="Arial" panose="020B0604020202020204" pitchFamily="34" charset="0"/>
                        </a:rPr>
                        <a:t>($2</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000 x 0</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059081498"/>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225425">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225425" marR="0" lvl="1"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 εισοδήματος πληρωτέος </a:t>
                      </a:r>
                      <a:r>
                        <a:rPr kumimoji="0" lang="en-US" altLang="el-GR" sz="1800" b="1" i="0" u="none" strike="noStrike" cap="none" normalizeH="0" baseline="0">
                          <a:ln>
                            <a:noFill/>
                          </a:ln>
                          <a:solidFill>
                            <a:schemeClr val="tx1"/>
                          </a:solidFill>
                          <a:effectLst/>
                          <a:latin typeface="Arial" panose="020B0604020202020204" pitchFamily="34" charset="0"/>
                        </a:rPr>
                        <a:t>($1</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600 x 0</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640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515588815"/>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231775">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231775" marR="0" lvl="1"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Αναβαλλόμενη φορολογική υποχρέωση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160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693358731"/>
                  </a:ext>
                </a:extLst>
              </a:tr>
            </a:tbl>
          </a:graphicData>
        </a:graphic>
      </p:graphicFrame>
      <p:sp>
        <p:nvSpPr>
          <p:cNvPr id="54305" name="Rectangle 1031">
            <a:extLst>
              <a:ext uri="{FF2B5EF4-FFF2-40B4-BE49-F238E27FC236}">
                <a16:creationId xmlns:a16="http://schemas.microsoft.com/office/drawing/2014/main" id="{463CCAAE-8B3F-6C80-EA64-A3A77FD9A8B7}"/>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Φόρος εισοδήματος</a:t>
            </a:r>
            <a:endParaRPr lang="en-US" altLang="el-GR" sz="3200" b="1">
              <a:solidFill>
                <a:srgbClr val="740000"/>
              </a:solidFill>
              <a:latin typeface="Arial" panose="020B0604020202020204" pitchFamily="34" charset="0"/>
            </a:endParaRPr>
          </a:p>
        </p:txBody>
      </p:sp>
      <p:sp>
        <p:nvSpPr>
          <p:cNvPr id="10" name="Footer Placeholder 8">
            <a:extLst>
              <a:ext uri="{FF2B5EF4-FFF2-40B4-BE49-F238E27FC236}">
                <a16:creationId xmlns:a16="http://schemas.microsoft.com/office/drawing/2014/main" id="{75CDC570-F452-D6D9-CD2D-A78A08C49438}"/>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ΠΟΙΟΤΗΤΑ ΚΕΡΔΩΝ</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n-US" sz="2400" b="1" kern="0" dirty="0">
                <a:latin typeface="Cambria" panose="02040503050406030204" pitchFamily="18" charset="0"/>
                <a:ea typeface="Cambria" panose="02040503050406030204" pitchFamily="18" charset="0"/>
              </a:rPr>
              <a:t>What is earnings quality in CFA?</a:t>
            </a:r>
          </a:p>
          <a:p>
            <a:pPr marL="0" algn="just">
              <a:buNone/>
            </a:pPr>
            <a:endParaRPr lang="en-US" sz="2400" b="1" kern="0" dirty="0">
              <a:latin typeface="Cambria" panose="02040503050406030204" pitchFamily="18" charset="0"/>
              <a:ea typeface="Cambria" panose="02040503050406030204" pitchFamily="18" charset="0"/>
            </a:endParaRPr>
          </a:p>
          <a:p>
            <a:pPr marL="0" algn="just">
              <a:buNone/>
            </a:pPr>
            <a:r>
              <a:rPr lang="en-US" sz="2400" b="1" kern="0" dirty="0">
                <a:latin typeface="Cambria" panose="02040503050406030204" pitchFamily="18" charset="0"/>
                <a:ea typeface="Cambria" panose="02040503050406030204" pitchFamily="18" charset="0"/>
              </a:rPr>
              <a:t>Earnings Quality Explained for CFA Exam</a:t>
            </a:r>
          </a:p>
          <a:p>
            <a:pPr marL="0" algn="just">
              <a:buNone/>
            </a:pPr>
            <a:endParaRPr lang="en-US" sz="2400" kern="0" dirty="0">
              <a:latin typeface="Cambria" panose="02040503050406030204" pitchFamily="18" charset="0"/>
              <a:ea typeface="Cambria" panose="02040503050406030204" pitchFamily="18" charset="0"/>
            </a:endParaRPr>
          </a:p>
          <a:p>
            <a:pPr marL="0" algn="just">
              <a:buNone/>
            </a:pPr>
            <a:r>
              <a:rPr lang="en-US" sz="2400" kern="0" dirty="0">
                <a:latin typeface="Cambria" panose="02040503050406030204" pitchFamily="18" charset="0"/>
                <a:ea typeface="Cambria" panose="02040503050406030204" pitchFamily="18" charset="0"/>
              </a:rPr>
              <a:t>Earnings quality refers to the </a:t>
            </a:r>
            <a:r>
              <a:rPr lang="en-US" sz="2400" b="1" kern="0" dirty="0">
                <a:latin typeface="Cambria" panose="02040503050406030204" pitchFamily="18" charset="0"/>
                <a:ea typeface="Cambria" panose="02040503050406030204" pitchFamily="18" charset="0"/>
              </a:rPr>
              <a:t>sustainability</a:t>
            </a:r>
            <a:r>
              <a:rPr lang="en-US" sz="2400" kern="0" dirty="0">
                <a:latin typeface="Cambria" panose="02040503050406030204" pitchFamily="18" charset="0"/>
                <a:ea typeface="Cambria" panose="02040503050406030204" pitchFamily="18" charset="0"/>
              </a:rPr>
              <a:t> of the revenues and cash generated by the company. </a:t>
            </a:r>
          </a:p>
          <a:p>
            <a:pPr marL="0" algn="just">
              <a:buNone/>
            </a:pPr>
            <a:endParaRPr lang="en-US" sz="2400" kern="0" dirty="0">
              <a:latin typeface="Cambria" panose="02040503050406030204" pitchFamily="18" charset="0"/>
              <a:ea typeface="Cambria" panose="02040503050406030204" pitchFamily="18" charset="0"/>
            </a:endParaRPr>
          </a:p>
          <a:p>
            <a:pPr marL="0" algn="just">
              <a:buNone/>
            </a:pPr>
            <a:r>
              <a:rPr lang="en-US" sz="2400" kern="0" dirty="0">
                <a:latin typeface="Cambria" panose="02040503050406030204" pitchFamily="18" charset="0"/>
                <a:ea typeface="Cambria" panose="02040503050406030204" pitchFamily="18" charset="0"/>
              </a:rPr>
              <a:t>High-quality earnings provide a good return on the shareholder capital invested.</a:t>
            </a: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053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13">
            <a:extLst>
              <a:ext uri="{FF2B5EF4-FFF2-40B4-BE49-F238E27FC236}">
                <a16:creationId xmlns:a16="http://schemas.microsoft.com/office/drawing/2014/main" id="{4B1C79FE-1932-E148-C821-5D6565E394B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56322" name="Rectangle 6">
            <a:extLst>
              <a:ext uri="{FF2B5EF4-FFF2-40B4-BE49-F238E27FC236}">
                <a16:creationId xmlns:a16="http://schemas.microsoft.com/office/drawing/2014/main" id="{AB6B87A2-5D73-649E-680E-5692641E01A2}"/>
              </a:ext>
            </a:extLst>
          </p:cNvPr>
          <p:cNvSpPr>
            <a:spLocks noChangeArrowheads="1"/>
          </p:cNvSpPr>
          <p:nvPr/>
        </p:nvSpPr>
        <p:spPr bwMode="auto">
          <a:xfrm>
            <a:off x="2057400" y="1095376"/>
            <a:ext cx="8153400" cy="54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100">
                <a:latin typeface="Arial" panose="020B0604020202020204" pitchFamily="34" charset="0"/>
              </a:rPr>
              <a:t>Στις οικονομικές καταστάσεις του 2014 η </a:t>
            </a:r>
            <a:r>
              <a:rPr lang="en-US" altLang="el-GR" sz="2100">
                <a:latin typeface="Arial" panose="020B0604020202020204" pitchFamily="34" charset="0"/>
              </a:rPr>
              <a:t>Gap, Inc.</a:t>
            </a:r>
            <a:r>
              <a:rPr lang="el-GR" altLang="el-GR" sz="2100">
                <a:latin typeface="Arial" panose="020B0604020202020204" pitchFamily="34" charset="0"/>
              </a:rPr>
              <a:t> θα αναφέρει</a:t>
            </a:r>
            <a:endParaRPr lang="en-US" altLang="en-US" sz="2100">
              <a:latin typeface="Arial" panose="020B0604020202020204" pitchFamily="34" charset="0"/>
            </a:endParaRPr>
          </a:p>
        </p:txBody>
      </p:sp>
      <p:sp>
        <p:nvSpPr>
          <p:cNvPr id="56323" name="Rectangle 1031">
            <a:extLst>
              <a:ext uri="{FF2B5EF4-FFF2-40B4-BE49-F238E27FC236}">
                <a16:creationId xmlns:a16="http://schemas.microsoft.com/office/drawing/2014/main" id="{612E297B-EDE0-857B-3D43-02595521679F}"/>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Φόρος εισοδήματος</a:t>
            </a:r>
            <a:endParaRPr lang="en-US" altLang="el-GR" sz="3200" b="1">
              <a:solidFill>
                <a:srgbClr val="740000"/>
              </a:solidFill>
              <a:latin typeface="Arial" panose="020B0604020202020204" pitchFamily="34" charset="0"/>
            </a:endParaRPr>
          </a:p>
        </p:txBody>
      </p:sp>
      <p:sp>
        <p:nvSpPr>
          <p:cNvPr id="10" name="Rectangle 9">
            <a:extLst>
              <a:ext uri="{FF2B5EF4-FFF2-40B4-BE49-F238E27FC236}">
                <a16:creationId xmlns:a16="http://schemas.microsoft.com/office/drawing/2014/main" id="{0CCF8AEA-8FBA-FD03-BF0E-8EA3AE8E41E7}"/>
              </a:ext>
            </a:extLst>
          </p:cNvPr>
          <p:cNvSpPr/>
          <p:nvPr/>
        </p:nvSpPr>
        <p:spPr bwMode="auto">
          <a:xfrm>
            <a:off x="1981200" y="1832502"/>
            <a:ext cx="8229600" cy="2196030"/>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56362" name="Group 42">
            <a:extLst>
              <a:ext uri="{FF2B5EF4-FFF2-40B4-BE49-F238E27FC236}">
                <a16:creationId xmlns:a16="http://schemas.microsoft.com/office/drawing/2014/main" id="{1A930C56-9045-F22A-CFDB-21C2BDA1E7E5}"/>
              </a:ext>
            </a:extLst>
          </p:cNvPr>
          <p:cNvGraphicFramePr>
            <a:graphicFrameLocks noGrp="1"/>
          </p:cNvGraphicFramePr>
          <p:nvPr/>
        </p:nvGraphicFramePr>
        <p:xfrm>
          <a:off x="2133600" y="1905000"/>
          <a:ext cx="7766050" cy="2052320"/>
        </p:xfrm>
        <a:graphic>
          <a:graphicData uri="http://schemas.openxmlformats.org/drawingml/2006/table">
            <a:tbl>
              <a:tblPr/>
              <a:tblGrid>
                <a:gridCol w="755650">
                  <a:extLst>
                    <a:ext uri="{9D8B030D-6E8A-4147-A177-3AD203B41FA5}">
                      <a16:colId xmlns:a16="http://schemas.microsoft.com/office/drawing/2014/main" val="1133582754"/>
                    </a:ext>
                  </a:extLst>
                </a:gridCol>
                <a:gridCol w="4419600">
                  <a:extLst>
                    <a:ext uri="{9D8B030D-6E8A-4147-A177-3AD203B41FA5}">
                      <a16:colId xmlns:a16="http://schemas.microsoft.com/office/drawing/2014/main" val="4291536489"/>
                    </a:ext>
                  </a:extLst>
                </a:gridCol>
                <a:gridCol w="1295400">
                  <a:extLst>
                    <a:ext uri="{9D8B030D-6E8A-4147-A177-3AD203B41FA5}">
                      <a16:colId xmlns:a16="http://schemas.microsoft.com/office/drawing/2014/main" val="3530639704"/>
                    </a:ext>
                  </a:extLst>
                </a:gridCol>
                <a:gridCol w="1295400">
                  <a:extLst>
                    <a:ext uri="{9D8B030D-6E8A-4147-A177-3AD203B41FA5}">
                      <a16:colId xmlns:a16="http://schemas.microsoft.com/office/drawing/2014/main" val="2916532594"/>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2015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403833670"/>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31</a:t>
                      </a:r>
                      <a:r>
                        <a:rPr kumimoji="0" lang="el-GR" altLang="el-GR" sz="1800" b="1" i="0" u="none" strike="noStrike" cap="none" normalizeH="0" baseline="0">
                          <a:ln>
                            <a:noFill/>
                          </a:ln>
                          <a:solidFill>
                            <a:schemeClr val="tx1"/>
                          </a:solidFill>
                          <a:effectLst/>
                          <a:latin typeface="Arial" panose="020B0604020202020204" pitchFamily="34" charset="0"/>
                        </a:rPr>
                        <a:t>/01</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 εισοδήματος </a:t>
                      </a:r>
                      <a:r>
                        <a:rPr kumimoji="0" lang="en-US" altLang="el-GR" sz="1800" b="1" i="0" u="none" strike="noStrike" cap="none" normalizeH="0" baseline="0">
                          <a:ln>
                            <a:noFill/>
                          </a:ln>
                          <a:solidFill>
                            <a:schemeClr val="tx1"/>
                          </a:solidFill>
                          <a:effectLst/>
                          <a:latin typeface="Arial" panose="020B0604020202020204" pitchFamily="34" charset="0"/>
                        </a:rPr>
                        <a:t>($2</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000 x 0</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254142231"/>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225425">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225425" marR="0" lvl="1"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a:t>
                      </a:r>
                      <a:r>
                        <a:rPr kumimoji="0" lang="el-GR" altLang="el-GR" sz="1600" b="1" i="0" u="none" strike="noStrike" cap="none" normalizeH="0" baseline="0">
                          <a:ln>
                            <a:noFill/>
                          </a:ln>
                          <a:solidFill>
                            <a:schemeClr val="tx1"/>
                          </a:solidFill>
                          <a:effectLst/>
                          <a:latin typeface="Arial" panose="020B0604020202020204" pitchFamily="34" charset="0"/>
                        </a:rPr>
                        <a:t> </a:t>
                      </a:r>
                      <a:r>
                        <a:rPr kumimoji="0" lang="el-GR" altLang="el-GR" sz="1800" b="1" i="0" u="none" strike="noStrike" cap="none" normalizeH="0" baseline="0">
                          <a:ln>
                            <a:noFill/>
                          </a:ln>
                          <a:solidFill>
                            <a:schemeClr val="tx1"/>
                          </a:solidFill>
                          <a:effectLst/>
                          <a:latin typeface="Arial" panose="020B0604020202020204" pitchFamily="34" charset="0"/>
                        </a:rPr>
                        <a:t>εισοδήματος</a:t>
                      </a:r>
                      <a:r>
                        <a:rPr kumimoji="0" lang="el-GR" altLang="el-GR" sz="1600" b="1" i="0" u="none" strike="noStrike" cap="none" normalizeH="0" baseline="0">
                          <a:ln>
                            <a:noFill/>
                          </a:ln>
                          <a:solidFill>
                            <a:schemeClr val="tx1"/>
                          </a:solidFill>
                          <a:effectLst/>
                          <a:latin typeface="Arial" panose="020B0604020202020204" pitchFamily="34" charset="0"/>
                        </a:rPr>
                        <a:t> </a:t>
                      </a:r>
                      <a:r>
                        <a:rPr kumimoji="0" lang="el-GR" altLang="el-GR" sz="1800" b="1" i="0" u="none" strike="noStrike" cap="none" normalizeH="0" baseline="0">
                          <a:ln>
                            <a:noFill/>
                          </a:ln>
                          <a:solidFill>
                            <a:schemeClr val="tx1"/>
                          </a:solidFill>
                          <a:effectLst/>
                          <a:latin typeface="Arial" panose="020B0604020202020204" pitchFamily="34" charset="0"/>
                        </a:rPr>
                        <a:t>πληρωτέος</a:t>
                      </a:r>
                      <a:r>
                        <a:rPr kumimoji="0" lang="en-US" altLang="el-GR" sz="1800" b="1" i="0" u="none" strike="noStrike" cap="none" normalizeH="0" baseline="0">
                          <a:ln>
                            <a:noFill/>
                          </a:ln>
                          <a:solidFill>
                            <a:schemeClr val="tx1"/>
                          </a:solidFill>
                          <a:effectLst/>
                          <a:latin typeface="Arial" panose="020B0604020202020204" pitchFamily="34" charset="0"/>
                        </a:rPr>
                        <a:t> ($1</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600 x 0</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640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149037014"/>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231775">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231775" marR="0" lvl="1"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Αναβαλλόμενη φορολογική υποχρέωση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160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774399403"/>
                  </a:ext>
                </a:extLst>
              </a:tr>
            </a:tbl>
          </a:graphicData>
        </a:graphic>
      </p:graphicFrame>
      <p:sp>
        <p:nvSpPr>
          <p:cNvPr id="56355" name="TextBox 1">
            <a:extLst>
              <a:ext uri="{FF2B5EF4-FFF2-40B4-BE49-F238E27FC236}">
                <a16:creationId xmlns:a16="http://schemas.microsoft.com/office/drawing/2014/main" id="{27A03FF6-5DC9-A768-D9CB-83336712934D}"/>
              </a:ext>
            </a:extLst>
          </p:cNvPr>
          <p:cNvSpPr txBox="1">
            <a:spLocks noChangeArrowheads="1"/>
          </p:cNvSpPr>
          <p:nvPr/>
        </p:nvSpPr>
        <p:spPr bwMode="auto">
          <a:xfrm>
            <a:off x="2438400" y="6248400"/>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l-GR" sz="1400">
                <a:latin typeface="Arial" panose="020B0604020202020204" pitchFamily="34" charset="0"/>
              </a:rPr>
              <a:t>* </a:t>
            </a:r>
            <a:r>
              <a:rPr lang="el-GR" altLang="el-GR" sz="1400">
                <a:latin typeface="Arial" panose="020B0604020202020204" pitchFamily="34" charset="0"/>
              </a:rPr>
              <a:t>Με την υπόθεση ότι το αρχικό υπόλοιπο της Αναβαλλόμενης φορολογικής υποχρέωσης ήταν μηδέν</a:t>
            </a:r>
            <a:endParaRPr lang="en-US" altLang="el-GR" sz="1400">
              <a:latin typeface="Arial" panose="020B0604020202020204" pitchFamily="34" charset="0"/>
            </a:endParaRPr>
          </a:p>
        </p:txBody>
      </p:sp>
      <p:sp>
        <p:nvSpPr>
          <p:cNvPr id="9" name="Footer Placeholder 8">
            <a:extLst>
              <a:ext uri="{FF2B5EF4-FFF2-40B4-BE49-F238E27FC236}">
                <a16:creationId xmlns:a16="http://schemas.microsoft.com/office/drawing/2014/main" id="{78080C8C-22FC-8F2A-5143-1EFD935870EC}"/>
              </a:ext>
            </a:extLst>
          </p:cNvPr>
          <p:cNvSpPr txBox="1">
            <a:spLocks/>
          </p:cNvSpPr>
          <p:nvPr/>
        </p:nvSpPr>
        <p:spPr>
          <a:xfrm>
            <a:off x="3962400" y="66294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56363" name="Picture 43">
            <a:extLst>
              <a:ext uri="{FF2B5EF4-FFF2-40B4-BE49-F238E27FC236}">
                <a16:creationId xmlns:a16="http://schemas.microsoft.com/office/drawing/2014/main" id="{A0E7A5A2-C9C8-55E1-1C23-474422B63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06914"/>
            <a:ext cx="8382000" cy="1436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3">
            <a:extLst>
              <a:ext uri="{FF2B5EF4-FFF2-40B4-BE49-F238E27FC236}">
                <a16:creationId xmlns:a16="http://schemas.microsoft.com/office/drawing/2014/main" id="{EC1067E7-4C31-7BDC-3A64-7EC73A813E3A}"/>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7" name="Rectangle 6">
            <a:extLst>
              <a:ext uri="{FF2B5EF4-FFF2-40B4-BE49-F238E27FC236}">
                <a16:creationId xmlns:a16="http://schemas.microsoft.com/office/drawing/2014/main" id="{425F70E7-2B2F-16D8-14A2-FF0365BDC00E}"/>
              </a:ext>
            </a:extLst>
          </p:cNvPr>
          <p:cNvSpPr/>
          <p:nvPr/>
        </p:nvSpPr>
        <p:spPr>
          <a:xfrm>
            <a:off x="2057400" y="1095375"/>
            <a:ext cx="8153400" cy="5365750"/>
          </a:xfrm>
          <a:prstGeom prst="rect">
            <a:avLst/>
          </a:prstGeom>
          <a:noFill/>
          <a:ln>
            <a:noFill/>
          </a:ln>
          <a:effec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000">
                <a:latin typeface="Arial" panose="020B0604020202020204" pitchFamily="34" charset="0"/>
              </a:rPr>
              <a:t>Μέσα στο </a:t>
            </a:r>
            <a:r>
              <a:rPr lang="en-US" altLang="el-GR" sz="2000">
                <a:latin typeface="Arial" panose="020B0604020202020204" pitchFamily="34" charset="0"/>
              </a:rPr>
              <a:t>2014, </a:t>
            </a:r>
            <a:r>
              <a:rPr lang="el-GR" altLang="el-GR" sz="2000">
                <a:latin typeface="Arial" panose="020B0604020202020204" pitchFamily="34" charset="0"/>
              </a:rPr>
              <a:t>η</a:t>
            </a:r>
            <a:r>
              <a:rPr lang="en-US" altLang="el-GR" sz="2000">
                <a:latin typeface="Arial" panose="020B0604020202020204" pitchFamily="34" charset="0"/>
              </a:rPr>
              <a:t> Brave Heights Corp. </a:t>
            </a:r>
            <a:r>
              <a:rPr lang="el-GR" altLang="el-GR" sz="2000">
                <a:latin typeface="Arial" panose="020B0604020202020204" pitchFamily="34" charset="0"/>
              </a:rPr>
              <a:t>ανέφερε στην Κατάσταση Αποτελεσμάτων της κέρδη προ φόρων </a:t>
            </a:r>
            <a:r>
              <a:rPr lang="en-US" altLang="el-GR" sz="2000">
                <a:latin typeface="Arial" panose="020B0604020202020204" pitchFamily="34" charset="0"/>
              </a:rPr>
              <a:t>$500</a:t>
            </a:r>
            <a:r>
              <a:rPr lang="el-GR" altLang="el-GR" sz="2000">
                <a:latin typeface="Arial" panose="020B0604020202020204" pitchFamily="34" charset="0"/>
              </a:rPr>
              <a:t>.</a:t>
            </a:r>
            <a:r>
              <a:rPr lang="en-US" altLang="el-GR" sz="2000">
                <a:latin typeface="Arial" panose="020B0604020202020204" pitchFamily="34" charset="0"/>
              </a:rPr>
              <a:t>000. </a:t>
            </a:r>
            <a:r>
              <a:rPr lang="el-GR" altLang="el-GR" sz="2000">
                <a:latin typeface="Arial" panose="020B0604020202020204" pitchFamily="34" charset="0"/>
              </a:rPr>
              <a:t>Το φορολογητέο εισόδημα της εταιρείας είναι </a:t>
            </a:r>
            <a:r>
              <a:rPr lang="en-US" altLang="el-GR" sz="2000">
                <a:latin typeface="Arial" panose="020B0604020202020204" pitchFamily="34" charset="0"/>
              </a:rPr>
              <a:t>$440</a:t>
            </a:r>
            <a:r>
              <a:rPr lang="el-GR" altLang="el-GR" sz="2000">
                <a:latin typeface="Arial" panose="020B0604020202020204" pitchFamily="34" charset="0"/>
              </a:rPr>
              <a:t>.</a:t>
            </a:r>
            <a:r>
              <a:rPr lang="en-US" altLang="el-GR" sz="2000">
                <a:latin typeface="Arial" panose="020B0604020202020204" pitchFamily="34" charset="0"/>
              </a:rPr>
              <a:t>000. </a:t>
            </a:r>
            <a:r>
              <a:rPr lang="el-GR" altLang="el-GR" sz="2000">
                <a:latin typeface="Arial" panose="020B0604020202020204" pitchFamily="34" charset="0"/>
              </a:rPr>
              <a:t>Ο φορολογικός συντελεστής της εταιρείας για το </a:t>
            </a:r>
            <a:r>
              <a:rPr lang="en-US" altLang="el-GR" sz="2000">
                <a:latin typeface="Arial" panose="020B0604020202020204" pitchFamily="34" charset="0"/>
              </a:rPr>
              <a:t>2014,</a:t>
            </a:r>
            <a:r>
              <a:rPr lang="el-GR" altLang="el-GR" sz="2000">
                <a:latin typeface="Arial" panose="020B0604020202020204" pitchFamily="34" charset="0"/>
              </a:rPr>
              <a:t> είναι</a:t>
            </a:r>
            <a:r>
              <a:rPr lang="en-US" altLang="el-GR" sz="2000">
                <a:latin typeface="Arial" panose="020B0604020202020204" pitchFamily="34" charset="0"/>
              </a:rPr>
              <a:t> 40%.</a:t>
            </a:r>
          </a:p>
          <a:p>
            <a:pPr>
              <a:lnSpc>
                <a:spcPct val="125000"/>
              </a:lnSpc>
              <a:spcBef>
                <a:spcPts val="1200"/>
              </a:spcBef>
            </a:pPr>
            <a:r>
              <a:rPr lang="el-GR" altLang="el-GR" sz="2000" b="1">
                <a:solidFill>
                  <a:srgbClr val="0000BF"/>
                </a:solidFill>
                <a:latin typeface="Arial" panose="020B0604020202020204" pitchFamily="34" charset="0"/>
              </a:rPr>
              <a:t>Ζητείται</a:t>
            </a:r>
            <a:endParaRPr lang="en-US" altLang="el-GR" sz="2000" b="1">
              <a:solidFill>
                <a:srgbClr val="0000BF"/>
              </a:solidFill>
              <a:latin typeface="Arial" panose="020B0604020202020204" pitchFamily="34" charset="0"/>
            </a:endParaRPr>
          </a:p>
          <a:p>
            <a:pPr>
              <a:lnSpc>
                <a:spcPct val="125000"/>
              </a:lnSpc>
              <a:spcBef>
                <a:spcPts val="1200"/>
              </a:spcBef>
              <a:buFont typeface="Calibri" panose="020F0502020204030204" pitchFamily="34" charset="0"/>
              <a:buAutoNum type="arabicPeriod"/>
            </a:pPr>
            <a:r>
              <a:rPr lang="el-GR" altLang="el-GR" sz="2000">
                <a:latin typeface="Arial" panose="020B0604020202020204" pitchFamily="34" charset="0"/>
              </a:rPr>
              <a:t>Να καταχωρίσετε τις ημερολογιακές εγγραφές για το φόρο εισοδήματος του </a:t>
            </a:r>
            <a:r>
              <a:rPr lang="en-US" altLang="el-GR" sz="2000">
                <a:latin typeface="Arial" panose="020B0604020202020204" pitchFamily="34" charset="0"/>
              </a:rPr>
              <a:t>2014.</a:t>
            </a:r>
          </a:p>
          <a:p>
            <a:pPr>
              <a:lnSpc>
                <a:spcPct val="125000"/>
              </a:lnSpc>
              <a:spcBef>
                <a:spcPts val="1200"/>
              </a:spcBef>
              <a:buFont typeface="Calibri" panose="020F0502020204030204" pitchFamily="34" charset="0"/>
              <a:buAutoNum type="arabicPeriod"/>
            </a:pPr>
            <a:r>
              <a:rPr lang="el-GR" altLang="el-GR" sz="2000">
                <a:latin typeface="Arial" panose="020B0604020202020204" pitchFamily="34" charset="0"/>
              </a:rPr>
              <a:t>Πόσο φόρο εισοδήματος θα πρέπει να πληρώσει η εταιρεία το </a:t>
            </a:r>
            <a:r>
              <a:rPr lang="en-US" altLang="el-GR" sz="2000">
                <a:latin typeface="Arial" panose="020B0604020202020204" pitchFamily="34" charset="0"/>
              </a:rPr>
              <a:t>2014</a:t>
            </a:r>
            <a:r>
              <a:rPr lang="el-GR" altLang="el-GR" sz="2000">
                <a:latin typeface="Arial" panose="020B0604020202020204" pitchFamily="34" charset="0"/>
              </a:rPr>
              <a:t>;</a:t>
            </a:r>
            <a:endParaRPr lang="en-US" altLang="el-GR" sz="2000">
              <a:latin typeface="Arial" panose="020B0604020202020204" pitchFamily="34" charset="0"/>
            </a:endParaRPr>
          </a:p>
          <a:p>
            <a:pPr>
              <a:lnSpc>
                <a:spcPct val="125000"/>
              </a:lnSpc>
              <a:spcBef>
                <a:spcPts val="1200"/>
              </a:spcBef>
              <a:buFont typeface="Calibri" panose="020F0502020204030204" pitchFamily="34" charset="0"/>
              <a:buAutoNum type="arabicPeriod"/>
            </a:pPr>
            <a:r>
              <a:rPr lang="el-GR" altLang="el-GR" sz="2000">
                <a:latin typeface="Arial" panose="020B0604020202020204" pitchFamily="34" charset="0"/>
              </a:rPr>
              <a:t>Στην αρχή του </a:t>
            </a:r>
            <a:r>
              <a:rPr lang="en-US" altLang="el-GR" sz="2000">
                <a:latin typeface="Arial" panose="020B0604020202020204" pitchFamily="34" charset="0"/>
              </a:rPr>
              <a:t>2014, </a:t>
            </a:r>
            <a:r>
              <a:rPr lang="el-GR" altLang="el-GR" sz="2000">
                <a:latin typeface="Arial" panose="020B0604020202020204" pitchFamily="34" charset="0"/>
              </a:rPr>
              <a:t>το υπόλοιπο του λογ/μού Αναβαλλόμενη φορολογική υποχρέωση της εταιρείας ήταν</a:t>
            </a:r>
            <a:r>
              <a:rPr lang="en-US" altLang="el-GR" sz="2000">
                <a:latin typeface="Arial" panose="020B0604020202020204" pitchFamily="34" charset="0"/>
              </a:rPr>
              <a:t> $32</a:t>
            </a:r>
            <a:r>
              <a:rPr lang="el-GR" altLang="el-GR" sz="2000">
                <a:latin typeface="Arial" panose="020B0604020202020204" pitchFamily="34" charset="0"/>
              </a:rPr>
              <a:t>.</a:t>
            </a:r>
            <a:r>
              <a:rPr lang="en-US" altLang="el-GR" sz="2000">
                <a:latin typeface="Arial" panose="020B0604020202020204" pitchFamily="34" charset="0"/>
              </a:rPr>
              <a:t>000. </a:t>
            </a:r>
            <a:r>
              <a:rPr lang="el-GR" altLang="el-GR" sz="2000">
                <a:latin typeface="Arial" panose="020B0604020202020204" pitchFamily="34" charset="0"/>
              </a:rPr>
              <a:t>Τι ποσό θα αναφέρει η εταιρεία στον ισολογισμό της 31</a:t>
            </a:r>
            <a:r>
              <a:rPr lang="el-GR" altLang="el-GR" sz="2000" baseline="30000">
                <a:latin typeface="Arial" panose="020B0604020202020204" pitchFamily="34" charset="0"/>
              </a:rPr>
              <a:t>ης</a:t>
            </a:r>
            <a:r>
              <a:rPr lang="el-GR" altLang="el-GR" sz="2000">
                <a:latin typeface="Arial" panose="020B0604020202020204" pitchFamily="34" charset="0"/>
              </a:rPr>
              <a:t> Δεκεμβρίου 2014 σχετικά με το λογαριασμό αυτό;</a:t>
            </a:r>
            <a:endParaRPr lang="en-US" altLang="en-US" sz="2000">
              <a:latin typeface="Arial" panose="020B0604020202020204" pitchFamily="34" charset="0"/>
            </a:endParaRPr>
          </a:p>
        </p:txBody>
      </p:sp>
      <p:sp>
        <p:nvSpPr>
          <p:cNvPr id="58371" name="Rectangle 1031">
            <a:extLst>
              <a:ext uri="{FF2B5EF4-FFF2-40B4-BE49-F238E27FC236}">
                <a16:creationId xmlns:a16="http://schemas.microsoft.com/office/drawing/2014/main" id="{16F6A0D3-DAAE-BB5C-9C18-88FE6C76D18D}"/>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6" name="Footer Placeholder 8">
            <a:extLst>
              <a:ext uri="{FF2B5EF4-FFF2-40B4-BE49-F238E27FC236}">
                <a16:creationId xmlns:a16="http://schemas.microsoft.com/office/drawing/2014/main" id="{904C40F5-7353-B1AB-7624-7FD435B9EE86}"/>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FF11CC-5140-2ECD-04E9-559EC698ECE9}"/>
              </a:ext>
            </a:extLst>
          </p:cNvPr>
          <p:cNvSpPr/>
          <p:nvPr/>
        </p:nvSpPr>
        <p:spPr bwMode="auto">
          <a:xfrm>
            <a:off x="1981195" y="3299236"/>
            <a:ext cx="8223260" cy="2331705"/>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defRPr/>
            </a:pPr>
            <a:endParaRPr lang="en-US" dirty="0"/>
          </a:p>
        </p:txBody>
      </p:sp>
      <p:graphicFrame>
        <p:nvGraphicFramePr>
          <p:cNvPr id="60462" name="Group 46">
            <a:extLst>
              <a:ext uri="{FF2B5EF4-FFF2-40B4-BE49-F238E27FC236}">
                <a16:creationId xmlns:a16="http://schemas.microsoft.com/office/drawing/2014/main" id="{544CC54E-B063-75EE-9B90-36119EC2FAE7}"/>
              </a:ext>
            </a:extLst>
          </p:cNvPr>
          <p:cNvGraphicFramePr>
            <a:graphicFrameLocks noGrp="1"/>
          </p:cNvGraphicFramePr>
          <p:nvPr/>
        </p:nvGraphicFramePr>
        <p:xfrm>
          <a:off x="2133600" y="3452813"/>
          <a:ext cx="7924800" cy="2052320"/>
        </p:xfrm>
        <a:graphic>
          <a:graphicData uri="http://schemas.openxmlformats.org/drawingml/2006/table">
            <a:tbl>
              <a:tblPr/>
              <a:tblGrid>
                <a:gridCol w="914400">
                  <a:extLst>
                    <a:ext uri="{9D8B030D-6E8A-4147-A177-3AD203B41FA5}">
                      <a16:colId xmlns:a16="http://schemas.microsoft.com/office/drawing/2014/main" val="3020339300"/>
                    </a:ext>
                  </a:extLst>
                </a:gridCol>
                <a:gridCol w="4419600">
                  <a:extLst>
                    <a:ext uri="{9D8B030D-6E8A-4147-A177-3AD203B41FA5}">
                      <a16:colId xmlns:a16="http://schemas.microsoft.com/office/drawing/2014/main" val="599803654"/>
                    </a:ext>
                  </a:extLst>
                </a:gridCol>
                <a:gridCol w="1295400">
                  <a:extLst>
                    <a:ext uri="{9D8B030D-6E8A-4147-A177-3AD203B41FA5}">
                      <a16:colId xmlns:a16="http://schemas.microsoft.com/office/drawing/2014/main" val="3750440242"/>
                    </a:ext>
                  </a:extLst>
                </a:gridCol>
                <a:gridCol w="1295400">
                  <a:extLst>
                    <a:ext uri="{9D8B030D-6E8A-4147-A177-3AD203B41FA5}">
                      <a16:colId xmlns:a16="http://schemas.microsoft.com/office/drawing/2014/main" val="2333801716"/>
                    </a:ext>
                  </a:extLst>
                </a:gridCol>
              </a:tblGrid>
              <a:tr h="2889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817311496"/>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31</a:t>
                      </a:r>
                      <a:r>
                        <a:rPr kumimoji="0" lang="el-GR" altLang="el-GR" sz="1800" b="1" i="0" u="none" strike="noStrike" cap="none" normalizeH="0" baseline="0">
                          <a:ln>
                            <a:noFill/>
                          </a:ln>
                          <a:solidFill>
                            <a:schemeClr val="tx1"/>
                          </a:solidFill>
                          <a:effectLst/>
                          <a:latin typeface="Arial" panose="020B0604020202020204" pitchFamily="34" charset="0"/>
                        </a:rPr>
                        <a:t>/12</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marL="45720" marR="457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 εισοδήματος </a:t>
                      </a:r>
                      <a:r>
                        <a:rPr kumimoji="0" lang="en-US" altLang="el-GR" sz="1800" b="1" i="0" u="none" strike="noStrike" cap="none" normalizeH="0" baseline="0">
                          <a:ln>
                            <a:noFill/>
                          </a:ln>
                          <a:solidFill>
                            <a:schemeClr val="tx1"/>
                          </a:solidFill>
                          <a:effectLst/>
                          <a:latin typeface="Arial" panose="020B0604020202020204" pitchFamily="34" charset="0"/>
                        </a:rPr>
                        <a:t>($500</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000 x </a:t>
                      </a:r>
                      <a:r>
                        <a:rPr kumimoji="0" lang="el-GR" altLang="el-GR" sz="1800" b="1" i="0" u="none" strike="noStrike" cap="none" normalizeH="0" baseline="0">
                          <a:ln>
                            <a:noFill/>
                          </a:ln>
                          <a:solidFill>
                            <a:schemeClr val="tx1"/>
                          </a:solidFill>
                          <a:effectLst/>
                          <a:latin typeface="Arial" panose="020B0604020202020204" pitchFamily="34" charset="0"/>
                        </a:rPr>
                        <a:t>0,</a:t>
                      </a:r>
                      <a:r>
                        <a:rPr kumimoji="0" lang="en-US" altLang="el-GR" sz="1800" b="1" i="0" u="none" strike="noStrike" cap="none" normalizeH="0" baseline="0">
                          <a:ln>
                            <a:noFill/>
                          </a:ln>
                          <a:solidFill>
                            <a:schemeClr val="tx1"/>
                          </a:solidFill>
                          <a:effectLst/>
                          <a:latin typeface="Arial" panose="020B0604020202020204" pitchFamily="34"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200</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487600041"/>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225425">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225425" marR="0" lvl="1"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Φόρος εισοδήματος πληρωτέος</a:t>
                      </a:r>
                      <a:r>
                        <a:rPr kumimoji="0" lang="en-US" altLang="el-GR" sz="1800" b="1" i="0" u="none" strike="noStrike" cap="none" normalizeH="0" baseline="0">
                          <a:ln>
                            <a:noFill/>
                          </a:ln>
                          <a:solidFill>
                            <a:schemeClr val="tx1"/>
                          </a:solidFill>
                          <a:effectLst/>
                          <a:latin typeface="Arial" panose="020B0604020202020204" pitchFamily="34" charset="0"/>
                        </a:rPr>
                        <a:t> ($440</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00 x 0</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176</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799438009"/>
                  </a:ext>
                </a:extLst>
              </a:tr>
              <a:tr h="4064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231775">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231775" marR="0" lvl="1"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Αναβαλλόμενη φορολογική υποχρέωση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l-GR" sz="1800" b="1" i="0" u="none" strike="noStrike" cap="none" normalizeH="0" baseline="0">
                          <a:ln>
                            <a:noFill/>
                          </a:ln>
                          <a:solidFill>
                            <a:schemeClr val="tx1"/>
                          </a:solidFill>
                          <a:effectLst/>
                          <a:latin typeface="Arial" panose="020B0604020202020204" pitchFamily="34" charset="0"/>
                        </a:rPr>
                        <a:t>24</a:t>
                      </a:r>
                      <a:r>
                        <a:rPr kumimoji="0" lang="el-GR" altLang="el-GR" sz="1800" b="1" i="0" u="none" strike="noStrike" cap="none" normalizeH="0" baseline="0">
                          <a:ln>
                            <a:noFill/>
                          </a:ln>
                          <a:solidFill>
                            <a:schemeClr val="tx1"/>
                          </a:solidFill>
                          <a:effectLst/>
                          <a:latin typeface="Arial" panose="020B0604020202020204" pitchFamily="34" charset="0"/>
                        </a:rPr>
                        <a:t>.</a:t>
                      </a:r>
                      <a:r>
                        <a:rPr kumimoji="0" lang="en-US" altLang="el-GR" sz="1800" b="1" i="0" u="none" strike="noStrike" cap="none" normalizeH="0" baseline="0">
                          <a:ln>
                            <a:noFill/>
                          </a:ln>
                          <a:solidFill>
                            <a:schemeClr val="tx1"/>
                          </a:solidFill>
                          <a:effectLst/>
                          <a:latin typeface="Arial" panose="020B0604020202020204" pitchFamily="34"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88119116"/>
                  </a:ext>
                </a:extLst>
              </a:tr>
            </a:tbl>
          </a:graphicData>
        </a:graphic>
      </p:graphicFrame>
      <p:sp>
        <p:nvSpPr>
          <p:cNvPr id="60447" name="Text Box 13">
            <a:extLst>
              <a:ext uri="{FF2B5EF4-FFF2-40B4-BE49-F238E27FC236}">
                <a16:creationId xmlns:a16="http://schemas.microsoft.com/office/drawing/2014/main" id="{49BA04C2-0EAC-0C30-96C4-824B07DF1FFB}"/>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60448" name="Rectangle 6">
            <a:extLst>
              <a:ext uri="{FF2B5EF4-FFF2-40B4-BE49-F238E27FC236}">
                <a16:creationId xmlns:a16="http://schemas.microsoft.com/office/drawing/2014/main" id="{3FDA7421-B595-4FDC-CB10-AB5EE26027A7}"/>
              </a:ext>
            </a:extLst>
          </p:cNvPr>
          <p:cNvSpPr>
            <a:spLocks noChangeArrowheads="1"/>
          </p:cNvSpPr>
          <p:nvPr/>
        </p:nvSpPr>
        <p:spPr bwMode="auto">
          <a:xfrm>
            <a:off x="2057400" y="1095375"/>
            <a:ext cx="81534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000">
                <a:latin typeface="Arial" panose="020B0604020202020204" pitchFamily="34" charset="0"/>
              </a:rPr>
              <a:t>Μέσα στο </a:t>
            </a:r>
            <a:r>
              <a:rPr lang="en-US" altLang="el-GR" sz="2000">
                <a:latin typeface="Arial" panose="020B0604020202020204" pitchFamily="34" charset="0"/>
              </a:rPr>
              <a:t>2014, </a:t>
            </a:r>
            <a:r>
              <a:rPr lang="el-GR" altLang="el-GR" sz="2000">
                <a:latin typeface="Arial" panose="020B0604020202020204" pitchFamily="34" charset="0"/>
              </a:rPr>
              <a:t>η</a:t>
            </a:r>
            <a:r>
              <a:rPr lang="en-US" altLang="el-GR" sz="2000">
                <a:latin typeface="Arial" panose="020B0604020202020204" pitchFamily="34" charset="0"/>
              </a:rPr>
              <a:t> Brave Heights Corp. </a:t>
            </a:r>
            <a:r>
              <a:rPr lang="el-GR" altLang="el-GR" sz="2000">
                <a:latin typeface="Arial" panose="020B0604020202020204" pitchFamily="34" charset="0"/>
              </a:rPr>
              <a:t>ανέφερε στην Κατάσταση Αποτελεσμάτων της κέρδη προ φόρων </a:t>
            </a:r>
            <a:r>
              <a:rPr lang="en-US" altLang="el-GR" sz="2000">
                <a:latin typeface="Arial" panose="020B0604020202020204" pitchFamily="34" charset="0"/>
              </a:rPr>
              <a:t>$500</a:t>
            </a:r>
            <a:r>
              <a:rPr lang="el-GR" altLang="el-GR" sz="2000">
                <a:latin typeface="Arial" panose="020B0604020202020204" pitchFamily="34" charset="0"/>
              </a:rPr>
              <a:t>.</a:t>
            </a:r>
            <a:r>
              <a:rPr lang="en-US" altLang="el-GR" sz="2000">
                <a:latin typeface="Arial" panose="020B0604020202020204" pitchFamily="34" charset="0"/>
              </a:rPr>
              <a:t>000.</a:t>
            </a:r>
            <a:r>
              <a:rPr lang="en-US" altLang="el-GR">
                <a:latin typeface="Arial" panose="020B0604020202020204" pitchFamily="34" charset="0"/>
              </a:rPr>
              <a:t> </a:t>
            </a:r>
            <a:r>
              <a:rPr lang="el-GR" altLang="el-GR" sz="2000">
                <a:latin typeface="Arial" panose="020B0604020202020204" pitchFamily="34" charset="0"/>
              </a:rPr>
              <a:t>Το φορολογητέο εισόδημα της εταιρείας είναι </a:t>
            </a:r>
            <a:r>
              <a:rPr lang="en-US" altLang="el-GR" sz="2000">
                <a:latin typeface="Arial" panose="020B0604020202020204" pitchFamily="34" charset="0"/>
              </a:rPr>
              <a:t>$440</a:t>
            </a:r>
            <a:r>
              <a:rPr lang="el-GR" altLang="el-GR" sz="2000">
                <a:latin typeface="Arial" panose="020B0604020202020204" pitchFamily="34" charset="0"/>
              </a:rPr>
              <a:t>.</a:t>
            </a:r>
            <a:r>
              <a:rPr lang="en-US" altLang="el-GR" sz="2000">
                <a:latin typeface="Arial" panose="020B0604020202020204" pitchFamily="34" charset="0"/>
              </a:rPr>
              <a:t>000. </a:t>
            </a:r>
            <a:r>
              <a:rPr lang="el-GR" altLang="el-GR" sz="2000">
                <a:latin typeface="Arial" panose="020B0604020202020204" pitchFamily="34" charset="0"/>
              </a:rPr>
              <a:t>Ο φορολογικός συντελεστής της εταιρείας για το </a:t>
            </a:r>
            <a:r>
              <a:rPr lang="en-US" altLang="el-GR" sz="2000">
                <a:latin typeface="Arial" panose="020B0604020202020204" pitchFamily="34" charset="0"/>
              </a:rPr>
              <a:t>2014,</a:t>
            </a:r>
            <a:r>
              <a:rPr lang="el-GR" altLang="el-GR" sz="2000">
                <a:latin typeface="Arial" panose="020B0604020202020204" pitchFamily="34" charset="0"/>
              </a:rPr>
              <a:t> είναι</a:t>
            </a:r>
            <a:r>
              <a:rPr lang="en-US" altLang="el-GR" sz="2000">
                <a:latin typeface="Arial" panose="020B0604020202020204" pitchFamily="34" charset="0"/>
              </a:rPr>
              <a:t> 40%.</a:t>
            </a:r>
            <a:r>
              <a:rPr lang="en-US" altLang="el-GR">
                <a:latin typeface="Arial" panose="020B0604020202020204" pitchFamily="34" charset="0"/>
              </a:rPr>
              <a:t> </a:t>
            </a:r>
            <a:r>
              <a:rPr lang="el-GR" altLang="el-GR" sz="2000">
                <a:latin typeface="Arial" panose="020B0604020202020204" pitchFamily="34" charset="0"/>
              </a:rPr>
              <a:t>Να καταχωρίσετε τις ημερολογιακές εγγραφές για το φόρο εισοδήματος του </a:t>
            </a:r>
            <a:r>
              <a:rPr lang="en-US" altLang="el-GR" sz="2000">
                <a:latin typeface="Arial" panose="020B0604020202020204" pitchFamily="34" charset="0"/>
              </a:rPr>
              <a:t>2014</a:t>
            </a:r>
            <a:endParaRPr lang="en-US" altLang="en-US" sz="2000">
              <a:latin typeface="Arial" panose="020B0604020202020204" pitchFamily="34" charset="0"/>
            </a:endParaRPr>
          </a:p>
        </p:txBody>
      </p:sp>
      <p:sp>
        <p:nvSpPr>
          <p:cNvPr id="60449" name="Rectangle 1031">
            <a:extLst>
              <a:ext uri="{FF2B5EF4-FFF2-40B4-BE49-F238E27FC236}">
                <a16:creationId xmlns:a16="http://schemas.microsoft.com/office/drawing/2014/main" id="{DDF74B76-1A5C-2CE0-2F48-C8C6F5250F7B}"/>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60450" name="Rectangle 9">
            <a:extLst>
              <a:ext uri="{FF2B5EF4-FFF2-40B4-BE49-F238E27FC236}">
                <a16:creationId xmlns:a16="http://schemas.microsoft.com/office/drawing/2014/main" id="{1D24E194-98CD-7ECD-A225-3857A24FDA0F}"/>
              </a:ext>
            </a:extLst>
          </p:cNvPr>
          <p:cNvSpPr>
            <a:spLocks noChangeArrowheads="1"/>
          </p:cNvSpPr>
          <p:nvPr/>
        </p:nvSpPr>
        <p:spPr bwMode="auto">
          <a:xfrm>
            <a:off x="3429000" y="5449888"/>
            <a:ext cx="4267200" cy="53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000">
                <a:latin typeface="Arial" panose="020B0604020202020204" pitchFamily="34" charset="0"/>
              </a:rPr>
              <a:t>Φόρος εισοδήματος για το </a:t>
            </a:r>
            <a:r>
              <a:rPr lang="en-US" altLang="el-GR" sz="2000">
                <a:latin typeface="Arial" panose="020B0604020202020204" pitchFamily="34" charset="0"/>
              </a:rPr>
              <a:t>2014  =</a:t>
            </a:r>
            <a:endParaRPr lang="en-US" altLang="en-US" sz="2000">
              <a:latin typeface="Arial" panose="020B0604020202020204" pitchFamily="34" charset="0"/>
            </a:endParaRPr>
          </a:p>
        </p:txBody>
      </p:sp>
      <p:sp>
        <p:nvSpPr>
          <p:cNvPr id="12" name="Rectangle 11">
            <a:extLst>
              <a:ext uri="{FF2B5EF4-FFF2-40B4-BE49-F238E27FC236}">
                <a16:creationId xmlns:a16="http://schemas.microsoft.com/office/drawing/2014/main" id="{5D84589D-54D9-61A4-7836-B37614572145}"/>
              </a:ext>
            </a:extLst>
          </p:cNvPr>
          <p:cNvSpPr>
            <a:spLocks noChangeArrowheads="1"/>
          </p:cNvSpPr>
          <p:nvPr/>
        </p:nvSpPr>
        <p:spPr bwMode="auto">
          <a:xfrm>
            <a:off x="7620000" y="5449888"/>
            <a:ext cx="1600200" cy="53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n-US" altLang="el-GR" sz="2000" b="1">
                <a:latin typeface="Arial" panose="020B0604020202020204" pitchFamily="34" charset="0"/>
              </a:rPr>
              <a:t>$176</a:t>
            </a:r>
            <a:r>
              <a:rPr lang="el-GR" altLang="el-GR" sz="2000" b="1">
                <a:latin typeface="Arial" panose="020B0604020202020204" pitchFamily="34" charset="0"/>
              </a:rPr>
              <a:t>.</a:t>
            </a:r>
            <a:r>
              <a:rPr lang="en-US" altLang="el-GR" sz="2000" b="1">
                <a:latin typeface="Arial" panose="020B0604020202020204" pitchFamily="34" charset="0"/>
              </a:rPr>
              <a:t>000</a:t>
            </a:r>
            <a:endParaRPr lang="en-US" altLang="en-US" sz="2000" b="1">
              <a:latin typeface="Arial" panose="020B0604020202020204" pitchFamily="34" charset="0"/>
            </a:endParaRPr>
          </a:p>
        </p:txBody>
      </p:sp>
      <p:sp>
        <p:nvSpPr>
          <p:cNvPr id="18" name="Footer Placeholder 8">
            <a:extLst>
              <a:ext uri="{FF2B5EF4-FFF2-40B4-BE49-F238E27FC236}">
                <a16:creationId xmlns:a16="http://schemas.microsoft.com/office/drawing/2014/main" id="{2DFAED24-9B01-883E-6C68-19DAC471FD7F}"/>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3">
            <a:extLst>
              <a:ext uri="{FF2B5EF4-FFF2-40B4-BE49-F238E27FC236}">
                <a16:creationId xmlns:a16="http://schemas.microsoft.com/office/drawing/2014/main" id="{EA64F9C8-1003-4FF5-E93E-4DF37A68E737}"/>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cxnSp>
        <p:nvCxnSpPr>
          <p:cNvPr id="23" name="Straight Connector 22">
            <a:extLst>
              <a:ext uri="{FF2B5EF4-FFF2-40B4-BE49-F238E27FC236}">
                <a16:creationId xmlns:a16="http://schemas.microsoft.com/office/drawing/2014/main" id="{56B2B8A7-770A-A573-91A4-363B37B32852}"/>
              </a:ext>
            </a:extLst>
          </p:cNvPr>
          <p:cNvCxnSpPr/>
          <p:nvPr/>
        </p:nvCxnSpPr>
        <p:spPr>
          <a:xfrm>
            <a:off x="2971800" y="3352800"/>
            <a:ext cx="6096000" cy="1588"/>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3DE7E188-CF03-CF0D-86E9-E2B6D0FF87E8}"/>
              </a:ext>
            </a:extLst>
          </p:cNvPr>
          <p:cNvCxnSpPr/>
          <p:nvPr/>
        </p:nvCxnSpPr>
        <p:spPr>
          <a:xfrm rot="5400000">
            <a:off x="4840288" y="4532313"/>
            <a:ext cx="2362200" cy="3175"/>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63492" name="TextBox 9">
            <a:extLst>
              <a:ext uri="{FF2B5EF4-FFF2-40B4-BE49-F238E27FC236}">
                <a16:creationId xmlns:a16="http://schemas.microsoft.com/office/drawing/2014/main" id="{A06D8CFD-C486-165F-59BF-B2369B0F0F34}"/>
              </a:ext>
            </a:extLst>
          </p:cNvPr>
          <p:cNvSpPr txBox="1">
            <a:spLocks noChangeArrowheads="1"/>
          </p:cNvSpPr>
          <p:nvPr/>
        </p:nvSpPr>
        <p:spPr bwMode="auto">
          <a:xfrm>
            <a:off x="2438400" y="2743201"/>
            <a:ext cx="739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n-US" sz="2800" b="1">
                <a:latin typeface="Arial" panose="020B0604020202020204" pitchFamily="34" charset="0"/>
              </a:rPr>
              <a:t>Αναβαλλό</a:t>
            </a:r>
            <a:r>
              <a:rPr lang="en-US" altLang="en-US" sz="2800" b="1">
                <a:latin typeface="Arial" panose="020B0604020202020204" pitchFamily="34" charset="0"/>
              </a:rPr>
              <a:t>μ</a:t>
            </a:r>
            <a:r>
              <a:rPr lang="el-GR" altLang="en-US" sz="2800" b="1">
                <a:latin typeface="Arial" panose="020B0604020202020204" pitchFamily="34" charset="0"/>
              </a:rPr>
              <a:t>ενη φορολογική υποχρέωση</a:t>
            </a:r>
            <a:endParaRPr lang="en-US" altLang="en-US" sz="2800" b="1">
              <a:latin typeface="Arial" panose="020B0604020202020204" pitchFamily="34" charset="0"/>
            </a:endParaRPr>
          </a:p>
        </p:txBody>
      </p:sp>
      <p:sp>
        <p:nvSpPr>
          <p:cNvPr id="63493" name="TextBox 10">
            <a:extLst>
              <a:ext uri="{FF2B5EF4-FFF2-40B4-BE49-F238E27FC236}">
                <a16:creationId xmlns:a16="http://schemas.microsoft.com/office/drawing/2014/main" id="{F310D51B-0BC7-D174-1675-B3AB59A5FA9B}"/>
              </a:ext>
            </a:extLst>
          </p:cNvPr>
          <p:cNvSpPr txBox="1">
            <a:spLocks noChangeArrowheads="1"/>
          </p:cNvSpPr>
          <p:nvPr/>
        </p:nvSpPr>
        <p:spPr bwMode="auto">
          <a:xfrm>
            <a:off x="6248400" y="4191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262313" algn="r"/>
              </a:tabLst>
              <a:defRPr>
                <a:solidFill>
                  <a:schemeClr val="tx1"/>
                </a:solidFill>
                <a:latin typeface="Calibri" panose="020F0502020204030204" pitchFamily="34" charset="0"/>
              </a:defRPr>
            </a:lvl1pPr>
            <a:lvl2pPr marL="742950" indent="-285750">
              <a:tabLst>
                <a:tab pos="3262313" algn="r"/>
              </a:tabLst>
              <a:defRPr>
                <a:solidFill>
                  <a:schemeClr val="tx1"/>
                </a:solidFill>
                <a:latin typeface="Calibri" panose="020F0502020204030204" pitchFamily="34" charset="0"/>
              </a:defRPr>
            </a:lvl2pPr>
            <a:lvl3pPr marL="1143000" indent="-228600">
              <a:tabLst>
                <a:tab pos="3262313" algn="r"/>
              </a:tabLst>
              <a:defRPr>
                <a:solidFill>
                  <a:schemeClr val="tx1"/>
                </a:solidFill>
                <a:latin typeface="Calibri" panose="020F0502020204030204" pitchFamily="34" charset="0"/>
              </a:defRPr>
            </a:lvl3pPr>
            <a:lvl4pPr marL="1600200" indent="-228600">
              <a:tabLst>
                <a:tab pos="3262313" algn="r"/>
              </a:tabLst>
              <a:defRPr>
                <a:solidFill>
                  <a:schemeClr val="tx1"/>
                </a:solidFill>
                <a:latin typeface="Calibri" panose="020F0502020204030204" pitchFamily="34" charset="0"/>
              </a:defRPr>
            </a:lvl4pPr>
            <a:lvl5pPr marL="2057400" indent="-228600">
              <a:tabLst>
                <a:tab pos="3262313" algn="r"/>
              </a:tabLst>
              <a:defRPr>
                <a:solidFill>
                  <a:schemeClr val="tx1"/>
                </a:solidFill>
                <a:latin typeface="Calibri" panose="020F0502020204030204" pitchFamily="34" charset="0"/>
              </a:defRPr>
            </a:lvl5pPr>
            <a:lvl6pPr marL="2514600" indent="-228600" fontAlgn="base">
              <a:spcBef>
                <a:spcPct val="0"/>
              </a:spcBef>
              <a:spcAft>
                <a:spcPct val="0"/>
              </a:spcAft>
              <a:tabLst>
                <a:tab pos="3262313" algn="r"/>
              </a:tabLst>
              <a:defRPr>
                <a:solidFill>
                  <a:schemeClr val="tx1"/>
                </a:solidFill>
                <a:latin typeface="Calibri" panose="020F0502020204030204" pitchFamily="34" charset="0"/>
              </a:defRPr>
            </a:lvl6pPr>
            <a:lvl7pPr marL="2971800" indent="-228600" fontAlgn="base">
              <a:spcBef>
                <a:spcPct val="0"/>
              </a:spcBef>
              <a:spcAft>
                <a:spcPct val="0"/>
              </a:spcAft>
              <a:tabLst>
                <a:tab pos="3262313" algn="r"/>
              </a:tabLst>
              <a:defRPr>
                <a:solidFill>
                  <a:schemeClr val="tx1"/>
                </a:solidFill>
                <a:latin typeface="Calibri" panose="020F0502020204030204" pitchFamily="34" charset="0"/>
              </a:defRPr>
            </a:lvl7pPr>
            <a:lvl8pPr marL="3429000" indent="-228600" fontAlgn="base">
              <a:spcBef>
                <a:spcPct val="0"/>
              </a:spcBef>
              <a:spcAft>
                <a:spcPct val="0"/>
              </a:spcAft>
              <a:tabLst>
                <a:tab pos="3262313" algn="r"/>
              </a:tabLst>
              <a:defRPr>
                <a:solidFill>
                  <a:schemeClr val="tx1"/>
                </a:solidFill>
                <a:latin typeface="Calibri" panose="020F0502020204030204" pitchFamily="34" charset="0"/>
              </a:defRPr>
            </a:lvl8pPr>
            <a:lvl9pPr marL="3886200" indent="-228600" fontAlgn="base">
              <a:spcBef>
                <a:spcPct val="0"/>
              </a:spcBef>
              <a:spcAft>
                <a:spcPct val="0"/>
              </a:spcAft>
              <a:tabLst>
                <a:tab pos="3262313" algn="r"/>
              </a:tabLst>
              <a:defRPr>
                <a:solidFill>
                  <a:schemeClr val="tx1"/>
                </a:solidFill>
                <a:latin typeface="Calibri" panose="020F0502020204030204" pitchFamily="34" charset="0"/>
              </a:defRPr>
            </a:lvl9pPr>
          </a:lstStyle>
          <a:p>
            <a:r>
              <a:rPr lang="en-US" altLang="en-US" sz="2400">
                <a:latin typeface="Arial" panose="020B0604020202020204" pitchFamily="34" charset="0"/>
              </a:rPr>
              <a:t>24</a:t>
            </a:r>
            <a:r>
              <a:rPr lang="el-GR" altLang="en-US" sz="2400">
                <a:latin typeface="Arial" panose="020B0604020202020204" pitchFamily="34" charset="0"/>
              </a:rPr>
              <a:t>.</a:t>
            </a:r>
            <a:r>
              <a:rPr lang="en-US" altLang="en-US" sz="2400">
                <a:latin typeface="Arial" panose="020B0604020202020204" pitchFamily="34" charset="0"/>
              </a:rPr>
              <a:t>000 	Μ</a:t>
            </a:r>
            <a:r>
              <a:rPr lang="el-GR" altLang="en-US" sz="2400">
                <a:latin typeface="Arial" panose="020B0604020202020204" pitchFamily="34" charset="0"/>
              </a:rPr>
              <a:t>έσα στο </a:t>
            </a:r>
            <a:r>
              <a:rPr lang="en-US" altLang="en-US" sz="2400">
                <a:latin typeface="Arial" panose="020B0604020202020204" pitchFamily="34" charset="0"/>
              </a:rPr>
              <a:t>2014</a:t>
            </a:r>
          </a:p>
        </p:txBody>
      </p:sp>
      <p:cxnSp>
        <p:nvCxnSpPr>
          <p:cNvPr id="36" name="Straight Connector 35">
            <a:extLst>
              <a:ext uri="{FF2B5EF4-FFF2-40B4-BE49-F238E27FC236}">
                <a16:creationId xmlns:a16="http://schemas.microsoft.com/office/drawing/2014/main" id="{5E4704E4-6EA1-BC50-D08A-F12FC5542476}"/>
              </a:ext>
            </a:extLst>
          </p:cNvPr>
          <p:cNvCxnSpPr/>
          <p:nvPr/>
        </p:nvCxnSpPr>
        <p:spPr>
          <a:xfrm>
            <a:off x="2971800" y="4799013"/>
            <a:ext cx="609600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63495" name="Rectangle 1031">
            <a:extLst>
              <a:ext uri="{FF2B5EF4-FFF2-40B4-BE49-F238E27FC236}">
                <a16:creationId xmlns:a16="http://schemas.microsoft.com/office/drawing/2014/main" id="{2B6BE056-DAA7-92F5-3971-9C700FC5260C}"/>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63496" name="Rectangle 12">
            <a:extLst>
              <a:ext uri="{FF2B5EF4-FFF2-40B4-BE49-F238E27FC236}">
                <a16:creationId xmlns:a16="http://schemas.microsoft.com/office/drawing/2014/main" id="{7E6EC804-1787-FFFC-456B-11E5C3EAD07A}"/>
              </a:ext>
            </a:extLst>
          </p:cNvPr>
          <p:cNvSpPr>
            <a:spLocks noChangeArrowheads="1"/>
          </p:cNvSpPr>
          <p:nvPr/>
        </p:nvSpPr>
        <p:spPr bwMode="auto">
          <a:xfrm>
            <a:off x="2057400" y="1095375"/>
            <a:ext cx="81534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000">
                <a:latin typeface="Arial" panose="020B0604020202020204" pitchFamily="34" charset="0"/>
              </a:rPr>
              <a:t>Στις αρχές του </a:t>
            </a:r>
            <a:r>
              <a:rPr lang="en-US" altLang="el-GR" sz="2000">
                <a:latin typeface="Arial" panose="020B0604020202020204" pitchFamily="34" charset="0"/>
              </a:rPr>
              <a:t>2014, </a:t>
            </a:r>
            <a:r>
              <a:rPr lang="el-GR" altLang="el-GR" sz="2000">
                <a:latin typeface="Arial" panose="020B0604020202020204" pitchFamily="34" charset="0"/>
              </a:rPr>
              <a:t>το υπόλοιπο του λογ/μού Αναβαλλόμενη φορολογική υποχρέωση ήταν</a:t>
            </a:r>
            <a:r>
              <a:rPr lang="en-US" altLang="el-GR" sz="2000">
                <a:latin typeface="Arial" panose="020B0604020202020204" pitchFamily="34" charset="0"/>
              </a:rPr>
              <a:t> $32</a:t>
            </a:r>
            <a:r>
              <a:rPr lang="el-GR" altLang="el-GR" sz="2000">
                <a:latin typeface="Arial" panose="020B0604020202020204" pitchFamily="34" charset="0"/>
              </a:rPr>
              <a:t>.</a:t>
            </a:r>
            <a:r>
              <a:rPr lang="en-US" altLang="el-GR" sz="2000">
                <a:latin typeface="Arial" panose="020B0604020202020204" pitchFamily="34" charset="0"/>
              </a:rPr>
              <a:t>000. </a:t>
            </a:r>
            <a:r>
              <a:rPr lang="el-GR" altLang="el-GR" sz="2000">
                <a:latin typeface="Arial" panose="020B0604020202020204" pitchFamily="34" charset="0"/>
              </a:rPr>
              <a:t>Τι ποσό θα αναφέρει η εταιρεία στον ισολογισμό της 31ης Δεκεμβρίου 2014 σχετικά με το λογαριασμό αυτό;</a:t>
            </a:r>
            <a:endParaRPr lang="en-US" altLang="en-US" sz="2000">
              <a:latin typeface="Arial" panose="020B0604020202020204" pitchFamily="34" charset="0"/>
            </a:endParaRPr>
          </a:p>
        </p:txBody>
      </p:sp>
      <p:sp>
        <p:nvSpPr>
          <p:cNvPr id="63497" name="TextBox 10">
            <a:extLst>
              <a:ext uri="{FF2B5EF4-FFF2-40B4-BE49-F238E27FC236}">
                <a16:creationId xmlns:a16="http://schemas.microsoft.com/office/drawing/2014/main" id="{68153F0F-B476-1D62-5864-14C731FBC6C7}"/>
              </a:ext>
            </a:extLst>
          </p:cNvPr>
          <p:cNvSpPr txBox="1">
            <a:spLocks noChangeArrowheads="1"/>
          </p:cNvSpPr>
          <p:nvPr/>
        </p:nvSpPr>
        <p:spPr bwMode="auto">
          <a:xfrm>
            <a:off x="6248400" y="350043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262313" algn="r"/>
              </a:tabLst>
              <a:defRPr>
                <a:solidFill>
                  <a:schemeClr val="tx1"/>
                </a:solidFill>
                <a:latin typeface="Calibri" panose="020F0502020204030204" pitchFamily="34" charset="0"/>
              </a:defRPr>
            </a:lvl1pPr>
            <a:lvl2pPr marL="742950" indent="-285750">
              <a:tabLst>
                <a:tab pos="3262313" algn="r"/>
              </a:tabLst>
              <a:defRPr>
                <a:solidFill>
                  <a:schemeClr val="tx1"/>
                </a:solidFill>
                <a:latin typeface="Calibri" panose="020F0502020204030204" pitchFamily="34" charset="0"/>
              </a:defRPr>
            </a:lvl2pPr>
            <a:lvl3pPr marL="1143000" indent="-228600">
              <a:tabLst>
                <a:tab pos="3262313" algn="r"/>
              </a:tabLst>
              <a:defRPr>
                <a:solidFill>
                  <a:schemeClr val="tx1"/>
                </a:solidFill>
                <a:latin typeface="Calibri" panose="020F0502020204030204" pitchFamily="34" charset="0"/>
              </a:defRPr>
            </a:lvl3pPr>
            <a:lvl4pPr marL="1600200" indent="-228600">
              <a:tabLst>
                <a:tab pos="3262313" algn="r"/>
              </a:tabLst>
              <a:defRPr>
                <a:solidFill>
                  <a:schemeClr val="tx1"/>
                </a:solidFill>
                <a:latin typeface="Calibri" panose="020F0502020204030204" pitchFamily="34" charset="0"/>
              </a:defRPr>
            </a:lvl4pPr>
            <a:lvl5pPr marL="2057400" indent="-228600">
              <a:tabLst>
                <a:tab pos="3262313" algn="r"/>
              </a:tabLst>
              <a:defRPr>
                <a:solidFill>
                  <a:schemeClr val="tx1"/>
                </a:solidFill>
                <a:latin typeface="Calibri" panose="020F0502020204030204" pitchFamily="34" charset="0"/>
              </a:defRPr>
            </a:lvl5pPr>
            <a:lvl6pPr marL="2514600" indent="-228600" fontAlgn="base">
              <a:spcBef>
                <a:spcPct val="0"/>
              </a:spcBef>
              <a:spcAft>
                <a:spcPct val="0"/>
              </a:spcAft>
              <a:tabLst>
                <a:tab pos="3262313" algn="r"/>
              </a:tabLst>
              <a:defRPr>
                <a:solidFill>
                  <a:schemeClr val="tx1"/>
                </a:solidFill>
                <a:latin typeface="Calibri" panose="020F0502020204030204" pitchFamily="34" charset="0"/>
              </a:defRPr>
            </a:lvl6pPr>
            <a:lvl7pPr marL="2971800" indent="-228600" fontAlgn="base">
              <a:spcBef>
                <a:spcPct val="0"/>
              </a:spcBef>
              <a:spcAft>
                <a:spcPct val="0"/>
              </a:spcAft>
              <a:tabLst>
                <a:tab pos="3262313" algn="r"/>
              </a:tabLst>
              <a:defRPr>
                <a:solidFill>
                  <a:schemeClr val="tx1"/>
                </a:solidFill>
                <a:latin typeface="Calibri" panose="020F0502020204030204" pitchFamily="34" charset="0"/>
              </a:defRPr>
            </a:lvl7pPr>
            <a:lvl8pPr marL="3429000" indent="-228600" fontAlgn="base">
              <a:spcBef>
                <a:spcPct val="0"/>
              </a:spcBef>
              <a:spcAft>
                <a:spcPct val="0"/>
              </a:spcAft>
              <a:tabLst>
                <a:tab pos="3262313" algn="r"/>
              </a:tabLst>
              <a:defRPr>
                <a:solidFill>
                  <a:schemeClr val="tx1"/>
                </a:solidFill>
                <a:latin typeface="Calibri" panose="020F0502020204030204" pitchFamily="34" charset="0"/>
              </a:defRPr>
            </a:lvl8pPr>
            <a:lvl9pPr marL="3886200" indent="-228600" fontAlgn="base">
              <a:spcBef>
                <a:spcPct val="0"/>
              </a:spcBef>
              <a:spcAft>
                <a:spcPct val="0"/>
              </a:spcAft>
              <a:tabLst>
                <a:tab pos="3262313" algn="r"/>
              </a:tabLst>
              <a:defRPr>
                <a:solidFill>
                  <a:schemeClr val="tx1"/>
                </a:solidFill>
                <a:latin typeface="Calibri" panose="020F0502020204030204" pitchFamily="34" charset="0"/>
              </a:defRPr>
            </a:lvl9pPr>
          </a:lstStyle>
          <a:p>
            <a:r>
              <a:rPr lang="en-US" altLang="en-US" sz="2400">
                <a:latin typeface="Arial" panose="020B0604020202020204" pitchFamily="34" charset="0"/>
              </a:rPr>
              <a:t>32</a:t>
            </a:r>
            <a:r>
              <a:rPr lang="el-GR" altLang="en-US" sz="2400">
                <a:latin typeface="Arial" panose="020B0604020202020204" pitchFamily="34" charset="0"/>
              </a:rPr>
              <a:t>.</a:t>
            </a:r>
            <a:r>
              <a:rPr lang="en-US" altLang="en-US" sz="2400">
                <a:latin typeface="Arial" panose="020B0604020202020204" pitchFamily="34" charset="0"/>
              </a:rPr>
              <a:t>000 	</a:t>
            </a:r>
            <a:r>
              <a:rPr lang="el-GR" altLang="en-US" sz="2400">
                <a:latin typeface="Arial" panose="020B0604020202020204" pitchFamily="34" charset="0"/>
              </a:rPr>
              <a:t>Αρχής</a:t>
            </a:r>
            <a:endParaRPr lang="en-US" altLang="en-US" sz="2400">
              <a:latin typeface="Arial" panose="020B0604020202020204" pitchFamily="34" charset="0"/>
            </a:endParaRPr>
          </a:p>
        </p:txBody>
      </p:sp>
      <p:sp>
        <p:nvSpPr>
          <p:cNvPr id="63498" name="TextBox 10">
            <a:extLst>
              <a:ext uri="{FF2B5EF4-FFF2-40B4-BE49-F238E27FC236}">
                <a16:creationId xmlns:a16="http://schemas.microsoft.com/office/drawing/2014/main" id="{6E2AE6D4-5974-9F84-A84A-49343E14FA4F}"/>
              </a:ext>
            </a:extLst>
          </p:cNvPr>
          <p:cNvSpPr txBox="1">
            <a:spLocks noChangeArrowheads="1"/>
          </p:cNvSpPr>
          <p:nvPr/>
        </p:nvSpPr>
        <p:spPr bwMode="auto">
          <a:xfrm>
            <a:off x="6248400" y="502443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262313" algn="r"/>
              </a:tabLst>
              <a:defRPr>
                <a:solidFill>
                  <a:schemeClr val="tx1"/>
                </a:solidFill>
                <a:latin typeface="Calibri" panose="020F0502020204030204" pitchFamily="34" charset="0"/>
              </a:defRPr>
            </a:lvl1pPr>
            <a:lvl2pPr marL="742950" indent="-285750">
              <a:tabLst>
                <a:tab pos="3262313" algn="r"/>
              </a:tabLst>
              <a:defRPr>
                <a:solidFill>
                  <a:schemeClr val="tx1"/>
                </a:solidFill>
                <a:latin typeface="Calibri" panose="020F0502020204030204" pitchFamily="34" charset="0"/>
              </a:defRPr>
            </a:lvl2pPr>
            <a:lvl3pPr marL="1143000" indent="-228600">
              <a:tabLst>
                <a:tab pos="3262313" algn="r"/>
              </a:tabLst>
              <a:defRPr>
                <a:solidFill>
                  <a:schemeClr val="tx1"/>
                </a:solidFill>
                <a:latin typeface="Calibri" panose="020F0502020204030204" pitchFamily="34" charset="0"/>
              </a:defRPr>
            </a:lvl3pPr>
            <a:lvl4pPr marL="1600200" indent="-228600">
              <a:tabLst>
                <a:tab pos="3262313" algn="r"/>
              </a:tabLst>
              <a:defRPr>
                <a:solidFill>
                  <a:schemeClr val="tx1"/>
                </a:solidFill>
                <a:latin typeface="Calibri" panose="020F0502020204030204" pitchFamily="34" charset="0"/>
              </a:defRPr>
            </a:lvl4pPr>
            <a:lvl5pPr marL="2057400" indent="-228600">
              <a:tabLst>
                <a:tab pos="3262313" algn="r"/>
              </a:tabLst>
              <a:defRPr>
                <a:solidFill>
                  <a:schemeClr val="tx1"/>
                </a:solidFill>
                <a:latin typeface="Calibri" panose="020F0502020204030204" pitchFamily="34" charset="0"/>
              </a:defRPr>
            </a:lvl5pPr>
            <a:lvl6pPr marL="2514600" indent="-228600" fontAlgn="base">
              <a:spcBef>
                <a:spcPct val="0"/>
              </a:spcBef>
              <a:spcAft>
                <a:spcPct val="0"/>
              </a:spcAft>
              <a:tabLst>
                <a:tab pos="3262313" algn="r"/>
              </a:tabLst>
              <a:defRPr>
                <a:solidFill>
                  <a:schemeClr val="tx1"/>
                </a:solidFill>
                <a:latin typeface="Calibri" panose="020F0502020204030204" pitchFamily="34" charset="0"/>
              </a:defRPr>
            </a:lvl6pPr>
            <a:lvl7pPr marL="2971800" indent="-228600" fontAlgn="base">
              <a:spcBef>
                <a:spcPct val="0"/>
              </a:spcBef>
              <a:spcAft>
                <a:spcPct val="0"/>
              </a:spcAft>
              <a:tabLst>
                <a:tab pos="3262313" algn="r"/>
              </a:tabLst>
              <a:defRPr>
                <a:solidFill>
                  <a:schemeClr val="tx1"/>
                </a:solidFill>
                <a:latin typeface="Calibri" panose="020F0502020204030204" pitchFamily="34" charset="0"/>
              </a:defRPr>
            </a:lvl7pPr>
            <a:lvl8pPr marL="3429000" indent="-228600" fontAlgn="base">
              <a:spcBef>
                <a:spcPct val="0"/>
              </a:spcBef>
              <a:spcAft>
                <a:spcPct val="0"/>
              </a:spcAft>
              <a:tabLst>
                <a:tab pos="3262313" algn="r"/>
              </a:tabLst>
              <a:defRPr>
                <a:solidFill>
                  <a:schemeClr val="tx1"/>
                </a:solidFill>
                <a:latin typeface="Calibri" panose="020F0502020204030204" pitchFamily="34" charset="0"/>
              </a:defRPr>
            </a:lvl8pPr>
            <a:lvl9pPr marL="3886200" indent="-228600" fontAlgn="base">
              <a:spcBef>
                <a:spcPct val="0"/>
              </a:spcBef>
              <a:spcAft>
                <a:spcPct val="0"/>
              </a:spcAft>
              <a:tabLst>
                <a:tab pos="3262313" algn="r"/>
              </a:tabLst>
              <a:defRPr>
                <a:solidFill>
                  <a:schemeClr val="tx1"/>
                </a:solidFill>
                <a:latin typeface="Calibri" panose="020F0502020204030204" pitchFamily="34" charset="0"/>
              </a:defRPr>
            </a:lvl9pPr>
          </a:lstStyle>
          <a:p>
            <a:r>
              <a:rPr lang="en-US" altLang="en-US" sz="2400" b="1">
                <a:solidFill>
                  <a:srgbClr val="800000"/>
                </a:solidFill>
                <a:latin typeface="Arial" panose="020B0604020202020204" pitchFamily="34" charset="0"/>
              </a:rPr>
              <a:t>56</a:t>
            </a:r>
            <a:r>
              <a:rPr lang="el-GR" altLang="en-US" sz="2400" b="1">
                <a:solidFill>
                  <a:srgbClr val="800000"/>
                </a:solidFill>
                <a:latin typeface="Arial" panose="020B0604020202020204" pitchFamily="34" charset="0"/>
              </a:rPr>
              <a:t>.</a:t>
            </a:r>
            <a:r>
              <a:rPr lang="en-US" altLang="en-US" sz="2400" b="1">
                <a:solidFill>
                  <a:srgbClr val="800000"/>
                </a:solidFill>
                <a:latin typeface="Arial" panose="020B0604020202020204" pitchFamily="34" charset="0"/>
              </a:rPr>
              <a:t>000 	</a:t>
            </a:r>
            <a:r>
              <a:rPr lang="el-GR" altLang="en-US" sz="2400" b="1">
                <a:solidFill>
                  <a:srgbClr val="800000"/>
                </a:solidFill>
                <a:latin typeface="Arial" panose="020B0604020202020204" pitchFamily="34" charset="0"/>
              </a:rPr>
              <a:t>Τέλους</a:t>
            </a:r>
            <a:endParaRPr lang="en-US" altLang="en-US" sz="2400" b="1">
              <a:solidFill>
                <a:srgbClr val="800000"/>
              </a:solidFill>
              <a:latin typeface="Arial" panose="020B0604020202020204" pitchFamily="34" charset="0"/>
            </a:endParaRPr>
          </a:p>
        </p:txBody>
      </p:sp>
      <p:sp>
        <p:nvSpPr>
          <p:cNvPr id="16" name="Footer Placeholder 8">
            <a:extLst>
              <a:ext uri="{FF2B5EF4-FFF2-40B4-BE49-F238E27FC236}">
                <a16:creationId xmlns:a16="http://schemas.microsoft.com/office/drawing/2014/main" id="{18C3F562-AAA0-B266-AD17-569B52E5B2A4}"/>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a:extLst>
              <a:ext uri="{FF2B5EF4-FFF2-40B4-BE49-F238E27FC236}">
                <a16:creationId xmlns:a16="http://schemas.microsoft.com/office/drawing/2014/main" id="{9B75C29A-820C-3C73-FE63-0E3D84CEBFBB}"/>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Διακοπείσες δραστηριότητες</a:t>
            </a:r>
            <a:endParaRPr lang="en-US" altLang="el-GR" sz="3200" b="1">
              <a:solidFill>
                <a:srgbClr val="740000"/>
              </a:solidFill>
              <a:latin typeface="Arial" panose="020B0604020202020204" pitchFamily="34" charset="0"/>
            </a:endParaRPr>
          </a:p>
        </p:txBody>
      </p:sp>
      <p:sp>
        <p:nvSpPr>
          <p:cNvPr id="69634" name="Text Box 13">
            <a:extLst>
              <a:ext uri="{FF2B5EF4-FFF2-40B4-BE49-F238E27FC236}">
                <a16:creationId xmlns:a16="http://schemas.microsoft.com/office/drawing/2014/main" id="{6D7D8A9E-9419-B401-AC54-C50A1EA1232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69635" name="Rectangle 6">
            <a:extLst>
              <a:ext uri="{FF2B5EF4-FFF2-40B4-BE49-F238E27FC236}">
                <a16:creationId xmlns:a16="http://schemas.microsoft.com/office/drawing/2014/main" id="{525F681C-1D99-6D70-D0A0-77339004E135}"/>
              </a:ext>
            </a:extLst>
          </p:cNvPr>
          <p:cNvSpPr>
            <a:spLocks noChangeArrowheads="1"/>
          </p:cNvSpPr>
          <p:nvPr/>
        </p:nvSpPr>
        <p:spPr bwMode="auto">
          <a:xfrm>
            <a:off x="2057400" y="1092200"/>
            <a:ext cx="78486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nSpc>
                <a:spcPct val="125000"/>
              </a:lnSpc>
              <a:spcBef>
                <a:spcPts val="1200"/>
              </a:spcBef>
              <a:buClr>
                <a:srgbClr val="740000"/>
              </a:buClr>
              <a:buSzPct val="80000"/>
              <a:buFont typeface="Wingdings" panose="05000000000000000000" pitchFamily="2" charset="2"/>
              <a:buChar char="u"/>
            </a:pPr>
            <a:r>
              <a:rPr lang="el-GR" altLang="en-US" sz="2300">
                <a:latin typeface="Arial" panose="020B0604020202020204" pitchFamily="34" charset="0"/>
              </a:rPr>
              <a:t>Πώληση ή διακοπεί λειτουργίας τμήματος της εταιρείας</a:t>
            </a:r>
            <a:endParaRPr lang="en-US" altLang="en-US" sz="2300">
              <a:latin typeface="Arial" panose="020B0604020202020204" pitchFamily="34" charset="0"/>
            </a:endParaRPr>
          </a:p>
          <a:p>
            <a:pPr lvl="1">
              <a:lnSpc>
                <a:spcPct val="125000"/>
              </a:lnSpc>
              <a:spcBef>
                <a:spcPts val="1200"/>
              </a:spcBef>
              <a:buClr>
                <a:srgbClr val="740000"/>
              </a:buClr>
              <a:buSzPct val="80000"/>
              <a:buFont typeface="Wingdings" panose="05000000000000000000" pitchFamily="2" charset="2"/>
              <a:buChar char="u"/>
            </a:pPr>
            <a:r>
              <a:rPr lang="el-GR" altLang="en-US" sz="2300">
                <a:latin typeface="Arial" panose="020B0604020202020204" pitchFamily="34" charset="0"/>
              </a:rPr>
              <a:t>Κέρδη ή ζημιές αναφέρονται καθαρά από φόρους</a:t>
            </a:r>
            <a:endParaRPr lang="en-US" altLang="en-US" sz="2300">
              <a:latin typeface="Arial" panose="020B0604020202020204" pitchFamily="34" charset="0"/>
            </a:endParaRPr>
          </a:p>
          <a:p>
            <a:pPr lvl="1">
              <a:lnSpc>
                <a:spcPct val="125000"/>
              </a:lnSpc>
              <a:spcBef>
                <a:spcPts val="1200"/>
              </a:spcBef>
              <a:buClr>
                <a:srgbClr val="740000"/>
              </a:buClr>
              <a:buSzPct val="80000"/>
              <a:buFont typeface="Wingdings" panose="05000000000000000000" pitchFamily="2" charset="2"/>
              <a:buChar char="u"/>
            </a:pPr>
            <a:r>
              <a:rPr lang="el-GR" altLang="en-US" sz="2300">
                <a:latin typeface="Arial" panose="020B0604020202020204" pitchFamily="34" charset="0"/>
              </a:rPr>
              <a:t>Τυπικά δεν </a:t>
            </a:r>
            <a:r>
              <a:rPr lang="en-US" altLang="en-US" sz="2300">
                <a:latin typeface="Arial" panose="020B0604020202020204" pitchFamily="34" charset="0"/>
              </a:rPr>
              <a:t>λ</a:t>
            </a:r>
            <a:r>
              <a:rPr lang="el-GR" altLang="en-US" sz="2300">
                <a:latin typeface="Arial" panose="020B0604020202020204" pitchFamily="34" charset="0"/>
              </a:rPr>
              <a:t>αμβάνονται υπόψη από τους αναλυτές στις προβλέψεις για τα </a:t>
            </a:r>
            <a:r>
              <a:rPr lang="en-US" altLang="en-US" sz="2300">
                <a:latin typeface="Arial" panose="020B0604020202020204" pitchFamily="34" charset="0"/>
              </a:rPr>
              <a:t>μ</a:t>
            </a:r>
            <a:r>
              <a:rPr lang="el-GR" altLang="en-US" sz="2300">
                <a:latin typeface="Arial" panose="020B0604020202020204" pitchFamily="34" charset="0"/>
              </a:rPr>
              <a:t>ελλοντ</a:t>
            </a:r>
            <a:r>
              <a:rPr lang="en-US" altLang="en-US" sz="2300">
                <a:latin typeface="Arial" panose="020B0604020202020204" pitchFamily="34" charset="0"/>
              </a:rPr>
              <a:t>ί</a:t>
            </a:r>
            <a:r>
              <a:rPr lang="el-GR" altLang="en-US" sz="2300">
                <a:latin typeface="Arial" panose="020B0604020202020204" pitchFamily="34" charset="0"/>
              </a:rPr>
              <a:t>κά κέρδη</a:t>
            </a:r>
            <a:endParaRPr lang="en-US" altLang="en-US" sz="2300">
              <a:latin typeface="Arial" panose="020B0604020202020204" pitchFamily="34" charset="0"/>
            </a:endParaRPr>
          </a:p>
        </p:txBody>
      </p:sp>
      <p:sp>
        <p:nvSpPr>
          <p:cNvPr id="6" name="Footer Placeholder 8">
            <a:extLst>
              <a:ext uri="{FF2B5EF4-FFF2-40B4-BE49-F238E27FC236}">
                <a16:creationId xmlns:a16="http://schemas.microsoft.com/office/drawing/2014/main" id="{319F223E-A093-1EDF-35F0-47B348913D20}"/>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3">
            <a:extLst>
              <a:ext uri="{FF2B5EF4-FFF2-40B4-BE49-F238E27FC236}">
                <a16:creationId xmlns:a16="http://schemas.microsoft.com/office/drawing/2014/main" id="{5AF940DC-7CBB-75E1-F067-FFAE49ECE033}"/>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6" name="Rectangle 5">
            <a:extLst>
              <a:ext uri="{FF2B5EF4-FFF2-40B4-BE49-F238E27FC236}">
                <a16:creationId xmlns:a16="http://schemas.microsoft.com/office/drawing/2014/main" id="{7A5B8322-1FDF-B3B4-BEC2-C50C8EBC2641}"/>
              </a:ext>
            </a:extLst>
          </p:cNvPr>
          <p:cNvSpPr/>
          <p:nvPr/>
        </p:nvSpPr>
        <p:spPr bwMode="auto">
          <a:xfrm>
            <a:off x="6248400" y="1295400"/>
            <a:ext cx="3733800" cy="762000"/>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000" b="1">
                <a:latin typeface="Arial" panose="020B0604020202020204" pitchFamily="34" charset="0"/>
              </a:rPr>
              <a:t>Μεταβολές στα λογιστικά πρότυπα</a:t>
            </a:r>
            <a:endParaRPr lang="en-US" altLang="el-GR" sz="2000" b="1">
              <a:latin typeface="Arial" panose="020B0604020202020204" pitchFamily="34" charset="0"/>
            </a:endParaRPr>
          </a:p>
        </p:txBody>
      </p:sp>
      <p:sp>
        <p:nvSpPr>
          <p:cNvPr id="8" name="Rectangle 7">
            <a:extLst>
              <a:ext uri="{FF2B5EF4-FFF2-40B4-BE49-F238E27FC236}">
                <a16:creationId xmlns:a16="http://schemas.microsoft.com/office/drawing/2014/main" id="{A6410123-3EFB-0A3E-E672-9F065F2C736E}"/>
              </a:ext>
            </a:extLst>
          </p:cNvPr>
          <p:cNvSpPr/>
          <p:nvPr/>
        </p:nvSpPr>
        <p:spPr bwMode="auto">
          <a:xfrm>
            <a:off x="2001973" y="1295400"/>
            <a:ext cx="4071522" cy="762000"/>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000" b="1">
                <a:latin typeface="Arial" panose="020B0604020202020204" pitchFamily="34" charset="0"/>
              </a:rPr>
              <a:t>Μεταβολές στις λογιστικές εκτιμήσεις</a:t>
            </a:r>
            <a:endParaRPr lang="en-US" altLang="el-GR" sz="2000" b="1">
              <a:latin typeface="Arial" panose="020B0604020202020204" pitchFamily="34" charset="0"/>
            </a:endParaRPr>
          </a:p>
        </p:txBody>
      </p:sp>
      <p:sp>
        <p:nvSpPr>
          <p:cNvPr id="9" name="Rectangle 8">
            <a:extLst>
              <a:ext uri="{FF2B5EF4-FFF2-40B4-BE49-F238E27FC236}">
                <a16:creationId xmlns:a16="http://schemas.microsoft.com/office/drawing/2014/main" id="{827A6F0C-DCAF-5697-F916-89BC1BE99D4D}"/>
              </a:ext>
            </a:extLst>
          </p:cNvPr>
          <p:cNvSpPr>
            <a:spLocks noChangeArrowheads="1"/>
          </p:cNvSpPr>
          <p:nvPr/>
        </p:nvSpPr>
        <p:spPr bwMode="auto">
          <a:xfrm>
            <a:off x="2133600" y="2209800"/>
            <a:ext cx="36576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95288" indent="-395288">
              <a:defRPr>
                <a:solidFill>
                  <a:schemeClr val="tx1"/>
                </a:solidFill>
                <a:latin typeface="Calibri" panose="020F0502020204030204" pitchFamily="34" charset="0"/>
              </a:defRPr>
            </a:lvl1pPr>
            <a:lvl2pPr marL="852488" indent="-39528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600"/>
              </a:spcBef>
              <a:buClr>
                <a:srgbClr val="740000"/>
              </a:buClr>
              <a:buSzPct val="80000"/>
              <a:buFont typeface="Wingdings" panose="05000000000000000000" pitchFamily="2" charset="2"/>
              <a:buChar char="u"/>
            </a:pPr>
            <a:r>
              <a:rPr lang="el-GR" altLang="en-US" sz="2200">
                <a:latin typeface="Arial" panose="020B0604020202020204" pitchFamily="34" charset="0"/>
              </a:rPr>
              <a:t>Παραδε</a:t>
            </a:r>
            <a:r>
              <a:rPr lang="en-US" altLang="en-US" sz="2200">
                <a:latin typeface="Arial" panose="020B0604020202020204" pitchFamily="34" charset="0"/>
              </a:rPr>
              <a:t>ί</a:t>
            </a:r>
            <a:r>
              <a:rPr lang="el-GR" altLang="en-US" sz="2200">
                <a:latin typeface="Arial" panose="020B0604020202020204" pitchFamily="34" charset="0"/>
              </a:rPr>
              <a:t>γματα</a:t>
            </a:r>
            <a:r>
              <a:rPr lang="en-US" altLang="en-US" sz="2200">
                <a:latin typeface="Arial" panose="020B0604020202020204" pitchFamily="34" charset="0"/>
              </a:rPr>
              <a:t>:</a:t>
            </a:r>
          </a:p>
          <a:p>
            <a:pPr>
              <a:lnSpc>
                <a:spcPct val="125000"/>
              </a:lnSpc>
              <a:spcBef>
                <a:spcPts val="600"/>
              </a:spcBef>
              <a:buClr>
                <a:srgbClr val="740000"/>
              </a:buClr>
              <a:buSzPct val="80000"/>
              <a:buFont typeface="Wingdings" panose="05000000000000000000" pitchFamily="2" charset="2"/>
              <a:buChar char="Ø"/>
            </a:pPr>
            <a:r>
              <a:rPr lang="el-GR" altLang="en-US" sz="2100">
                <a:latin typeface="Arial" panose="020B0604020202020204" pitchFamily="34" charset="0"/>
              </a:rPr>
              <a:t>Εκτιμώμενη διάρκεια ζωής κτιρίου</a:t>
            </a:r>
            <a:endParaRPr lang="en-US" altLang="en-US" sz="2100">
              <a:latin typeface="Arial" panose="020B0604020202020204" pitchFamily="34" charset="0"/>
            </a:endParaRPr>
          </a:p>
          <a:p>
            <a:pPr>
              <a:lnSpc>
                <a:spcPct val="125000"/>
              </a:lnSpc>
              <a:spcBef>
                <a:spcPts val="600"/>
              </a:spcBef>
              <a:buClr>
                <a:srgbClr val="740000"/>
              </a:buClr>
              <a:buSzPct val="80000"/>
              <a:buFont typeface="Wingdings" panose="05000000000000000000" pitchFamily="2" charset="2"/>
              <a:buChar char="Ø"/>
            </a:pPr>
            <a:r>
              <a:rPr lang="el-GR" altLang="en-US" sz="2100">
                <a:latin typeface="Arial" panose="020B0604020202020204" pitchFamily="34" charset="0"/>
              </a:rPr>
              <a:t>Εκτιμώμενο ποσοστό απαιτήσεων ανεπ</a:t>
            </a:r>
            <a:r>
              <a:rPr lang="en-US" altLang="en-US" sz="2100">
                <a:latin typeface="Arial" panose="020B0604020202020204" pitchFamily="34" charset="0"/>
              </a:rPr>
              <a:t>ί</a:t>
            </a:r>
            <a:r>
              <a:rPr lang="el-GR" altLang="en-US" sz="2100">
                <a:latin typeface="Arial" panose="020B0604020202020204" pitchFamily="34" charset="0"/>
              </a:rPr>
              <a:t>δεκτων είσπραξης</a:t>
            </a:r>
            <a:endParaRPr lang="en-US" altLang="en-US" sz="2100">
              <a:latin typeface="Arial" panose="020B0604020202020204" pitchFamily="34" charset="0"/>
            </a:endParaRPr>
          </a:p>
          <a:p>
            <a:pPr>
              <a:lnSpc>
                <a:spcPct val="125000"/>
              </a:lnSpc>
              <a:spcBef>
                <a:spcPts val="600"/>
              </a:spcBef>
              <a:buClr>
                <a:srgbClr val="740000"/>
              </a:buClr>
              <a:buSzPct val="80000"/>
              <a:buFont typeface="Wingdings" panose="05000000000000000000" pitchFamily="2" charset="2"/>
              <a:buChar char="u"/>
            </a:pPr>
            <a:r>
              <a:rPr lang="el-GR" altLang="en-US" sz="2200">
                <a:latin typeface="Arial" panose="020B0604020202020204" pitchFamily="34" charset="0"/>
              </a:rPr>
              <a:t>Οι </a:t>
            </a:r>
            <a:r>
              <a:rPr lang="en-US" altLang="en-US" sz="2200">
                <a:latin typeface="Arial" panose="020B0604020202020204" pitchFamily="34" charset="0"/>
              </a:rPr>
              <a:t>ε</a:t>
            </a:r>
            <a:r>
              <a:rPr lang="el-GR" altLang="en-US" sz="2200">
                <a:latin typeface="Arial" panose="020B0604020202020204" pitchFamily="34" charset="0"/>
              </a:rPr>
              <a:t>ταιρείες αναφέρο</a:t>
            </a:r>
            <a:r>
              <a:rPr lang="en-US" altLang="en-US" sz="2200">
                <a:latin typeface="Arial" panose="020B0604020202020204" pitchFamily="34" charset="0"/>
              </a:rPr>
              <a:t>υ</a:t>
            </a:r>
            <a:r>
              <a:rPr lang="el-GR" altLang="en-US" sz="2200">
                <a:latin typeface="Arial" panose="020B0604020202020204" pitchFamily="34" charset="0"/>
              </a:rPr>
              <a:t>ν νέα ποσά για την τρ</a:t>
            </a:r>
            <a:r>
              <a:rPr lang="en-US" altLang="en-US" sz="2200">
                <a:latin typeface="Arial" panose="020B0604020202020204" pitchFamily="34" charset="0"/>
              </a:rPr>
              <a:t>έ</a:t>
            </a:r>
            <a:r>
              <a:rPr lang="el-GR" altLang="en-US" sz="2200">
                <a:latin typeface="Arial" panose="020B0604020202020204" pitchFamily="34" charset="0"/>
              </a:rPr>
              <a:t>χουσα και</a:t>
            </a:r>
            <a:r>
              <a:rPr lang="en-US" altLang="en-US" sz="2200">
                <a:latin typeface="Arial" panose="020B0604020202020204" pitchFamily="34" charset="0"/>
              </a:rPr>
              <a:t> </a:t>
            </a:r>
            <a:r>
              <a:rPr lang="el-GR" altLang="en-US" sz="2200">
                <a:latin typeface="Arial" panose="020B0604020202020204" pitchFamily="34" charset="0"/>
              </a:rPr>
              <a:t>μελλοντικές περιόδους</a:t>
            </a:r>
            <a:endParaRPr lang="en-US" altLang="en-US" sz="2200">
              <a:latin typeface="Arial" panose="020B0604020202020204" pitchFamily="34" charset="0"/>
            </a:endParaRPr>
          </a:p>
        </p:txBody>
      </p:sp>
      <p:sp>
        <p:nvSpPr>
          <p:cNvPr id="10" name="Rectangle 9">
            <a:extLst>
              <a:ext uri="{FF2B5EF4-FFF2-40B4-BE49-F238E27FC236}">
                <a16:creationId xmlns:a16="http://schemas.microsoft.com/office/drawing/2014/main" id="{52E3D0F0-9FD0-4A4C-B1B2-E58C7B677E1E}"/>
              </a:ext>
            </a:extLst>
          </p:cNvPr>
          <p:cNvSpPr>
            <a:spLocks noChangeArrowheads="1"/>
          </p:cNvSpPr>
          <p:nvPr/>
        </p:nvSpPr>
        <p:spPr bwMode="auto">
          <a:xfrm>
            <a:off x="6248400" y="2209801"/>
            <a:ext cx="38862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95288" indent="-395288">
              <a:defRPr>
                <a:solidFill>
                  <a:schemeClr val="tx1"/>
                </a:solidFill>
                <a:latin typeface="Calibri" panose="020F0502020204030204" pitchFamily="34" charset="0"/>
              </a:defRPr>
            </a:lvl1pPr>
            <a:lvl2pPr marL="852488" indent="-39528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600"/>
              </a:spcBef>
              <a:buClr>
                <a:srgbClr val="740000"/>
              </a:buClr>
              <a:buSzPct val="80000"/>
              <a:buFont typeface="Wingdings" panose="05000000000000000000" pitchFamily="2" charset="2"/>
              <a:buChar char="u"/>
            </a:pPr>
            <a:r>
              <a:rPr lang="el-GR" altLang="en-US" sz="2200">
                <a:latin typeface="Arial" panose="020B0604020202020204" pitchFamily="34" charset="0"/>
              </a:rPr>
              <a:t>Παράδειγμα</a:t>
            </a:r>
            <a:r>
              <a:rPr lang="en-US" altLang="en-US" sz="2200">
                <a:latin typeface="Arial" panose="020B0604020202020204" pitchFamily="34" charset="0"/>
              </a:rPr>
              <a:t>:</a:t>
            </a:r>
          </a:p>
          <a:p>
            <a:pPr>
              <a:lnSpc>
                <a:spcPct val="125000"/>
              </a:lnSpc>
              <a:spcBef>
                <a:spcPts val="600"/>
              </a:spcBef>
              <a:buClr>
                <a:srgbClr val="740000"/>
              </a:buClr>
              <a:buSzPct val="80000"/>
              <a:buFont typeface="Wingdings" panose="05000000000000000000" pitchFamily="2" charset="2"/>
              <a:buChar char="Ø"/>
            </a:pPr>
            <a:r>
              <a:rPr lang="el-GR" altLang="en-US" sz="2100">
                <a:latin typeface="Arial" panose="020B0604020202020204" pitchFamily="34" charset="0"/>
              </a:rPr>
              <a:t>Αλλαγή στην μέθοδο αποτίμηση</a:t>
            </a:r>
            <a:r>
              <a:rPr lang="en-US" altLang="en-US" sz="2100">
                <a:latin typeface="Arial" panose="020B0604020202020204" pitchFamily="34" charset="0"/>
              </a:rPr>
              <a:t>ς</a:t>
            </a:r>
            <a:r>
              <a:rPr lang="el-GR" altLang="en-US" sz="2100">
                <a:latin typeface="Arial" panose="020B0604020202020204" pitchFamily="34" charset="0"/>
              </a:rPr>
              <a:t> αποθεμάτων</a:t>
            </a:r>
            <a:r>
              <a:rPr lang="en-US" altLang="en-US" sz="2100">
                <a:latin typeface="Arial" panose="020B0604020202020204" pitchFamily="34" charset="0"/>
              </a:rPr>
              <a:t> (</a:t>
            </a:r>
            <a:r>
              <a:rPr lang="el-GR" altLang="en-US" sz="2100">
                <a:latin typeface="Arial" panose="020B0604020202020204" pitchFamily="34" charset="0"/>
              </a:rPr>
              <a:t>από </a:t>
            </a:r>
            <a:r>
              <a:rPr lang="en-US" altLang="en-US" sz="2100">
                <a:latin typeface="Arial" panose="020B0604020202020204" pitchFamily="34" charset="0"/>
              </a:rPr>
              <a:t>FIFO </a:t>
            </a:r>
            <a:r>
              <a:rPr lang="el-GR" altLang="en-US" sz="2100">
                <a:latin typeface="Arial" panose="020B0604020202020204" pitchFamily="34" charset="0"/>
              </a:rPr>
              <a:t>σε</a:t>
            </a:r>
            <a:r>
              <a:rPr lang="en-US" altLang="en-US" sz="2100">
                <a:latin typeface="Arial" panose="020B0604020202020204" pitchFamily="34" charset="0"/>
              </a:rPr>
              <a:t> LIFO)</a:t>
            </a:r>
          </a:p>
          <a:p>
            <a:pPr>
              <a:lnSpc>
                <a:spcPct val="125000"/>
              </a:lnSpc>
              <a:spcBef>
                <a:spcPts val="600"/>
              </a:spcBef>
              <a:buClr>
                <a:srgbClr val="740000"/>
              </a:buClr>
              <a:buSzPct val="80000"/>
              <a:buFont typeface="Wingdings" panose="05000000000000000000" pitchFamily="2" charset="2"/>
              <a:buChar char="u"/>
            </a:pPr>
            <a:r>
              <a:rPr lang="el-GR" altLang="en-US" sz="2200">
                <a:latin typeface="Arial" panose="020B0604020202020204" pitchFamily="34" charset="0"/>
              </a:rPr>
              <a:t>Οι </a:t>
            </a:r>
            <a:r>
              <a:rPr lang="en-US" altLang="en-US" sz="2200">
                <a:latin typeface="Arial" panose="020B0604020202020204" pitchFamily="34" charset="0"/>
              </a:rPr>
              <a:t>ε</a:t>
            </a:r>
            <a:r>
              <a:rPr lang="el-GR" altLang="en-US" sz="2200">
                <a:latin typeface="Arial" panose="020B0604020202020204" pitchFamily="34" charset="0"/>
              </a:rPr>
              <a:t>ταιρεί</a:t>
            </a:r>
            <a:r>
              <a:rPr lang="en-US" altLang="en-US" sz="2200">
                <a:latin typeface="Arial" panose="020B0604020202020204" pitchFamily="34" charset="0"/>
              </a:rPr>
              <a:t>ε</a:t>
            </a:r>
            <a:r>
              <a:rPr lang="el-GR" altLang="en-US" sz="2200">
                <a:latin typeface="Arial" panose="020B0604020202020204" pitchFamily="34" charset="0"/>
              </a:rPr>
              <a:t>ς </a:t>
            </a:r>
            <a:r>
              <a:rPr lang="en-US" altLang="en-US" sz="2200">
                <a:latin typeface="Arial" panose="020B0604020202020204" pitchFamily="34" charset="0"/>
              </a:rPr>
              <a:t>π</a:t>
            </a:r>
            <a:r>
              <a:rPr lang="el-GR" altLang="en-US" sz="2200">
                <a:latin typeface="Arial" panose="020B0604020202020204" pitchFamily="34" charset="0"/>
              </a:rPr>
              <a:t>ροβαίνει σε αναδρομική επαναδιατύπωση</a:t>
            </a:r>
            <a:endParaRPr lang="en-US" altLang="en-US" sz="2200">
              <a:latin typeface="Arial" panose="020B0604020202020204" pitchFamily="34" charset="0"/>
            </a:endParaRPr>
          </a:p>
          <a:p>
            <a:pPr>
              <a:lnSpc>
                <a:spcPct val="125000"/>
              </a:lnSpc>
              <a:spcBef>
                <a:spcPts val="600"/>
              </a:spcBef>
              <a:buClr>
                <a:srgbClr val="740000"/>
              </a:buClr>
              <a:buSzPct val="80000"/>
              <a:buFont typeface="Wingdings" panose="05000000000000000000" pitchFamily="2" charset="2"/>
              <a:buChar char="Ø"/>
            </a:pPr>
            <a:r>
              <a:rPr lang="el-GR" altLang="en-US" sz="2100">
                <a:latin typeface="Arial" panose="020B0604020202020204" pitchFamily="34" charset="0"/>
              </a:rPr>
              <a:t>Όλων των σ</a:t>
            </a:r>
            <a:r>
              <a:rPr lang="en-US" altLang="en-US" sz="2100">
                <a:latin typeface="Arial" panose="020B0604020202020204" pitchFamily="34" charset="0"/>
              </a:rPr>
              <a:t>χ</a:t>
            </a:r>
            <a:r>
              <a:rPr lang="el-GR" altLang="en-US" sz="2100">
                <a:latin typeface="Arial" panose="020B0604020202020204" pitchFamily="34" charset="0"/>
              </a:rPr>
              <a:t>ετικών ποσών προηγούμενων περιόδων</a:t>
            </a:r>
            <a:endParaRPr lang="en-US" altLang="en-US" sz="2100">
              <a:latin typeface="Arial" panose="020B0604020202020204" pitchFamily="34" charset="0"/>
            </a:endParaRPr>
          </a:p>
        </p:txBody>
      </p:sp>
      <p:sp>
        <p:nvSpPr>
          <p:cNvPr id="71690" name="Rectangle 1031">
            <a:extLst>
              <a:ext uri="{FF2B5EF4-FFF2-40B4-BE49-F238E27FC236}">
                <a16:creationId xmlns:a16="http://schemas.microsoft.com/office/drawing/2014/main" id="{647C2620-FEA0-BD96-5F23-891A48C48186}"/>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Μεταβολή λογιστικών μεθόδων</a:t>
            </a:r>
            <a:endParaRPr lang="en-US" altLang="el-GR" sz="3200" b="1">
              <a:solidFill>
                <a:srgbClr val="740000"/>
              </a:solidFill>
              <a:latin typeface="Arial" panose="020B0604020202020204" pitchFamily="34" charset="0"/>
            </a:endParaRPr>
          </a:p>
        </p:txBody>
      </p:sp>
      <p:sp>
        <p:nvSpPr>
          <p:cNvPr id="11" name="Footer Placeholder 8">
            <a:extLst>
              <a:ext uri="{FF2B5EF4-FFF2-40B4-BE49-F238E27FC236}">
                <a16:creationId xmlns:a16="http://schemas.microsoft.com/office/drawing/2014/main" id="{130EFF96-7E5E-7CBA-5173-652DAFC8528B}"/>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13">
            <a:extLst>
              <a:ext uri="{FF2B5EF4-FFF2-40B4-BE49-F238E27FC236}">
                <a16:creationId xmlns:a16="http://schemas.microsoft.com/office/drawing/2014/main" id="{1719560A-E3DB-9031-3E81-BCFEE769F184}"/>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20" name="Rectangle 19">
            <a:extLst>
              <a:ext uri="{FF2B5EF4-FFF2-40B4-BE49-F238E27FC236}">
                <a16:creationId xmlns:a16="http://schemas.microsoft.com/office/drawing/2014/main" id="{2F1F6F7C-D74A-9340-C481-393243639999}"/>
              </a:ext>
            </a:extLst>
          </p:cNvPr>
          <p:cNvSpPr/>
          <p:nvPr/>
        </p:nvSpPr>
        <p:spPr bwMode="auto">
          <a:xfrm>
            <a:off x="1981200" y="1981200"/>
            <a:ext cx="2362200" cy="1524000"/>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400" b="1">
                <a:latin typeface="Arial" panose="020B0604020202020204" pitchFamily="34" charset="0"/>
              </a:rPr>
              <a:t>Εκτιμώμενη αξία κοινών μετοχών</a:t>
            </a:r>
            <a:endParaRPr lang="en-US" altLang="el-GR" sz="2400" b="1">
              <a:latin typeface="Arial" panose="020B0604020202020204" pitchFamily="34" charset="0"/>
            </a:endParaRPr>
          </a:p>
        </p:txBody>
      </p:sp>
      <p:sp>
        <p:nvSpPr>
          <p:cNvPr id="65541" name="TextBox 1">
            <a:extLst>
              <a:ext uri="{FF2B5EF4-FFF2-40B4-BE49-F238E27FC236}">
                <a16:creationId xmlns:a16="http://schemas.microsoft.com/office/drawing/2014/main" id="{885A5C1A-4794-0D84-C80F-F2E45BA8D570}"/>
              </a:ext>
            </a:extLst>
          </p:cNvPr>
          <p:cNvSpPr txBox="1">
            <a:spLocks noChangeArrowheads="1"/>
          </p:cNvSpPr>
          <p:nvPr/>
        </p:nvSpPr>
        <p:spPr bwMode="auto">
          <a:xfrm>
            <a:off x="4343400" y="2035176"/>
            <a:ext cx="685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4000" b="1"/>
              <a:t>=</a:t>
            </a:r>
          </a:p>
        </p:txBody>
      </p:sp>
      <p:sp>
        <p:nvSpPr>
          <p:cNvPr id="65542" name="TextBox 28">
            <a:extLst>
              <a:ext uri="{FF2B5EF4-FFF2-40B4-BE49-F238E27FC236}">
                <a16:creationId xmlns:a16="http://schemas.microsoft.com/office/drawing/2014/main" id="{88DEE3CC-68DB-DE17-6ADC-EE369CB23BF0}"/>
              </a:ext>
            </a:extLst>
          </p:cNvPr>
          <p:cNvSpPr txBox="1">
            <a:spLocks noChangeArrowheads="1"/>
          </p:cNvSpPr>
          <p:nvPr/>
        </p:nvSpPr>
        <p:spPr bwMode="auto">
          <a:xfrm>
            <a:off x="4495800" y="4191001"/>
            <a:ext cx="685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4000" b="1"/>
              <a:t>=</a:t>
            </a:r>
          </a:p>
        </p:txBody>
      </p:sp>
      <p:sp>
        <p:nvSpPr>
          <p:cNvPr id="65543" name="TextBox 29">
            <a:extLst>
              <a:ext uri="{FF2B5EF4-FFF2-40B4-BE49-F238E27FC236}">
                <a16:creationId xmlns:a16="http://schemas.microsoft.com/office/drawing/2014/main" id="{03633ED8-A995-CB3F-662A-7849E6AF94BD}"/>
              </a:ext>
            </a:extLst>
          </p:cNvPr>
          <p:cNvSpPr txBox="1">
            <a:spLocks noChangeArrowheads="1"/>
          </p:cNvSpPr>
          <p:nvPr/>
        </p:nvSpPr>
        <p:spPr bwMode="auto">
          <a:xfrm>
            <a:off x="7162800" y="4191001"/>
            <a:ext cx="685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3200" b="1"/>
              <a:t>x</a:t>
            </a:r>
          </a:p>
        </p:txBody>
      </p:sp>
      <p:sp>
        <p:nvSpPr>
          <p:cNvPr id="34" name="Rectangle 33">
            <a:extLst>
              <a:ext uri="{FF2B5EF4-FFF2-40B4-BE49-F238E27FC236}">
                <a16:creationId xmlns:a16="http://schemas.microsoft.com/office/drawing/2014/main" id="{8C3642CF-E5B0-E85D-90E0-39B9E1CDA80F}"/>
              </a:ext>
            </a:extLst>
          </p:cNvPr>
          <p:cNvSpPr/>
          <p:nvPr/>
        </p:nvSpPr>
        <p:spPr bwMode="auto">
          <a:xfrm>
            <a:off x="4953000" y="4214979"/>
            <a:ext cx="2209800" cy="1421928"/>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400" b="1">
                <a:latin typeface="Arial" panose="020B0604020202020204" pitchFamily="34" charset="0"/>
              </a:rPr>
              <a:t>Αριθμός κοινών μετοχών σε κυκλοφορία</a:t>
            </a:r>
            <a:endParaRPr lang="en-US" altLang="el-GR" sz="2400" b="1">
              <a:latin typeface="Arial" panose="020B0604020202020204" pitchFamily="34" charset="0"/>
            </a:endParaRPr>
          </a:p>
        </p:txBody>
      </p:sp>
      <p:sp>
        <p:nvSpPr>
          <p:cNvPr id="35" name="Rectangle 34">
            <a:extLst>
              <a:ext uri="{FF2B5EF4-FFF2-40B4-BE49-F238E27FC236}">
                <a16:creationId xmlns:a16="http://schemas.microsoft.com/office/drawing/2014/main" id="{7FD51CAD-9D57-A0E2-2F2A-BB29ECC40CAF}"/>
              </a:ext>
            </a:extLst>
          </p:cNvPr>
          <p:cNvSpPr/>
          <p:nvPr/>
        </p:nvSpPr>
        <p:spPr bwMode="auto">
          <a:xfrm>
            <a:off x="7848600" y="4547378"/>
            <a:ext cx="2209800" cy="757130"/>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400" b="1">
                <a:latin typeface="Arial" panose="020B0604020202020204" pitchFamily="34" charset="0"/>
              </a:rPr>
              <a:t>Τρέχουσα τιμή ανά μετοχή</a:t>
            </a:r>
            <a:endParaRPr lang="en-US" altLang="el-GR" sz="2400" b="1">
              <a:latin typeface="Arial" panose="020B0604020202020204" pitchFamily="34" charset="0"/>
            </a:endParaRPr>
          </a:p>
        </p:txBody>
      </p:sp>
      <p:sp>
        <p:nvSpPr>
          <p:cNvPr id="65550" name="Rectangle 1031">
            <a:extLst>
              <a:ext uri="{FF2B5EF4-FFF2-40B4-BE49-F238E27FC236}">
                <a16:creationId xmlns:a16="http://schemas.microsoft.com/office/drawing/2014/main" id="{6F227FDE-F38D-8E0D-D0FD-CA04EA39A96F}"/>
              </a:ext>
            </a:extLst>
          </p:cNvPr>
          <p:cNvSpPr txBox="1">
            <a:spLocks noChangeArrowheads="1"/>
          </p:cNvSpPr>
          <p:nvPr/>
        </p:nvSpPr>
        <p:spPr bwMode="auto">
          <a:xfrm>
            <a:off x="2057400" y="4572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Ποιό ποσό εσόδων προδικάζει μελλοντικά κέρδη;</a:t>
            </a:r>
            <a:endParaRPr lang="en-US" altLang="el-GR" sz="3200" b="1">
              <a:solidFill>
                <a:srgbClr val="740000"/>
              </a:solidFill>
              <a:latin typeface="Arial" panose="020B0604020202020204" pitchFamily="34" charset="0"/>
            </a:endParaRPr>
          </a:p>
        </p:txBody>
      </p:sp>
      <p:sp>
        <p:nvSpPr>
          <p:cNvPr id="19" name="Rectangle 18">
            <a:extLst>
              <a:ext uri="{FF2B5EF4-FFF2-40B4-BE49-F238E27FC236}">
                <a16:creationId xmlns:a16="http://schemas.microsoft.com/office/drawing/2014/main" id="{CFF1E1B2-F713-1D31-40F6-B829EC4F6B3E}"/>
              </a:ext>
            </a:extLst>
          </p:cNvPr>
          <p:cNvSpPr/>
          <p:nvPr/>
        </p:nvSpPr>
        <p:spPr>
          <a:xfrm>
            <a:off x="5105400" y="2025977"/>
            <a:ext cx="4876800" cy="757130"/>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400" b="1">
                <a:latin typeface="Arial" panose="020B0604020202020204" pitchFamily="34" charset="0"/>
              </a:rPr>
              <a:t>Εκτιμώμενο ετήσιο ύψος κοινών μετοχών</a:t>
            </a:r>
            <a:endParaRPr lang="en-US" altLang="el-GR" sz="2400" b="1">
              <a:latin typeface="Arial" panose="020B0604020202020204" pitchFamily="34" charset="0"/>
            </a:endParaRPr>
          </a:p>
        </p:txBody>
      </p:sp>
      <p:cxnSp>
        <p:nvCxnSpPr>
          <p:cNvPr id="26" name="Straight Connector 25">
            <a:extLst>
              <a:ext uri="{FF2B5EF4-FFF2-40B4-BE49-F238E27FC236}">
                <a16:creationId xmlns:a16="http://schemas.microsoft.com/office/drawing/2014/main" id="{5966E40F-2544-7BE6-437E-9D959AC2C514}"/>
              </a:ext>
            </a:extLst>
          </p:cNvPr>
          <p:cNvCxnSpPr/>
          <p:nvPr/>
        </p:nvCxnSpPr>
        <p:spPr>
          <a:xfrm>
            <a:off x="5105400" y="2727325"/>
            <a:ext cx="487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3EBFB34-3C50-23F0-6F15-5C6755C366AE}"/>
              </a:ext>
            </a:extLst>
          </p:cNvPr>
          <p:cNvSpPr/>
          <p:nvPr/>
        </p:nvSpPr>
        <p:spPr>
          <a:xfrm>
            <a:off x="5105400" y="2717113"/>
            <a:ext cx="4876800" cy="757130"/>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400" b="1">
                <a:latin typeface="Arial" panose="020B0604020202020204" pitchFamily="34" charset="0"/>
              </a:rPr>
              <a:t>Επιτόκιο κεφαλαιοποίησης της επένδυσης</a:t>
            </a:r>
            <a:endParaRPr lang="en-US" altLang="el-GR" sz="2400" b="1">
              <a:effectLst>
                <a:outerShdw blurRad="38100" dist="38100" dir="2700000" algn="tl">
                  <a:srgbClr val="FFFFFF"/>
                </a:outerShdw>
              </a:effectLst>
              <a:latin typeface="Arial" panose="020B0604020202020204" pitchFamily="34" charset="0"/>
            </a:endParaRPr>
          </a:p>
        </p:txBody>
      </p:sp>
      <p:sp>
        <p:nvSpPr>
          <p:cNvPr id="36" name="Rectangle 35">
            <a:extLst>
              <a:ext uri="{FF2B5EF4-FFF2-40B4-BE49-F238E27FC236}">
                <a16:creationId xmlns:a16="http://schemas.microsoft.com/office/drawing/2014/main" id="{24025A53-DECE-DF68-55D2-D9C9A1E11C60}"/>
              </a:ext>
            </a:extLst>
          </p:cNvPr>
          <p:cNvSpPr/>
          <p:nvPr/>
        </p:nvSpPr>
        <p:spPr bwMode="auto">
          <a:xfrm>
            <a:off x="1984001" y="4191000"/>
            <a:ext cx="2709445" cy="1524000"/>
          </a:xfrm>
          <a:prstGeom prst="rect">
            <a:avLst/>
          </a:prstGeom>
          <a:solidFill>
            <a:schemeClr val="bg1"/>
          </a:solidFill>
          <a:ln w="28575">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400" b="1">
                <a:latin typeface="Arial" panose="020B0604020202020204" pitchFamily="34" charset="0"/>
              </a:rPr>
              <a:t>Τρέχουσα χρηματιστηριακή αξία της εταιρείας</a:t>
            </a:r>
            <a:endParaRPr lang="en-US" altLang="el-GR" sz="2400" b="1">
              <a:latin typeface="Arial" panose="020B0604020202020204" pitchFamily="34" charset="0"/>
            </a:endParaRPr>
          </a:p>
        </p:txBody>
      </p:sp>
      <p:sp>
        <p:nvSpPr>
          <p:cNvPr id="14" name="Footer Placeholder 8">
            <a:extLst>
              <a:ext uri="{FF2B5EF4-FFF2-40B4-BE49-F238E27FC236}">
                <a16:creationId xmlns:a16="http://schemas.microsoft.com/office/drawing/2014/main" id="{EF0FA33D-C8DE-5DA4-CCA9-F7BB08409BE7}"/>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3">
            <a:extLst>
              <a:ext uri="{FF2B5EF4-FFF2-40B4-BE49-F238E27FC236}">
                <a16:creationId xmlns:a16="http://schemas.microsoft.com/office/drawing/2014/main" id="{0E852CDA-E2D0-3E22-ABAD-A03E47E1719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3</a:t>
            </a:r>
          </a:p>
        </p:txBody>
      </p:sp>
      <p:sp>
        <p:nvSpPr>
          <p:cNvPr id="67586" name="Rectangle 1031">
            <a:extLst>
              <a:ext uri="{FF2B5EF4-FFF2-40B4-BE49-F238E27FC236}">
                <a16:creationId xmlns:a16="http://schemas.microsoft.com/office/drawing/2014/main" id="{C1EEAEAC-F85F-ED7D-8AF4-4227A3D7278E}"/>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Κανόνας για την απόφαση επένδυσης</a:t>
            </a:r>
            <a:endParaRPr lang="en-US" altLang="el-GR" sz="3200" b="1">
              <a:solidFill>
                <a:srgbClr val="740000"/>
              </a:solidFill>
              <a:latin typeface="Arial" panose="020B0604020202020204" pitchFamily="34" charset="0"/>
            </a:endParaRPr>
          </a:p>
        </p:txBody>
      </p:sp>
      <p:sp>
        <p:nvSpPr>
          <p:cNvPr id="67589" name="TextBox 5">
            <a:extLst>
              <a:ext uri="{FF2B5EF4-FFF2-40B4-BE49-F238E27FC236}">
                <a16:creationId xmlns:a16="http://schemas.microsoft.com/office/drawing/2014/main" id="{588955CA-33FB-FC0D-26B5-DA57787B9B81}"/>
              </a:ext>
            </a:extLst>
          </p:cNvPr>
          <p:cNvSpPr txBox="1">
            <a:spLocks noChangeArrowheads="1"/>
          </p:cNvSpPr>
          <p:nvPr/>
        </p:nvSpPr>
        <p:spPr bwMode="auto">
          <a:xfrm>
            <a:off x="2438400" y="6321425"/>
            <a:ext cx="685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l-GR" sz="1400">
                <a:latin typeface="Arial" panose="020B0604020202020204" pitchFamily="34" charset="0"/>
              </a:rPr>
              <a:t>* $18</a:t>
            </a:r>
            <a:r>
              <a:rPr lang="el-GR" altLang="el-GR" sz="1400">
                <a:latin typeface="Arial" panose="020B0604020202020204" pitchFamily="34" charset="0"/>
              </a:rPr>
              <a:t>,</a:t>
            </a:r>
            <a:r>
              <a:rPr lang="en-US" altLang="el-GR" sz="1400">
                <a:latin typeface="Arial" panose="020B0604020202020204" pitchFamily="34" charset="0"/>
              </a:rPr>
              <a:t>92 </a:t>
            </a:r>
            <a:r>
              <a:rPr lang="el-GR" altLang="el-GR" sz="1400">
                <a:latin typeface="Arial" panose="020B0604020202020204" pitchFamily="34" charset="0"/>
              </a:rPr>
              <a:t>δις.</a:t>
            </a:r>
            <a:r>
              <a:rPr lang="en-US" altLang="el-GR" sz="1400">
                <a:latin typeface="Arial" panose="020B0604020202020204" pitchFamily="34" charset="0"/>
              </a:rPr>
              <a:t> ÷ 463 </a:t>
            </a:r>
            <a:r>
              <a:rPr lang="el-GR" altLang="el-GR" sz="1400">
                <a:latin typeface="Arial" panose="020B0604020202020204" pitchFamily="34" charset="0"/>
              </a:rPr>
              <a:t>εκατ. μετοχές</a:t>
            </a:r>
            <a:endParaRPr lang="en-US" altLang="el-GR" sz="1400">
              <a:latin typeface="Arial" panose="020B0604020202020204" pitchFamily="34" charset="0"/>
            </a:endParaRPr>
          </a:p>
        </p:txBody>
      </p:sp>
      <p:sp>
        <p:nvSpPr>
          <p:cNvPr id="7" name="Footer Placeholder 8">
            <a:extLst>
              <a:ext uri="{FF2B5EF4-FFF2-40B4-BE49-F238E27FC236}">
                <a16:creationId xmlns:a16="http://schemas.microsoft.com/office/drawing/2014/main" id="{36715FA2-548D-2BD3-6774-E0A8EA5715F4}"/>
              </a:ext>
            </a:extLst>
          </p:cNvPr>
          <p:cNvSpPr txBox="1">
            <a:spLocks/>
          </p:cNvSpPr>
          <p:nvPr/>
        </p:nvSpPr>
        <p:spPr>
          <a:xfrm>
            <a:off x="3962400" y="66294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67592" name="Picture 8">
            <a:extLst>
              <a:ext uri="{FF2B5EF4-FFF2-40B4-BE49-F238E27FC236}">
                <a16:creationId xmlns:a16="http://schemas.microsoft.com/office/drawing/2014/main" id="{E1FA074A-FE8B-CB14-1ED4-B3736B213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86868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67593" name="Picture 9">
            <a:extLst>
              <a:ext uri="{FF2B5EF4-FFF2-40B4-BE49-F238E27FC236}">
                <a16:creationId xmlns:a16="http://schemas.microsoft.com/office/drawing/2014/main" id="{406EF88B-EFD4-4DA5-5C7F-C77BE829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344988"/>
            <a:ext cx="8686800" cy="1827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31">
            <a:extLst>
              <a:ext uri="{FF2B5EF4-FFF2-40B4-BE49-F238E27FC236}">
                <a16:creationId xmlns:a16="http://schemas.microsoft.com/office/drawing/2014/main" id="{94C85F40-6819-B7D9-B2C2-49A9E38D91C3}"/>
              </a:ext>
            </a:extLst>
          </p:cNvPr>
          <p:cNvSpPr txBox="1">
            <a:spLocks noChangeArrowheads="1"/>
          </p:cNvSpPr>
          <p:nvPr/>
        </p:nvSpPr>
        <p:spPr bwMode="auto">
          <a:xfrm>
            <a:off x="2057400" y="457200"/>
            <a:ext cx="83058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000" b="1">
                <a:solidFill>
                  <a:srgbClr val="0000BF"/>
                </a:solidFill>
                <a:latin typeface="Arial" panose="020B0604020202020204" pitchFamily="34" charset="0"/>
              </a:rPr>
              <a:t>Υπολογισμός των κερδών ανά μετοχή</a:t>
            </a:r>
            <a:endParaRPr lang="en-US" altLang="el-GR" sz="3000" b="1">
              <a:solidFill>
                <a:srgbClr val="0000BF"/>
              </a:solidFill>
              <a:latin typeface="Arial" panose="020B0604020202020204" pitchFamily="34" charset="0"/>
            </a:endParaRPr>
          </a:p>
        </p:txBody>
      </p:sp>
      <p:sp>
        <p:nvSpPr>
          <p:cNvPr id="75778" name="Text Box 13">
            <a:extLst>
              <a:ext uri="{FF2B5EF4-FFF2-40B4-BE49-F238E27FC236}">
                <a16:creationId xmlns:a16="http://schemas.microsoft.com/office/drawing/2014/main" id="{50ECC31E-3686-B27B-FE20-18CF947EF6C7}"/>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9" name="Rectangle 8">
            <a:extLst>
              <a:ext uri="{FF2B5EF4-FFF2-40B4-BE49-F238E27FC236}">
                <a16:creationId xmlns:a16="http://schemas.microsoft.com/office/drawing/2014/main" id="{B4F8ECD3-58DE-05E3-0E98-05ADA9AAD716}"/>
              </a:ext>
            </a:extLst>
          </p:cNvPr>
          <p:cNvSpPr/>
          <p:nvPr/>
        </p:nvSpPr>
        <p:spPr>
          <a:xfrm>
            <a:off x="2362200" y="1524002"/>
            <a:ext cx="7620000" cy="480131"/>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800" b="1">
                <a:latin typeface="Arial" panose="020B0604020202020204" pitchFamily="34" charset="0"/>
              </a:rPr>
              <a:t>Καθαρά κέρδη</a:t>
            </a:r>
            <a:r>
              <a:rPr lang="en-US" altLang="el-GR" sz="2800" b="1">
                <a:latin typeface="Arial" panose="020B0604020202020204" pitchFamily="34" charset="0"/>
              </a:rPr>
              <a:t> – </a:t>
            </a:r>
            <a:r>
              <a:rPr lang="el-GR" altLang="el-GR" sz="2800" b="1">
                <a:latin typeface="Arial" panose="020B0604020202020204" pitchFamily="34" charset="0"/>
              </a:rPr>
              <a:t>Προνομιούχα μερίσματα</a:t>
            </a:r>
            <a:endParaRPr lang="en-US" altLang="el-GR" sz="2800" b="1">
              <a:latin typeface="Arial" panose="020B0604020202020204" pitchFamily="34" charset="0"/>
            </a:endParaRPr>
          </a:p>
        </p:txBody>
      </p:sp>
      <p:cxnSp>
        <p:nvCxnSpPr>
          <p:cNvPr id="10" name="Straight Connector 9">
            <a:extLst>
              <a:ext uri="{FF2B5EF4-FFF2-40B4-BE49-F238E27FC236}">
                <a16:creationId xmlns:a16="http://schemas.microsoft.com/office/drawing/2014/main" id="{1602BC81-769F-8184-1A02-BF9732462BE4}"/>
              </a:ext>
            </a:extLst>
          </p:cNvPr>
          <p:cNvCxnSpPr/>
          <p:nvPr/>
        </p:nvCxnSpPr>
        <p:spPr>
          <a:xfrm>
            <a:off x="2362200" y="2117725"/>
            <a:ext cx="76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41E5BEA-5A9A-B20B-F938-BA09858D36AF}"/>
              </a:ext>
            </a:extLst>
          </p:cNvPr>
          <p:cNvSpPr/>
          <p:nvPr/>
        </p:nvSpPr>
        <p:spPr>
          <a:xfrm>
            <a:off x="2362200" y="2199824"/>
            <a:ext cx="7620000" cy="1040285"/>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10000"/>
              </a:lnSpc>
            </a:pPr>
            <a:r>
              <a:rPr lang="el-GR" altLang="el-GR" sz="2800" b="1">
                <a:latin typeface="Arial" panose="020B0604020202020204" pitchFamily="34" charset="0"/>
              </a:rPr>
              <a:t>Σταθμικός μέσος αριθμός των κοινών μετοχών σε κυκλοφορία</a:t>
            </a:r>
            <a:endParaRPr lang="en-US" altLang="el-GR" sz="2800" b="1">
              <a:effectLst>
                <a:outerShdw blurRad="38100" dist="38100" dir="2700000" algn="tl">
                  <a:srgbClr val="FFFFFF"/>
                </a:outerShdw>
              </a:effectLst>
              <a:latin typeface="Arial" panose="020B0604020202020204" pitchFamily="34" charset="0"/>
            </a:endParaRPr>
          </a:p>
        </p:txBody>
      </p:sp>
      <p:sp>
        <p:nvSpPr>
          <p:cNvPr id="75786" name="Rectangle 13">
            <a:extLst>
              <a:ext uri="{FF2B5EF4-FFF2-40B4-BE49-F238E27FC236}">
                <a16:creationId xmlns:a16="http://schemas.microsoft.com/office/drawing/2014/main" id="{7B7E2FD9-AF6B-1633-1808-C968317D6031}"/>
              </a:ext>
            </a:extLst>
          </p:cNvPr>
          <p:cNvSpPr>
            <a:spLocks noChangeArrowheads="1"/>
          </p:cNvSpPr>
          <p:nvPr/>
        </p:nvSpPr>
        <p:spPr bwMode="auto">
          <a:xfrm>
            <a:off x="2362200" y="3568701"/>
            <a:ext cx="76962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46175" indent="-4635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900"/>
              </a:spcBef>
              <a:buClr>
                <a:srgbClr val="740000"/>
              </a:buClr>
              <a:buSzPct val="80000"/>
            </a:pPr>
            <a:r>
              <a:rPr lang="el-GR" altLang="en-US" sz="2500" b="1">
                <a:latin typeface="Arial" panose="020B0604020202020204" pitchFamily="34" charset="0"/>
              </a:rPr>
              <a:t>Κέρδη ανά μετοχή</a:t>
            </a:r>
            <a:endParaRPr lang="en-US" altLang="en-US" sz="2500" b="1">
              <a:latin typeface="Arial" panose="020B0604020202020204" pitchFamily="34" charset="0"/>
            </a:endParaRPr>
          </a:p>
          <a:p>
            <a:pPr lvl="1">
              <a:lnSpc>
                <a:spcPct val="125000"/>
              </a:lnSpc>
              <a:spcBef>
                <a:spcPts val="900"/>
              </a:spcBef>
              <a:buClr>
                <a:srgbClr val="740000"/>
              </a:buClr>
              <a:buSzPct val="80000"/>
              <a:buFont typeface="Wingdings" panose="05000000000000000000" pitchFamily="2" charset="2"/>
              <a:buChar char="u"/>
            </a:pPr>
            <a:r>
              <a:rPr lang="el-GR" altLang="en-US" sz="2200">
                <a:latin typeface="Arial" panose="020B0604020202020204" pitchFamily="34" charset="0"/>
              </a:rPr>
              <a:t>Βασικό μέτρο της επιτυχίας μιας εταιρείας</a:t>
            </a:r>
            <a:endParaRPr lang="en-US" altLang="en-US" sz="2200">
              <a:latin typeface="Arial" panose="020B0604020202020204" pitchFamily="34" charset="0"/>
            </a:endParaRPr>
          </a:p>
          <a:p>
            <a:pPr lvl="1">
              <a:lnSpc>
                <a:spcPct val="125000"/>
              </a:lnSpc>
              <a:spcBef>
                <a:spcPts val="900"/>
              </a:spcBef>
              <a:buClr>
                <a:srgbClr val="740000"/>
              </a:buClr>
              <a:buSzPct val="80000"/>
              <a:buFont typeface="Wingdings" panose="05000000000000000000" pitchFamily="2" charset="2"/>
              <a:buChar char="u"/>
            </a:pPr>
            <a:r>
              <a:rPr lang="el-GR" altLang="en-US" sz="2200">
                <a:latin typeface="Arial" panose="020B0604020202020204" pitchFamily="34" charset="0"/>
              </a:rPr>
              <a:t>Δύο υπολογισμοί</a:t>
            </a:r>
            <a:r>
              <a:rPr lang="en-US" altLang="en-US" sz="2200">
                <a:latin typeface="Arial" panose="020B0604020202020204" pitchFamily="34" charset="0"/>
              </a:rPr>
              <a:t>:</a:t>
            </a:r>
          </a:p>
          <a:p>
            <a:pPr lvl="2">
              <a:lnSpc>
                <a:spcPct val="125000"/>
              </a:lnSpc>
              <a:spcBef>
                <a:spcPts val="900"/>
              </a:spcBef>
              <a:buClr>
                <a:srgbClr val="740000"/>
              </a:buClr>
              <a:buSzPct val="80000"/>
              <a:buFont typeface="Wingdings" panose="05000000000000000000" pitchFamily="2" charset="2"/>
              <a:buChar char="Ø"/>
            </a:pPr>
            <a:r>
              <a:rPr lang="el-GR" altLang="en-US" sz="2100">
                <a:latin typeface="Arial" panose="020B0604020202020204" pitchFamily="34" charset="0"/>
              </a:rPr>
              <a:t>Βασικός</a:t>
            </a:r>
            <a:endParaRPr lang="en-US" altLang="en-US" sz="2100">
              <a:latin typeface="Arial" panose="020B0604020202020204" pitchFamily="34" charset="0"/>
            </a:endParaRPr>
          </a:p>
          <a:p>
            <a:pPr lvl="2">
              <a:lnSpc>
                <a:spcPct val="125000"/>
              </a:lnSpc>
              <a:spcBef>
                <a:spcPts val="900"/>
              </a:spcBef>
              <a:buClr>
                <a:srgbClr val="740000"/>
              </a:buClr>
              <a:buSzPct val="80000"/>
              <a:buFont typeface="Wingdings" panose="05000000000000000000" pitchFamily="2" charset="2"/>
              <a:buChar char="Ø"/>
            </a:pPr>
            <a:r>
              <a:rPr lang="el-GR" altLang="en-US" sz="2100">
                <a:latin typeface="Arial" panose="020B0604020202020204" pitchFamily="34" charset="0"/>
              </a:rPr>
              <a:t>Αραίωση</a:t>
            </a:r>
            <a:endParaRPr lang="en-US" altLang="en-US" sz="2100">
              <a:latin typeface="Arial" panose="020B0604020202020204" pitchFamily="34" charset="0"/>
            </a:endParaRPr>
          </a:p>
        </p:txBody>
      </p:sp>
      <p:sp>
        <p:nvSpPr>
          <p:cNvPr id="8" name="Footer Placeholder 8">
            <a:extLst>
              <a:ext uri="{FF2B5EF4-FFF2-40B4-BE49-F238E27FC236}">
                <a16:creationId xmlns:a16="http://schemas.microsoft.com/office/drawing/2014/main" id="{6D4CC325-251D-E4F9-0236-9345CEE97C11}"/>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2" name="Footer Placeholder 8">
            <a:extLst>
              <a:ext uri="{FF2B5EF4-FFF2-40B4-BE49-F238E27FC236}">
                <a16:creationId xmlns:a16="http://schemas.microsoft.com/office/drawing/2014/main" id="{419ED96F-01B9-88C3-6085-7908F53B5C87}"/>
              </a:ext>
            </a:extLst>
          </p:cNvPr>
          <p:cNvSpPr txBox="1">
            <a:spLocks/>
          </p:cNvSpPr>
          <p:nvPr/>
        </p:nvSpPr>
        <p:spPr>
          <a:xfrm>
            <a:off x="4114800" y="67056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031">
            <a:extLst>
              <a:ext uri="{FF2B5EF4-FFF2-40B4-BE49-F238E27FC236}">
                <a16:creationId xmlns:a16="http://schemas.microsoft.com/office/drawing/2014/main" id="{C584E2AB-06AB-8D79-E72F-C1335D9034F2}"/>
              </a:ext>
            </a:extLst>
          </p:cNvPr>
          <p:cNvSpPr txBox="1">
            <a:spLocks noChangeArrowheads="1"/>
          </p:cNvSpPr>
          <p:nvPr/>
        </p:nvSpPr>
        <p:spPr bwMode="auto">
          <a:xfrm>
            <a:off x="2057400" y="457201"/>
            <a:ext cx="8305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2800" b="1">
                <a:latin typeface="Arial" panose="020B0604020202020204" pitchFamily="34" charset="0"/>
              </a:rPr>
              <a:t>Επιπτώσεις των προνομιούχων μερισμάτων στα κέρδη ανά μετοχή</a:t>
            </a:r>
            <a:endParaRPr lang="en-US" altLang="el-GR" sz="3000" b="1">
              <a:latin typeface="Arial" panose="020B0604020202020204" pitchFamily="34" charset="0"/>
            </a:endParaRPr>
          </a:p>
        </p:txBody>
      </p:sp>
      <p:sp>
        <p:nvSpPr>
          <p:cNvPr id="77826" name="Text Box 13">
            <a:extLst>
              <a:ext uri="{FF2B5EF4-FFF2-40B4-BE49-F238E27FC236}">
                <a16:creationId xmlns:a16="http://schemas.microsoft.com/office/drawing/2014/main" id="{8160185D-A6B8-C957-D3EC-46832DAD261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77827" name="Rectangle 13">
            <a:extLst>
              <a:ext uri="{FF2B5EF4-FFF2-40B4-BE49-F238E27FC236}">
                <a16:creationId xmlns:a16="http://schemas.microsoft.com/office/drawing/2014/main" id="{87190CB4-E649-CD68-30BA-A8F4F092A88C}"/>
              </a:ext>
            </a:extLst>
          </p:cNvPr>
          <p:cNvSpPr>
            <a:spLocks noChangeArrowheads="1"/>
          </p:cNvSpPr>
          <p:nvPr/>
        </p:nvSpPr>
        <p:spPr bwMode="auto">
          <a:xfrm>
            <a:off x="1981200" y="1311276"/>
            <a:ext cx="76962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900"/>
              </a:spcBef>
              <a:buClr>
                <a:srgbClr val="740000"/>
              </a:buClr>
              <a:buSzPct val="80000"/>
            </a:pPr>
            <a:r>
              <a:rPr lang="el-GR" altLang="en-US" sz="2600" b="1">
                <a:latin typeface="Arial" panose="020B0604020202020204" pitchFamily="34" charset="0"/>
              </a:rPr>
              <a:t>Κέρδη α</a:t>
            </a:r>
            <a:r>
              <a:rPr lang="en-US" altLang="en-US" sz="2600" b="1">
                <a:latin typeface="Arial" panose="020B0604020202020204" pitchFamily="34" charset="0"/>
              </a:rPr>
              <a:t>ν</a:t>
            </a:r>
            <a:r>
              <a:rPr lang="el-GR" altLang="en-US" sz="2600" b="1">
                <a:latin typeface="Arial" panose="020B0604020202020204" pitchFamily="34" charset="0"/>
              </a:rPr>
              <a:t>ά μετοχή</a:t>
            </a:r>
            <a:endParaRPr lang="en-US" altLang="en-US" sz="2600" b="1">
              <a:latin typeface="Arial" panose="020B0604020202020204" pitchFamily="34" charset="0"/>
            </a:endParaRPr>
          </a:p>
          <a:p>
            <a:pPr lvl="1">
              <a:lnSpc>
                <a:spcPct val="125000"/>
              </a:lnSpc>
              <a:spcBef>
                <a:spcPts val="900"/>
              </a:spcBef>
              <a:buClr>
                <a:srgbClr val="740000"/>
              </a:buClr>
              <a:buSzPct val="80000"/>
              <a:buFont typeface="Wingdings" panose="05000000000000000000" pitchFamily="2" charset="2"/>
              <a:buChar char="u"/>
            </a:pPr>
            <a:r>
              <a:rPr lang="el-GR" altLang="el-GR" sz="2200">
                <a:latin typeface="Arial" panose="020B0604020202020204" pitchFamily="34" charset="0"/>
              </a:rPr>
              <a:t>Κέρδη ανά μετοχή των κοινών μετοχών</a:t>
            </a:r>
            <a:endParaRPr lang="en-US" altLang="el-GR" sz="2200">
              <a:latin typeface="Arial" panose="020B0604020202020204" pitchFamily="34" charset="0"/>
            </a:endParaRPr>
          </a:p>
          <a:p>
            <a:pPr lvl="1">
              <a:lnSpc>
                <a:spcPct val="125000"/>
              </a:lnSpc>
              <a:spcBef>
                <a:spcPts val="900"/>
              </a:spcBef>
              <a:buClr>
                <a:srgbClr val="740000"/>
              </a:buClr>
              <a:buSzPct val="80000"/>
              <a:buFont typeface="Wingdings" panose="05000000000000000000" pitchFamily="2" charset="2"/>
              <a:buChar char="u"/>
            </a:pPr>
            <a:r>
              <a:rPr lang="el-GR" altLang="el-GR" sz="2200">
                <a:latin typeface="Arial" panose="020B0604020202020204" pitchFamily="34" charset="0"/>
              </a:rPr>
              <a:t>Οι προνομιούχες μετοχές έχουν προτεραιότητα στα μερίσματα</a:t>
            </a:r>
            <a:endParaRPr lang="en-US" altLang="el-GR" sz="2200">
              <a:latin typeface="Arial" panose="020B0604020202020204" pitchFamily="34" charset="0"/>
            </a:endParaRPr>
          </a:p>
          <a:p>
            <a:pPr lvl="1">
              <a:lnSpc>
                <a:spcPct val="125000"/>
              </a:lnSpc>
              <a:spcBef>
                <a:spcPts val="900"/>
              </a:spcBef>
              <a:buClr>
                <a:srgbClr val="740000"/>
              </a:buClr>
              <a:buSzPct val="80000"/>
              <a:buFont typeface="Wingdings" panose="05000000000000000000" pitchFamily="2" charset="2"/>
              <a:buChar char="u"/>
            </a:pPr>
            <a:r>
              <a:rPr lang="el-GR" altLang="el-GR" sz="2200">
                <a:latin typeface="Arial" panose="020B0604020202020204" pitchFamily="34" charset="0"/>
              </a:rPr>
              <a:t>Προνομιούχα μερίσματα</a:t>
            </a:r>
            <a:endParaRPr lang="en-US" altLang="el-GR" sz="2200">
              <a:latin typeface="Arial" panose="020B0604020202020204" pitchFamily="34" charset="0"/>
            </a:endParaRPr>
          </a:p>
          <a:p>
            <a:pPr lvl="2">
              <a:lnSpc>
                <a:spcPct val="125000"/>
              </a:lnSpc>
              <a:spcBef>
                <a:spcPts val="900"/>
              </a:spcBef>
              <a:buClr>
                <a:srgbClr val="740000"/>
              </a:buClr>
              <a:buSzPct val="80000"/>
              <a:buFont typeface="Wingdings" panose="05000000000000000000" pitchFamily="2" charset="2"/>
              <a:buChar char="Ø"/>
            </a:pPr>
            <a:r>
              <a:rPr lang="el-GR" altLang="el-GR" sz="2100">
                <a:latin typeface="Arial" panose="020B0604020202020204" pitchFamily="34" charset="0"/>
              </a:rPr>
              <a:t>Πρέπει να αφαιρεθούν από τα καθαρά κέρδη και όλα τα επιμέρους κέρδη αρχής γενομένης από τα κέρδη από συνεχιζόμενες δραστηριότητες</a:t>
            </a:r>
            <a:endParaRPr lang="en-US" altLang="el-GR" sz="2100">
              <a:latin typeface="Arial" panose="020B0604020202020204" pitchFamily="34" charset="0"/>
            </a:endParaRPr>
          </a:p>
          <a:p>
            <a:pPr lvl="2">
              <a:lnSpc>
                <a:spcPct val="125000"/>
              </a:lnSpc>
              <a:spcBef>
                <a:spcPts val="900"/>
              </a:spcBef>
              <a:buClr>
                <a:srgbClr val="740000"/>
              </a:buClr>
              <a:buSzPct val="80000"/>
              <a:buFont typeface="Wingdings" panose="05000000000000000000" pitchFamily="2" charset="2"/>
              <a:buChar char="Ø"/>
            </a:pPr>
            <a:r>
              <a:rPr lang="el-GR" altLang="el-GR" sz="2100">
                <a:latin typeface="Arial" panose="020B0604020202020204" pitchFamily="34" charset="0"/>
              </a:rPr>
              <a:t>Δεν αφαιρούνται από τις διακοπείσες δραστηριότητες ή τα έκτακτα αποτελέσματα</a:t>
            </a:r>
            <a:endParaRPr lang="en-US" altLang="en-US" sz="2100">
              <a:latin typeface="Arial" panose="020B0604020202020204" pitchFamily="34" charset="0"/>
            </a:endParaRPr>
          </a:p>
        </p:txBody>
      </p:sp>
      <p:sp>
        <p:nvSpPr>
          <p:cNvPr id="6" name="Footer Placeholder 8">
            <a:extLst>
              <a:ext uri="{FF2B5EF4-FFF2-40B4-BE49-F238E27FC236}">
                <a16:creationId xmlns:a16="http://schemas.microsoft.com/office/drawing/2014/main" id="{03C57998-16DC-D655-E834-FDF009906295}"/>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ΠΟΙΟΤΗΤΑ ΚΕΡΔΩΝ</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n-US" sz="2400" kern="0" dirty="0">
                <a:latin typeface="Cambria" panose="02040503050406030204" pitchFamily="18" charset="0"/>
                <a:ea typeface="Cambria" panose="02040503050406030204" pitchFamily="18" charset="0"/>
              </a:rPr>
              <a:t>As a rule, the financial reports that are prepared under the generally accepted accounting principles (GAAP) such as International Financial Reporting Standards (IFRS), Generally Accepted Accounting Principles in the US (U.S. GAAP), or any other home-country GAAP </a:t>
            </a:r>
            <a:r>
              <a:rPr lang="en-US" sz="2400" b="1" kern="0" dirty="0">
                <a:latin typeface="Cambria" panose="02040503050406030204" pitchFamily="18" charset="0"/>
                <a:ea typeface="Cambria" panose="02040503050406030204" pitchFamily="18" charset="0"/>
              </a:rPr>
              <a:t>should demonstrate appropriate quality. </a:t>
            </a:r>
          </a:p>
          <a:p>
            <a:pPr marL="0" algn="just">
              <a:buNone/>
            </a:pPr>
            <a:endParaRPr lang="en-US" sz="2400" kern="0" dirty="0">
              <a:latin typeface="Cambria" panose="02040503050406030204" pitchFamily="18" charset="0"/>
              <a:ea typeface="Cambria" panose="02040503050406030204" pitchFamily="18" charset="0"/>
            </a:endParaRPr>
          </a:p>
          <a:p>
            <a:pPr marL="0" algn="just">
              <a:buNone/>
            </a:pPr>
            <a:r>
              <a:rPr lang="en-US" sz="2400" kern="0" dirty="0">
                <a:latin typeface="Cambria" panose="02040503050406030204" pitchFamily="18" charset="0"/>
                <a:ea typeface="Cambria" panose="02040503050406030204" pitchFamily="18" charset="0"/>
              </a:rPr>
              <a:t>That is because such generally accepted accounting standards </a:t>
            </a:r>
            <a:r>
              <a:rPr lang="en-US" sz="2400" b="1" kern="0" dirty="0">
                <a:latin typeface="Cambria" panose="02040503050406030204" pitchFamily="18" charset="0"/>
                <a:ea typeface="Cambria" panose="02040503050406030204" pitchFamily="18" charset="0"/>
              </a:rPr>
              <a:t>provide the rules, guidelines, interpretations, and best practices to help companies with the preparation of clear, consistent, and comparable financial statements.</a:t>
            </a:r>
          </a:p>
        </p:txBody>
      </p:sp>
    </p:spTree>
    <p:extLst>
      <p:ext uri="{BB962C8B-B14F-4D97-AF65-F5344CB8AC3E}">
        <p14:creationId xmlns:p14="http://schemas.microsoft.com/office/powerpoint/2010/main" val="1989104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a:extLst>
              <a:ext uri="{FF2B5EF4-FFF2-40B4-BE49-F238E27FC236}">
                <a16:creationId xmlns:a16="http://schemas.microsoft.com/office/drawing/2014/main" id="{36CC4B56-D940-1898-B84B-BB93BE02EF5C}"/>
              </a:ext>
            </a:extLst>
          </p:cNvPr>
          <p:cNvSpPr txBox="1">
            <a:spLocks noChangeArrowheads="1"/>
          </p:cNvSpPr>
          <p:nvPr/>
        </p:nvSpPr>
        <p:spPr bwMode="auto">
          <a:xfrm>
            <a:off x="2057400" y="457200"/>
            <a:ext cx="83058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2800" b="1">
                <a:latin typeface="Arial" panose="020B0604020202020204" pitchFamily="34" charset="0"/>
              </a:rPr>
              <a:t>Αραίωση των κερδών ανά μετοχή</a:t>
            </a:r>
            <a:endParaRPr lang="en-US" altLang="el-GR" sz="3000" b="1">
              <a:latin typeface="Arial" panose="020B0604020202020204" pitchFamily="34" charset="0"/>
            </a:endParaRPr>
          </a:p>
        </p:txBody>
      </p:sp>
      <p:sp>
        <p:nvSpPr>
          <p:cNvPr id="79874" name="Text Box 13">
            <a:extLst>
              <a:ext uri="{FF2B5EF4-FFF2-40B4-BE49-F238E27FC236}">
                <a16:creationId xmlns:a16="http://schemas.microsoft.com/office/drawing/2014/main" id="{F826B07D-11B7-802C-CCC4-FC3CC9DF07A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14" name="Rectangle 13">
            <a:extLst>
              <a:ext uri="{FF2B5EF4-FFF2-40B4-BE49-F238E27FC236}">
                <a16:creationId xmlns:a16="http://schemas.microsoft.com/office/drawing/2014/main" id="{318FF87D-A9B3-1FF8-58EC-A44F02A22824}"/>
              </a:ext>
            </a:extLst>
          </p:cNvPr>
          <p:cNvSpPr/>
          <p:nvPr/>
        </p:nvSpPr>
        <p:spPr>
          <a:xfrm>
            <a:off x="1981200" y="1066800"/>
            <a:ext cx="7848600" cy="5067300"/>
          </a:xfrm>
          <a:prstGeom prst="rect">
            <a:avLst/>
          </a:prstGeom>
          <a:noFill/>
          <a:ln>
            <a:noFill/>
          </a:ln>
          <a:effectLst/>
        </p:spPr>
        <p:txBody>
          <a:bodyPr lIns="182880"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nSpc>
                <a:spcPct val="125000"/>
              </a:lnSpc>
              <a:spcBef>
                <a:spcPts val="900"/>
              </a:spcBef>
              <a:buClr>
                <a:srgbClr val="740000"/>
              </a:buClr>
              <a:buSzPct val="80000"/>
              <a:buFont typeface="Wingdings" panose="05000000000000000000" pitchFamily="2" charset="2"/>
              <a:buChar char="u"/>
            </a:pPr>
            <a:r>
              <a:rPr lang="el-GR" altLang="el-GR" sz="2200">
                <a:latin typeface="Arial" panose="020B0604020202020204" pitchFamily="34" charset="0"/>
              </a:rPr>
              <a:t>Όταν οι προνομιούχες μετοχές μετατρέπονται σε κοινές, τα κέρδη ανά μετοχή «αραιώνουν» - μειώνονται</a:t>
            </a:r>
            <a:endParaRPr lang="en-US" altLang="el-GR" sz="2200">
              <a:latin typeface="Arial" panose="020B0604020202020204" pitchFamily="34" charset="0"/>
            </a:endParaRPr>
          </a:p>
          <a:p>
            <a:pPr lvl="1">
              <a:lnSpc>
                <a:spcPct val="125000"/>
              </a:lnSpc>
              <a:spcBef>
                <a:spcPts val="900"/>
              </a:spcBef>
              <a:buClr>
                <a:srgbClr val="740000"/>
              </a:buClr>
              <a:buSzPct val="80000"/>
              <a:buFont typeface="Wingdings" panose="05000000000000000000" pitchFamily="2" charset="2"/>
              <a:buChar char="u"/>
            </a:pPr>
            <a:r>
              <a:rPr lang="el-GR" altLang="el-GR" sz="2200">
                <a:latin typeface="Arial" panose="020B0604020202020204" pitchFamily="34" charset="0"/>
              </a:rPr>
              <a:t>Οι ΑΕ με πολύπλοκες δομές ιδίων κεφαλαίων παρουσιάζουν 2 κέρδη ανά μετοχή</a:t>
            </a:r>
            <a:r>
              <a:rPr lang="en-US" altLang="el-GR" sz="2200">
                <a:latin typeface="Arial" panose="020B0604020202020204" pitchFamily="34" charset="0"/>
              </a:rPr>
              <a:t>:</a:t>
            </a:r>
          </a:p>
          <a:p>
            <a:pPr lvl="1">
              <a:lnSpc>
                <a:spcPct val="125000"/>
              </a:lnSpc>
              <a:spcBef>
                <a:spcPts val="900"/>
              </a:spcBef>
              <a:buClr>
                <a:srgbClr val="740000"/>
              </a:buClr>
              <a:buSzPct val="80000"/>
            </a:pPr>
            <a:r>
              <a:rPr lang="en-US" altLang="el-GR" sz="2200">
                <a:latin typeface="Arial" panose="020B0604020202020204" pitchFamily="34" charset="0"/>
              </a:rPr>
              <a:t>■ 	</a:t>
            </a:r>
            <a:r>
              <a:rPr lang="el-GR" altLang="el-GR" sz="2200" b="1">
                <a:latin typeface="Arial" panose="020B0604020202020204" pitchFamily="34" charset="0"/>
              </a:rPr>
              <a:t>Βασικά Κέρδη ανά μετοχή</a:t>
            </a:r>
            <a:r>
              <a:rPr lang="en-US" altLang="el-GR" sz="2200">
                <a:latin typeface="Arial" panose="020B0604020202020204" pitchFamily="34" charset="0"/>
              </a:rPr>
              <a:t> – </a:t>
            </a:r>
            <a:r>
              <a:rPr lang="el-GR" altLang="el-GR" sz="2200">
                <a:latin typeface="Arial" panose="020B0604020202020204" pitchFamily="34" charset="0"/>
              </a:rPr>
              <a:t>Βασίζονται στον πραγματικό αριθμό των κοινών μετοχών σε κυκλοφορία</a:t>
            </a:r>
            <a:endParaRPr lang="en-US" altLang="el-GR" sz="2100">
              <a:latin typeface="Arial" panose="020B0604020202020204" pitchFamily="34" charset="0"/>
            </a:endParaRPr>
          </a:p>
          <a:p>
            <a:pPr lvl="1">
              <a:lnSpc>
                <a:spcPct val="125000"/>
              </a:lnSpc>
              <a:spcBef>
                <a:spcPts val="900"/>
              </a:spcBef>
              <a:buClr>
                <a:srgbClr val="740000"/>
              </a:buClr>
              <a:buSzPct val="80000"/>
            </a:pPr>
            <a:r>
              <a:rPr lang="en-US" altLang="el-GR" sz="2100">
                <a:latin typeface="Arial" panose="020B0604020202020204" pitchFamily="34" charset="0"/>
              </a:rPr>
              <a:t>■ 	</a:t>
            </a:r>
            <a:r>
              <a:rPr lang="el-GR" altLang="el-GR" sz="2200" b="1">
                <a:latin typeface="Arial" panose="020B0604020202020204" pitchFamily="34" charset="0"/>
              </a:rPr>
              <a:t>Αραιωμένα Κέρδη ανά μετοχή</a:t>
            </a:r>
            <a:r>
              <a:rPr lang="en-US" altLang="el-GR">
                <a:latin typeface="Arial" panose="020B0604020202020204" pitchFamily="34" charset="0"/>
              </a:rPr>
              <a:t> </a:t>
            </a:r>
            <a:r>
              <a:rPr lang="en-US" altLang="el-GR" sz="2100">
                <a:latin typeface="Arial" panose="020B0604020202020204" pitchFamily="34" charset="0"/>
              </a:rPr>
              <a:t>– </a:t>
            </a:r>
            <a:r>
              <a:rPr lang="el-GR" altLang="el-GR" sz="2100">
                <a:latin typeface="Arial" panose="020B0604020202020204" pitchFamily="34" charset="0"/>
              </a:rPr>
              <a:t>Βασίζονται στον πραγματικό αριθμό των κοινών μετοχών σε κυκλοφορία συν τον αροθμό των πρόσθετων μετοχών που μπορεί να προέλθουν από τη μετατροπή των προνομιούχων μετοχών ή άλλων χρεογράφων που επιφέρουν αραίωση</a:t>
            </a:r>
            <a:endParaRPr lang="en-US" altLang="en-US" sz="2100">
              <a:latin typeface="Arial" panose="020B0604020202020204" pitchFamily="34" charset="0"/>
            </a:endParaRPr>
          </a:p>
        </p:txBody>
      </p:sp>
      <p:sp>
        <p:nvSpPr>
          <p:cNvPr id="6" name="Footer Placeholder 8">
            <a:extLst>
              <a:ext uri="{FF2B5EF4-FFF2-40B4-BE49-F238E27FC236}">
                <a16:creationId xmlns:a16="http://schemas.microsoft.com/office/drawing/2014/main" id="{E29C16DE-597D-C7E5-E680-F111589313B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13">
            <a:extLst>
              <a:ext uri="{FF2B5EF4-FFF2-40B4-BE49-F238E27FC236}">
                <a16:creationId xmlns:a16="http://schemas.microsoft.com/office/drawing/2014/main" id="{0B563FD4-7989-ED20-C913-BA039F2B46E7}"/>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81922" name="Rectangle 6">
            <a:extLst>
              <a:ext uri="{FF2B5EF4-FFF2-40B4-BE49-F238E27FC236}">
                <a16:creationId xmlns:a16="http://schemas.microsoft.com/office/drawing/2014/main" id="{50DD04FB-D2C5-F13C-031B-9F600873D855}"/>
              </a:ext>
            </a:extLst>
          </p:cNvPr>
          <p:cNvSpPr>
            <a:spLocks noChangeArrowheads="1"/>
          </p:cNvSpPr>
          <p:nvPr/>
        </p:nvSpPr>
        <p:spPr bwMode="auto">
          <a:xfrm>
            <a:off x="2057400" y="762000"/>
            <a:ext cx="81534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100">
                <a:latin typeface="Arial" panose="020B0604020202020204" pitchFamily="34" charset="0"/>
              </a:rPr>
              <a:t>Στον ισολογισμό της </a:t>
            </a:r>
            <a:r>
              <a:rPr lang="en-US" altLang="el-GR" sz="2100">
                <a:latin typeface="Arial" panose="020B0604020202020204" pitchFamily="34" charset="0"/>
              </a:rPr>
              <a:t>Kalispell Company</a:t>
            </a:r>
            <a:r>
              <a:rPr lang="el-GR" altLang="el-GR" sz="2100">
                <a:latin typeface="Arial" panose="020B0604020202020204" pitchFamily="34" charset="0"/>
              </a:rPr>
              <a:t> εμφανίζονται τα εξής</a:t>
            </a:r>
            <a:r>
              <a:rPr lang="en-US" altLang="el-GR" sz="2100">
                <a:latin typeface="Arial" panose="020B0604020202020204" pitchFamily="34" charset="0"/>
              </a:rPr>
              <a:t>:</a:t>
            </a:r>
          </a:p>
          <a:p>
            <a:pPr>
              <a:lnSpc>
                <a:spcPct val="125000"/>
              </a:lnSpc>
              <a:spcBef>
                <a:spcPts val="1200"/>
              </a:spcBef>
            </a:pPr>
            <a:r>
              <a:rPr lang="el-GR" altLang="el-GR" sz="2100">
                <a:latin typeface="Arial" panose="020B0604020202020204" pitchFamily="34" charset="0"/>
              </a:rPr>
              <a:t>Προνομιούχο μετοχικό κεφάλαιο</a:t>
            </a:r>
            <a:r>
              <a:rPr lang="en-US" altLang="el-GR" sz="2100">
                <a:latin typeface="Arial" panose="020B0604020202020204" pitchFamily="34" charset="0"/>
              </a:rPr>
              <a:t>, </a:t>
            </a:r>
            <a:r>
              <a:rPr lang="el-GR" altLang="el-GR" sz="2100">
                <a:latin typeface="Arial" panose="020B0604020202020204" pitchFamily="34" charset="0"/>
              </a:rPr>
              <a:t>ονομαστικής αξίας </a:t>
            </a:r>
            <a:r>
              <a:rPr lang="en-US" altLang="el-GR" sz="2100">
                <a:latin typeface="Arial" panose="020B0604020202020204" pitchFamily="34" charset="0"/>
              </a:rPr>
              <a:t>$20, </a:t>
            </a:r>
            <a:r>
              <a:rPr lang="el-GR" altLang="el-GR" sz="2100">
                <a:latin typeface="Arial" panose="020B0604020202020204" pitchFamily="34" charset="0"/>
              </a:rPr>
              <a:t>          </a:t>
            </a:r>
            <a:r>
              <a:rPr lang="en-US" altLang="el-GR" sz="2100">
                <a:latin typeface="Arial" panose="020B0604020202020204" pitchFamily="34" charset="0"/>
              </a:rPr>
              <a:t>2%, </a:t>
            </a:r>
            <a:r>
              <a:rPr lang="el-GR" altLang="el-GR" sz="2100">
                <a:latin typeface="Arial" panose="020B0604020202020204" pitchFamily="34" charset="0"/>
              </a:rPr>
              <a:t>εκδοθείσες </a:t>
            </a:r>
            <a:r>
              <a:rPr lang="en-US" altLang="el-GR" sz="2100">
                <a:latin typeface="Arial" panose="020B0604020202020204" pitchFamily="34" charset="0"/>
              </a:rPr>
              <a:t>11</a:t>
            </a:r>
            <a:r>
              <a:rPr lang="el-GR" altLang="el-GR" sz="2100">
                <a:latin typeface="Arial" panose="020B0604020202020204" pitchFamily="34" charset="0"/>
              </a:rPr>
              <a:t>.</a:t>
            </a:r>
            <a:r>
              <a:rPr lang="en-US" altLang="el-GR" sz="2100">
                <a:latin typeface="Arial" panose="020B0604020202020204" pitchFamily="34" charset="0"/>
              </a:rPr>
              <a:t>000</a:t>
            </a:r>
            <a:r>
              <a:rPr lang="el-GR" altLang="el-GR" sz="2100">
                <a:latin typeface="Arial" panose="020B0604020202020204" pitchFamily="34" charset="0"/>
              </a:rPr>
              <a:t> μετοχές 			 </a:t>
            </a:r>
            <a:r>
              <a:rPr lang="en-US" altLang="el-GR" sz="2100">
                <a:latin typeface="Arial" panose="020B0604020202020204" pitchFamily="34" charset="0"/>
              </a:rPr>
              <a:t>$220</a:t>
            </a:r>
            <a:r>
              <a:rPr lang="el-GR" altLang="el-GR" sz="2100">
                <a:latin typeface="Arial" panose="020B0604020202020204" pitchFamily="34" charset="0"/>
              </a:rPr>
              <a:t>.</a:t>
            </a:r>
            <a:r>
              <a:rPr lang="en-US" altLang="el-GR" sz="2100">
                <a:latin typeface="Arial" panose="020B0604020202020204" pitchFamily="34" charset="0"/>
              </a:rPr>
              <a:t>000</a:t>
            </a:r>
          </a:p>
          <a:p>
            <a:pPr>
              <a:lnSpc>
                <a:spcPct val="125000"/>
              </a:lnSpc>
            </a:pPr>
            <a:r>
              <a:rPr lang="el-GR" altLang="el-GR" sz="2100">
                <a:latin typeface="Arial" panose="020B0604020202020204" pitchFamily="34" charset="0"/>
              </a:rPr>
              <a:t>Κοινό μετοχικό κεφάλαιο</a:t>
            </a:r>
            <a:r>
              <a:rPr lang="en-US" altLang="el-GR" sz="2100">
                <a:latin typeface="Arial" panose="020B0604020202020204" pitchFamily="34" charset="0"/>
              </a:rPr>
              <a:t>, </a:t>
            </a:r>
            <a:r>
              <a:rPr lang="el-GR" altLang="el-GR" sz="2100">
                <a:latin typeface="Arial" panose="020B0604020202020204" pitchFamily="34" charset="0"/>
              </a:rPr>
              <a:t>ονομαστικής αξίας </a:t>
            </a:r>
            <a:r>
              <a:rPr lang="en-US" altLang="el-GR" sz="2100">
                <a:latin typeface="Arial" panose="020B0604020202020204" pitchFamily="34" charset="0"/>
              </a:rPr>
              <a:t>$2</a:t>
            </a:r>
            <a:r>
              <a:rPr lang="el-GR" altLang="el-GR" sz="2100">
                <a:latin typeface="Arial" panose="020B0604020202020204" pitchFamily="34" charset="0"/>
              </a:rPr>
              <a:t>,</a:t>
            </a:r>
            <a:r>
              <a:rPr lang="en-US" altLang="el-GR" sz="2100">
                <a:latin typeface="Arial" panose="020B0604020202020204" pitchFamily="34" charset="0"/>
              </a:rPr>
              <a:t>50, </a:t>
            </a:r>
            <a:r>
              <a:rPr lang="el-GR" altLang="el-GR" sz="2100">
                <a:latin typeface="Arial" panose="020B0604020202020204" pitchFamily="34" charset="0"/>
              </a:rPr>
              <a:t>          εκδοθεισες </a:t>
            </a:r>
            <a:r>
              <a:rPr lang="en-US" altLang="el-GR" sz="2100">
                <a:latin typeface="Arial" panose="020B0604020202020204" pitchFamily="34" charset="0"/>
              </a:rPr>
              <a:t>1</a:t>
            </a:r>
            <a:r>
              <a:rPr lang="el-GR" altLang="el-GR" sz="2100">
                <a:latin typeface="Arial" panose="020B0604020202020204" pitchFamily="34" charset="0"/>
              </a:rPr>
              <a:t>.</a:t>
            </a:r>
            <a:r>
              <a:rPr lang="en-US" altLang="el-GR" sz="2100">
                <a:latin typeface="Arial" panose="020B0604020202020204" pitchFamily="34" charset="0"/>
              </a:rPr>
              <a:t>100</a:t>
            </a:r>
            <a:r>
              <a:rPr lang="el-GR" altLang="el-GR" sz="2100">
                <a:latin typeface="Arial" panose="020B0604020202020204" pitchFamily="34" charset="0"/>
              </a:rPr>
              <a:t>.</a:t>
            </a:r>
            <a:r>
              <a:rPr lang="en-US" altLang="el-GR" sz="2100">
                <a:latin typeface="Arial" panose="020B0604020202020204" pitchFamily="34" charset="0"/>
              </a:rPr>
              <a:t>000 </a:t>
            </a:r>
            <a:r>
              <a:rPr lang="el-GR" altLang="el-GR" sz="2100">
                <a:latin typeface="Arial" panose="020B0604020202020204" pitchFamily="34" charset="0"/>
              </a:rPr>
              <a:t>μετοχές 			</a:t>
            </a:r>
            <a:r>
              <a:rPr lang="en-US" altLang="el-GR" sz="2100">
                <a:latin typeface="Arial" panose="020B0604020202020204" pitchFamily="34" charset="0"/>
              </a:rPr>
              <a:t>	2,750</a:t>
            </a:r>
            <a:r>
              <a:rPr lang="el-GR" altLang="el-GR" sz="2100">
                <a:latin typeface="Arial" panose="020B0604020202020204" pitchFamily="34" charset="0"/>
              </a:rPr>
              <a:t>.</a:t>
            </a:r>
            <a:r>
              <a:rPr lang="en-US" altLang="el-GR" sz="2100">
                <a:latin typeface="Arial" panose="020B0604020202020204" pitchFamily="34" charset="0"/>
              </a:rPr>
              <a:t>000</a:t>
            </a:r>
          </a:p>
          <a:p>
            <a:pPr>
              <a:lnSpc>
                <a:spcPct val="125000"/>
              </a:lnSpc>
            </a:pPr>
            <a:r>
              <a:rPr lang="el-GR" altLang="el-GR" sz="2100">
                <a:latin typeface="Arial" panose="020B0604020202020204" pitchFamily="34" charset="0"/>
              </a:rPr>
              <a:t>Ίδιες κοινές μετοχές,</a:t>
            </a:r>
            <a:r>
              <a:rPr lang="en-US" altLang="el-GR" sz="2100">
                <a:latin typeface="Arial" panose="020B0604020202020204" pitchFamily="34" charset="0"/>
              </a:rPr>
              <a:t> 120</a:t>
            </a:r>
            <a:r>
              <a:rPr lang="el-GR" altLang="el-GR" sz="2100">
                <a:latin typeface="Arial" panose="020B0604020202020204" pitchFamily="34" charset="0"/>
              </a:rPr>
              <a:t>.</a:t>
            </a:r>
            <a:r>
              <a:rPr lang="en-US" altLang="el-GR" sz="2100">
                <a:latin typeface="Arial" panose="020B0604020202020204" pitchFamily="34" charset="0"/>
              </a:rPr>
              <a:t>000 </a:t>
            </a:r>
            <a:r>
              <a:rPr lang="el-GR" altLang="el-GR" sz="2100">
                <a:latin typeface="Arial" panose="020B0604020202020204" pitchFamily="34" charset="0"/>
              </a:rPr>
              <a:t>μετοχές στο κόστος </a:t>
            </a:r>
            <a:r>
              <a:rPr lang="en-US" altLang="el-GR" sz="2100">
                <a:latin typeface="Arial" panose="020B0604020202020204" pitchFamily="34" charset="0"/>
              </a:rPr>
              <a:t>	</a:t>
            </a:r>
            <a:r>
              <a:rPr lang="el-GR" altLang="el-GR" sz="2100">
                <a:latin typeface="Arial" panose="020B0604020202020204" pitchFamily="34" charset="0"/>
              </a:rPr>
              <a:t>   </a:t>
            </a:r>
            <a:r>
              <a:rPr lang="en-US" altLang="el-GR" sz="2100">
                <a:latin typeface="Arial" panose="020B0604020202020204" pitchFamily="34" charset="0"/>
              </a:rPr>
              <a:t>480</a:t>
            </a:r>
            <a:r>
              <a:rPr lang="el-GR" altLang="el-GR" sz="2100">
                <a:latin typeface="Arial" panose="020B0604020202020204" pitchFamily="34" charset="0"/>
              </a:rPr>
              <a:t>.</a:t>
            </a:r>
            <a:r>
              <a:rPr lang="en-US" altLang="el-GR" sz="2100">
                <a:latin typeface="Arial" panose="020B0604020202020204" pitchFamily="34" charset="0"/>
              </a:rPr>
              <a:t>000</a:t>
            </a:r>
          </a:p>
          <a:p>
            <a:pPr>
              <a:lnSpc>
                <a:spcPct val="125000"/>
              </a:lnSpc>
              <a:spcBef>
                <a:spcPts val="1200"/>
              </a:spcBef>
            </a:pPr>
            <a:r>
              <a:rPr lang="el-GR" altLang="el-GR" sz="2100">
                <a:latin typeface="Arial" panose="020B0604020202020204" pitchFamily="34" charset="0"/>
              </a:rPr>
              <a:t>Μέσα στο </a:t>
            </a:r>
            <a:r>
              <a:rPr lang="en-US" altLang="el-GR" sz="2100">
                <a:latin typeface="Arial" panose="020B0604020202020204" pitchFamily="34" charset="0"/>
              </a:rPr>
              <a:t>2014, </a:t>
            </a:r>
            <a:r>
              <a:rPr lang="el-GR" altLang="el-GR" sz="2100">
                <a:latin typeface="Arial" panose="020B0604020202020204" pitchFamily="34" charset="0"/>
              </a:rPr>
              <a:t>η εταιρεία πραγματοποίησε καθαρά κέρδη</a:t>
            </a:r>
            <a:r>
              <a:rPr lang="en-US" altLang="el-GR" sz="2100">
                <a:latin typeface="Arial" panose="020B0604020202020204" pitchFamily="34" charset="0"/>
              </a:rPr>
              <a:t> $6</a:t>
            </a:r>
            <a:r>
              <a:rPr lang="el-GR" altLang="el-GR" sz="2100">
                <a:latin typeface="Arial" panose="020B0604020202020204" pitchFamily="34" charset="0"/>
              </a:rPr>
              <a:t>.</a:t>
            </a:r>
            <a:r>
              <a:rPr lang="en-US" altLang="el-GR" sz="2100">
                <a:latin typeface="Arial" panose="020B0604020202020204" pitchFamily="34" charset="0"/>
              </a:rPr>
              <a:t>200</a:t>
            </a:r>
            <a:r>
              <a:rPr lang="el-GR" altLang="el-GR" sz="2100">
                <a:latin typeface="Arial" panose="020B0604020202020204" pitchFamily="34" charset="0"/>
              </a:rPr>
              <a:t>.</a:t>
            </a:r>
            <a:r>
              <a:rPr lang="en-US" altLang="el-GR" sz="2100">
                <a:latin typeface="Arial" panose="020B0604020202020204" pitchFamily="34" charset="0"/>
              </a:rPr>
              <a:t>000. </a:t>
            </a:r>
            <a:r>
              <a:rPr lang="el-GR" altLang="el-GR" sz="2100">
                <a:latin typeface="Arial" panose="020B0604020202020204" pitchFamily="34" charset="0"/>
              </a:rPr>
              <a:t>Να υπολογίσετε τα κέρδη ανά μετοχή για το </a:t>
            </a:r>
            <a:r>
              <a:rPr lang="en-US" altLang="el-GR" sz="2100">
                <a:latin typeface="Arial" panose="020B0604020202020204" pitchFamily="34" charset="0"/>
              </a:rPr>
              <a:t>2014. </a:t>
            </a:r>
          </a:p>
        </p:txBody>
      </p:sp>
      <p:sp>
        <p:nvSpPr>
          <p:cNvPr id="81923" name="Rectangle 1031">
            <a:extLst>
              <a:ext uri="{FF2B5EF4-FFF2-40B4-BE49-F238E27FC236}">
                <a16:creationId xmlns:a16="http://schemas.microsoft.com/office/drawing/2014/main" id="{8FA320AE-42BA-A3D3-DC9F-7119A58C57B6}"/>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8" name="Rounded Rectangle 7">
            <a:extLst>
              <a:ext uri="{FF2B5EF4-FFF2-40B4-BE49-F238E27FC236}">
                <a16:creationId xmlns:a16="http://schemas.microsoft.com/office/drawing/2014/main" id="{A45F01FE-12E9-7E57-52EB-4DFE9B7EB972}"/>
              </a:ext>
            </a:extLst>
          </p:cNvPr>
          <p:cNvSpPr/>
          <p:nvPr/>
        </p:nvSpPr>
        <p:spPr>
          <a:xfrm>
            <a:off x="6362700" y="4400550"/>
            <a:ext cx="3695700" cy="685800"/>
          </a:xfrm>
          <a:prstGeom prst="roundRect">
            <a:avLst/>
          </a:prstGeom>
          <a:gradFill flip="none" rotWithShape="1">
            <a:gsLst>
              <a:gs pos="0">
                <a:srgbClr val="004D86">
                  <a:shade val="30000"/>
                  <a:satMod val="115000"/>
                </a:srgbClr>
              </a:gs>
              <a:gs pos="34000">
                <a:srgbClr val="004D86">
                  <a:shade val="67500"/>
                  <a:satMod val="115000"/>
                </a:srgbClr>
              </a:gs>
              <a:gs pos="10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2000" b="1">
                <a:solidFill>
                  <a:schemeClr val="bg1"/>
                </a:solidFill>
                <a:effectLst>
                  <a:outerShdw blurRad="38100" dist="38100" dir="2700000" algn="tl">
                    <a:srgbClr val="000000"/>
                  </a:outerShdw>
                </a:effectLst>
                <a:latin typeface="Arial" panose="020B0604020202020204" pitchFamily="34" charset="0"/>
              </a:rPr>
              <a:t>$220</a:t>
            </a:r>
            <a:r>
              <a:rPr lang="el-GR" altLang="el-GR" sz="2000" b="1">
                <a:solidFill>
                  <a:schemeClr val="bg1"/>
                </a:solidFill>
                <a:effectLst>
                  <a:outerShdw blurRad="38100" dist="38100" dir="2700000" algn="tl">
                    <a:srgbClr val="000000"/>
                  </a:outerShdw>
                </a:effectLst>
                <a:latin typeface="Arial" panose="020B0604020202020204" pitchFamily="34" charset="0"/>
              </a:rPr>
              <a:t>.</a:t>
            </a:r>
            <a:r>
              <a:rPr lang="en-US" altLang="el-GR" sz="2000" b="1">
                <a:solidFill>
                  <a:schemeClr val="bg1"/>
                </a:solidFill>
                <a:effectLst>
                  <a:outerShdw blurRad="38100" dist="38100" dir="2700000" algn="tl">
                    <a:srgbClr val="000000"/>
                  </a:outerShdw>
                </a:effectLst>
                <a:latin typeface="Arial" panose="020B0604020202020204" pitchFamily="34" charset="0"/>
              </a:rPr>
              <a:t>000 x 2% = $4</a:t>
            </a:r>
            <a:r>
              <a:rPr lang="el-GR" altLang="el-GR" sz="2000" b="1">
                <a:solidFill>
                  <a:schemeClr val="bg1"/>
                </a:solidFill>
                <a:effectLst>
                  <a:outerShdw blurRad="38100" dist="38100" dir="2700000" algn="tl">
                    <a:srgbClr val="000000"/>
                  </a:outerShdw>
                </a:effectLst>
                <a:latin typeface="Arial" panose="020B0604020202020204" pitchFamily="34" charset="0"/>
              </a:rPr>
              <a:t>.</a:t>
            </a:r>
            <a:r>
              <a:rPr lang="en-US" altLang="el-GR" sz="2000" b="1">
                <a:solidFill>
                  <a:schemeClr val="bg1"/>
                </a:solidFill>
                <a:effectLst>
                  <a:outerShdw blurRad="38100" dist="38100" dir="2700000" algn="tl">
                    <a:srgbClr val="000000"/>
                  </a:outerShdw>
                </a:effectLst>
                <a:latin typeface="Arial" panose="020B0604020202020204" pitchFamily="34" charset="0"/>
              </a:rPr>
              <a:t>400</a:t>
            </a:r>
          </a:p>
        </p:txBody>
      </p:sp>
      <p:sp>
        <p:nvSpPr>
          <p:cNvPr id="10" name="Rounded Rectangle 9">
            <a:extLst>
              <a:ext uri="{FF2B5EF4-FFF2-40B4-BE49-F238E27FC236}">
                <a16:creationId xmlns:a16="http://schemas.microsoft.com/office/drawing/2014/main" id="{BFCB8960-1972-C107-0100-942033DF919F}"/>
              </a:ext>
            </a:extLst>
          </p:cNvPr>
          <p:cNvSpPr/>
          <p:nvPr/>
        </p:nvSpPr>
        <p:spPr>
          <a:xfrm>
            <a:off x="7162800" y="5181600"/>
            <a:ext cx="2895600" cy="914400"/>
          </a:xfrm>
          <a:prstGeom prst="roundRect">
            <a:avLst/>
          </a:prstGeom>
          <a:gradFill flip="none" rotWithShape="1">
            <a:gsLst>
              <a:gs pos="0">
                <a:srgbClr val="004D86">
                  <a:shade val="30000"/>
                  <a:satMod val="115000"/>
                </a:srgbClr>
              </a:gs>
              <a:gs pos="34000">
                <a:srgbClr val="004D86">
                  <a:shade val="67500"/>
                  <a:satMod val="115000"/>
                </a:srgbClr>
              </a:gs>
              <a:gs pos="10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l-GR" sz="2000" b="1">
                <a:solidFill>
                  <a:schemeClr val="bg1"/>
                </a:solidFill>
                <a:effectLst>
                  <a:outerShdw blurRad="38100" dist="38100" dir="2700000" algn="tl">
                    <a:srgbClr val="000000"/>
                  </a:outerShdw>
                </a:effectLst>
                <a:latin typeface="Arial" panose="020B0604020202020204" pitchFamily="34" charset="0"/>
              </a:rPr>
              <a:t>1</a:t>
            </a:r>
            <a:r>
              <a:rPr lang="el-GR" altLang="el-GR" sz="2000" b="1">
                <a:solidFill>
                  <a:schemeClr val="bg1"/>
                </a:solidFill>
                <a:effectLst>
                  <a:outerShdw blurRad="38100" dist="38100" dir="2700000" algn="tl">
                    <a:srgbClr val="000000"/>
                  </a:outerShdw>
                </a:effectLst>
                <a:latin typeface="Arial" panose="020B0604020202020204" pitchFamily="34" charset="0"/>
              </a:rPr>
              <a:t>.</a:t>
            </a:r>
            <a:r>
              <a:rPr lang="en-US" altLang="el-GR" sz="2000" b="1">
                <a:solidFill>
                  <a:schemeClr val="bg1"/>
                </a:solidFill>
                <a:effectLst>
                  <a:outerShdw blurRad="38100" dist="38100" dir="2700000" algn="tl">
                    <a:srgbClr val="000000"/>
                  </a:outerShdw>
                </a:effectLst>
                <a:latin typeface="Arial" panose="020B0604020202020204" pitchFamily="34" charset="0"/>
              </a:rPr>
              <a:t>100</a:t>
            </a:r>
            <a:r>
              <a:rPr lang="el-GR" altLang="el-GR" sz="2000" b="1">
                <a:solidFill>
                  <a:schemeClr val="bg1"/>
                </a:solidFill>
                <a:effectLst>
                  <a:outerShdw blurRad="38100" dist="38100" dir="2700000" algn="tl">
                    <a:srgbClr val="000000"/>
                  </a:outerShdw>
                </a:effectLst>
                <a:latin typeface="Arial" panose="020B0604020202020204" pitchFamily="34" charset="0"/>
              </a:rPr>
              <a:t>.</a:t>
            </a:r>
            <a:r>
              <a:rPr lang="en-US" altLang="el-GR" sz="2000" b="1">
                <a:solidFill>
                  <a:schemeClr val="bg1"/>
                </a:solidFill>
                <a:effectLst>
                  <a:outerShdw blurRad="38100" dist="38100" dir="2700000" algn="tl">
                    <a:srgbClr val="000000"/>
                  </a:outerShdw>
                </a:effectLst>
                <a:latin typeface="Arial" panose="020B0604020202020204" pitchFamily="34" charset="0"/>
              </a:rPr>
              <a:t>000 – 120</a:t>
            </a:r>
            <a:r>
              <a:rPr lang="el-GR" altLang="el-GR" sz="2000" b="1">
                <a:solidFill>
                  <a:schemeClr val="bg1"/>
                </a:solidFill>
                <a:effectLst>
                  <a:outerShdw blurRad="38100" dist="38100" dir="2700000" algn="tl">
                    <a:srgbClr val="000000"/>
                  </a:outerShdw>
                </a:effectLst>
                <a:latin typeface="Arial" panose="020B0604020202020204" pitchFamily="34" charset="0"/>
              </a:rPr>
              <a:t>.</a:t>
            </a:r>
            <a:r>
              <a:rPr lang="en-US" altLang="el-GR" sz="2000" b="1">
                <a:solidFill>
                  <a:schemeClr val="bg1"/>
                </a:solidFill>
                <a:effectLst>
                  <a:outerShdw blurRad="38100" dist="38100" dir="2700000" algn="tl">
                    <a:srgbClr val="000000"/>
                  </a:outerShdw>
                </a:effectLst>
                <a:latin typeface="Arial" panose="020B0604020202020204" pitchFamily="34" charset="0"/>
              </a:rPr>
              <a:t>000 = 980</a:t>
            </a:r>
            <a:r>
              <a:rPr lang="el-GR" altLang="el-GR" sz="2000" b="1">
                <a:solidFill>
                  <a:schemeClr val="bg1"/>
                </a:solidFill>
                <a:effectLst>
                  <a:outerShdw blurRad="38100" dist="38100" dir="2700000" algn="tl">
                    <a:srgbClr val="000000"/>
                  </a:outerShdw>
                </a:effectLst>
                <a:latin typeface="Arial" panose="020B0604020202020204" pitchFamily="34" charset="0"/>
              </a:rPr>
              <a:t>.</a:t>
            </a:r>
            <a:r>
              <a:rPr lang="en-US" altLang="el-GR" sz="2000" b="1">
                <a:solidFill>
                  <a:schemeClr val="bg1"/>
                </a:solidFill>
                <a:effectLst>
                  <a:outerShdw blurRad="38100" dist="38100" dir="2700000" algn="tl">
                    <a:srgbClr val="000000"/>
                  </a:outerShdw>
                </a:effectLst>
                <a:latin typeface="Arial" panose="020B0604020202020204" pitchFamily="34" charset="0"/>
              </a:rPr>
              <a:t>000</a:t>
            </a:r>
          </a:p>
        </p:txBody>
      </p:sp>
      <p:cxnSp>
        <p:nvCxnSpPr>
          <p:cNvPr id="12" name="Straight Arrow Connector 11">
            <a:extLst>
              <a:ext uri="{FF2B5EF4-FFF2-40B4-BE49-F238E27FC236}">
                <a16:creationId xmlns:a16="http://schemas.microsoft.com/office/drawing/2014/main" id="{00C1EB85-9C04-0026-F997-7CBCA9666291}"/>
              </a:ext>
            </a:extLst>
          </p:cNvPr>
          <p:cNvCxnSpPr>
            <a:stCxn id="6" idx="3"/>
            <a:endCxn id="8" idx="1"/>
          </p:cNvCxnSpPr>
          <p:nvPr/>
        </p:nvCxnSpPr>
        <p:spPr>
          <a:xfrm>
            <a:off x="5583238" y="4705350"/>
            <a:ext cx="812800" cy="38100"/>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99B54535-4ECF-7D49-7EAB-424416683FDB}"/>
              </a:ext>
            </a:extLst>
          </p:cNvPr>
          <p:cNvCxnSpPr/>
          <p:nvPr/>
        </p:nvCxnSpPr>
        <p:spPr>
          <a:xfrm>
            <a:off x="6400800" y="5637214"/>
            <a:ext cx="762000" cy="1587"/>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6" name="Rectangle 5">
            <a:extLst>
              <a:ext uri="{FF2B5EF4-FFF2-40B4-BE49-F238E27FC236}">
                <a16:creationId xmlns:a16="http://schemas.microsoft.com/office/drawing/2014/main" id="{55B88233-B231-02C8-3969-7AD2B775AF73}"/>
              </a:ext>
            </a:extLst>
          </p:cNvPr>
          <p:cNvSpPr/>
          <p:nvPr/>
        </p:nvSpPr>
        <p:spPr>
          <a:xfrm>
            <a:off x="2286000" y="4400550"/>
            <a:ext cx="3276600" cy="685800"/>
          </a:xfrm>
          <a:prstGeom prst="rect">
            <a:avLst/>
          </a:prstGeom>
          <a:gradFill flip="none" rotWithShape="1">
            <a:gsLst>
              <a:gs pos="0">
                <a:srgbClr val="004D86">
                  <a:shade val="30000"/>
                  <a:satMod val="115000"/>
                </a:srgbClr>
              </a:gs>
              <a:gs pos="34000">
                <a:srgbClr val="004D86">
                  <a:shade val="67500"/>
                  <a:satMod val="115000"/>
                </a:srgbClr>
              </a:gs>
              <a:gs pos="10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000" b="1">
                <a:solidFill>
                  <a:schemeClr val="bg1"/>
                </a:solidFill>
                <a:effectLst>
                  <a:outerShdw blurRad="38100" dist="38100" dir="2700000" algn="tl">
                    <a:srgbClr val="000000"/>
                  </a:outerShdw>
                </a:effectLst>
                <a:latin typeface="Arial" panose="020B0604020202020204" pitchFamily="34" charset="0"/>
              </a:rPr>
              <a:t>Προνομιούχο μέρισμα</a:t>
            </a:r>
            <a:endParaRPr lang="en-US" altLang="el-GR" sz="2000" b="1">
              <a:solidFill>
                <a:schemeClr val="bg1"/>
              </a:solidFill>
              <a:effectLst>
                <a:outerShdw blurRad="38100" dist="38100" dir="2700000" algn="tl">
                  <a:srgbClr val="000000"/>
                </a:outerShdw>
              </a:effectLst>
              <a:latin typeface="Arial" panose="020B0604020202020204" pitchFamily="34" charset="0"/>
            </a:endParaRPr>
          </a:p>
        </p:txBody>
      </p:sp>
      <p:sp>
        <p:nvSpPr>
          <p:cNvPr id="9" name="Rectangle 8">
            <a:extLst>
              <a:ext uri="{FF2B5EF4-FFF2-40B4-BE49-F238E27FC236}">
                <a16:creationId xmlns:a16="http://schemas.microsoft.com/office/drawing/2014/main" id="{1BE6DCFB-A0AC-19E3-4DF6-D1DB02E1E06C}"/>
              </a:ext>
            </a:extLst>
          </p:cNvPr>
          <p:cNvSpPr/>
          <p:nvPr/>
        </p:nvSpPr>
        <p:spPr>
          <a:xfrm>
            <a:off x="2286000" y="5181600"/>
            <a:ext cx="4114800" cy="990600"/>
          </a:xfrm>
          <a:prstGeom prst="rect">
            <a:avLst/>
          </a:prstGeom>
          <a:gradFill flip="none" rotWithShape="1">
            <a:gsLst>
              <a:gs pos="0">
                <a:srgbClr val="004D86">
                  <a:shade val="30000"/>
                  <a:satMod val="115000"/>
                </a:srgbClr>
              </a:gs>
              <a:gs pos="34000">
                <a:srgbClr val="004D86">
                  <a:shade val="67500"/>
                  <a:satMod val="115000"/>
                </a:srgbClr>
              </a:gs>
              <a:gs pos="10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10000"/>
              </a:lnSpc>
            </a:pPr>
            <a:r>
              <a:rPr lang="el-GR" altLang="el-GR" sz="2000" b="1">
                <a:solidFill>
                  <a:schemeClr val="bg1"/>
                </a:solidFill>
                <a:effectLst>
                  <a:outerShdw blurRad="38100" dist="38100" dir="2700000" algn="tl">
                    <a:srgbClr val="000000"/>
                  </a:outerShdw>
                </a:effectLst>
                <a:latin typeface="Arial" panose="020B0604020202020204" pitchFamily="34" charset="0"/>
              </a:rPr>
              <a:t>Μέσος σταθμικός αριθμός κοινών μετοχών σε κυκλοφορία</a:t>
            </a:r>
            <a:endParaRPr lang="en-US" altLang="el-GR" sz="2000" b="1">
              <a:solidFill>
                <a:schemeClr val="bg1"/>
              </a:solidFill>
              <a:effectLst>
                <a:outerShdw blurRad="38100" dist="38100" dir="2700000" algn="tl">
                  <a:srgbClr val="000000"/>
                </a:outerShdw>
              </a:effectLst>
              <a:latin typeface="Arial" panose="020B0604020202020204" pitchFamily="34" charset="0"/>
            </a:endParaRPr>
          </a:p>
        </p:txBody>
      </p:sp>
      <p:sp>
        <p:nvSpPr>
          <p:cNvPr id="14" name="Footer Placeholder 8">
            <a:extLst>
              <a:ext uri="{FF2B5EF4-FFF2-40B4-BE49-F238E27FC236}">
                <a16:creationId xmlns:a16="http://schemas.microsoft.com/office/drawing/2014/main" id="{4A8AAB7C-A578-9702-C876-139A926B6125}"/>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13">
            <a:extLst>
              <a:ext uri="{FF2B5EF4-FFF2-40B4-BE49-F238E27FC236}">
                <a16:creationId xmlns:a16="http://schemas.microsoft.com/office/drawing/2014/main" id="{79D366BB-8EDB-76FA-2704-40A6E210DC47}"/>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4</a:t>
            </a:r>
          </a:p>
        </p:txBody>
      </p:sp>
      <p:sp>
        <p:nvSpPr>
          <p:cNvPr id="83970" name="Rectangle 6">
            <a:extLst>
              <a:ext uri="{FF2B5EF4-FFF2-40B4-BE49-F238E27FC236}">
                <a16:creationId xmlns:a16="http://schemas.microsoft.com/office/drawing/2014/main" id="{E471702F-13D2-2671-F934-276CA9C2FD7A}"/>
              </a:ext>
            </a:extLst>
          </p:cNvPr>
          <p:cNvSpPr>
            <a:spLocks noChangeArrowheads="1"/>
          </p:cNvSpPr>
          <p:nvPr/>
        </p:nvSpPr>
        <p:spPr bwMode="auto">
          <a:xfrm>
            <a:off x="2057400" y="1095376"/>
            <a:ext cx="8153400" cy="54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spcBef>
                <a:spcPts val="1200"/>
              </a:spcBef>
            </a:pPr>
            <a:r>
              <a:rPr lang="el-GR" altLang="el-GR" sz="2100">
                <a:latin typeface="Arial" panose="020B0604020202020204" pitchFamily="34" charset="0"/>
              </a:rPr>
              <a:t>Να υπολογίσετε τα κέρδη ανά μετοχή για το </a:t>
            </a:r>
            <a:r>
              <a:rPr lang="en-US" altLang="el-GR" sz="2100">
                <a:latin typeface="Arial" panose="020B0604020202020204" pitchFamily="34" charset="0"/>
              </a:rPr>
              <a:t>2014.</a:t>
            </a:r>
            <a:r>
              <a:rPr lang="en-US" altLang="el-GR">
                <a:latin typeface="Arial" panose="020B0604020202020204" pitchFamily="34" charset="0"/>
              </a:rPr>
              <a:t> </a:t>
            </a:r>
          </a:p>
        </p:txBody>
      </p:sp>
      <p:sp>
        <p:nvSpPr>
          <p:cNvPr id="83971" name="Rectangle 1031">
            <a:extLst>
              <a:ext uri="{FF2B5EF4-FFF2-40B4-BE49-F238E27FC236}">
                <a16:creationId xmlns:a16="http://schemas.microsoft.com/office/drawing/2014/main" id="{440CB22A-6376-8689-A35A-0A75DADF2CFE}"/>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14" name="Rectangle 13">
            <a:extLst>
              <a:ext uri="{FF2B5EF4-FFF2-40B4-BE49-F238E27FC236}">
                <a16:creationId xmlns:a16="http://schemas.microsoft.com/office/drawing/2014/main" id="{7ABFC4F0-24BC-E4E8-2768-3AEC15E6F74A}"/>
              </a:ext>
            </a:extLst>
          </p:cNvPr>
          <p:cNvSpPr/>
          <p:nvPr/>
        </p:nvSpPr>
        <p:spPr>
          <a:xfrm>
            <a:off x="2362200" y="2268634"/>
            <a:ext cx="4572000" cy="701731"/>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l-GR" altLang="el-GR" sz="2200" b="1">
                <a:latin typeface="Arial" panose="020B0604020202020204" pitchFamily="34" charset="0"/>
              </a:rPr>
              <a:t>Καθαρά κέρδη </a:t>
            </a:r>
            <a:r>
              <a:rPr lang="en-US" altLang="el-GR" sz="2200" b="1">
                <a:latin typeface="Arial" panose="020B0604020202020204" pitchFamily="34" charset="0"/>
              </a:rPr>
              <a:t>– </a:t>
            </a:r>
            <a:r>
              <a:rPr lang="el-GR" altLang="el-GR" sz="2200" b="1">
                <a:latin typeface="Arial" panose="020B0604020202020204" pitchFamily="34" charset="0"/>
              </a:rPr>
              <a:t>Προνομιούχο μέρισμα</a:t>
            </a:r>
            <a:endParaRPr lang="en-US" altLang="el-GR" sz="2200" b="1">
              <a:latin typeface="Arial" panose="020B0604020202020204" pitchFamily="34" charset="0"/>
            </a:endParaRPr>
          </a:p>
        </p:txBody>
      </p:sp>
      <p:cxnSp>
        <p:nvCxnSpPr>
          <p:cNvPr id="15" name="Straight Connector 14">
            <a:extLst>
              <a:ext uri="{FF2B5EF4-FFF2-40B4-BE49-F238E27FC236}">
                <a16:creationId xmlns:a16="http://schemas.microsoft.com/office/drawing/2014/main" id="{7101CB72-766B-E3A3-5BA8-A13AFBAAA3D5}"/>
              </a:ext>
            </a:extLst>
          </p:cNvPr>
          <p:cNvCxnSpPr/>
          <p:nvPr/>
        </p:nvCxnSpPr>
        <p:spPr>
          <a:xfrm>
            <a:off x="2362200" y="2913063"/>
            <a:ext cx="457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34D4B91-A9A7-8581-3B77-CBA268814D4B}"/>
              </a:ext>
            </a:extLst>
          </p:cNvPr>
          <p:cNvSpPr/>
          <p:nvPr/>
        </p:nvSpPr>
        <p:spPr>
          <a:xfrm>
            <a:off x="2362200" y="2971800"/>
            <a:ext cx="4572000" cy="837152"/>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10000"/>
              </a:lnSpc>
            </a:pPr>
            <a:r>
              <a:rPr lang="el-GR" altLang="el-GR" sz="2200" b="1">
                <a:latin typeface="Arial" panose="020B0604020202020204" pitchFamily="34" charset="0"/>
              </a:rPr>
              <a:t>Μέσος σταθμικός αριθμός κοινών μετοχών σε κυκλοφορία</a:t>
            </a:r>
            <a:endParaRPr lang="en-US" altLang="el-GR" sz="2200" b="1">
              <a:effectLst>
                <a:outerShdw blurRad="38100" dist="38100" dir="2700000" algn="tl">
                  <a:srgbClr val="FFFFFF"/>
                </a:outerShdw>
              </a:effectLst>
              <a:latin typeface="Arial" panose="020B0604020202020204" pitchFamily="34" charset="0"/>
            </a:endParaRPr>
          </a:p>
        </p:txBody>
      </p:sp>
      <p:sp>
        <p:nvSpPr>
          <p:cNvPr id="20" name="Rectangle 19">
            <a:extLst>
              <a:ext uri="{FF2B5EF4-FFF2-40B4-BE49-F238E27FC236}">
                <a16:creationId xmlns:a16="http://schemas.microsoft.com/office/drawing/2014/main" id="{02911141-9A3C-9B2E-6068-1D322E160B02}"/>
              </a:ext>
            </a:extLst>
          </p:cNvPr>
          <p:cNvSpPr/>
          <p:nvPr/>
        </p:nvSpPr>
        <p:spPr>
          <a:xfrm>
            <a:off x="7086600" y="2711555"/>
            <a:ext cx="3048000" cy="397032"/>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n-US" altLang="el-GR" sz="2200" b="1">
                <a:latin typeface="Arial" panose="020B0604020202020204" pitchFamily="34" charset="0"/>
              </a:rPr>
              <a:t>=</a:t>
            </a:r>
            <a:r>
              <a:rPr lang="el-GR" altLang="el-GR" sz="2200" b="1">
                <a:latin typeface="Arial" panose="020B0604020202020204" pitchFamily="34" charset="0"/>
              </a:rPr>
              <a:t> Κέρδη ανά μετοχή</a:t>
            </a:r>
            <a:endParaRPr lang="en-US" altLang="el-GR" sz="2200" b="1">
              <a:latin typeface="Arial" panose="020B0604020202020204" pitchFamily="34" charset="0"/>
            </a:endParaRPr>
          </a:p>
        </p:txBody>
      </p:sp>
      <p:sp>
        <p:nvSpPr>
          <p:cNvPr id="23" name="Rectangle 22">
            <a:extLst>
              <a:ext uri="{FF2B5EF4-FFF2-40B4-BE49-F238E27FC236}">
                <a16:creationId xmlns:a16="http://schemas.microsoft.com/office/drawing/2014/main" id="{67AD5CF6-80FF-5037-97E4-C3B322580D32}"/>
              </a:ext>
            </a:extLst>
          </p:cNvPr>
          <p:cNvSpPr/>
          <p:nvPr/>
        </p:nvSpPr>
        <p:spPr>
          <a:xfrm>
            <a:off x="2971800" y="4313937"/>
            <a:ext cx="1828800" cy="424732"/>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90000"/>
              </a:lnSpc>
            </a:pPr>
            <a:r>
              <a:rPr lang="en-US" altLang="el-GR" sz="2400" b="1">
                <a:latin typeface="Arial" panose="020B0604020202020204" pitchFamily="34" charset="0"/>
              </a:rPr>
              <a:t>$6</a:t>
            </a:r>
            <a:r>
              <a:rPr lang="el-GR" altLang="el-GR" sz="2400" b="1">
                <a:latin typeface="Arial" panose="020B0604020202020204" pitchFamily="34" charset="0"/>
              </a:rPr>
              <a:t>.</a:t>
            </a:r>
            <a:r>
              <a:rPr lang="en-US" altLang="el-GR" sz="2400" b="1">
                <a:latin typeface="Arial" panose="020B0604020202020204" pitchFamily="34" charset="0"/>
              </a:rPr>
              <a:t>200</a:t>
            </a:r>
            <a:r>
              <a:rPr lang="el-GR" altLang="el-GR" sz="2400" b="1">
                <a:latin typeface="Arial" panose="020B0604020202020204" pitchFamily="34" charset="0"/>
              </a:rPr>
              <a:t>.</a:t>
            </a:r>
            <a:r>
              <a:rPr lang="en-US" altLang="el-GR" sz="2400" b="1">
                <a:latin typeface="Arial" panose="020B0604020202020204" pitchFamily="34" charset="0"/>
              </a:rPr>
              <a:t>000</a:t>
            </a:r>
          </a:p>
        </p:txBody>
      </p:sp>
      <p:cxnSp>
        <p:nvCxnSpPr>
          <p:cNvPr id="24" name="Straight Connector 23">
            <a:extLst>
              <a:ext uri="{FF2B5EF4-FFF2-40B4-BE49-F238E27FC236}">
                <a16:creationId xmlns:a16="http://schemas.microsoft.com/office/drawing/2014/main" id="{474EE449-CE1F-5680-EBBD-29B44A1D49E0}"/>
              </a:ext>
            </a:extLst>
          </p:cNvPr>
          <p:cNvCxnSpPr/>
          <p:nvPr/>
        </p:nvCxnSpPr>
        <p:spPr>
          <a:xfrm>
            <a:off x="2362200" y="4879975"/>
            <a:ext cx="457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48AB904-3A46-A640-D155-2AD8355C8696}"/>
              </a:ext>
            </a:extLst>
          </p:cNvPr>
          <p:cNvSpPr/>
          <p:nvPr/>
        </p:nvSpPr>
        <p:spPr>
          <a:xfrm>
            <a:off x="2362200" y="5022996"/>
            <a:ext cx="4572000" cy="477806"/>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10000"/>
              </a:lnSpc>
            </a:pPr>
            <a:r>
              <a:rPr lang="en-US" altLang="el-GR" sz="2400" b="1">
                <a:latin typeface="Arial" panose="020B0604020202020204" pitchFamily="34" charset="0"/>
              </a:rPr>
              <a:t>980</a:t>
            </a:r>
            <a:r>
              <a:rPr lang="el-GR" altLang="el-GR" sz="2400" b="1">
                <a:latin typeface="Arial" panose="020B0604020202020204" pitchFamily="34" charset="0"/>
              </a:rPr>
              <a:t>,</a:t>
            </a:r>
            <a:r>
              <a:rPr lang="en-US" altLang="el-GR" sz="2400" b="1">
                <a:latin typeface="Arial" panose="020B0604020202020204" pitchFamily="34" charset="0"/>
              </a:rPr>
              <a:t>000</a:t>
            </a:r>
            <a:endParaRPr lang="en-US" altLang="el-GR" sz="2400" b="1">
              <a:effectLst>
                <a:outerShdw blurRad="38100" dist="38100" dir="2700000" algn="tl">
                  <a:srgbClr val="FFFFFF"/>
                </a:outerShdw>
              </a:effectLst>
              <a:latin typeface="Arial" panose="020B0604020202020204" pitchFamily="34" charset="0"/>
            </a:endParaRPr>
          </a:p>
        </p:txBody>
      </p:sp>
      <p:sp>
        <p:nvSpPr>
          <p:cNvPr id="26" name="Rectangle 25">
            <a:extLst>
              <a:ext uri="{FF2B5EF4-FFF2-40B4-BE49-F238E27FC236}">
                <a16:creationId xmlns:a16="http://schemas.microsoft.com/office/drawing/2014/main" id="{B89B184E-62C4-0A6D-567C-A0C0DE6D1951}"/>
              </a:ext>
            </a:extLst>
          </p:cNvPr>
          <p:cNvSpPr/>
          <p:nvPr/>
        </p:nvSpPr>
        <p:spPr>
          <a:xfrm>
            <a:off x="7086600" y="4665055"/>
            <a:ext cx="3048000" cy="424732"/>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n-US" altLang="el-GR" sz="2200" b="1">
                <a:latin typeface="Arial" panose="020B0604020202020204" pitchFamily="34" charset="0"/>
              </a:rPr>
              <a:t>=  </a:t>
            </a:r>
            <a:r>
              <a:rPr lang="en-US" altLang="el-GR" sz="2400" b="1">
                <a:solidFill>
                  <a:srgbClr val="800000"/>
                </a:solidFill>
                <a:latin typeface="Arial" panose="020B0604020202020204" pitchFamily="34" charset="0"/>
              </a:rPr>
              <a:t>$6</a:t>
            </a:r>
            <a:r>
              <a:rPr lang="el-GR" altLang="el-GR" sz="2400" b="1">
                <a:solidFill>
                  <a:srgbClr val="800000"/>
                </a:solidFill>
                <a:latin typeface="Arial" panose="020B0604020202020204" pitchFamily="34" charset="0"/>
              </a:rPr>
              <a:t>,</a:t>
            </a:r>
            <a:r>
              <a:rPr lang="en-US" altLang="el-GR" sz="2400" b="1">
                <a:solidFill>
                  <a:srgbClr val="800000"/>
                </a:solidFill>
                <a:latin typeface="Arial" panose="020B0604020202020204" pitchFamily="34" charset="0"/>
              </a:rPr>
              <a:t>32</a:t>
            </a:r>
          </a:p>
        </p:txBody>
      </p:sp>
      <p:sp>
        <p:nvSpPr>
          <p:cNvPr id="27" name="Rectangle 26">
            <a:extLst>
              <a:ext uri="{FF2B5EF4-FFF2-40B4-BE49-F238E27FC236}">
                <a16:creationId xmlns:a16="http://schemas.microsoft.com/office/drawing/2014/main" id="{07A9654A-203F-DAFC-B4E0-1E691FD869F8}"/>
              </a:ext>
            </a:extLst>
          </p:cNvPr>
          <p:cNvSpPr/>
          <p:nvPr/>
        </p:nvSpPr>
        <p:spPr>
          <a:xfrm>
            <a:off x="4724400" y="4313937"/>
            <a:ext cx="1676400" cy="424732"/>
          </a:xfrm>
          <a:prstGeom prst="rect">
            <a:avLst/>
          </a:prstGeom>
          <a:noFill/>
          <a:ln>
            <a:no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n-US" altLang="el-GR" sz="2400" b="1">
                <a:latin typeface="Arial" panose="020B0604020202020204" pitchFamily="34" charset="0"/>
              </a:rPr>
              <a:t>-  $4</a:t>
            </a:r>
            <a:r>
              <a:rPr lang="el-GR" altLang="el-GR" sz="2400" b="1">
                <a:latin typeface="Arial" panose="020B0604020202020204" pitchFamily="34" charset="0"/>
              </a:rPr>
              <a:t>.</a:t>
            </a:r>
            <a:r>
              <a:rPr lang="en-US" altLang="el-GR" sz="2400" b="1">
                <a:latin typeface="Arial" panose="020B0604020202020204" pitchFamily="34" charset="0"/>
              </a:rPr>
              <a:t>400</a:t>
            </a:r>
          </a:p>
        </p:txBody>
      </p:sp>
      <p:sp>
        <p:nvSpPr>
          <p:cNvPr id="17" name="Footer Placeholder 8">
            <a:extLst>
              <a:ext uri="{FF2B5EF4-FFF2-40B4-BE49-F238E27FC236}">
                <a16:creationId xmlns:a16="http://schemas.microsoft.com/office/drawing/2014/main" id="{CE37FF0B-ED5E-CAE8-C26C-D7E0432A55D1}"/>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a:extLst>
              <a:ext uri="{FF2B5EF4-FFF2-40B4-BE49-F238E27FC236}">
                <a16:creationId xmlns:a16="http://schemas.microsoft.com/office/drawing/2014/main" id="{585E21F4-3638-254E-D6A6-836749C9B0CC}"/>
              </a:ext>
            </a:extLst>
          </p:cNvPr>
          <p:cNvSpPr txBox="1">
            <a:spLocks noChangeArrowheads="1"/>
          </p:cNvSpPr>
          <p:nvPr/>
        </p:nvSpPr>
        <p:spPr bwMode="auto">
          <a:xfrm>
            <a:off x="2057400" y="4572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Συμπληρωματικές πληροφορίες στις Υποσημειώσεις</a:t>
            </a:r>
            <a:endParaRPr lang="en-US" altLang="el-GR" sz="3200" b="1">
              <a:solidFill>
                <a:srgbClr val="740000"/>
              </a:solidFill>
              <a:latin typeface="Arial" panose="020B0604020202020204" pitchFamily="34" charset="0"/>
            </a:endParaRPr>
          </a:p>
        </p:txBody>
      </p:sp>
      <p:sp>
        <p:nvSpPr>
          <p:cNvPr id="92162" name="Text Box 13">
            <a:extLst>
              <a:ext uri="{FF2B5EF4-FFF2-40B4-BE49-F238E27FC236}">
                <a16:creationId xmlns:a16="http://schemas.microsoft.com/office/drawing/2014/main" id="{72878741-30E8-1249-C98C-1F2677A22D3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92163" name="Rectangle 5">
            <a:extLst>
              <a:ext uri="{FF2B5EF4-FFF2-40B4-BE49-F238E27FC236}">
                <a16:creationId xmlns:a16="http://schemas.microsoft.com/office/drawing/2014/main" id="{6E04B861-E3DF-4F94-6A4B-E258FC43FE53}"/>
              </a:ext>
            </a:extLst>
          </p:cNvPr>
          <p:cNvSpPr>
            <a:spLocks noChangeArrowheads="1"/>
          </p:cNvSpPr>
          <p:nvPr/>
        </p:nvSpPr>
        <p:spPr bwMode="auto">
          <a:xfrm>
            <a:off x="1981200" y="1384301"/>
            <a:ext cx="76962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nSpc>
                <a:spcPct val="120000"/>
              </a:lnSpc>
              <a:spcBef>
                <a:spcPts val="900"/>
              </a:spcBef>
              <a:buClr>
                <a:srgbClr val="740000"/>
              </a:buClr>
              <a:buSzPct val="80000"/>
              <a:buFont typeface="Wingdings" panose="05000000000000000000" pitchFamily="2" charset="2"/>
              <a:buChar char="u"/>
            </a:pPr>
            <a:r>
              <a:rPr lang="el-GR" altLang="el-GR" sz="2200">
                <a:latin typeface="Arial" panose="020B0604020202020204" pitchFamily="34" charset="0"/>
              </a:rPr>
              <a:t>Η Υποσημείωση</a:t>
            </a:r>
            <a:r>
              <a:rPr lang="en-US" altLang="el-GR" sz="2200">
                <a:latin typeface="Arial" panose="020B0604020202020204" pitchFamily="34" charset="0"/>
              </a:rPr>
              <a:t> 1 </a:t>
            </a:r>
            <a:r>
              <a:rPr lang="el-GR" altLang="el-GR" sz="2200">
                <a:latin typeface="Arial" panose="020B0604020202020204" pitchFamily="34" charset="0"/>
              </a:rPr>
              <a:t>στις ενοποιημένες οικονομικές καταστάσεις της</a:t>
            </a:r>
            <a:r>
              <a:rPr lang="en-US" altLang="el-GR" sz="2200">
                <a:latin typeface="Arial" panose="020B0604020202020204" pitchFamily="34" charset="0"/>
              </a:rPr>
              <a:t> Gap, Inc.</a:t>
            </a:r>
            <a:r>
              <a:rPr lang="el-GR" altLang="el-GR" sz="2200">
                <a:latin typeface="Arial" panose="020B0604020202020204" pitchFamily="34" charset="0"/>
              </a:rPr>
              <a:t> Περιλαμβάνει τα εξής</a:t>
            </a:r>
            <a:r>
              <a:rPr lang="en-US" altLang="el-GR" sz="2200">
                <a:latin typeface="Arial" panose="020B0604020202020204" pitchFamily="34" charset="0"/>
              </a:rPr>
              <a:t>:</a:t>
            </a:r>
          </a:p>
          <a:p>
            <a:pPr lvl="2">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Αρχές ενοποίησης</a:t>
            </a:r>
            <a:endParaRPr lang="en-US" altLang="el-GR" sz="2100">
              <a:latin typeface="Arial" panose="020B0604020202020204" pitchFamily="34" charset="0"/>
            </a:endParaRPr>
          </a:p>
          <a:p>
            <a:pPr lvl="2">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Τον τρόπο προσδιορισμού της οικονομικής περιόδου αναφοράς</a:t>
            </a:r>
            <a:endParaRPr lang="en-US" altLang="el-GR" sz="2100">
              <a:latin typeface="Arial" panose="020B0604020202020204" pitchFamily="34" charset="0"/>
            </a:endParaRPr>
          </a:p>
          <a:p>
            <a:pPr lvl="2">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Την πολιτική που εφαρμόζεται στην αναγνώριση εσόδων</a:t>
            </a:r>
            <a:endParaRPr lang="en-US" altLang="el-GR" sz="2100">
              <a:latin typeface="Arial" panose="020B0604020202020204" pitchFamily="34" charset="0"/>
            </a:endParaRPr>
          </a:p>
          <a:p>
            <a:pPr lvl="2">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Τα είδη κόστους που περιλαμβάνονται στο κόστος πωληθέντων και στα λειτουργικά έξοδα</a:t>
            </a:r>
            <a:endParaRPr lang="en-US" altLang="el-GR" sz="2100">
              <a:latin typeface="Arial" panose="020B0604020202020204" pitchFamily="34" charset="0"/>
            </a:endParaRPr>
          </a:p>
          <a:p>
            <a:pPr lvl="2">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Τον τρόπο υπολογισμού ενοικίων, εξόδων διαφήμισης, ανταμοιβής προσωπικού με μετοχές, κέρδη ανά μετοχή, συνολικά πρόσθετα κέρδη, κα</a:t>
            </a:r>
            <a:endParaRPr lang="en-US" altLang="el-GR" sz="2100">
              <a:latin typeface="Arial" panose="020B0604020202020204" pitchFamily="34" charset="0"/>
            </a:endParaRPr>
          </a:p>
        </p:txBody>
      </p:sp>
      <p:sp>
        <p:nvSpPr>
          <p:cNvPr id="7" name="Footer Placeholder 8">
            <a:extLst>
              <a:ext uri="{FF2B5EF4-FFF2-40B4-BE49-F238E27FC236}">
                <a16:creationId xmlns:a16="http://schemas.microsoft.com/office/drawing/2014/main" id="{D7BC092E-302F-4A63-9F0D-084AD83FFA5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a:extLst>
              <a:ext uri="{FF2B5EF4-FFF2-40B4-BE49-F238E27FC236}">
                <a16:creationId xmlns:a16="http://schemas.microsoft.com/office/drawing/2014/main" id="{8E9136EA-741F-3DB3-D3DA-9C6F1BDE3EF0}"/>
              </a:ext>
            </a:extLst>
          </p:cNvPr>
          <p:cNvSpPr txBox="1">
            <a:spLocks noChangeArrowheads="1"/>
          </p:cNvSpPr>
          <p:nvPr/>
        </p:nvSpPr>
        <p:spPr bwMode="auto">
          <a:xfrm>
            <a:off x="2057400" y="2286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Συμπληρωματικές πληροφορίες στις Υποσημειώσεις</a:t>
            </a:r>
            <a:endParaRPr lang="en-US" altLang="el-GR" sz="3200" b="1">
              <a:solidFill>
                <a:srgbClr val="740000"/>
              </a:solidFill>
              <a:latin typeface="Arial" panose="020B0604020202020204" pitchFamily="34" charset="0"/>
            </a:endParaRPr>
          </a:p>
        </p:txBody>
      </p:sp>
      <p:sp>
        <p:nvSpPr>
          <p:cNvPr id="94210" name="Text Box 13">
            <a:extLst>
              <a:ext uri="{FF2B5EF4-FFF2-40B4-BE49-F238E27FC236}">
                <a16:creationId xmlns:a16="http://schemas.microsoft.com/office/drawing/2014/main" id="{C8452284-83BE-AED1-AED2-9C7E02741E7E}"/>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94211" name="Rectangle 5">
            <a:extLst>
              <a:ext uri="{FF2B5EF4-FFF2-40B4-BE49-F238E27FC236}">
                <a16:creationId xmlns:a16="http://schemas.microsoft.com/office/drawing/2014/main" id="{65EE1B84-52A5-26E3-2E0A-E994BC05A839}"/>
              </a:ext>
            </a:extLst>
          </p:cNvPr>
          <p:cNvSpPr>
            <a:spLocks noChangeArrowheads="1"/>
          </p:cNvSpPr>
          <p:nvPr/>
        </p:nvSpPr>
        <p:spPr bwMode="auto">
          <a:xfrm>
            <a:off x="1752600" y="1017588"/>
            <a:ext cx="8686800"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nSpc>
                <a:spcPct val="120000"/>
              </a:lnSpc>
              <a:spcBef>
                <a:spcPts val="900"/>
              </a:spcBef>
              <a:buClr>
                <a:srgbClr val="740000"/>
              </a:buClr>
              <a:buSzPct val="80000"/>
              <a:buFont typeface="Wingdings" panose="05000000000000000000" pitchFamily="2" charset="2"/>
              <a:buChar char="u"/>
            </a:pPr>
            <a:r>
              <a:rPr lang="el-GR" altLang="el-GR" sz="2200">
                <a:latin typeface="Arial" panose="020B0604020202020204" pitchFamily="34" charset="0"/>
              </a:rPr>
              <a:t>Άλλες υποσημειώσεις περιλαμβάνουν</a:t>
            </a:r>
            <a:r>
              <a:rPr lang="en-US" altLang="el-GR" sz="2200">
                <a:latin typeface="Arial" panose="020B0604020202020204" pitchFamily="34" charset="0"/>
              </a:rPr>
              <a:t>:</a:t>
            </a:r>
          </a:p>
          <a:p>
            <a:pPr lvl="1">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Υποσημείωση</a:t>
            </a:r>
            <a:r>
              <a:rPr lang="en-US" altLang="el-GR" sz="2100">
                <a:latin typeface="Arial" panose="020B0604020202020204" pitchFamily="34" charset="0"/>
              </a:rPr>
              <a:t> 2: </a:t>
            </a:r>
            <a:r>
              <a:rPr lang="el-GR" altLang="el-GR" sz="2100">
                <a:latin typeface="Arial" panose="020B0604020202020204" pitchFamily="34" charset="0"/>
              </a:rPr>
              <a:t>Πρόσθετες πληροφορίες σχετικά με τις οικονομικές καταστάσεις</a:t>
            </a:r>
            <a:endParaRPr lang="en-US" altLang="el-GR" sz="2100">
              <a:latin typeface="Arial" panose="020B0604020202020204" pitchFamily="34" charset="0"/>
            </a:endParaRPr>
          </a:p>
          <a:p>
            <a:pPr lvl="1">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Υποσημείωση</a:t>
            </a:r>
            <a:r>
              <a:rPr lang="en-US" altLang="el-GR">
                <a:latin typeface="Arial" panose="020B0604020202020204" pitchFamily="34" charset="0"/>
              </a:rPr>
              <a:t> </a:t>
            </a:r>
            <a:r>
              <a:rPr lang="en-US" altLang="el-GR" sz="2100">
                <a:latin typeface="Arial" panose="020B0604020202020204" pitchFamily="34" charset="0"/>
              </a:rPr>
              <a:t>4: </a:t>
            </a:r>
            <a:r>
              <a:rPr lang="el-GR" altLang="el-GR" sz="2100">
                <a:latin typeface="Arial" panose="020B0604020202020204" pitchFamily="34" charset="0"/>
              </a:rPr>
              <a:t>Υπεραξία κα άυλα πάγια </a:t>
            </a:r>
            <a:endParaRPr lang="en-US" altLang="el-GR" sz="2100">
              <a:latin typeface="Arial" panose="020B0604020202020204" pitchFamily="34" charset="0"/>
            </a:endParaRPr>
          </a:p>
          <a:p>
            <a:pPr lvl="1">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Υποσημείωση</a:t>
            </a:r>
            <a:r>
              <a:rPr lang="en-US" altLang="el-GR">
                <a:latin typeface="Arial" panose="020B0604020202020204" pitchFamily="34" charset="0"/>
              </a:rPr>
              <a:t> </a:t>
            </a:r>
            <a:r>
              <a:rPr lang="en-US" altLang="el-GR" sz="2100">
                <a:latin typeface="Arial" panose="020B0604020202020204" pitchFamily="34" charset="0"/>
              </a:rPr>
              <a:t>5: </a:t>
            </a:r>
            <a:r>
              <a:rPr lang="el-GR" altLang="el-GR" sz="2100">
                <a:latin typeface="Arial" panose="020B0604020202020204" pitchFamily="34" charset="0"/>
              </a:rPr>
              <a:t>Μακροπρόθεσμα δάνεια, συμπεριλαμβανομένων των τόκων</a:t>
            </a:r>
            <a:endParaRPr lang="en-US" altLang="el-GR" sz="2100">
              <a:latin typeface="Arial" panose="020B0604020202020204" pitchFamily="34" charset="0"/>
            </a:endParaRPr>
          </a:p>
          <a:p>
            <a:pPr lvl="1">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Υποσημείωση</a:t>
            </a:r>
            <a:r>
              <a:rPr lang="en-US" altLang="el-GR">
                <a:latin typeface="Arial" panose="020B0604020202020204" pitchFamily="34" charset="0"/>
              </a:rPr>
              <a:t> </a:t>
            </a:r>
            <a:r>
              <a:rPr lang="en-US" altLang="el-GR" sz="2100">
                <a:latin typeface="Arial" panose="020B0604020202020204" pitchFamily="34" charset="0"/>
              </a:rPr>
              <a:t>10: </a:t>
            </a:r>
            <a:r>
              <a:rPr lang="el-GR" altLang="el-GR" sz="2100">
                <a:latin typeface="Arial" panose="020B0604020202020204" pitchFamily="34" charset="0"/>
              </a:rPr>
              <a:t>Ανταμοιβή του προσωπικού μέσω μετοχών</a:t>
            </a:r>
            <a:endParaRPr lang="en-US" altLang="el-GR" sz="2100">
              <a:latin typeface="Arial" panose="020B0604020202020204" pitchFamily="34" charset="0"/>
            </a:endParaRPr>
          </a:p>
          <a:p>
            <a:pPr lvl="1">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Υποσημείωση</a:t>
            </a:r>
            <a:r>
              <a:rPr lang="en-US" altLang="el-GR">
                <a:latin typeface="Arial" panose="020B0604020202020204" pitchFamily="34" charset="0"/>
              </a:rPr>
              <a:t> </a:t>
            </a:r>
            <a:r>
              <a:rPr lang="en-US" altLang="el-GR" sz="2100">
                <a:latin typeface="Arial" panose="020B0604020202020204" pitchFamily="34" charset="0"/>
              </a:rPr>
              <a:t>11: </a:t>
            </a:r>
            <a:r>
              <a:rPr lang="el-GR" altLang="el-GR" sz="2100">
                <a:latin typeface="Arial" panose="020B0604020202020204" pitchFamily="34" charset="0"/>
              </a:rPr>
              <a:t>Μισθώσεις</a:t>
            </a:r>
            <a:endParaRPr lang="en-US" altLang="el-GR" sz="2100">
              <a:latin typeface="Arial" panose="020B0604020202020204" pitchFamily="34" charset="0"/>
            </a:endParaRPr>
          </a:p>
          <a:p>
            <a:pPr lvl="1">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Υποσημείωση</a:t>
            </a:r>
            <a:r>
              <a:rPr lang="en-US" altLang="el-GR">
                <a:latin typeface="Arial" panose="020B0604020202020204" pitchFamily="34" charset="0"/>
              </a:rPr>
              <a:t> </a:t>
            </a:r>
            <a:r>
              <a:rPr lang="en-US" altLang="el-GR" sz="2100">
                <a:latin typeface="Arial" panose="020B0604020202020204" pitchFamily="34" charset="0"/>
              </a:rPr>
              <a:t>12:</a:t>
            </a:r>
            <a:r>
              <a:rPr lang="el-GR" altLang="el-GR" sz="2100">
                <a:latin typeface="Arial" panose="020B0604020202020204" pitchFamily="34" charset="0"/>
              </a:rPr>
              <a:t> Φόροι εισοδήματος</a:t>
            </a:r>
            <a:endParaRPr lang="en-US" altLang="el-GR" sz="2100">
              <a:latin typeface="Arial" panose="020B0604020202020204" pitchFamily="34" charset="0"/>
            </a:endParaRPr>
          </a:p>
          <a:p>
            <a:pPr lvl="1">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Υποσημείωση</a:t>
            </a:r>
            <a:r>
              <a:rPr lang="en-US" altLang="el-GR">
                <a:latin typeface="Arial" panose="020B0604020202020204" pitchFamily="34" charset="0"/>
              </a:rPr>
              <a:t> </a:t>
            </a:r>
            <a:r>
              <a:rPr lang="en-US" altLang="el-GR" sz="2100">
                <a:latin typeface="Arial" panose="020B0604020202020204" pitchFamily="34" charset="0"/>
              </a:rPr>
              <a:t>13: </a:t>
            </a:r>
            <a:r>
              <a:rPr lang="el-GR" altLang="el-GR" sz="2100">
                <a:latin typeface="Arial" panose="020B0604020202020204" pitchFamily="34" charset="0"/>
              </a:rPr>
              <a:t>Συνταξιοδοτικά προγράμματα προσωπικού</a:t>
            </a:r>
            <a:endParaRPr lang="en-US" altLang="el-GR" sz="2100">
              <a:latin typeface="Arial" panose="020B0604020202020204" pitchFamily="34" charset="0"/>
            </a:endParaRPr>
          </a:p>
          <a:p>
            <a:pPr lvl="1">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Υποσημείωση</a:t>
            </a:r>
            <a:r>
              <a:rPr lang="en-US" altLang="el-GR">
                <a:latin typeface="Arial" panose="020B0604020202020204" pitchFamily="34" charset="0"/>
              </a:rPr>
              <a:t> </a:t>
            </a:r>
            <a:r>
              <a:rPr lang="en-US" altLang="el-GR" sz="2100">
                <a:latin typeface="Arial" panose="020B0604020202020204" pitchFamily="34" charset="0"/>
              </a:rPr>
              <a:t>14:</a:t>
            </a:r>
            <a:r>
              <a:rPr lang="el-GR" altLang="el-GR" sz="2100">
                <a:latin typeface="Arial" panose="020B0604020202020204" pitchFamily="34" charset="0"/>
              </a:rPr>
              <a:t>Κέρδη ανα μετοχή</a:t>
            </a:r>
            <a:endParaRPr lang="en-US" altLang="el-GR" sz="2100">
              <a:latin typeface="Arial" panose="020B0604020202020204" pitchFamily="34" charset="0"/>
            </a:endParaRPr>
          </a:p>
          <a:p>
            <a:pPr lvl="1">
              <a:lnSpc>
                <a:spcPct val="120000"/>
              </a:lnSpc>
              <a:spcBef>
                <a:spcPts val="900"/>
              </a:spcBef>
              <a:buSzPct val="100000"/>
              <a:buFont typeface="Wingdings" panose="05000000000000000000" pitchFamily="2" charset="2"/>
              <a:buChar char="§"/>
            </a:pPr>
            <a:r>
              <a:rPr lang="el-GR" altLang="el-GR" sz="2100">
                <a:latin typeface="Arial" panose="020B0604020202020204" pitchFamily="34" charset="0"/>
              </a:rPr>
              <a:t>Υποσημείωση</a:t>
            </a:r>
            <a:r>
              <a:rPr lang="en-US" altLang="el-GR">
                <a:latin typeface="Arial" panose="020B0604020202020204" pitchFamily="34" charset="0"/>
              </a:rPr>
              <a:t> </a:t>
            </a:r>
            <a:r>
              <a:rPr lang="en-US" altLang="el-GR" sz="2100">
                <a:latin typeface="Arial" panose="020B0604020202020204" pitchFamily="34" charset="0"/>
              </a:rPr>
              <a:t>16: </a:t>
            </a:r>
            <a:r>
              <a:rPr lang="el-GR" altLang="el-GR" sz="2100">
                <a:latin typeface="Arial" panose="020B0604020202020204" pitchFamily="34" charset="0"/>
              </a:rPr>
              <a:t>Πληροφορίες για τους τομείς</a:t>
            </a:r>
            <a:endParaRPr lang="en-US" altLang="el-GR" sz="2100">
              <a:latin typeface="Arial" panose="020B0604020202020204" pitchFamily="34" charset="0"/>
            </a:endParaRPr>
          </a:p>
        </p:txBody>
      </p:sp>
      <p:sp>
        <p:nvSpPr>
          <p:cNvPr id="7" name="Footer Placeholder 8">
            <a:extLst>
              <a:ext uri="{FF2B5EF4-FFF2-40B4-BE49-F238E27FC236}">
                <a16:creationId xmlns:a16="http://schemas.microsoft.com/office/drawing/2014/main" id="{F7A714EC-DD8B-0CF6-9E94-5624D20F86D0}"/>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a:extLst>
              <a:ext uri="{FF2B5EF4-FFF2-40B4-BE49-F238E27FC236}">
                <a16:creationId xmlns:a16="http://schemas.microsoft.com/office/drawing/2014/main" id="{585E21F4-3638-254E-D6A6-836749C9B0CC}"/>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l-GR" sz="3200" b="1" dirty="0">
                <a:solidFill>
                  <a:srgbClr val="740000"/>
                </a:solidFill>
                <a:latin typeface="Arial" panose="020B0604020202020204" pitchFamily="34" charset="0"/>
              </a:rPr>
              <a:t>DISCLOSURES</a:t>
            </a:r>
          </a:p>
        </p:txBody>
      </p:sp>
      <p:sp>
        <p:nvSpPr>
          <p:cNvPr id="92162" name="Text Box 13">
            <a:extLst>
              <a:ext uri="{FF2B5EF4-FFF2-40B4-BE49-F238E27FC236}">
                <a16:creationId xmlns:a16="http://schemas.microsoft.com/office/drawing/2014/main" id="{72878741-30E8-1249-C98C-1F2677A22D3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92163" name="Rectangle 5">
            <a:extLst>
              <a:ext uri="{FF2B5EF4-FFF2-40B4-BE49-F238E27FC236}">
                <a16:creationId xmlns:a16="http://schemas.microsoft.com/office/drawing/2014/main" id="{6E04B861-E3DF-4F94-6A4B-E258FC43FE53}"/>
              </a:ext>
            </a:extLst>
          </p:cNvPr>
          <p:cNvSpPr>
            <a:spLocks noChangeArrowheads="1"/>
          </p:cNvSpPr>
          <p:nvPr/>
        </p:nvSpPr>
        <p:spPr bwMode="auto">
          <a:xfrm>
            <a:off x="1981200" y="1384301"/>
            <a:ext cx="7696200" cy="50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nSpc>
                <a:spcPct val="120000"/>
              </a:lnSpc>
              <a:spcBef>
                <a:spcPts val="900"/>
              </a:spcBef>
              <a:buClr>
                <a:srgbClr val="740000"/>
              </a:buClr>
              <a:buSzPct val="80000"/>
              <a:buFont typeface="Wingdings" panose="05000000000000000000" pitchFamily="2" charset="2"/>
              <a:buChar char="u"/>
            </a:pPr>
            <a:r>
              <a:rPr lang="en-US" sz="2400" b="0" i="0" dirty="0">
                <a:solidFill>
                  <a:srgbClr val="202124"/>
                </a:solidFill>
                <a:effectLst/>
                <a:latin typeface="Google Sans"/>
              </a:rPr>
              <a:t>Some examples to disclose include </a:t>
            </a:r>
            <a:r>
              <a:rPr lang="en-US" sz="2400" b="0" i="0" dirty="0">
                <a:solidFill>
                  <a:srgbClr val="040C28"/>
                </a:solidFill>
                <a:effectLst/>
                <a:latin typeface="Google Sans"/>
              </a:rPr>
              <a:t>non-quantifiable items, a change in an accounting principle, substantial inventory losses, or goodwill impairment</a:t>
            </a:r>
            <a:r>
              <a:rPr lang="en-US" sz="2400" b="0" i="0" dirty="0">
                <a:solidFill>
                  <a:srgbClr val="202124"/>
                </a:solidFill>
                <a:effectLst/>
                <a:latin typeface="Google Sans"/>
              </a:rPr>
              <a:t>. Utilizing full disclosure allows individuals and entities to make informed decisions.</a:t>
            </a:r>
          </a:p>
          <a:p>
            <a:pPr algn="l"/>
            <a:r>
              <a:rPr lang="en-US" sz="2400" b="0" i="0" dirty="0">
                <a:solidFill>
                  <a:srgbClr val="202124"/>
                </a:solidFill>
                <a:effectLst/>
                <a:latin typeface="Google Sans"/>
              </a:rPr>
              <a:t>What disclosures are required by IFRS?</a:t>
            </a:r>
            <a:endParaRPr lang="en-US" sz="2400" b="0" i="0" dirty="0">
              <a:solidFill>
                <a:srgbClr val="202124"/>
              </a:solidFill>
              <a:effectLst/>
              <a:latin typeface="arial" panose="020B0604020202020204" pitchFamily="34" charset="0"/>
            </a:endParaRPr>
          </a:p>
          <a:p>
            <a:pPr algn="l"/>
            <a:r>
              <a:rPr lang="en-US" sz="2400" b="0" i="0" dirty="0">
                <a:solidFill>
                  <a:srgbClr val="4D5156"/>
                </a:solidFill>
                <a:effectLst/>
                <a:latin typeface="Google Sans"/>
              </a:rPr>
              <a:t>Overview. IFRS 7 Financial Instruments: Disclosures requires disclosure of information about the significance of financial instruments to an entity, and the nature and extent of risks arising from those financial instruments, both in qualitative and quantitative terms.</a:t>
            </a:r>
            <a:endParaRPr lang="en-US" sz="2400" b="0" i="0" dirty="0">
              <a:solidFill>
                <a:srgbClr val="202124"/>
              </a:solidFill>
              <a:effectLst/>
              <a:latin typeface="arial" panose="020B0604020202020204" pitchFamily="34" charset="0"/>
            </a:endParaRPr>
          </a:p>
          <a:p>
            <a:pPr marL="231775" lvl="1" indent="0">
              <a:lnSpc>
                <a:spcPct val="120000"/>
              </a:lnSpc>
              <a:spcBef>
                <a:spcPts val="900"/>
              </a:spcBef>
              <a:buClr>
                <a:srgbClr val="740000"/>
              </a:buClr>
              <a:buSzPct val="80000"/>
            </a:pPr>
            <a:endParaRPr lang="en-US" altLang="el-GR" sz="2100" dirty="0">
              <a:latin typeface="Arial" panose="020B0604020202020204" pitchFamily="34" charset="0"/>
            </a:endParaRPr>
          </a:p>
        </p:txBody>
      </p:sp>
      <p:sp>
        <p:nvSpPr>
          <p:cNvPr id="7" name="Footer Placeholder 8">
            <a:extLst>
              <a:ext uri="{FF2B5EF4-FFF2-40B4-BE49-F238E27FC236}">
                <a16:creationId xmlns:a16="http://schemas.microsoft.com/office/drawing/2014/main" id="{D7BC092E-302F-4A63-9F0D-084AD83FFA5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223471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a:extLst>
              <a:ext uri="{FF2B5EF4-FFF2-40B4-BE49-F238E27FC236}">
                <a16:creationId xmlns:a16="http://schemas.microsoft.com/office/drawing/2014/main" id="{585E21F4-3638-254E-D6A6-836749C9B0CC}"/>
              </a:ext>
            </a:extLst>
          </p:cNvPr>
          <p:cNvSpPr txBox="1">
            <a:spLocks noChangeArrowheads="1"/>
          </p:cNvSpPr>
          <p:nvPr/>
        </p:nvSpPr>
        <p:spPr bwMode="auto">
          <a:xfrm>
            <a:off x="2048070" y="119062"/>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n-US" altLang="el-GR" sz="3200" b="1" dirty="0">
                <a:solidFill>
                  <a:srgbClr val="740000"/>
                </a:solidFill>
                <a:latin typeface="Arial" panose="020B0604020202020204" pitchFamily="34" charset="0"/>
              </a:rPr>
              <a:t>DISCLOSURES - CFI</a:t>
            </a:r>
          </a:p>
        </p:txBody>
      </p:sp>
      <p:sp>
        <p:nvSpPr>
          <p:cNvPr id="92162" name="Text Box 13">
            <a:extLst>
              <a:ext uri="{FF2B5EF4-FFF2-40B4-BE49-F238E27FC236}">
                <a16:creationId xmlns:a16="http://schemas.microsoft.com/office/drawing/2014/main" id="{72878741-30E8-1249-C98C-1F2677A22D3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92163" name="Rectangle 5">
            <a:extLst>
              <a:ext uri="{FF2B5EF4-FFF2-40B4-BE49-F238E27FC236}">
                <a16:creationId xmlns:a16="http://schemas.microsoft.com/office/drawing/2014/main" id="{6E04B861-E3DF-4F94-6A4B-E258FC43FE53}"/>
              </a:ext>
            </a:extLst>
          </p:cNvPr>
          <p:cNvSpPr>
            <a:spLocks noChangeArrowheads="1"/>
          </p:cNvSpPr>
          <p:nvPr/>
        </p:nvSpPr>
        <p:spPr bwMode="auto">
          <a:xfrm>
            <a:off x="1838130" y="665792"/>
            <a:ext cx="7696200" cy="619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l"/>
            <a:r>
              <a:rPr lang="en-US" sz="2400" b="1" i="0" dirty="0">
                <a:solidFill>
                  <a:srgbClr val="132E57"/>
                </a:solidFill>
                <a:effectLst/>
                <a:latin typeface="Open Sans" panose="020B0606030504020204" pitchFamily="34" charset="0"/>
              </a:rPr>
              <a:t>What is Disclosure?</a:t>
            </a:r>
          </a:p>
          <a:p>
            <a:pPr algn="just"/>
            <a:r>
              <a:rPr lang="en-US" sz="2400" b="0" i="0" dirty="0">
                <a:solidFill>
                  <a:srgbClr val="57595D"/>
                </a:solidFill>
                <a:effectLst/>
                <a:latin typeface="Open Sans" panose="020B0606030504020204" pitchFamily="34" charset="0"/>
              </a:rPr>
              <a:t>Disclosure, in financial terms, basically refers to the action of making all relevant information about a business available to the public in a timely manner.</a:t>
            </a:r>
          </a:p>
          <a:p>
            <a:pPr algn="l">
              <a:buFont typeface="Arial" panose="020B0604020202020204" pitchFamily="34" charset="0"/>
              <a:buChar char="•"/>
            </a:pPr>
            <a:r>
              <a:rPr lang="en-US" sz="2400" b="0" i="0" dirty="0">
                <a:solidFill>
                  <a:srgbClr val="57595D"/>
                </a:solidFill>
                <a:effectLst/>
                <a:latin typeface="Open Sans" panose="020B0606030504020204" pitchFamily="34" charset="0"/>
              </a:rPr>
              <a:t>Relevant information about a business refers to any and every piece of information, including facts, figures, dates, procedures, innovations, and so on, that can potentially influence an investor’s decision.</a:t>
            </a:r>
          </a:p>
          <a:p>
            <a:pPr algn="l">
              <a:buFont typeface="Arial" panose="020B0604020202020204" pitchFamily="34" charset="0"/>
              <a:buChar char="•"/>
            </a:pPr>
            <a:r>
              <a:rPr lang="en-US" sz="2400" b="0" i="0" dirty="0">
                <a:solidFill>
                  <a:srgbClr val="57595D"/>
                </a:solidFill>
                <a:effectLst/>
                <a:latin typeface="Open Sans" panose="020B0606030504020204" pitchFamily="34" charset="0"/>
              </a:rPr>
              <a:t>The disclosure requirements are strictly regulated by the Securities and Exchange regulation bodies of each country for all businesses listed on the respective national stock exchanges.</a:t>
            </a:r>
          </a:p>
          <a:p>
            <a:pPr algn="just"/>
            <a:endParaRPr lang="en-US" sz="2400" b="0" i="0" dirty="0">
              <a:solidFill>
                <a:srgbClr val="57595D"/>
              </a:solidFill>
              <a:effectLst/>
              <a:latin typeface="Open Sans" panose="020B0606030504020204" pitchFamily="34" charset="0"/>
            </a:endParaRPr>
          </a:p>
          <a:p>
            <a:pPr marL="231775" lvl="1" indent="0">
              <a:lnSpc>
                <a:spcPct val="120000"/>
              </a:lnSpc>
              <a:spcBef>
                <a:spcPts val="900"/>
              </a:spcBef>
              <a:buClr>
                <a:srgbClr val="740000"/>
              </a:buClr>
              <a:buSzPct val="80000"/>
            </a:pPr>
            <a:endParaRPr lang="en-US" altLang="el-GR" sz="2100" dirty="0">
              <a:latin typeface="Arial" panose="020B0604020202020204" pitchFamily="34" charset="0"/>
            </a:endParaRPr>
          </a:p>
        </p:txBody>
      </p:sp>
      <p:sp>
        <p:nvSpPr>
          <p:cNvPr id="7" name="Footer Placeholder 8">
            <a:extLst>
              <a:ext uri="{FF2B5EF4-FFF2-40B4-BE49-F238E27FC236}">
                <a16:creationId xmlns:a16="http://schemas.microsoft.com/office/drawing/2014/main" id="{D7BC092E-302F-4A63-9F0D-084AD83FFA5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550482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a:extLst>
              <a:ext uri="{FF2B5EF4-FFF2-40B4-BE49-F238E27FC236}">
                <a16:creationId xmlns:a16="http://schemas.microsoft.com/office/drawing/2014/main" id="{585E21F4-3638-254E-D6A6-836749C9B0CC}"/>
              </a:ext>
            </a:extLst>
          </p:cNvPr>
          <p:cNvSpPr txBox="1">
            <a:spLocks noChangeArrowheads="1"/>
          </p:cNvSpPr>
          <p:nvPr/>
        </p:nvSpPr>
        <p:spPr bwMode="auto">
          <a:xfrm>
            <a:off x="2048070" y="119062"/>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n-US" altLang="el-GR" sz="3200" b="1" dirty="0">
                <a:solidFill>
                  <a:srgbClr val="740000"/>
                </a:solidFill>
                <a:latin typeface="Arial" panose="020B0604020202020204" pitchFamily="34" charset="0"/>
              </a:rPr>
              <a:t>DISCLOSURES - CFI</a:t>
            </a:r>
          </a:p>
        </p:txBody>
      </p:sp>
      <p:sp>
        <p:nvSpPr>
          <p:cNvPr id="92162" name="Text Box 13">
            <a:extLst>
              <a:ext uri="{FF2B5EF4-FFF2-40B4-BE49-F238E27FC236}">
                <a16:creationId xmlns:a16="http://schemas.microsoft.com/office/drawing/2014/main" id="{72878741-30E8-1249-C98C-1F2677A22D3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92163" name="Rectangle 5">
            <a:extLst>
              <a:ext uri="{FF2B5EF4-FFF2-40B4-BE49-F238E27FC236}">
                <a16:creationId xmlns:a16="http://schemas.microsoft.com/office/drawing/2014/main" id="{6E04B861-E3DF-4F94-6A4B-E258FC43FE53}"/>
              </a:ext>
            </a:extLst>
          </p:cNvPr>
          <p:cNvSpPr>
            <a:spLocks noChangeArrowheads="1"/>
          </p:cNvSpPr>
          <p:nvPr/>
        </p:nvSpPr>
        <p:spPr bwMode="auto">
          <a:xfrm>
            <a:off x="1838130" y="665792"/>
            <a:ext cx="7696200" cy="50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l"/>
            <a:r>
              <a:rPr lang="en-US" sz="2400" b="1" i="0" dirty="0">
                <a:solidFill>
                  <a:srgbClr val="132E57"/>
                </a:solidFill>
                <a:effectLst/>
                <a:latin typeface="Open Sans" panose="020B0606030504020204" pitchFamily="34" charset="0"/>
              </a:rPr>
              <a:t>What Does “Relevant Information” Mean?</a:t>
            </a:r>
          </a:p>
          <a:p>
            <a:pPr algn="l"/>
            <a:r>
              <a:rPr lang="en-US" sz="2400" b="0" i="0" dirty="0">
                <a:solidFill>
                  <a:srgbClr val="57595D"/>
                </a:solidFill>
                <a:effectLst/>
                <a:latin typeface="Open Sans" panose="020B0606030504020204" pitchFamily="34" charset="0"/>
              </a:rPr>
              <a:t>Relevant information about a business refers to any and every piece of information, including facts, figures, dates, procedures, innovations, and so on, that can potentially influence an investor’s decision.</a:t>
            </a:r>
          </a:p>
          <a:p>
            <a:pPr algn="l"/>
            <a:r>
              <a:rPr lang="en-US" sz="2400" b="0" i="0" dirty="0">
                <a:solidFill>
                  <a:srgbClr val="57595D"/>
                </a:solidFill>
                <a:effectLst/>
                <a:latin typeface="Open Sans" panose="020B0606030504020204" pitchFamily="34" charset="0"/>
              </a:rPr>
              <a:t>Any and every piece of information includes all relevant data, whether advantageous or disadvantageous, positive or negative, fortunate or unfortunate, that could affect the business and, in turn, its investors’ decisions.</a:t>
            </a:r>
          </a:p>
          <a:p>
            <a:pPr algn="just"/>
            <a:endParaRPr lang="en-US" sz="2400" b="0" i="0" dirty="0">
              <a:solidFill>
                <a:srgbClr val="57595D"/>
              </a:solidFill>
              <a:effectLst/>
              <a:latin typeface="Open Sans" panose="020B0606030504020204" pitchFamily="34" charset="0"/>
            </a:endParaRPr>
          </a:p>
          <a:p>
            <a:pPr marL="231775" lvl="1" indent="0">
              <a:lnSpc>
                <a:spcPct val="120000"/>
              </a:lnSpc>
              <a:spcBef>
                <a:spcPts val="900"/>
              </a:spcBef>
              <a:buClr>
                <a:srgbClr val="740000"/>
              </a:buClr>
              <a:buSzPct val="80000"/>
            </a:pPr>
            <a:endParaRPr lang="en-US" altLang="el-GR" sz="2100" dirty="0">
              <a:latin typeface="Arial" panose="020B0604020202020204" pitchFamily="34" charset="0"/>
            </a:endParaRPr>
          </a:p>
        </p:txBody>
      </p:sp>
      <p:sp>
        <p:nvSpPr>
          <p:cNvPr id="7" name="Footer Placeholder 8">
            <a:extLst>
              <a:ext uri="{FF2B5EF4-FFF2-40B4-BE49-F238E27FC236}">
                <a16:creationId xmlns:a16="http://schemas.microsoft.com/office/drawing/2014/main" id="{D7BC092E-302F-4A63-9F0D-084AD83FFA5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2717663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a:extLst>
              <a:ext uri="{FF2B5EF4-FFF2-40B4-BE49-F238E27FC236}">
                <a16:creationId xmlns:a16="http://schemas.microsoft.com/office/drawing/2014/main" id="{585E21F4-3638-254E-D6A6-836749C9B0CC}"/>
              </a:ext>
            </a:extLst>
          </p:cNvPr>
          <p:cNvSpPr txBox="1">
            <a:spLocks noChangeArrowheads="1"/>
          </p:cNvSpPr>
          <p:nvPr/>
        </p:nvSpPr>
        <p:spPr bwMode="auto">
          <a:xfrm>
            <a:off x="2048070" y="119062"/>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n-US" altLang="el-GR" sz="3200" b="1" dirty="0">
                <a:solidFill>
                  <a:srgbClr val="740000"/>
                </a:solidFill>
                <a:latin typeface="Arial" panose="020B0604020202020204" pitchFamily="34" charset="0"/>
              </a:rPr>
              <a:t>DISCLOSURES - CFI</a:t>
            </a:r>
          </a:p>
        </p:txBody>
      </p:sp>
      <p:sp>
        <p:nvSpPr>
          <p:cNvPr id="92162" name="Text Box 13">
            <a:extLst>
              <a:ext uri="{FF2B5EF4-FFF2-40B4-BE49-F238E27FC236}">
                <a16:creationId xmlns:a16="http://schemas.microsoft.com/office/drawing/2014/main" id="{72878741-30E8-1249-C98C-1F2677A22D3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92163" name="Rectangle 5">
            <a:extLst>
              <a:ext uri="{FF2B5EF4-FFF2-40B4-BE49-F238E27FC236}">
                <a16:creationId xmlns:a16="http://schemas.microsoft.com/office/drawing/2014/main" id="{6E04B861-E3DF-4F94-6A4B-E258FC43FE53}"/>
              </a:ext>
            </a:extLst>
          </p:cNvPr>
          <p:cNvSpPr>
            <a:spLocks noChangeArrowheads="1"/>
          </p:cNvSpPr>
          <p:nvPr/>
        </p:nvSpPr>
        <p:spPr bwMode="auto">
          <a:xfrm>
            <a:off x="1838130" y="665792"/>
            <a:ext cx="7696200" cy="47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l"/>
            <a:r>
              <a:rPr lang="en-US" sz="2400" b="1" i="0" dirty="0">
                <a:solidFill>
                  <a:srgbClr val="132E57"/>
                </a:solidFill>
                <a:effectLst/>
                <a:latin typeface="Open Sans" panose="020B0606030504020204" pitchFamily="34" charset="0"/>
              </a:rPr>
              <a:t>Importance of Disclosures</a:t>
            </a:r>
          </a:p>
          <a:p>
            <a:pPr algn="l"/>
            <a:r>
              <a:rPr lang="en-US" sz="2400" b="0" i="0" dirty="0">
                <a:solidFill>
                  <a:srgbClr val="57595D"/>
                </a:solidFill>
                <a:effectLst/>
                <a:latin typeface="Open Sans" panose="020B0606030504020204" pitchFamily="34" charset="0"/>
              </a:rPr>
              <a:t>The importance of full disclosure in the corporate and financial world is essential. It is because:</a:t>
            </a:r>
          </a:p>
          <a:p>
            <a:pPr algn="l"/>
            <a:r>
              <a:rPr lang="en-US" sz="2400" b="0" i="0" dirty="0">
                <a:solidFill>
                  <a:srgbClr val="57595D"/>
                </a:solidFill>
                <a:effectLst/>
                <a:latin typeface="Open Sans" panose="020B0606030504020204" pitchFamily="34" charset="0"/>
              </a:rPr>
              <a:t> </a:t>
            </a:r>
          </a:p>
          <a:p>
            <a:pPr algn="l"/>
            <a:r>
              <a:rPr lang="en-US" sz="2400" b="1" i="0" dirty="0">
                <a:solidFill>
                  <a:srgbClr val="132E57"/>
                </a:solidFill>
                <a:effectLst/>
                <a:latin typeface="Open Sans" panose="020B0606030504020204" pitchFamily="34" charset="0"/>
              </a:rPr>
              <a:t>1. Ensures transparency</a:t>
            </a:r>
          </a:p>
          <a:p>
            <a:pPr algn="l"/>
            <a:r>
              <a:rPr lang="en-US" sz="2400" b="0" i="0" dirty="0">
                <a:solidFill>
                  <a:srgbClr val="57595D"/>
                </a:solidFill>
                <a:effectLst/>
                <a:latin typeface="Open Sans" panose="020B0606030504020204" pitchFamily="34" charset="0"/>
              </a:rPr>
              <a:t>Increased transparency in the corporations’ operations and management makes it easier for investors to make informed decisions. It also cuts down on the possibility of manipulation or misuse of investors’ funds.</a:t>
            </a:r>
          </a:p>
          <a:p>
            <a:pPr algn="just"/>
            <a:endParaRPr lang="en-US" sz="2400" b="0" i="0" dirty="0">
              <a:solidFill>
                <a:srgbClr val="57595D"/>
              </a:solidFill>
              <a:effectLst/>
              <a:latin typeface="Open Sans" panose="020B0606030504020204" pitchFamily="34" charset="0"/>
            </a:endParaRPr>
          </a:p>
          <a:p>
            <a:pPr marL="231775" lvl="1" indent="0">
              <a:lnSpc>
                <a:spcPct val="120000"/>
              </a:lnSpc>
              <a:spcBef>
                <a:spcPts val="900"/>
              </a:spcBef>
              <a:buClr>
                <a:srgbClr val="740000"/>
              </a:buClr>
              <a:buSzPct val="80000"/>
            </a:pPr>
            <a:endParaRPr lang="en-US" altLang="el-GR" sz="2100" dirty="0">
              <a:latin typeface="Arial" panose="020B0604020202020204" pitchFamily="34" charset="0"/>
            </a:endParaRPr>
          </a:p>
        </p:txBody>
      </p:sp>
      <p:sp>
        <p:nvSpPr>
          <p:cNvPr id="7" name="Footer Placeholder 8">
            <a:extLst>
              <a:ext uri="{FF2B5EF4-FFF2-40B4-BE49-F238E27FC236}">
                <a16:creationId xmlns:a16="http://schemas.microsoft.com/office/drawing/2014/main" id="{D7BC092E-302F-4A63-9F0D-084AD83FFA5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1450590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a:extLst>
              <a:ext uri="{FF2B5EF4-FFF2-40B4-BE49-F238E27FC236}">
                <a16:creationId xmlns:a16="http://schemas.microsoft.com/office/drawing/2014/main" id="{585E21F4-3638-254E-D6A6-836749C9B0CC}"/>
              </a:ext>
            </a:extLst>
          </p:cNvPr>
          <p:cNvSpPr txBox="1">
            <a:spLocks noChangeArrowheads="1"/>
          </p:cNvSpPr>
          <p:nvPr/>
        </p:nvSpPr>
        <p:spPr bwMode="auto">
          <a:xfrm>
            <a:off x="2048070" y="119062"/>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n-US" altLang="el-GR" sz="3200" b="1" dirty="0">
                <a:solidFill>
                  <a:srgbClr val="740000"/>
                </a:solidFill>
                <a:latin typeface="Arial" panose="020B0604020202020204" pitchFamily="34" charset="0"/>
              </a:rPr>
              <a:t>DISCLOSURES - CFI</a:t>
            </a:r>
          </a:p>
        </p:txBody>
      </p:sp>
      <p:sp>
        <p:nvSpPr>
          <p:cNvPr id="92162" name="Text Box 13">
            <a:extLst>
              <a:ext uri="{FF2B5EF4-FFF2-40B4-BE49-F238E27FC236}">
                <a16:creationId xmlns:a16="http://schemas.microsoft.com/office/drawing/2014/main" id="{72878741-30E8-1249-C98C-1F2677A22D3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92163" name="Rectangle 5">
            <a:extLst>
              <a:ext uri="{FF2B5EF4-FFF2-40B4-BE49-F238E27FC236}">
                <a16:creationId xmlns:a16="http://schemas.microsoft.com/office/drawing/2014/main" id="{6E04B861-E3DF-4F94-6A4B-E258FC43FE53}"/>
              </a:ext>
            </a:extLst>
          </p:cNvPr>
          <p:cNvSpPr>
            <a:spLocks noChangeArrowheads="1"/>
          </p:cNvSpPr>
          <p:nvPr/>
        </p:nvSpPr>
        <p:spPr bwMode="auto">
          <a:xfrm>
            <a:off x="1838130" y="665792"/>
            <a:ext cx="7696200" cy="555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sz="2000" b="1" i="0" dirty="0">
                <a:solidFill>
                  <a:srgbClr val="132E57"/>
                </a:solidFill>
                <a:effectLst/>
                <a:latin typeface="Open Sans" panose="020B0606030504020204" pitchFamily="34" charset="0"/>
              </a:rPr>
              <a:t>2. Avoids financial and economic crises</a:t>
            </a:r>
          </a:p>
          <a:p>
            <a:pPr algn="just"/>
            <a:r>
              <a:rPr lang="en-US" sz="2000" b="0" i="0" dirty="0">
                <a:solidFill>
                  <a:srgbClr val="57595D"/>
                </a:solidFill>
                <a:effectLst/>
                <a:latin typeface="Open Sans" panose="020B0606030504020204" pitchFamily="34" charset="0"/>
              </a:rPr>
              <a:t>Severe financial and economic crises can be avoided with increased transparency. The </a:t>
            </a:r>
            <a:r>
              <a:rPr lang="en-US" sz="2000" b="0" i="0" u="none" strike="noStrike" dirty="0">
                <a:solidFill>
                  <a:srgbClr val="3271D2"/>
                </a:solidFill>
                <a:effectLst/>
                <a:latin typeface="Open Sans" panose="020B0606030504020204" pitchFamily="34" charset="0"/>
                <a:hlinkClick r:id="rId3"/>
              </a:rPr>
              <a:t>2008 Global Financial Crisis</a:t>
            </a:r>
            <a:r>
              <a:rPr lang="en-US" sz="2000" b="0" i="0" dirty="0">
                <a:solidFill>
                  <a:srgbClr val="57595D"/>
                </a:solidFill>
                <a:effectLst/>
                <a:latin typeface="Open Sans" panose="020B0606030504020204" pitchFamily="34" charset="0"/>
              </a:rPr>
              <a:t> is an excellent example of a financial/economic crisis that was largely, if not entirely, the product of the lack of transparency and accountability in the market. It led to the mishandling of investors’ funds by corporations and financial organizations.</a:t>
            </a:r>
          </a:p>
          <a:p>
            <a:pPr algn="just"/>
            <a:r>
              <a:rPr lang="en-US" sz="2000" b="0" i="0" dirty="0">
                <a:solidFill>
                  <a:srgbClr val="57595D"/>
                </a:solidFill>
                <a:effectLst/>
                <a:latin typeface="Open Sans" panose="020B0606030504020204" pitchFamily="34" charset="0"/>
              </a:rPr>
              <a:t> </a:t>
            </a:r>
          </a:p>
          <a:p>
            <a:pPr algn="just"/>
            <a:r>
              <a:rPr lang="en-US" sz="2000" b="1" i="0" dirty="0">
                <a:solidFill>
                  <a:srgbClr val="132E57"/>
                </a:solidFill>
                <a:effectLst/>
                <a:latin typeface="Open Sans" panose="020B0606030504020204" pitchFamily="34" charset="0"/>
              </a:rPr>
              <a:t>3. Eliminates insider trading and window dressing</a:t>
            </a:r>
          </a:p>
          <a:p>
            <a:pPr algn="just"/>
            <a:r>
              <a:rPr lang="en-US" sz="2000" b="0" i="0" dirty="0">
                <a:solidFill>
                  <a:srgbClr val="57595D"/>
                </a:solidFill>
                <a:effectLst/>
                <a:latin typeface="Open Sans" panose="020B0606030504020204" pitchFamily="34" charset="0"/>
              </a:rPr>
              <a:t>Full disclosure prevents agents with “inside information” in the market from misusing it for personal gain and profit. It also prevents the chance of window dressing and manipulation of accounts, thereby further increasing transparency in the market.</a:t>
            </a:r>
          </a:p>
          <a:p>
            <a:pPr algn="just"/>
            <a:endParaRPr lang="en-US" sz="2000" b="0" i="0" dirty="0">
              <a:solidFill>
                <a:srgbClr val="57595D"/>
              </a:solidFill>
              <a:effectLst/>
              <a:latin typeface="Open Sans" panose="020B0606030504020204" pitchFamily="34" charset="0"/>
            </a:endParaRPr>
          </a:p>
          <a:p>
            <a:pPr marL="231775" lvl="1" indent="0" algn="just">
              <a:lnSpc>
                <a:spcPct val="120000"/>
              </a:lnSpc>
              <a:spcBef>
                <a:spcPts val="900"/>
              </a:spcBef>
              <a:buClr>
                <a:srgbClr val="740000"/>
              </a:buClr>
              <a:buSzPct val="80000"/>
            </a:pPr>
            <a:endParaRPr lang="en-US" altLang="el-GR" sz="2000" dirty="0">
              <a:latin typeface="Arial" panose="020B0604020202020204" pitchFamily="34" charset="0"/>
            </a:endParaRPr>
          </a:p>
        </p:txBody>
      </p:sp>
      <p:sp>
        <p:nvSpPr>
          <p:cNvPr id="7" name="Footer Placeholder 8">
            <a:extLst>
              <a:ext uri="{FF2B5EF4-FFF2-40B4-BE49-F238E27FC236}">
                <a16:creationId xmlns:a16="http://schemas.microsoft.com/office/drawing/2014/main" id="{D7BC092E-302F-4A63-9F0D-084AD83FFA5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1407086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ΠΟΙΟΤΗΤΑ ΚΕΡΔΩΝ</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ctr">
              <a:buNone/>
            </a:pPr>
            <a:r>
              <a:rPr lang="en-US" sz="2400" b="1" kern="0" dirty="0">
                <a:latin typeface="Cambria" panose="02040503050406030204" pitchFamily="18" charset="0"/>
                <a:ea typeface="Cambria" panose="02040503050406030204" pitchFamily="18" charset="0"/>
              </a:rPr>
              <a:t>high to low financial reporting quality.</a:t>
            </a:r>
          </a:p>
          <a:p>
            <a:pPr marL="0" algn="just">
              <a:buNone/>
            </a:pPr>
            <a:endParaRPr lang="en-US" sz="2400" kern="0" dirty="0">
              <a:latin typeface="Cambria" panose="02040503050406030204" pitchFamily="18" charset="0"/>
              <a:ea typeface="Cambria" panose="02040503050406030204" pitchFamily="18" charset="0"/>
            </a:endParaRPr>
          </a:p>
          <a:p>
            <a:pPr marL="0" algn="just">
              <a:buNone/>
            </a:pPr>
            <a:r>
              <a:rPr lang="en-US" sz="2400" kern="0" dirty="0">
                <a:latin typeface="Cambria" panose="02040503050406030204" pitchFamily="18" charset="0"/>
                <a:ea typeface="Cambria" panose="02040503050406030204" pitchFamily="18" charset="0"/>
              </a:rPr>
              <a:t>At the higher end of the spectrum lie the financial statements that demonstrate a </a:t>
            </a:r>
            <a:r>
              <a:rPr lang="en-US" sz="2400" b="1" kern="0" dirty="0">
                <a:latin typeface="Cambria" panose="02040503050406030204" pitchFamily="18" charset="0"/>
                <a:ea typeface="Cambria" panose="02040503050406030204" pitchFamily="18" charset="0"/>
              </a:rPr>
              <a:t>true and unbiased </a:t>
            </a:r>
            <a:r>
              <a:rPr lang="en-US" sz="2400" kern="0" dirty="0">
                <a:latin typeface="Cambria" panose="02040503050406030204" pitchFamily="18" charset="0"/>
                <a:ea typeface="Cambria" panose="02040503050406030204" pitchFamily="18" charset="0"/>
              </a:rPr>
              <a:t>performance of the company, while the financial statements of the lowest quality are generally </a:t>
            </a:r>
            <a:r>
              <a:rPr lang="en-US" sz="2400" b="1" kern="0" dirty="0">
                <a:latin typeface="Cambria" panose="02040503050406030204" pitchFamily="18" charset="0"/>
                <a:ea typeface="Cambria" panose="02040503050406030204" pitchFamily="18" charset="0"/>
              </a:rPr>
              <a:t>faulty</a:t>
            </a:r>
            <a:r>
              <a:rPr lang="en-US" sz="2400" kern="0" dirty="0">
                <a:latin typeface="Cambria" panose="02040503050406030204" pitchFamily="18" charset="0"/>
                <a:ea typeface="Cambria" panose="02040503050406030204" pitchFamily="18" charset="0"/>
              </a:rPr>
              <a:t> and they might even intentionally </a:t>
            </a:r>
            <a:r>
              <a:rPr lang="en-US" sz="2400" b="1" kern="0" dirty="0">
                <a:latin typeface="Cambria" panose="02040503050406030204" pitchFamily="18" charset="0"/>
                <a:ea typeface="Cambria" panose="02040503050406030204" pitchFamily="18" charset="0"/>
              </a:rPr>
              <a:t>distort</a:t>
            </a:r>
            <a:r>
              <a:rPr lang="en-US" sz="2400" kern="0" dirty="0">
                <a:latin typeface="Cambria" panose="02040503050406030204" pitchFamily="18" charset="0"/>
                <a:ea typeface="Cambria" panose="02040503050406030204" pitchFamily="18" charset="0"/>
              </a:rPr>
              <a:t> the genuine condition of the company or include fictitious recording transactions.</a:t>
            </a: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0280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a:extLst>
              <a:ext uri="{FF2B5EF4-FFF2-40B4-BE49-F238E27FC236}">
                <a16:creationId xmlns:a16="http://schemas.microsoft.com/office/drawing/2014/main" id="{585E21F4-3638-254E-D6A6-836749C9B0CC}"/>
              </a:ext>
            </a:extLst>
          </p:cNvPr>
          <p:cNvSpPr txBox="1">
            <a:spLocks noChangeArrowheads="1"/>
          </p:cNvSpPr>
          <p:nvPr/>
        </p:nvSpPr>
        <p:spPr bwMode="auto">
          <a:xfrm>
            <a:off x="2048070" y="119062"/>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n-US" altLang="el-GR" sz="3200" b="1" dirty="0">
                <a:solidFill>
                  <a:srgbClr val="740000"/>
                </a:solidFill>
                <a:latin typeface="Arial" panose="020B0604020202020204" pitchFamily="34" charset="0"/>
              </a:rPr>
              <a:t>DISCLOSURES - CFI</a:t>
            </a:r>
          </a:p>
        </p:txBody>
      </p:sp>
      <p:sp>
        <p:nvSpPr>
          <p:cNvPr id="92162" name="Text Box 13">
            <a:extLst>
              <a:ext uri="{FF2B5EF4-FFF2-40B4-BE49-F238E27FC236}">
                <a16:creationId xmlns:a16="http://schemas.microsoft.com/office/drawing/2014/main" id="{72878741-30E8-1249-C98C-1F2677A22D30}"/>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5</a:t>
            </a:r>
          </a:p>
        </p:txBody>
      </p:sp>
      <p:sp>
        <p:nvSpPr>
          <p:cNvPr id="92163" name="Rectangle 5">
            <a:extLst>
              <a:ext uri="{FF2B5EF4-FFF2-40B4-BE49-F238E27FC236}">
                <a16:creationId xmlns:a16="http://schemas.microsoft.com/office/drawing/2014/main" id="{6E04B861-E3DF-4F94-6A4B-E258FC43FE53}"/>
              </a:ext>
            </a:extLst>
          </p:cNvPr>
          <p:cNvSpPr>
            <a:spLocks noChangeArrowheads="1"/>
          </p:cNvSpPr>
          <p:nvPr/>
        </p:nvSpPr>
        <p:spPr bwMode="auto">
          <a:xfrm>
            <a:off x="1838130" y="665792"/>
            <a:ext cx="7696200" cy="586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marL="342900" indent="-342900">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l"/>
            <a:r>
              <a:rPr lang="en-US" sz="2000" b="1" i="0" dirty="0">
                <a:solidFill>
                  <a:srgbClr val="132E57"/>
                </a:solidFill>
                <a:effectLst/>
                <a:latin typeface="Open Sans" panose="020B0606030504020204" pitchFamily="34" charset="0"/>
              </a:rPr>
              <a:t>4. Allows investors to make informed decisions</a:t>
            </a:r>
          </a:p>
          <a:p>
            <a:pPr algn="l"/>
            <a:r>
              <a:rPr lang="en-US" sz="2000" b="0" i="0" dirty="0">
                <a:solidFill>
                  <a:srgbClr val="57595D"/>
                </a:solidFill>
                <a:effectLst/>
                <a:latin typeface="Open Sans" panose="020B0606030504020204" pitchFamily="34" charset="0"/>
              </a:rPr>
              <a:t>Full disclosure of relevant information by businesses helps investors make informed decisions. It decreases the sentiment of mistrust and speculation and increases investor confidence as they feel fully prepared to make investment decisions with transparency in information at hand.</a:t>
            </a:r>
          </a:p>
          <a:p>
            <a:pPr algn="l"/>
            <a:r>
              <a:rPr lang="en-US" sz="2000" b="0" i="0" dirty="0">
                <a:solidFill>
                  <a:srgbClr val="57595D"/>
                </a:solidFill>
                <a:effectLst/>
                <a:latin typeface="Open Sans" panose="020B0606030504020204" pitchFamily="34" charset="0"/>
              </a:rPr>
              <a:t> </a:t>
            </a:r>
          </a:p>
          <a:p>
            <a:pPr algn="l"/>
            <a:r>
              <a:rPr lang="en-US" sz="2000" b="1" i="0" dirty="0">
                <a:solidFill>
                  <a:srgbClr val="132E57"/>
                </a:solidFill>
                <a:effectLst/>
                <a:latin typeface="Open Sans" panose="020B0606030504020204" pitchFamily="34" charset="0"/>
              </a:rPr>
              <a:t>5. Reduces uncertainty in the market</a:t>
            </a:r>
          </a:p>
          <a:p>
            <a:pPr algn="l"/>
            <a:r>
              <a:rPr lang="en-US" sz="2000" b="0" i="0" dirty="0">
                <a:solidFill>
                  <a:srgbClr val="57595D"/>
                </a:solidFill>
                <a:effectLst/>
                <a:latin typeface="Open Sans" panose="020B0606030504020204" pitchFamily="34" charset="0"/>
              </a:rPr>
              <a:t>Full disclosure also reduces uncertainty to a great extent in the market. Uncertainty is one of the most prominent reasons for </a:t>
            </a:r>
            <a:r>
              <a:rPr lang="en-US" sz="2000" b="0" i="0" u="none" strike="noStrike" dirty="0">
                <a:solidFill>
                  <a:srgbClr val="3271D2"/>
                </a:solidFill>
                <a:effectLst/>
                <a:latin typeface="Open Sans" panose="020B0606030504020204" pitchFamily="34" charset="0"/>
                <a:hlinkClick r:id="rId3"/>
              </a:rPr>
              <a:t>market volatility</a:t>
            </a:r>
            <a:r>
              <a:rPr lang="en-US" sz="2000" b="0" i="0" dirty="0">
                <a:solidFill>
                  <a:srgbClr val="57595D"/>
                </a:solidFill>
                <a:effectLst/>
                <a:latin typeface="Open Sans" panose="020B0606030504020204" pitchFamily="34" charset="0"/>
              </a:rPr>
              <a:t>. When there is full disclosure by businesses in the market, there is an increased level of overall certainty in the market, thereby decreasing volatility levels and bringing in stability, to some extent, in the market.</a:t>
            </a:r>
          </a:p>
          <a:p>
            <a:pPr algn="just"/>
            <a:endParaRPr lang="en-US" sz="2000" b="0" i="0" dirty="0">
              <a:solidFill>
                <a:srgbClr val="57595D"/>
              </a:solidFill>
              <a:effectLst/>
              <a:latin typeface="Open Sans" panose="020B0606030504020204" pitchFamily="34" charset="0"/>
            </a:endParaRPr>
          </a:p>
          <a:p>
            <a:pPr marL="231775" lvl="1" indent="0" algn="just">
              <a:lnSpc>
                <a:spcPct val="120000"/>
              </a:lnSpc>
              <a:spcBef>
                <a:spcPts val="900"/>
              </a:spcBef>
              <a:buClr>
                <a:srgbClr val="740000"/>
              </a:buClr>
              <a:buSzPct val="80000"/>
            </a:pPr>
            <a:endParaRPr lang="en-US" altLang="el-GR" sz="2000" dirty="0">
              <a:latin typeface="Arial" panose="020B0604020202020204" pitchFamily="34" charset="0"/>
            </a:endParaRPr>
          </a:p>
        </p:txBody>
      </p:sp>
      <p:sp>
        <p:nvSpPr>
          <p:cNvPr id="7" name="Footer Placeholder 8">
            <a:extLst>
              <a:ext uri="{FF2B5EF4-FFF2-40B4-BE49-F238E27FC236}">
                <a16:creationId xmlns:a16="http://schemas.microsoft.com/office/drawing/2014/main" id="{D7BC092E-302F-4A63-9F0D-084AD83FFA5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extLst>
      <p:ext uri="{BB962C8B-B14F-4D97-AF65-F5344CB8AC3E}">
        <p14:creationId xmlns:p14="http://schemas.microsoft.com/office/powerpoint/2010/main" val="497314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3EC453-BF30-C7BE-5194-42322FED2883}"/>
              </a:ext>
            </a:extLst>
          </p:cNvPr>
          <p:cNvSpPr>
            <a:spLocks noGrp="1"/>
          </p:cNvSpPr>
          <p:nvPr>
            <p:ph type="title"/>
          </p:nvPr>
        </p:nvSpPr>
        <p:spPr>
          <a:xfrm>
            <a:off x="1294362" y="179368"/>
            <a:ext cx="9603275" cy="445783"/>
          </a:xfrm>
        </p:spPr>
        <p:txBody>
          <a:bodyPr>
            <a:normAutofit fontScale="90000"/>
          </a:bodyPr>
          <a:lstStyle/>
          <a:p>
            <a:pPr algn="ctr"/>
            <a:r>
              <a:rPr lang="el-GR" b="1" dirty="0"/>
              <a:t>ΜΕΡΟΣ ΤΩΝ ΔΙΑΦΑΝΕΙΩΝ ΠΡΟΕΡΧΕΤΑΙ ΑΠΟ</a:t>
            </a:r>
          </a:p>
        </p:txBody>
      </p:sp>
    </p:spTree>
    <p:extLst>
      <p:ext uri="{BB962C8B-B14F-4D97-AF65-F5344CB8AC3E}">
        <p14:creationId xmlns:p14="http://schemas.microsoft.com/office/powerpoint/2010/main" val="2418349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1">
            <a:extLst>
              <a:ext uri="{FF2B5EF4-FFF2-40B4-BE49-F238E27FC236}">
                <a16:creationId xmlns:a16="http://schemas.microsoft.com/office/drawing/2014/main" id="{52681301-0DE6-349A-732A-6B6CEBAC3C7B}"/>
              </a:ext>
            </a:extLst>
          </p:cNvPr>
          <p:cNvSpPr txBox="1">
            <a:spLocks noChangeArrowheads="1"/>
          </p:cNvSpPr>
          <p:nvPr/>
        </p:nvSpPr>
        <p:spPr bwMode="auto">
          <a:xfrm>
            <a:off x="8305800" y="4711540"/>
            <a:ext cx="35814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
              </a:spcBef>
            </a:pPr>
            <a:r>
              <a:rPr lang="en-US" altLang="en-US" sz="1200" b="1" dirty="0">
                <a:latin typeface="Arial" panose="020B0604020202020204" pitchFamily="34" charset="0"/>
              </a:rPr>
              <a:t>Prepared by</a:t>
            </a:r>
          </a:p>
          <a:p>
            <a:pPr algn="ctr">
              <a:spcBef>
                <a:spcPct val="5000"/>
              </a:spcBef>
            </a:pPr>
            <a:r>
              <a:rPr lang="en-US" altLang="en-US" sz="1200" b="1" dirty="0">
                <a:latin typeface="Arial" panose="020B0604020202020204" pitchFamily="34" charset="0"/>
              </a:rPr>
              <a:t>Coby Harmon</a:t>
            </a:r>
          </a:p>
          <a:p>
            <a:pPr algn="ctr">
              <a:spcBef>
                <a:spcPct val="5000"/>
              </a:spcBef>
            </a:pPr>
            <a:r>
              <a:rPr lang="en-US" altLang="en-US" sz="1200" b="1" dirty="0">
                <a:latin typeface="Arial" panose="020B0604020202020204" pitchFamily="34" charset="0"/>
              </a:rPr>
              <a:t>University of California, Santa Barbara</a:t>
            </a:r>
          </a:p>
          <a:p>
            <a:pPr algn="ctr">
              <a:spcBef>
                <a:spcPct val="5000"/>
              </a:spcBef>
            </a:pPr>
            <a:r>
              <a:rPr lang="en-US" altLang="en-US" sz="1200" b="1" dirty="0">
                <a:latin typeface="Arial" panose="020B0604020202020204" pitchFamily="34" charset="0"/>
              </a:rPr>
              <a:t>Westmont College</a:t>
            </a:r>
          </a:p>
        </p:txBody>
      </p:sp>
      <p:sp>
        <p:nvSpPr>
          <p:cNvPr id="22" name="Footer Placeholder 8">
            <a:extLst>
              <a:ext uri="{FF2B5EF4-FFF2-40B4-BE49-F238E27FC236}">
                <a16:creationId xmlns:a16="http://schemas.microsoft.com/office/drawing/2014/main" id="{C7F17215-2944-63D4-8241-10375E4F1506}"/>
              </a:ext>
            </a:extLst>
          </p:cNvPr>
          <p:cNvSpPr txBox="1">
            <a:spLocks/>
          </p:cNvSpPr>
          <p:nvPr/>
        </p:nvSpPr>
        <p:spPr>
          <a:xfrm>
            <a:off x="-422987" y="4323184"/>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5363" name="Picture 1">
            <a:extLst>
              <a:ext uri="{FF2B5EF4-FFF2-40B4-BE49-F238E27FC236}">
                <a16:creationId xmlns:a16="http://schemas.microsoft.com/office/drawing/2014/main" id="{FE7DB3EA-F114-F23A-0E4C-A5CE251B57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4889500" cy="6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ΠΟΙΟΤΗΤΑ ΚΕΡΔΩΝ</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ctr">
              <a:buNone/>
            </a:pPr>
            <a:r>
              <a:rPr lang="en-US" sz="2400" b="1" kern="0" dirty="0">
                <a:latin typeface="Cambria" panose="02040503050406030204" pitchFamily="18" charset="0"/>
                <a:ea typeface="Cambria" panose="02040503050406030204" pitchFamily="18" charset="0"/>
              </a:rPr>
              <a:t>high to low financial reporting quality.</a:t>
            </a:r>
          </a:p>
          <a:p>
            <a:pPr marL="0" algn="just">
              <a:buNone/>
            </a:pPr>
            <a:endParaRPr lang="en-US" sz="2400" kern="0" dirty="0">
              <a:latin typeface="Cambria" panose="02040503050406030204" pitchFamily="18" charset="0"/>
              <a:ea typeface="Cambria" panose="02040503050406030204" pitchFamily="18" charset="0"/>
            </a:endParaRPr>
          </a:p>
          <a:p>
            <a:pPr marL="0" algn="just">
              <a:buNone/>
            </a:pPr>
            <a:r>
              <a:rPr lang="en-US" sz="2400" kern="0" dirty="0">
                <a:latin typeface="Cambria" panose="02040503050406030204" pitchFamily="18" charset="0"/>
                <a:ea typeface="Cambria" panose="02040503050406030204" pitchFamily="18" charset="0"/>
              </a:rPr>
              <a:t>At the higher end of the spectrum lie the financial statements that demonstrate a </a:t>
            </a:r>
            <a:r>
              <a:rPr lang="en-US" sz="2400" b="1" kern="0" dirty="0">
                <a:latin typeface="Cambria" panose="02040503050406030204" pitchFamily="18" charset="0"/>
                <a:ea typeface="Cambria" panose="02040503050406030204" pitchFamily="18" charset="0"/>
              </a:rPr>
              <a:t>true and unbiased </a:t>
            </a:r>
            <a:r>
              <a:rPr lang="en-US" sz="2400" kern="0" dirty="0">
                <a:latin typeface="Cambria" panose="02040503050406030204" pitchFamily="18" charset="0"/>
                <a:ea typeface="Cambria" panose="02040503050406030204" pitchFamily="18" charset="0"/>
              </a:rPr>
              <a:t>performance of the company, while the financial statements of the lowest quality are generally </a:t>
            </a:r>
            <a:r>
              <a:rPr lang="en-US" sz="2400" b="1" kern="0" dirty="0">
                <a:latin typeface="Cambria" panose="02040503050406030204" pitchFamily="18" charset="0"/>
                <a:ea typeface="Cambria" panose="02040503050406030204" pitchFamily="18" charset="0"/>
              </a:rPr>
              <a:t>faulty</a:t>
            </a:r>
            <a:r>
              <a:rPr lang="en-US" sz="2400" kern="0" dirty="0">
                <a:latin typeface="Cambria" panose="02040503050406030204" pitchFamily="18" charset="0"/>
                <a:ea typeface="Cambria" panose="02040503050406030204" pitchFamily="18" charset="0"/>
              </a:rPr>
              <a:t> and they might even intentionally </a:t>
            </a:r>
            <a:r>
              <a:rPr lang="en-US" sz="2400" b="1" kern="0" dirty="0">
                <a:latin typeface="Cambria" panose="02040503050406030204" pitchFamily="18" charset="0"/>
                <a:ea typeface="Cambria" panose="02040503050406030204" pitchFamily="18" charset="0"/>
              </a:rPr>
              <a:t>distort</a:t>
            </a:r>
            <a:r>
              <a:rPr lang="en-US" sz="2400" kern="0" dirty="0">
                <a:latin typeface="Cambria" panose="02040503050406030204" pitchFamily="18" charset="0"/>
                <a:ea typeface="Cambria" panose="02040503050406030204" pitchFamily="18" charset="0"/>
              </a:rPr>
              <a:t> the genuine condition of the company or include fictitious recording transactions.</a:t>
            </a: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527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ΠΟΙΟΤΗΤΑ ΚΕΡΔΩΝ</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lnSpcReduction="10000"/>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n-US" sz="2400" b="1" kern="0" dirty="0">
                <a:latin typeface="Cambria" panose="02040503050406030204" pitchFamily="18" charset="0"/>
                <a:ea typeface="Cambria" panose="02040503050406030204" pitchFamily="18" charset="0"/>
              </a:rPr>
              <a:t>CFA</a:t>
            </a:r>
          </a:p>
          <a:p>
            <a:pPr marL="0" algn="just">
              <a:buNone/>
            </a:pPr>
            <a:endParaRPr lang="en-US" sz="2400" kern="0" dirty="0">
              <a:latin typeface="Cambria" panose="02040503050406030204" pitchFamily="18" charset="0"/>
              <a:ea typeface="Cambria" panose="02040503050406030204" pitchFamily="18" charset="0"/>
            </a:endParaRPr>
          </a:p>
          <a:p>
            <a:pPr marL="0" algn="just">
              <a:buNone/>
            </a:pPr>
            <a:r>
              <a:rPr lang="en-US" sz="2400" kern="0" dirty="0">
                <a:latin typeface="Cambria" panose="02040503050406030204" pitchFamily="18" charset="0"/>
                <a:ea typeface="Cambria" panose="02040503050406030204" pitchFamily="18" charset="0"/>
              </a:rPr>
              <a:t>High-quality reporting provides </a:t>
            </a:r>
            <a:r>
              <a:rPr lang="en-US" sz="2400" b="1" kern="0" dirty="0">
                <a:latin typeface="Cambria" panose="02040503050406030204" pitchFamily="18" charset="0"/>
                <a:ea typeface="Cambria" panose="02040503050406030204" pitchFamily="18" charset="0"/>
              </a:rPr>
              <a:t>decision-useful information</a:t>
            </a:r>
            <a:r>
              <a:rPr lang="en-US" sz="2400" kern="0" dirty="0">
                <a:latin typeface="Cambria" panose="02040503050406030204" pitchFamily="18" charset="0"/>
                <a:ea typeface="Cambria" panose="02040503050406030204" pitchFamily="18" charset="0"/>
              </a:rPr>
              <a:t>, which is relevant and faithfully represents the economic reality of the company’s activities during the reporting period as well as the company’s financial condition at the end of the period. </a:t>
            </a:r>
          </a:p>
          <a:p>
            <a:pPr marL="0" algn="just">
              <a:buNone/>
            </a:pPr>
            <a:endParaRPr lang="en-US" sz="2400" kern="0" dirty="0">
              <a:latin typeface="Cambria" panose="02040503050406030204" pitchFamily="18" charset="0"/>
              <a:ea typeface="Cambria" panose="02040503050406030204" pitchFamily="18" charset="0"/>
            </a:endParaRPr>
          </a:p>
          <a:p>
            <a:pPr marL="0" algn="just">
              <a:buNone/>
            </a:pPr>
            <a:r>
              <a:rPr lang="en-US" sz="2400" kern="0" dirty="0">
                <a:latin typeface="Cambria" panose="02040503050406030204" pitchFamily="18" charset="0"/>
                <a:ea typeface="Cambria" panose="02040503050406030204" pitchFamily="18" charset="0"/>
              </a:rPr>
              <a:t>A separate but interrelated attribute of quality is quality of reported results or earnings quality, which pertains to the earnings and cash generated by the company’s actual economic activities and the resulting financial condition. </a:t>
            </a:r>
          </a:p>
        </p:txBody>
      </p:sp>
    </p:spTree>
    <p:extLst>
      <p:ext uri="{BB962C8B-B14F-4D97-AF65-F5344CB8AC3E}">
        <p14:creationId xmlns:p14="http://schemas.microsoft.com/office/powerpoint/2010/main" val="798639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3">
            <a:extLst>
              <a:ext uri="{FF2B5EF4-FFF2-40B4-BE49-F238E27FC236}">
                <a16:creationId xmlns:a16="http://schemas.microsoft.com/office/drawing/2014/main" id="{595B7B60-ADC0-CB30-2DF0-B4667F3DF0D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8" name="Rectangle 7">
            <a:extLst>
              <a:ext uri="{FF2B5EF4-FFF2-40B4-BE49-F238E27FC236}">
                <a16:creationId xmlns:a16="http://schemas.microsoft.com/office/drawing/2014/main" id="{06D94FB0-A808-8B0D-2456-76156C669649}"/>
              </a:ext>
            </a:extLst>
          </p:cNvPr>
          <p:cNvSpPr/>
          <p:nvPr/>
        </p:nvSpPr>
        <p:spPr bwMode="auto">
          <a:xfrm>
            <a:off x="2133600" y="1981200"/>
            <a:ext cx="3733800" cy="19050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solidFill>
                  <a:schemeClr val="bg1"/>
                </a:solidFill>
                <a:effectLst>
                  <a:outerShdw blurRad="38100" dist="38100" dir="2700000" algn="tl">
                    <a:srgbClr val="000000"/>
                  </a:outerShdw>
                </a:effectLst>
                <a:latin typeface="Arial" panose="020B0604020202020204" pitchFamily="34" charset="0"/>
              </a:rPr>
              <a:t>Σωστή αναγνώριση των εσόδων και εξόδων</a:t>
            </a:r>
            <a:endParaRPr lang="en-US" altLang="el-GR" sz="2600" b="1">
              <a:solidFill>
                <a:schemeClr val="bg1"/>
              </a:solidFill>
              <a:effectLst>
                <a:outerShdw blurRad="38100" dist="38100" dir="2700000" algn="tl">
                  <a:srgbClr val="000000"/>
                </a:outerShdw>
              </a:effectLst>
              <a:latin typeface="Arial" panose="020B0604020202020204" pitchFamily="34" charset="0"/>
            </a:endParaRPr>
          </a:p>
        </p:txBody>
      </p:sp>
      <p:sp>
        <p:nvSpPr>
          <p:cNvPr id="19461" name="Rectangle 1031">
            <a:extLst>
              <a:ext uri="{FF2B5EF4-FFF2-40B4-BE49-F238E27FC236}">
                <a16:creationId xmlns:a16="http://schemas.microsoft.com/office/drawing/2014/main" id="{77C365A1-9A77-ED2A-1781-3E7E9889DBF6}"/>
              </a:ext>
            </a:extLst>
          </p:cNvPr>
          <p:cNvSpPr txBox="1">
            <a:spLocks noChangeArrowheads="1"/>
          </p:cNvSpPr>
          <p:nvPr/>
        </p:nvSpPr>
        <p:spPr bwMode="auto">
          <a:xfrm>
            <a:off x="2057400" y="457200"/>
            <a:ext cx="83058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000" b="1">
                <a:solidFill>
                  <a:srgbClr val="0000BF"/>
                </a:solidFill>
                <a:latin typeface="Arial" panose="020B0604020202020204" pitchFamily="34" charset="0"/>
              </a:rPr>
              <a:t>Αξιολόγηση της ποιότητας των κερδών</a:t>
            </a:r>
            <a:endParaRPr lang="en-US" altLang="el-GR" sz="3000" b="1">
              <a:solidFill>
                <a:srgbClr val="0000BF"/>
              </a:solidFill>
              <a:latin typeface="Arial" panose="020B0604020202020204" pitchFamily="34" charset="0"/>
            </a:endParaRPr>
          </a:p>
        </p:txBody>
      </p:sp>
      <p:sp>
        <p:nvSpPr>
          <p:cNvPr id="19462" name="Rectangle 10">
            <a:extLst>
              <a:ext uri="{FF2B5EF4-FFF2-40B4-BE49-F238E27FC236}">
                <a16:creationId xmlns:a16="http://schemas.microsoft.com/office/drawing/2014/main" id="{6DFCF517-850B-04E6-E966-097017E1A217}"/>
              </a:ext>
            </a:extLst>
          </p:cNvPr>
          <p:cNvSpPr>
            <a:spLocks noChangeArrowheads="1"/>
          </p:cNvSpPr>
          <p:nvPr/>
        </p:nvSpPr>
        <p:spPr bwMode="auto">
          <a:xfrm>
            <a:off x="2057400" y="1066800"/>
            <a:ext cx="7848600" cy="67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lvl="1">
              <a:lnSpc>
                <a:spcPct val="125000"/>
              </a:lnSpc>
              <a:spcBef>
                <a:spcPts val="1200"/>
              </a:spcBef>
              <a:buClr>
                <a:srgbClr val="740000"/>
              </a:buClr>
              <a:buSzPct val="80000"/>
            </a:pPr>
            <a:r>
              <a:rPr lang="el-GR" altLang="en-US" sz="2800" b="1">
                <a:latin typeface="Arial" panose="020B0604020202020204" pitchFamily="34" charset="0"/>
              </a:rPr>
              <a:t>Συστατικά τη</a:t>
            </a:r>
            <a:r>
              <a:rPr lang="en-US" altLang="en-US" sz="2800" b="1">
                <a:latin typeface="Arial" panose="020B0604020202020204" pitchFamily="34" charset="0"/>
              </a:rPr>
              <a:t>ς</a:t>
            </a:r>
            <a:r>
              <a:rPr lang="el-GR" altLang="en-US" sz="2800" b="1">
                <a:latin typeface="Arial" panose="020B0604020202020204" pitchFamily="34" charset="0"/>
              </a:rPr>
              <a:t> ποιότητας των κερδών</a:t>
            </a:r>
            <a:endParaRPr lang="en-US" altLang="en-US" sz="2800" b="1">
              <a:latin typeface="Arial" panose="020B0604020202020204" pitchFamily="34" charset="0"/>
            </a:endParaRPr>
          </a:p>
        </p:txBody>
      </p:sp>
      <p:sp>
        <p:nvSpPr>
          <p:cNvPr id="13" name="Rectangle 12">
            <a:extLst>
              <a:ext uri="{FF2B5EF4-FFF2-40B4-BE49-F238E27FC236}">
                <a16:creationId xmlns:a16="http://schemas.microsoft.com/office/drawing/2014/main" id="{589E21E5-2BC4-4824-ADB5-5BFEF5591520}"/>
              </a:ext>
            </a:extLst>
          </p:cNvPr>
          <p:cNvSpPr/>
          <p:nvPr/>
        </p:nvSpPr>
        <p:spPr bwMode="auto">
          <a:xfrm>
            <a:off x="6248400" y="1981200"/>
            <a:ext cx="3733800" cy="19050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solidFill>
                  <a:schemeClr val="bg1"/>
                </a:solidFill>
                <a:effectLst>
                  <a:outerShdw blurRad="38100" dist="38100" dir="2700000" algn="tl">
                    <a:srgbClr val="000000"/>
                  </a:outerShdw>
                </a:effectLst>
                <a:latin typeface="Arial" panose="020B0604020202020204" pitchFamily="34" charset="0"/>
              </a:rPr>
              <a:t>Υψηλός και συνεχώς βελτιούμενος δείκτης μικτό περιθώριο/καθαρές πωλήσεις</a:t>
            </a:r>
            <a:endParaRPr lang="en-US" altLang="el-GR" sz="2600" b="1">
              <a:solidFill>
                <a:schemeClr val="bg1"/>
              </a:solidFill>
              <a:effectLst>
                <a:outerShdw blurRad="38100" dist="38100" dir="2700000" algn="tl">
                  <a:srgbClr val="000000"/>
                </a:outerShdw>
              </a:effectLst>
              <a:latin typeface="Arial" panose="020B0604020202020204" pitchFamily="34" charset="0"/>
            </a:endParaRPr>
          </a:p>
        </p:txBody>
      </p:sp>
      <p:sp>
        <p:nvSpPr>
          <p:cNvPr id="14" name="Rectangle 13">
            <a:extLst>
              <a:ext uri="{FF2B5EF4-FFF2-40B4-BE49-F238E27FC236}">
                <a16:creationId xmlns:a16="http://schemas.microsoft.com/office/drawing/2014/main" id="{99B2BE78-F9ED-689F-3FEC-742CB4B74790}"/>
              </a:ext>
            </a:extLst>
          </p:cNvPr>
          <p:cNvSpPr/>
          <p:nvPr/>
        </p:nvSpPr>
        <p:spPr bwMode="auto">
          <a:xfrm>
            <a:off x="2133600" y="4191000"/>
            <a:ext cx="3733800" cy="19050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a:solidFill>
                  <a:schemeClr val="bg1"/>
                </a:solidFill>
                <a:effectLst>
                  <a:outerShdw blurRad="38100" dist="38100" dir="2700000" algn="tl">
                    <a:srgbClr val="000000"/>
                  </a:outerShdw>
                </a:effectLst>
                <a:latin typeface="Arial" panose="020B0604020202020204" pitchFamily="34" charset="0"/>
              </a:rPr>
              <a:t>Μειούμενα ή σταθερά λειτουργικά έξοδα σε σύγκριση με τις πωλήσεις</a:t>
            </a:r>
            <a:endParaRPr lang="en-US" altLang="el-GR" sz="2600" b="1">
              <a:solidFill>
                <a:schemeClr val="bg1"/>
              </a:solidFill>
              <a:effectLst>
                <a:outerShdw blurRad="38100" dist="38100" dir="2700000" algn="tl">
                  <a:srgbClr val="000000"/>
                </a:outerShdw>
              </a:effectLst>
              <a:latin typeface="Arial" panose="020B0604020202020204" pitchFamily="34" charset="0"/>
            </a:endParaRPr>
          </a:p>
        </p:txBody>
      </p:sp>
      <p:sp>
        <p:nvSpPr>
          <p:cNvPr id="15" name="Rectangle 14">
            <a:extLst>
              <a:ext uri="{FF2B5EF4-FFF2-40B4-BE49-F238E27FC236}">
                <a16:creationId xmlns:a16="http://schemas.microsoft.com/office/drawing/2014/main" id="{7EA036AB-F3E1-0BE3-AF3E-5D1965D244C2}"/>
              </a:ext>
            </a:extLst>
          </p:cNvPr>
          <p:cNvSpPr/>
          <p:nvPr/>
        </p:nvSpPr>
        <p:spPr bwMode="auto">
          <a:xfrm>
            <a:off x="6248400" y="4191000"/>
            <a:ext cx="3733800" cy="19050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marL="53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l-GR" altLang="el-GR" sz="2600" b="1" dirty="0">
                <a:solidFill>
                  <a:schemeClr val="bg1"/>
                </a:solidFill>
                <a:effectLst>
                  <a:outerShdw blurRad="38100" dist="38100" dir="2700000" algn="tl">
                    <a:srgbClr val="000000"/>
                  </a:outerShdw>
                </a:effectLst>
                <a:latin typeface="Arial" panose="020B0604020202020204" pitchFamily="34" charset="0"/>
              </a:rPr>
              <a:t>Υψηλός και συνεχώς βελτιούμενος δείκτης λειτουργικά κέρδη/πωλήσεις</a:t>
            </a:r>
            <a:endParaRPr lang="en-US" altLang="el-GR" sz="2600" b="1" dirty="0">
              <a:solidFill>
                <a:schemeClr val="bg1"/>
              </a:solidFill>
              <a:effectLst>
                <a:outerShdw blurRad="38100" dist="38100" dir="2700000" algn="tl">
                  <a:srgbClr val="000000"/>
                </a:outerShdw>
              </a:effectLst>
              <a:latin typeface="Arial" panose="020B0604020202020204" pitchFamily="34" charset="0"/>
            </a:endParaRPr>
          </a:p>
        </p:txBody>
      </p:sp>
      <p:sp>
        <p:nvSpPr>
          <p:cNvPr id="9" name="Footer Placeholder 8">
            <a:extLst>
              <a:ext uri="{FF2B5EF4-FFF2-40B4-BE49-F238E27FC236}">
                <a16:creationId xmlns:a16="http://schemas.microsoft.com/office/drawing/2014/main" id="{3CEA5750-C274-802D-D9CC-63C97CDC7FD4}"/>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031">
            <a:extLst>
              <a:ext uri="{FF2B5EF4-FFF2-40B4-BE49-F238E27FC236}">
                <a16:creationId xmlns:a16="http://schemas.microsoft.com/office/drawing/2014/main" id="{2A1F0A1D-1A2B-6B3C-C714-C10109B0EC00}"/>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Κόστος πωληθέντων και Μικτό κέρδος</a:t>
            </a:r>
            <a:endParaRPr lang="en-US" altLang="el-GR" sz="3200" b="1">
              <a:solidFill>
                <a:srgbClr val="740000"/>
              </a:solidFill>
              <a:latin typeface="Arial" panose="020B0604020202020204" pitchFamily="34" charset="0"/>
            </a:endParaRPr>
          </a:p>
        </p:txBody>
      </p:sp>
      <p:sp>
        <p:nvSpPr>
          <p:cNvPr id="23554" name="Text Box 13">
            <a:extLst>
              <a:ext uri="{FF2B5EF4-FFF2-40B4-BE49-F238E27FC236}">
                <a16:creationId xmlns:a16="http://schemas.microsoft.com/office/drawing/2014/main" id="{5AD7EF97-24B8-ED91-5706-66DE466E1095}"/>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23555" name="Rectangle 6">
            <a:extLst>
              <a:ext uri="{FF2B5EF4-FFF2-40B4-BE49-F238E27FC236}">
                <a16:creationId xmlns:a16="http://schemas.microsoft.com/office/drawing/2014/main" id="{F17D19D2-53B3-7490-B805-563F3902CC53}"/>
              </a:ext>
            </a:extLst>
          </p:cNvPr>
          <p:cNvSpPr>
            <a:spLocks noChangeArrowheads="1"/>
          </p:cNvSpPr>
          <p:nvPr/>
        </p:nvSpPr>
        <p:spPr bwMode="auto">
          <a:xfrm>
            <a:off x="2057400" y="1143000"/>
            <a:ext cx="7848600" cy="6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lvl="1">
              <a:lnSpc>
                <a:spcPct val="125000"/>
              </a:lnSpc>
              <a:spcBef>
                <a:spcPts val="1200"/>
              </a:spcBef>
              <a:buClr>
                <a:srgbClr val="740000"/>
              </a:buClr>
              <a:buSzPct val="80000"/>
            </a:pPr>
            <a:r>
              <a:rPr lang="el-GR" altLang="en-US" sz="2500" b="1">
                <a:latin typeface="Arial" panose="020B0604020202020204" pitchFamily="34" charset="0"/>
              </a:rPr>
              <a:t>Ένδειξη βελτίωσης της ποιότητας των κερδών</a:t>
            </a:r>
            <a:endParaRPr lang="en-US" altLang="en-US" sz="2500" b="1">
              <a:latin typeface="Arial" panose="020B0604020202020204" pitchFamily="34" charset="0"/>
            </a:endParaRPr>
          </a:p>
        </p:txBody>
      </p:sp>
      <p:sp>
        <p:nvSpPr>
          <p:cNvPr id="4" name="Right Arrow 3">
            <a:extLst>
              <a:ext uri="{FF2B5EF4-FFF2-40B4-BE49-F238E27FC236}">
                <a16:creationId xmlns:a16="http://schemas.microsoft.com/office/drawing/2014/main" id="{042C99A0-9DAA-F898-7220-59D91D56B38A}"/>
              </a:ext>
            </a:extLst>
          </p:cNvPr>
          <p:cNvSpPr/>
          <p:nvPr/>
        </p:nvSpPr>
        <p:spPr>
          <a:xfrm rot="16200000">
            <a:off x="2427822" y="1851526"/>
            <a:ext cx="2197654" cy="2328894"/>
          </a:xfrm>
          <a:prstGeom prst="rightArrow">
            <a:avLst/>
          </a:prstGeom>
          <a:gradFill flip="none" rotWithShape="1">
            <a:gsLst>
              <a:gs pos="0">
                <a:srgbClr val="004D86">
                  <a:shade val="30000"/>
                  <a:satMod val="115000"/>
                </a:srgbClr>
              </a:gs>
              <a:gs pos="34000">
                <a:srgbClr val="004D86">
                  <a:shade val="67500"/>
                  <a:satMod val="115000"/>
                </a:srgbClr>
              </a:gs>
              <a:gs pos="10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p>
            <a:pPr marL="53975" algn="ctr">
              <a:defRPr/>
            </a:pPr>
            <a:endParaRPr lang="en-US" sz="2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Right Arrow 12">
            <a:extLst>
              <a:ext uri="{FF2B5EF4-FFF2-40B4-BE49-F238E27FC236}">
                <a16:creationId xmlns:a16="http://schemas.microsoft.com/office/drawing/2014/main" id="{7E149840-99A9-C145-9935-E702FB4A8AC1}"/>
              </a:ext>
            </a:extLst>
          </p:cNvPr>
          <p:cNvSpPr/>
          <p:nvPr/>
        </p:nvSpPr>
        <p:spPr>
          <a:xfrm rot="5400000">
            <a:off x="3189820" y="4125380"/>
            <a:ext cx="2197654" cy="2328894"/>
          </a:xfrm>
          <a:prstGeom prst="rightArrow">
            <a:avLst/>
          </a:prstGeom>
          <a:gradFill flip="none" rotWithShape="1">
            <a:gsLst>
              <a:gs pos="0">
                <a:srgbClr val="004D86">
                  <a:shade val="30000"/>
                  <a:satMod val="115000"/>
                </a:srgbClr>
              </a:gs>
              <a:gs pos="34000">
                <a:srgbClr val="004D86">
                  <a:shade val="67500"/>
                  <a:satMod val="115000"/>
                </a:srgbClr>
              </a:gs>
              <a:gs pos="10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p>
            <a:pPr marL="53975" algn="ctr">
              <a:defRPr/>
            </a:pPr>
            <a:endParaRPr lang="en-US" sz="2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562" name="Rectangle 13">
            <a:extLst>
              <a:ext uri="{FF2B5EF4-FFF2-40B4-BE49-F238E27FC236}">
                <a16:creationId xmlns:a16="http://schemas.microsoft.com/office/drawing/2014/main" id="{5444C3F5-87A2-5B5E-86F1-4571F2B36751}"/>
              </a:ext>
            </a:extLst>
          </p:cNvPr>
          <p:cNvSpPr>
            <a:spLocks noChangeArrowheads="1"/>
          </p:cNvSpPr>
          <p:nvPr/>
        </p:nvSpPr>
        <p:spPr bwMode="auto">
          <a:xfrm>
            <a:off x="5029200" y="2366963"/>
            <a:ext cx="5029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pPr>
            <a:r>
              <a:rPr lang="el-GR" altLang="el-GR" sz="2400">
                <a:latin typeface="Arial" panose="020B0604020202020204" pitchFamily="34" charset="0"/>
              </a:rPr>
              <a:t>Σταθερή αύξηση του μικτού κέρδους ως ποσοστό των καθαρών πωλήσεων</a:t>
            </a:r>
            <a:endParaRPr lang="en-US" altLang="en-US" sz="6600" b="1">
              <a:latin typeface="Arial" panose="020B0604020202020204" pitchFamily="34" charset="0"/>
            </a:endParaRPr>
          </a:p>
        </p:txBody>
      </p:sp>
      <p:sp>
        <p:nvSpPr>
          <p:cNvPr id="23563" name="Rectangle 14">
            <a:extLst>
              <a:ext uri="{FF2B5EF4-FFF2-40B4-BE49-F238E27FC236}">
                <a16:creationId xmlns:a16="http://schemas.microsoft.com/office/drawing/2014/main" id="{3397E85F-3AA8-937F-BF2F-3DCAF179B47A}"/>
              </a:ext>
            </a:extLst>
          </p:cNvPr>
          <p:cNvSpPr>
            <a:spLocks noChangeArrowheads="1"/>
          </p:cNvSpPr>
          <p:nvPr/>
        </p:nvSpPr>
        <p:spPr bwMode="auto">
          <a:xfrm>
            <a:off x="5791200" y="4343401"/>
            <a:ext cx="4114800" cy="15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5000"/>
              </a:lnSpc>
            </a:pPr>
            <a:r>
              <a:rPr lang="el-GR" altLang="el-GR" sz="2400">
                <a:latin typeface="Arial" panose="020B0604020202020204" pitchFamily="34" charset="0"/>
              </a:rPr>
              <a:t>Σταθερή μείωση του κόσοτυς πωληθέντων ως ποσοστό των καθαρών πωλήσεων</a:t>
            </a:r>
            <a:endParaRPr lang="en-US" altLang="en-US" sz="2400">
              <a:latin typeface="Arial" panose="020B0604020202020204" pitchFamily="34" charset="0"/>
            </a:endParaRPr>
          </a:p>
        </p:txBody>
      </p:sp>
      <p:sp>
        <p:nvSpPr>
          <p:cNvPr id="9" name="Footer Placeholder 8">
            <a:extLst>
              <a:ext uri="{FF2B5EF4-FFF2-40B4-BE49-F238E27FC236}">
                <a16:creationId xmlns:a16="http://schemas.microsoft.com/office/drawing/2014/main" id="{30300D15-A88D-EC82-B95C-05EBB73476D6}"/>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31">
            <a:extLst>
              <a:ext uri="{FF2B5EF4-FFF2-40B4-BE49-F238E27FC236}">
                <a16:creationId xmlns:a16="http://schemas.microsoft.com/office/drawing/2014/main" id="{C06D0AE1-6818-953A-1280-7450E616454F}"/>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l-GR" altLang="el-GR" sz="3200" b="1">
                <a:solidFill>
                  <a:srgbClr val="740000"/>
                </a:solidFill>
                <a:latin typeface="Arial" panose="020B0604020202020204" pitchFamily="34" charset="0"/>
              </a:rPr>
              <a:t>Λειτουργικά κέρδη</a:t>
            </a:r>
            <a:endParaRPr lang="en-US" altLang="el-GR" sz="3200" b="1">
              <a:solidFill>
                <a:srgbClr val="740000"/>
              </a:solidFill>
              <a:latin typeface="Arial" panose="020B0604020202020204" pitchFamily="34" charset="0"/>
            </a:endParaRPr>
          </a:p>
        </p:txBody>
      </p:sp>
      <p:sp>
        <p:nvSpPr>
          <p:cNvPr id="27650" name="Text Box 13">
            <a:extLst>
              <a:ext uri="{FF2B5EF4-FFF2-40B4-BE49-F238E27FC236}">
                <a16:creationId xmlns:a16="http://schemas.microsoft.com/office/drawing/2014/main" id="{55F70BED-21FE-8D2A-EA8E-BA8537D74B4A}"/>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sz="1600" b="1" i="1">
                <a:latin typeface="Arial" panose="020B0604020202020204" pitchFamily="34" charset="0"/>
              </a:rPr>
              <a:t>LO 1</a:t>
            </a:r>
          </a:p>
        </p:txBody>
      </p:sp>
      <p:sp>
        <p:nvSpPr>
          <p:cNvPr id="27651" name="Rectangle 6">
            <a:extLst>
              <a:ext uri="{FF2B5EF4-FFF2-40B4-BE49-F238E27FC236}">
                <a16:creationId xmlns:a16="http://schemas.microsoft.com/office/drawing/2014/main" id="{DF461E49-17B4-736D-90BB-6A415B1B2660}"/>
              </a:ext>
            </a:extLst>
          </p:cNvPr>
          <p:cNvSpPr>
            <a:spLocks noChangeArrowheads="1"/>
          </p:cNvSpPr>
          <p:nvPr/>
        </p:nvSpPr>
        <p:spPr bwMode="auto">
          <a:xfrm>
            <a:off x="2057400" y="1092200"/>
            <a:ext cx="78486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a:solidFill>
                  <a:schemeClr val="tx1"/>
                </a:solidFill>
                <a:latin typeface="Calibri" panose="020F0502020204030204" pitchFamily="34" charset="0"/>
              </a:defRPr>
            </a:lvl1pPr>
            <a:lvl2pPr marL="682625" indent="-450850">
              <a:defRPr>
                <a:solidFill>
                  <a:schemeClr val="tx1"/>
                </a:solidFill>
                <a:latin typeface="Calibri" panose="020F0502020204030204" pitchFamily="34" charset="0"/>
              </a:defRPr>
            </a:lvl2pPr>
            <a:lvl3pPr marL="1139825" indent="-4508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nSpc>
                <a:spcPct val="125000"/>
              </a:lnSpc>
              <a:spcBef>
                <a:spcPts val="1200"/>
              </a:spcBef>
              <a:buClr>
                <a:srgbClr val="740000"/>
              </a:buClr>
              <a:buSzPct val="80000"/>
              <a:buFont typeface="Wingdings" panose="05000000000000000000" pitchFamily="2" charset="2"/>
              <a:buChar char="u"/>
            </a:pPr>
            <a:r>
              <a:rPr lang="el-GR" altLang="el-GR" sz="2300">
                <a:latin typeface="Arial" panose="020B0604020202020204" pitchFamily="34" charset="0"/>
              </a:rPr>
              <a:t>Η βελτίωση των λειτουργικών κερδών σε σχέση με τις καθαρές πωλήσεις αντανακλά βελτίωση της ποιότητας των κερδών</a:t>
            </a:r>
            <a:endParaRPr lang="en-US" altLang="el-GR" sz="2300">
              <a:latin typeface="Arial" panose="020B0604020202020204" pitchFamily="34" charset="0"/>
            </a:endParaRPr>
          </a:p>
          <a:p>
            <a:pPr lvl="1">
              <a:lnSpc>
                <a:spcPct val="125000"/>
              </a:lnSpc>
              <a:spcBef>
                <a:spcPts val="1200"/>
              </a:spcBef>
              <a:buClr>
                <a:srgbClr val="740000"/>
              </a:buClr>
              <a:buSzPct val="80000"/>
              <a:buFont typeface="Wingdings" panose="05000000000000000000" pitchFamily="2" charset="2"/>
              <a:buChar char="u"/>
            </a:pPr>
            <a:r>
              <a:rPr lang="el-GR" altLang="el-GR" sz="2300">
                <a:latin typeface="Arial" panose="020B0604020202020204" pitchFamily="34" charset="0"/>
              </a:rPr>
              <a:t>Τα λειτουργικά κέρδη είναι συνάρτηση όλων των επιμέρους στοιχείων</a:t>
            </a:r>
            <a:r>
              <a:rPr lang="en-US" altLang="el-GR" sz="2300">
                <a:latin typeface="Arial" panose="020B0604020202020204" pitchFamily="34" charset="0"/>
              </a:rPr>
              <a:t>: </a:t>
            </a:r>
          </a:p>
          <a:p>
            <a:pPr lvl="2">
              <a:lnSpc>
                <a:spcPct val="125000"/>
              </a:lnSpc>
              <a:spcBef>
                <a:spcPts val="1200"/>
              </a:spcBef>
              <a:buClr>
                <a:srgbClr val="740000"/>
              </a:buClr>
              <a:buSzPct val="80000"/>
              <a:buFont typeface="Wingdings" panose="05000000000000000000" pitchFamily="2" charset="2"/>
              <a:buChar char="Ø"/>
            </a:pPr>
            <a:r>
              <a:rPr lang="el-GR" altLang="el-GR" sz="2200">
                <a:latin typeface="Arial" panose="020B0604020202020204" pitchFamily="34" charset="0"/>
              </a:rPr>
              <a:t>Πωλήσεις</a:t>
            </a:r>
            <a:endParaRPr lang="en-US" altLang="el-GR" sz="2200">
              <a:latin typeface="Arial" panose="020B0604020202020204" pitchFamily="34" charset="0"/>
            </a:endParaRPr>
          </a:p>
          <a:p>
            <a:pPr lvl="2">
              <a:lnSpc>
                <a:spcPct val="125000"/>
              </a:lnSpc>
              <a:spcBef>
                <a:spcPts val="1200"/>
              </a:spcBef>
              <a:buClr>
                <a:srgbClr val="740000"/>
              </a:buClr>
              <a:buSzPct val="80000"/>
              <a:buFont typeface="Wingdings" panose="05000000000000000000" pitchFamily="2" charset="2"/>
              <a:buChar char="Ø"/>
            </a:pPr>
            <a:r>
              <a:rPr lang="el-GR" altLang="el-GR" sz="2200">
                <a:latin typeface="Arial" panose="020B0604020202020204" pitchFamily="34" charset="0"/>
              </a:rPr>
              <a:t>Κόστος πωληθέντων</a:t>
            </a:r>
            <a:endParaRPr lang="en-US" altLang="el-GR" sz="2200">
              <a:latin typeface="Arial" panose="020B0604020202020204" pitchFamily="34" charset="0"/>
            </a:endParaRPr>
          </a:p>
          <a:p>
            <a:pPr lvl="2">
              <a:lnSpc>
                <a:spcPct val="125000"/>
              </a:lnSpc>
              <a:spcBef>
                <a:spcPts val="1200"/>
              </a:spcBef>
              <a:buClr>
                <a:srgbClr val="740000"/>
              </a:buClr>
              <a:buSzPct val="80000"/>
              <a:buFont typeface="Wingdings" panose="05000000000000000000" pitchFamily="2" charset="2"/>
              <a:buChar char="Ø"/>
            </a:pPr>
            <a:r>
              <a:rPr lang="el-GR" altLang="el-GR" sz="2200">
                <a:latin typeface="Arial" panose="020B0604020202020204" pitchFamily="34" charset="0"/>
              </a:rPr>
              <a:t>Μικτό περιθώριο κέρδους</a:t>
            </a:r>
            <a:endParaRPr lang="en-US" altLang="el-GR" sz="2200">
              <a:latin typeface="Arial" panose="020B0604020202020204" pitchFamily="34" charset="0"/>
            </a:endParaRPr>
          </a:p>
          <a:p>
            <a:pPr lvl="2">
              <a:lnSpc>
                <a:spcPct val="125000"/>
              </a:lnSpc>
              <a:spcBef>
                <a:spcPts val="1200"/>
              </a:spcBef>
              <a:buClr>
                <a:srgbClr val="740000"/>
              </a:buClr>
              <a:buSzPct val="80000"/>
              <a:buFont typeface="Wingdings" panose="05000000000000000000" pitchFamily="2" charset="2"/>
              <a:buChar char="Ø"/>
            </a:pPr>
            <a:r>
              <a:rPr lang="el-GR" altLang="el-GR" sz="2200">
                <a:latin typeface="Arial" panose="020B0604020202020204" pitchFamily="34" charset="0"/>
              </a:rPr>
              <a:t>Λειτουργικά έξοδα</a:t>
            </a:r>
            <a:endParaRPr lang="en-US" altLang="el-GR" sz="2200">
              <a:latin typeface="Arial" panose="020B0604020202020204" pitchFamily="34" charset="0"/>
            </a:endParaRPr>
          </a:p>
          <a:p>
            <a:endParaRPr lang="en-US" altLang="en-US" sz="4800">
              <a:latin typeface="Arial" panose="020B0604020202020204" pitchFamily="34" charset="0"/>
            </a:endParaRPr>
          </a:p>
        </p:txBody>
      </p:sp>
      <p:sp>
        <p:nvSpPr>
          <p:cNvPr id="6" name="Footer Placeholder 8">
            <a:extLst>
              <a:ext uri="{FF2B5EF4-FFF2-40B4-BE49-F238E27FC236}">
                <a16:creationId xmlns:a16="http://schemas.microsoft.com/office/drawing/2014/main" id="{8035DAB3-EF1F-11E6-5635-7B9F3A1741A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sld>
</file>

<file path=ppt/theme/theme1.xml><?xml version="1.0" encoding="utf-8"?>
<a:theme xmlns:a="http://schemas.openxmlformats.org/drawingml/2006/main" name="Συλλογη">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TM10001114[[fn=Συλλογη]]</Template>
  <TotalTime>844</TotalTime>
  <Words>3305</Words>
  <Application>Microsoft Office PowerPoint</Application>
  <PresentationFormat>Ευρεία οθόνη</PresentationFormat>
  <Paragraphs>363</Paragraphs>
  <Slides>42</Slides>
  <Notes>35</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42</vt:i4>
      </vt:variant>
    </vt:vector>
  </HeadingPairs>
  <TitlesOfParts>
    <vt:vector size="54" baseType="lpstr">
      <vt:lpstr>Arial</vt:lpstr>
      <vt:lpstr>Arial</vt:lpstr>
      <vt:lpstr>Calibri</vt:lpstr>
      <vt:lpstr>Cambria</vt:lpstr>
      <vt:lpstr>Gill Sans MT</vt:lpstr>
      <vt:lpstr>Google Sans</vt:lpstr>
      <vt:lpstr>Lato</vt:lpstr>
      <vt:lpstr>Open Sans</vt:lpstr>
      <vt:lpstr>Times</vt:lpstr>
      <vt:lpstr>Wingdings</vt:lpstr>
      <vt:lpstr>Συλλογη</vt:lpstr>
      <vt:lpstr>Slide</vt:lpstr>
      <vt:lpstr>ΧΡΗΜΑΤΟΟΚΟΙΝΟΜΙΚΗ ΛΟΓΙΣΤΙΚΗ (ΜΑΘΗΜΑ ΚΟΡΜΟΥ)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ΜΕΡΟΣ ΤΩΝ ΔΙΑΦΑΝΕΙΩΝ ΠΡΟΕΡΧΕΤΑΙ ΑΠΟ</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ΧΡΗΜΑΤΟΟΚΟΙΝΟΜΙΚΗ ΛΟΓΙΣΤΙΚΗ (ΜΑΘΗΜΑ ΚΟΡΜΟΥ)</dc:title>
  <dc:creator>LYDIA DIAMANTOPOULOU</dc:creator>
  <cp:lastModifiedBy>LYDIA DIAMANTOPOULOU</cp:lastModifiedBy>
  <cp:revision>33</cp:revision>
  <dcterms:created xsi:type="dcterms:W3CDTF">2023-08-24T16:12:28Z</dcterms:created>
  <dcterms:modified xsi:type="dcterms:W3CDTF">2023-09-05T07:50:29Z</dcterms:modified>
</cp:coreProperties>
</file>