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17_D04C7BC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763" r:id="rId3"/>
    <p:sldId id="363" r:id="rId4"/>
    <p:sldId id="364" r:id="rId5"/>
    <p:sldId id="778" r:id="rId6"/>
    <p:sldId id="779" r:id="rId7"/>
    <p:sldId id="780" r:id="rId8"/>
    <p:sldId id="781" r:id="rId9"/>
    <p:sldId id="782" r:id="rId10"/>
    <p:sldId id="783" r:id="rId11"/>
    <p:sldId id="784" r:id="rId12"/>
    <p:sldId id="785" r:id="rId13"/>
    <p:sldId id="786" r:id="rId14"/>
    <p:sldId id="787" r:id="rId15"/>
    <p:sldId id="445" r:id="rId16"/>
    <p:sldId id="451" r:id="rId17"/>
    <p:sldId id="452" r:id="rId18"/>
    <p:sldId id="453" r:id="rId19"/>
    <p:sldId id="365" r:id="rId20"/>
    <p:sldId id="455" r:id="rId21"/>
    <p:sldId id="456" r:id="rId22"/>
    <p:sldId id="788" r:id="rId23"/>
    <p:sldId id="458" r:id="rId24"/>
    <p:sldId id="460" r:id="rId25"/>
    <p:sldId id="517" r:id="rId26"/>
    <p:sldId id="511" r:id="rId27"/>
    <p:sldId id="512" r:id="rId28"/>
    <p:sldId id="518" r:id="rId29"/>
    <p:sldId id="519" r:id="rId30"/>
    <p:sldId id="790" r:id="rId31"/>
    <p:sldId id="789" r:id="rId32"/>
    <p:sldId id="791" r:id="rId33"/>
    <p:sldId id="792" r:id="rId34"/>
    <p:sldId id="793" r:id="rId35"/>
    <p:sldId id="794" r:id="rId36"/>
    <p:sldId id="523" r:id="rId37"/>
    <p:sldId id="777" r:id="rId38"/>
    <p:sldId id="43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52363-F622-C424-01A0-17266EA2DB40}" name="LYDIA DIAMANTOPOULOU" initials="LD" userId="b4242e76ae30f1d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D713E-66AB-4E2E-AE22-0D48532193F5}" v="39" dt="2023-09-07T07:02:16.20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5" autoAdjust="0"/>
    <p:restoredTop sz="94660"/>
  </p:normalViewPr>
  <p:slideViewPr>
    <p:cSldViewPr snapToGrid="0">
      <p:cViewPr varScale="1">
        <p:scale>
          <a:sx n="82" d="100"/>
          <a:sy n="82"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DIAMANTOPOULOU" userId="b4242e76ae30f1d2" providerId="LiveId" clId="{C83D713E-66AB-4E2E-AE22-0D48532193F5}"/>
    <pc:docChg chg="undo redo custSel addSld delSld modSld sldOrd">
      <pc:chgData name="LYDIA DIAMANTOPOULOU" userId="b4242e76ae30f1d2" providerId="LiveId" clId="{C83D713E-66AB-4E2E-AE22-0D48532193F5}" dt="2023-09-07T07:02:21.867" v="2819" actId="700"/>
      <pc:docMkLst>
        <pc:docMk/>
      </pc:docMkLst>
      <pc:sldChg chg="add mod modTransition modClrScheme chgLayout">
        <pc:chgData name="LYDIA DIAMANTOPOULOU" userId="b4242e76ae30f1d2" providerId="LiveId" clId="{C83D713E-66AB-4E2E-AE22-0D48532193F5}" dt="2023-09-07T06:12:16.635" v="207" actId="700"/>
        <pc:sldMkLst>
          <pc:docMk/>
          <pc:sldMk cId="0" sldId="363"/>
        </pc:sldMkLst>
      </pc:sldChg>
      <pc:sldChg chg="add del mod modTransition modClrScheme chgLayout">
        <pc:chgData name="LYDIA DIAMANTOPOULOU" userId="b4242e76ae30f1d2" providerId="LiveId" clId="{C83D713E-66AB-4E2E-AE22-0D48532193F5}" dt="2023-09-07T06:12:16.635" v="207" actId="700"/>
        <pc:sldMkLst>
          <pc:docMk/>
          <pc:sldMk cId="0" sldId="364"/>
        </pc:sldMkLst>
      </pc:sldChg>
      <pc:sldChg chg="add mod modTransition modClrScheme chgLayout">
        <pc:chgData name="LYDIA DIAMANTOPOULOU" userId="b4242e76ae30f1d2" providerId="LiveId" clId="{C83D713E-66AB-4E2E-AE22-0D48532193F5}" dt="2023-09-07T06:31:29.525" v="2707" actId="700"/>
        <pc:sldMkLst>
          <pc:docMk/>
          <pc:sldMk cId="0" sldId="365"/>
        </pc:sldMkLst>
      </pc:sldChg>
      <pc:sldChg chg="add mod modTransition modClrScheme chgLayout">
        <pc:chgData name="LYDIA DIAMANTOPOULOU" userId="b4242e76ae30f1d2" providerId="LiveId" clId="{C83D713E-66AB-4E2E-AE22-0D48532193F5}" dt="2023-09-07T06:30:45.996" v="2703" actId="700"/>
        <pc:sldMkLst>
          <pc:docMk/>
          <pc:sldMk cId="0" sldId="445"/>
        </pc:sldMkLst>
      </pc:sldChg>
      <pc:sldChg chg="add mod modTransition modClrScheme chgLayout">
        <pc:chgData name="LYDIA DIAMANTOPOULOU" userId="b4242e76ae30f1d2" providerId="LiveId" clId="{C83D713E-66AB-4E2E-AE22-0D48532193F5}" dt="2023-09-07T06:31:08.426" v="2705" actId="700"/>
        <pc:sldMkLst>
          <pc:docMk/>
          <pc:sldMk cId="0" sldId="451"/>
        </pc:sldMkLst>
      </pc:sldChg>
      <pc:sldChg chg="add mod modTransition modClrScheme chgLayout">
        <pc:chgData name="LYDIA DIAMANTOPOULOU" userId="b4242e76ae30f1d2" providerId="LiveId" clId="{C83D713E-66AB-4E2E-AE22-0D48532193F5}" dt="2023-09-07T06:31:29.525" v="2707" actId="700"/>
        <pc:sldMkLst>
          <pc:docMk/>
          <pc:sldMk cId="0" sldId="452"/>
        </pc:sldMkLst>
      </pc:sldChg>
      <pc:sldChg chg="add mod modTransition modClrScheme chgLayout">
        <pc:chgData name="LYDIA DIAMANTOPOULOU" userId="b4242e76ae30f1d2" providerId="LiveId" clId="{C83D713E-66AB-4E2E-AE22-0D48532193F5}" dt="2023-09-07T06:31:29.525" v="2707" actId="700"/>
        <pc:sldMkLst>
          <pc:docMk/>
          <pc:sldMk cId="0" sldId="453"/>
        </pc:sldMkLst>
      </pc:sldChg>
      <pc:sldChg chg="add mod modTransition modClrScheme chgLayout">
        <pc:chgData name="LYDIA DIAMANTOPOULOU" userId="b4242e76ae30f1d2" providerId="LiveId" clId="{C83D713E-66AB-4E2E-AE22-0D48532193F5}" dt="2023-09-07T06:31:29.525" v="2707" actId="700"/>
        <pc:sldMkLst>
          <pc:docMk/>
          <pc:sldMk cId="0" sldId="455"/>
        </pc:sldMkLst>
      </pc:sldChg>
      <pc:sldChg chg="add mod modTransition modClrScheme chgLayout">
        <pc:chgData name="LYDIA DIAMANTOPOULOU" userId="b4242e76ae30f1d2" providerId="LiveId" clId="{C83D713E-66AB-4E2E-AE22-0D48532193F5}" dt="2023-09-07T06:32:06.849" v="2709" actId="700"/>
        <pc:sldMkLst>
          <pc:docMk/>
          <pc:sldMk cId="0" sldId="456"/>
        </pc:sldMkLst>
      </pc:sldChg>
      <pc:sldChg chg="add mod modTransition modClrScheme chgLayout">
        <pc:chgData name="LYDIA DIAMANTOPOULOU" userId="b4242e76ae30f1d2" providerId="LiveId" clId="{C83D713E-66AB-4E2E-AE22-0D48532193F5}" dt="2023-09-07T06:33:03.777" v="2739" actId="700"/>
        <pc:sldMkLst>
          <pc:docMk/>
          <pc:sldMk cId="0" sldId="458"/>
        </pc:sldMkLst>
      </pc:sldChg>
      <pc:sldChg chg="modSp add mod modTransition modClrScheme chgLayout">
        <pc:chgData name="LYDIA DIAMANTOPOULOU" userId="b4242e76ae30f1d2" providerId="LiveId" clId="{C83D713E-66AB-4E2E-AE22-0D48532193F5}" dt="2023-09-07T06:33:28.062" v="2741" actId="700"/>
        <pc:sldMkLst>
          <pc:docMk/>
          <pc:sldMk cId="0" sldId="460"/>
        </pc:sldMkLst>
        <pc:spChg chg="mod ord">
          <ac:chgData name="LYDIA DIAMANTOPOULOU" userId="b4242e76ae30f1d2" providerId="LiveId" clId="{C83D713E-66AB-4E2E-AE22-0D48532193F5}" dt="2023-09-07T06:33:28.062" v="2741" actId="700"/>
          <ac:spMkLst>
            <pc:docMk/>
            <pc:sldMk cId="0" sldId="460"/>
            <ac:spMk id="66585" creationId="{2A4740E4-C30A-6C11-D9C3-BD42603B0570}"/>
          </ac:spMkLst>
        </pc:spChg>
      </pc:sldChg>
      <pc:sldChg chg="add modTransition">
        <pc:chgData name="LYDIA DIAMANTOPOULOU" userId="b4242e76ae30f1d2" providerId="LiveId" clId="{C83D713E-66AB-4E2E-AE22-0D48532193F5}" dt="2023-09-07T06:35:51.912" v="2744"/>
        <pc:sldMkLst>
          <pc:docMk/>
          <pc:sldMk cId="0" sldId="511"/>
        </pc:sldMkLst>
      </pc:sldChg>
      <pc:sldChg chg="add modTransition">
        <pc:chgData name="LYDIA DIAMANTOPOULOU" userId="b4242e76ae30f1d2" providerId="LiveId" clId="{C83D713E-66AB-4E2E-AE22-0D48532193F5}" dt="2023-09-07T06:35:51.912" v="2744"/>
        <pc:sldMkLst>
          <pc:docMk/>
          <pc:sldMk cId="0" sldId="512"/>
        </pc:sldMkLst>
      </pc:sldChg>
      <pc:sldChg chg="modSp add modTransition">
        <pc:chgData name="LYDIA DIAMANTOPOULOU" userId="b4242e76ae30f1d2" providerId="LiveId" clId="{C83D713E-66AB-4E2E-AE22-0D48532193F5}" dt="2023-09-07T06:35:14.614" v="2743" actId="1076"/>
        <pc:sldMkLst>
          <pc:docMk/>
          <pc:sldMk cId="0" sldId="517"/>
        </pc:sldMkLst>
        <pc:spChg chg="mod">
          <ac:chgData name="LYDIA DIAMANTOPOULOU" userId="b4242e76ae30f1d2" providerId="LiveId" clId="{C83D713E-66AB-4E2E-AE22-0D48532193F5}" dt="2023-09-07T06:35:14.614" v="2743" actId="1076"/>
          <ac:spMkLst>
            <pc:docMk/>
            <pc:sldMk cId="0" sldId="517"/>
            <ac:spMk id="175117" creationId="{E0B7E032-1DF4-F458-36F8-55DE93DF5539}"/>
          </ac:spMkLst>
        </pc:spChg>
      </pc:sldChg>
      <pc:sldChg chg="add modTransition">
        <pc:chgData name="LYDIA DIAMANTOPOULOU" userId="b4242e76ae30f1d2" providerId="LiveId" clId="{C83D713E-66AB-4E2E-AE22-0D48532193F5}" dt="2023-09-07T06:36:32.169" v="2745"/>
        <pc:sldMkLst>
          <pc:docMk/>
          <pc:sldMk cId="0" sldId="518"/>
        </pc:sldMkLst>
      </pc:sldChg>
      <pc:sldChg chg="add mod ord modTransition modClrScheme chgLayout">
        <pc:chgData name="LYDIA DIAMANTOPOULOU" userId="b4242e76ae30f1d2" providerId="LiveId" clId="{C83D713E-66AB-4E2E-AE22-0D48532193F5}" dt="2023-09-07T06:55:42.260" v="2781"/>
        <pc:sldMkLst>
          <pc:docMk/>
          <pc:sldMk cId="0" sldId="519"/>
        </pc:sldMkLst>
      </pc:sldChg>
      <pc:sldChg chg="add mod modTransition modClrScheme chgLayout">
        <pc:chgData name="LYDIA DIAMANTOPOULOU" userId="b4242e76ae30f1d2" providerId="LiveId" clId="{C83D713E-66AB-4E2E-AE22-0D48532193F5}" dt="2023-09-07T07:02:21.867" v="2819" actId="700"/>
        <pc:sldMkLst>
          <pc:docMk/>
          <pc:sldMk cId="0" sldId="523"/>
        </pc:sldMkLst>
      </pc:sldChg>
      <pc:sldChg chg="del">
        <pc:chgData name="LYDIA DIAMANTOPOULOU" userId="b4242e76ae30f1d2" providerId="LiveId" clId="{C83D713E-66AB-4E2E-AE22-0D48532193F5}" dt="2023-09-07T05:53:18.123" v="13" actId="47"/>
        <pc:sldMkLst>
          <pc:docMk/>
          <pc:sldMk cId="0" sldId="532"/>
        </pc:sldMkLst>
      </pc:sldChg>
      <pc:sldChg chg="del">
        <pc:chgData name="LYDIA DIAMANTOPOULOU" userId="b4242e76ae30f1d2" providerId="LiveId" clId="{C83D713E-66AB-4E2E-AE22-0D48532193F5}" dt="2023-09-07T05:53:18.185" v="15" actId="47"/>
        <pc:sldMkLst>
          <pc:docMk/>
          <pc:sldMk cId="0" sldId="533"/>
        </pc:sldMkLst>
      </pc:sldChg>
      <pc:sldChg chg="del">
        <pc:chgData name="LYDIA DIAMANTOPOULOU" userId="b4242e76ae30f1d2" providerId="LiveId" clId="{C83D713E-66AB-4E2E-AE22-0D48532193F5}" dt="2023-09-07T05:53:18.217" v="16" actId="47"/>
        <pc:sldMkLst>
          <pc:docMk/>
          <pc:sldMk cId="0" sldId="536"/>
        </pc:sldMkLst>
      </pc:sldChg>
      <pc:sldChg chg="del">
        <pc:chgData name="LYDIA DIAMANTOPOULOU" userId="b4242e76ae30f1d2" providerId="LiveId" clId="{C83D713E-66AB-4E2E-AE22-0D48532193F5}" dt="2023-09-07T05:53:18.264" v="17" actId="47"/>
        <pc:sldMkLst>
          <pc:docMk/>
          <pc:sldMk cId="0" sldId="539"/>
        </pc:sldMkLst>
      </pc:sldChg>
      <pc:sldChg chg="del">
        <pc:chgData name="LYDIA DIAMANTOPOULOU" userId="b4242e76ae30f1d2" providerId="LiveId" clId="{C83D713E-66AB-4E2E-AE22-0D48532193F5}" dt="2023-09-07T05:53:19.245" v="19" actId="47"/>
        <pc:sldMkLst>
          <pc:docMk/>
          <pc:sldMk cId="0" sldId="542"/>
        </pc:sldMkLst>
      </pc:sldChg>
      <pc:sldChg chg="del">
        <pc:chgData name="LYDIA DIAMANTOPOULOU" userId="b4242e76ae30f1d2" providerId="LiveId" clId="{C83D713E-66AB-4E2E-AE22-0D48532193F5}" dt="2023-09-07T05:53:19.342" v="22" actId="47"/>
        <pc:sldMkLst>
          <pc:docMk/>
          <pc:sldMk cId="0" sldId="543"/>
        </pc:sldMkLst>
      </pc:sldChg>
      <pc:sldChg chg="del">
        <pc:chgData name="LYDIA DIAMANTOPOULOU" userId="b4242e76ae30f1d2" providerId="LiveId" clId="{C83D713E-66AB-4E2E-AE22-0D48532193F5}" dt="2023-09-07T05:53:19.383" v="23" actId="47"/>
        <pc:sldMkLst>
          <pc:docMk/>
          <pc:sldMk cId="0" sldId="544"/>
        </pc:sldMkLst>
      </pc:sldChg>
      <pc:sldChg chg="del">
        <pc:chgData name="LYDIA DIAMANTOPOULOU" userId="b4242e76ae30f1d2" providerId="LiveId" clId="{C83D713E-66AB-4E2E-AE22-0D48532193F5}" dt="2023-09-07T05:53:19.414" v="24" actId="47"/>
        <pc:sldMkLst>
          <pc:docMk/>
          <pc:sldMk cId="0" sldId="545"/>
        </pc:sldMkLst>
      </pc:sldChg>
      <pc:sldChg chg="del">
        <pc:chgData name="LYDIA DIAMANTOPOULOU" userId="b4242e76ae30f1d2" providerId="LiveId" clId="{C83D713E-66AB-4E2E-AE22-0D48532193F5}" dt="2023-09-07T05:53:20.753" v="34" actId="47"/>
        <pc:sldMkLst>
          <pc:docMk/>
          <pc:sldMk cId="0" sldId="548"/>
        </pc:sldMkLst>
      </pc:sldChg>
      <pc:sldChg chg="del">
        <pc:chgData name="LYDIA DIAMANTOPOULOU" userId="b4242e76ae30f1d2" providerId="LiveId" clId="{C83D713E-66AB-4E2E-AE22-0D48532193F5}" dt="2023-09-07T05:53:20.776" v="35" actId="47"/>
        <pc:sldMkLst>
          <pc:docMk/>
          <pc:sldMk cId="0" sldId="549"/>
        </pc:sldMkLst>
      </pc:sldChg>
      <pc:sldChg chg="del">
        <pc:chgData name="LYDIA DIAMANTOPOULOU" userId="b4242e76ae30f1d2" providerId="LiveId" clId="{C83D713E-66AB-4E2E-AE22-0D48532193F5}" dt="2023-09-07T05:53:20.800" v="36" actId="47"/>
        <pc:sldMkLst>
          <pc:docMk/>
          <pc:sldMk cId="0" sldId="550"/>
        </pc:sldMkLst>
      </pc:sldChg>
      <pc:sldChg chg="del">
        <pc:chgData name="LYDIA DIAMANTOPOULOU" userId="b4242e76ae30f1d2" providerId="LiveId" clId="{C83D713E-66AB-4E2E-AE22-0D48532193F5}" dt="2023-09-07T05:53:21.774" v="41" actId="47"/>
        <pc:sldMkLst>
          <pc:docMk/>
          <pc:sldMk cId="0" sldId="556"/>
        </pc:sldMkLst>
      </pc:sldChg>
      <pc:sldChg chg="del">
        <pc:chgData name="LYDIA DIAMANTOPOULOU" userId="b4242e76ae30f1d2" providerId="LiveId" clId="{C83D713E-66AB-4E2E-AE22-0D48532193F5}" dt="2023-09-07T05:53:22.294" v="44" actId="47"/>
        <pc:sldMkLst>
          <pc:docMk/>
          <pc:sldMk cId="0" sldId="557"/>
        </pc:sldMkLst>
      </pc:sldChg>
      <pc:sldChg chg="del">
        <pc:chgData name="LYDIA DIAMANTOPOULOU" userId="b4242e76ae30f1d2" providerId="LiveId" clId="{C83D713E-66AB-4E2E-AE22-0D48532193F5}" dt="2023-09-07T05:53:22.954" v="45" actId="47"/>
        <pc:sldMkLst>
          <pc:docMk/>
          <pc:sldMk cId="0" sldId="558"/>
        </pc:sldMkLst>
      </pc:sldChg>
      <pc:sldChg chg="del">
        <pc:chgData name="LYDIA DIAMANTOPOULOU" userId="b4242e76ae30f1d2" providerId="LiveId" clId="{C83D713E-66AB-4E2E-AE22-0D48532193F5}" dt="2023-09-07T05:53:20.849" v="37" actId="47"/>
        <pc:sldMkLst>
          <pc:docMk/>
          <pc:sldMk cId="0" sldId="570"/>
        </pc:sldMkLst>
      </pc:sldChg>
      <pc:sldChg chg="del">
        <pc:chgData name="LYDIA DIAMANTOPOULOU" userId="b4242e76ae30f1d2" providerId="LiveId" clId="{C83D713E-66AB-4E2E-AE22-0D48532193F5}" dt="2023-09-07T05:53:20.879" v="38" actId="47"/>
        <pc:sldMkLst>
          <pc:docMk/>
          <pc:sldMk cId="0" sldId="572"/>
        </pc:sldMkLst>
      </pc:sldChg>
      <pc:sldChg chg="del">
        <pc:chgData name="LYDIA DIAMANTOPOULOU" userId="b4242e76ae30f1d2" providerId="LiveId" clId="{C83D713E-66AB-4E2E-AE22-0D48532193F5}" dt="2023-09-07T05:53:23.222" v="46" actId="47"/>
        <pc:sldMkLst>
          <pc:docMk/>
          <pc:sldMk cId="0" sldId="573"/>
        </pc:sldMkLst>
      </pc:sldChg>
      <pc:sldChg chg="del">
        <pc:chgData name="LYDIA DIAMANTOPOULOU" userId="b4242e76ae30f1d2" providerId="LiveId" clId="{C83D713E-66AB-4E2E-AE22-0D48532193F5}" dt="2023-09-07T05:53:23.724" v="47" actId="47"/>
        <pc:sldMkLst>
          <pc:docMk/>
          <pc:sldMk cId="0" sldId="574"/>
        </pc:sldMkLst>
      </pc:sldChg>
      <pc:sldChg chg="del">
        <pc:chgData name="LYDIA DIAMANTOPOULOU" userId="b4242e76ae30f1d2" providerId="LiveId" clId="{C83D713E-66AB-4E2E-AE22-0D48532193F5}" dt="2023-09-07T05:53:24.503" v="48" actId="47"/>
        <pc:sldMkLst>
          <pc:docMk/>
          <pc:sldMk cId="0" sldId="575"/>
        </pc:sldMkLst>
      </pc:sldChg>
      <pc:sldChg chg="del">
        <pc:chgData name="LYDIA DIAMANTOPOULOU" userId="b4242e76ae30f1d2" providerId="LiveId" clId="{C83D713E-66AB-4E2E-AE22-0D48532193F5}" dt="2023-09-07T05:53:20.929" v="39" actId="47"/>
        <pc:sldMkLst>
          <pc:docMk/>
          <pc:sldMk cId="0" sldId="590"/>
        </pc:sldMkLst>
      </pc:sldChg>
      <pc:sldChg chg="del">
        <pc:chgData name="LYDIA DIAMANTOPOULOU" userId="b4242e76ae30f1d2" providerId="LiveId" clId="{C83D713E-66AB-4E2E-AE22-0D48532193F5}" dt="2023-09-07T05:53:21.460" v="40" actId="47"/>
        <pc:sldMkLst>
          <pc:docMk/>
          <pc:sldMk cId="0" sldId="595"/>
        </pc:sldMkLst>
      </pc:sldChg>
      <pc:sldChg chg="modSp mod">
        <pc:chgData name="LYDIA DIAMANTOPOULOU" userId="b4242e76ae30f1d2" providerId="LiveId" clId="{C83D713E-66AB-4E2E-AE22-0D48532193F5}" dt="2023-09-07T06:09:49.487" v="205"/>
        <pc:sldMkLst>
          <pc:docMk/>
          <pc:sldMk cId="1268053166" sldId="763"/>
        </pc:sldMkLst>
        <pc:spChg chg="mod">
          <ac:chgData name="LYDIA DIAMANTOPOULOU" userId="b4242e76ae30f1d2" providerId="LiveId" clId="{C83D713E-66AB-4E2E-AE22-0D48532193F5}" dt="2023-09-07T06:01:01.627" v="61" actId="20577"/>
          <ac:spMkLst>
            <pc:docMk/>
            <pc:sldMk cId="1268053166" sldId="763"/>
            <ac:spMk id="5" creationId="{00000000-0000-0000-0000-000000000000}"/>
          </ac:spMkLst>
        </pc:spChg>
        <pc:spChg chg="mod">
          <ac:chgData name="LYDIA DIAMANTOPOULOU" userId="b4242e76ae30f1d2" providerId="LiveId" clId="{C83D713E-66AB-4E2E-AE22-0D48532193F5}" dt="2023-09-07T06:09:49.487" v="205"/>
          <ac:spMkLst>
            <pc:docMk/>
            <pc:sldMk cId="1268053166" sldId="763"/>
            <ac:spMk id="10" creationId="{A5784A08-DBED-F340-8F75-A8E3E38A9BD0}"/>
          </ac:spMkLst>
        </pc:spChg>
      </pc:sldChg>
      <pc:sldChg chg="modSp add mod">
        <pc:chgData name="LYDIA DIAMANTOPOULOU" userId="b4242e76ae30f1d2" providerId="LiveId" clId="{C83D713E-66AB-4E2E-AE22-0D48532193F5}" dt="2023-09-07T06:14:57.096" v="660" actId="20577"/>
        <pc:sldMkLst>
          <pc:docMk/>
          <pc:sldMk cId="1862195841" sldId="778"/>
        </pc:sldMkLst>
        <pc:spChg chg="mod">
          <ac:chgData name="LYDIA DIAMANTOPOULOU" userId="b4242e76ae30f1d2" providerId="LiveId" clId="{C83D713E-66AB-4E2E-AE22-0D48532193F5}" dt="2023-09-07T06:14:57.096" v="660" actId="20577"/>
          <ac:spMkLst>
            <pc:docMk/>
            <pc:sldMk cId="1862195841" sldId="778"/>
            <ac:spMk id="10" creationId="{A5784A08-DBED-F340-8F75-A8E3E38A9BD0}"/>
          </ac:spMkLst>
        </pc:spChg>
      </pc:sldChg>
      <pc:sldChg chg="del">
        <pc:chgData name="LYDIA DIAMANTOPOULOU" userId="b4242e76ae30f1d2" providerId="LiveId" clId="{C83D713E-66AB-4E2E-AE22-0D48532193F5}" dt="2023-09-07T05:53:16.826" v="0" actId="47"/>
        <pc:sldMkLst>
          <pc:docMk/>
          <pc:sldMk cId="3428657532" sldId="778"/>
        </pc:sldMkLst>
      </pc:sldChg>
      <pc:sldChg chg="modSp add mod">
        <pc:chgData name="LYDIA DIAMANTOPOULOU" userId="b4242e76ae30f1d2" providerId="LiveId" clId="{C83D713E-66AB-4E2E-AE22-0D48532193F5}" dt="2023-09-07T06:17:45.861" v="1164" actId="20577"/>
        <pc:sldMkLst>
          <pc:docMk/>
          <pc:sldMk cId="223594663" sldId="779"/>
        </pc:sldMkLst>
        <pc:spChg chg="mod">
          <ac:chgData name="LYDIA DIAMANTOPOULOU" userId="b4242e76ae30f1d2" providerId="LiveId" clId="{C83D713E-66AB-4E2E-AE22-0D48532193F5}" dt="2023-09-07T06:17:45.861" v="1164" actId="20577"/>
          <ac:spMkLst>
            <pc:docMk/>
            <pc:sldMk cId="223594663" sldId="779"/>
            <ac:spMk id="10" creationId="{A5784A08-DBED-F340-8F75-A8E3E38A9BD0}"/>
          </ac:spMkLst>
        </pc:spChg>
      </pc:sldChg>
      <pc:sldChg chg="del">
        <pc:chgData name="LYDIA DIAMANTOPOULOU" userId="b4242e76ae30f1d2" providerId="LiveId" clId="{C83D713E-66AB-4E2E-AE22-0D48532193F5}" dt="2023-09-07T05:53:17.060" v="1" actId="47"/>
        <pc:sldMkLst>
          <pc:docMk/>
          <pc:sldMk cId="1949756343" sldId="779"/>
        </pc:sldMkLst>
      </pc:sldChg>
      <pc:sldChg chg="modSp add mod">
        <pc:chgData name="LYDIA DIAMANTOPOULOU" userId="b4242e76ae30f1d2" providerId="LiveId" clId="{C83D713E-66AB-4E2E-AE22-0D48532193F5}" dt="2023-09-07T06:21:46.222" v="1476" actId="20577"/>
        <pc:sldMkLst>
          <pc:docMk/>
          <pc:sldMk cId="633367699" sldId="780"/>
        </pc:sldMkLst>
        <pc:spChg chg="mod">
          <ac:chgData name="LYDIA DIAMANTOPOULOU" userId="b4242e76ae30f1d2" providerId="LiveId" clId="{C83D713E-66AB-4E2E-AE22-0D48532193F5}" dt="2023-09-07T06:21:46.222" v="1476" actId="20577"/>
          <ac:spMkLst>
            <pc:docMk/>
            <pc:sldMk cId="633367699" sldId="780"/>
            <ac:spMk id="10" creationId="{A5784A08-DBED-F340-8F75-A8E3E38A9BD0}"/>
          </ac:spMkLst>
        </pc:spChg>
      </pc:sldChg>
      <pc:sldChg chg="del">
        <pc:chgData name="LYDIA DIAMANTOPOULOU" userId="b4242e76ae30f1d2" providerId="LiveId" clId="{C83D713E-66AB-4E2E-AE22-0D48532193F5}" dt="2023-09-07T05:53:17.297" v="2" actId="47"/>
        <pc:sldMkLst>
          <pc:docMk/>
          <pc:sldMk cId="2896245124" sldId="780"/>
        </pc:sldMkLst>
      </pc:sldChg>
      <pc:sldChg chg="del">
        <pc:chgData name="LYDIA DIAMANTOPOULOU" userId="b4242e76ae30f1d2" providerId="LiveId" clId="{C83D713E-66AB-4E2E-AE22-0D48532193F5}" dt="2023-09-07T05:53:17.789" v="3" actId="47"/>
        <pc:sldMkLst>
          <pc:docMk/>
          <pc:sldMk cId="808217225" sldId="781"/>
        </pc:sldMkLst>
      </pc:sldChg>
      <pc:sldChg chg="modSp add mod">
        <pc:chgData name="LYDIA DIAMANTOPOULOU" userId="b4242e76ae30f1d2" providerId="LiveId" clId="{C83D713E-66AB-4E2E-AE22-0D48532193F5}" dt="2023-09-07T06:22:17.367" v="1593" actId="20577"/>
        <pc:sldMkLst>
          <pc:docMk/>
          <pc:sldMk cId="2520302123" sldId="781"/>
        </pc:sldMkLst>
        <pc:spChg chg="mod">
          <ac:chgData name="LYDIA DIAMANTOPOULOU" userId="b4242e76ae30f1d2" providerId="LiveId" clId="{C83D713E-66AB-4E2E-AE22-0D48532193F5}" dt="2023-09-07T06:22:17.367" v="1593" actId="20577"/>
          <ac:spMkLst>
            <pc:docMk/>
            <pc:sldMk cId="2520302123" sldId="781"/>
            <ac:spMk id="10" creationId="{A5784A08-DBED-F340-8F75-A8E3E38A9BD0}"/>
          </ac:spMkLst>
        </pc:spChg>
      </pc:sldChg>
      <pc:sldChg chg="del">
        <pc:chgData name="LYDIA DIAMANTOPOULOU" userId="b4242e76ae30f1d2" providerId="LiveId" clId="{C83D713E-66AB-4E2E-AE22-0D48532193F5}" dt="2023-09-07T05:53:17.835" v="4" actId="47"/>
        <pc:sldMkLst>
          <pc:docMk/>
          <pc:sldMk cId="1513112554" sldId="782"/>
        </pc:sldMkLst>
      </pc:sldChg>
      <pc:sldChg chg="modSp add mod">
        <pc:chgData name="LYDIA DIAMANTOPOULOU" userId="b4242e76ae30f1d2" providerId="LiveId" clId="{C83D713E-66AB-4E2E-AE22-0D48532193F5}" dt="2023-09-07T06:24:26.203" v="2133" actId="20577"/>
        <pc:sldMkLst>
          <pc:docMk/>
          <pc:sldMk cId="1978653750" sldId="782"/>
        </pc:sldMkLst>
        <pc:spChg chg="mod">
          <ac:chgData name="LYDIA DIAMANTOPOULOU" userId="b4242e76ae30f1d2" providerId="LiveId" clId="{C83D713E-66AB-4E2E-AE22-0D48532193F5}" dt="2023-09-07T06:24:26.203" v="2133" actId="20577"/>
          <ac:spMkLst>
            <pc:docMk/>
            <pc:sldMk cId="1978653750" sldId="782"/>
            <ac:spMk id="10" creationId="{A5784A08-DBED-F340-8F75-A8E3E38A9BD0}"/>
          </ac:spMkLst>
        </pc:spChg>
      </pc:sldChg>
      <pc:sldChg chg="modSp add mod">
        <pc:chgData name="LYDIA DIAMANTOPOULOU" userId="b4242e76ae30f1d2" providerId="LiveId" clId="{C83D713E-66AB-4E2E-AE22-0D48532193F5}" dt="2023-09-07T06:25:32.167" v="2384" actId="20577"/>
        <pc:sldMkLst>
          <pc:docMk/>
          <pc:sldMk cId="22497907" sldId="783"/>
        </pc:sldMkLst>
        <pc:spChg chg="mod">
          <ac:chgData name="LYDIA DIAMANTOPOULOU" userId="b4242e76ae30f1d2" providerId="LiveId" clId="{C83D713E-66AB-4E2E-AE22-0D48532193F5}" dt="2023-09-07T06:25:32.167" v="2384" actId="20577"/>
          <ac:spMkLst>
            <pc:docMk/>
            <pc:sldMk cId="22497907" sldId="783"/>
            <ac:spMk id="10" creationId="{A5784A08-DBED-F340-8F75-A8E3E38A9BD0}"/>
          </ac:spMkLst>
        </pc:spChg>
      </pc:sldChg>
      <pc:sldChg chg="del">
        <pc:chgData name="LYDIA DIAMANTOPOULOU" userId="b4242e76ae30f1d2" providerId="LiveId" clId="{C83D713E-66AB-4E2E-AE22-0D48532193F5}" dt="2023-09-07T05:53:17.850" v="5" actId="47"/>
        <pc:sldMkLst>
          <pc:docMk/>
          <pc:sldMk cId="2799292559" sldId="783"/>
        </pc:sldMkLst>
      </pc:sldChg>
      <pc:sldChg chg="del">
        <pc:chgData name="LYDIA DIAMANTOPOULOU" userId="b4242e76ae30f1d2" providerId="LiveId" clId="{C83D713E-66AB-4E2E-AE22-0D48532193F5}" dt="2023-09-07T05:53:17.903" v="6" actId="47"/>
        <pc:sldMkLst>
          <pc:docMk/>
          <pc:sldMk cId="599646426" sldId="784"/>
        </pc:sldMkLst>
      </pc:sldChg>
      <pc:sldChg chg="modSp add mod">
        <pc:chgData name="LYDIA DIAMANTOPOULOU" userId="b4242e76ae30f1d2" providerId="LiveId" clId="{C83D713E-66AB-4E2E-AE22-0D48532193F5}" dt="2023-09-07T06:26:27.083" v="2517" actId="20577"/>
        <pc:sldMkLst>
          <pc:docMk/>
          <pc:sldMk cId="2188038509" sldId="784"/>
        </pc:sldMkLst>
        <pc:spChg chg="mod">
          <ac:chgData name="LYDIA DIAMANTOPOULOU" userId="b4242e76ae30f1d2" providerId="LiveId" clId="{C83D713E-66AB-4E2E-AE22-0D48532193F5}" dt="2023-09-07T06:26:27.083" v="2517" actId="20577"/>
          <ac:spMkLst>
            <pc:docMk/>
            <pc:sldMk cId="2188038509" sldId="784"/>
            <ac:spMk id="10" creationId="{A5784A08-DBED-F340-8F75-A8E3E38A9BD0}"/>
          </ac:spMkLst>
        </pc:spChg>
      </pc:sldChg>
      <pc:sldChg chg="modSp add mod">
        <pc:chgData name="LYDIA DIAMANTOPOULOU" userId="b4242e76ae30f1d2" providerId="LiveId" clId="{C83D713E-66AB-4E2E-AE22-0D48532193F5}" dt="2023-09-07T06:29:05.285" v="2692" actId="27636"/>
        <pc:sldMkLst>
          <pc:docMk/>
          <pc:sldMk cId="349401568" sldId="785"/>
        </pc:sldMkLst>
        <pc:spChg chg="mod">
          <ac:chgData name="LYDIA DIAMANTOPOULOU" userId="b4242e76ae30f1d2" providerId="LiveId" clId="{C83D713E-66AB-4E2E-AE22-0D48532193F5}" dt="2023-09-07T06:29:05.285" v="2692" actId="27636"/>
          <ac:spMkLst>
            <pc:docMk/>
            <pc:sldMk cId="349401568" sldId="785"/>
            <ac:spMk id="10" creationId="{A5784A08-DBED-F340-8F75-A8E3E38A9BD0}"/>
          </ac:spMkLst>
        </pc:spChg>
      </pc:sldChg>
      <pc:sldChg chg="del">
        <pc:chgData name="LYDIA DIAMANTOPOULOU" userId="b4242e76ae30f1d2" providerId="LiveId" clId="{C83D713E-66AB-4E2E-AE22-0D48532193F5}" dt="2023-09-07T05:53:17.931" v="7" actId="47"/>
        <pc:sldMkLst>
          <pc:docMk/>
          <pc:sldMk cId="1638847108" sldId="785"/>
        </pc:sldMkLst>
      </pc:sldChg>
      <pc:sldChg chg="modSp add mod">
        <pc:chgData name="LYDIA DIAMANTOPOULOU" userId="b4242e76ae30f1d2" providerId="LiveId" clId="{C83D713E-66AB-4E2E-AE22-0D48532193F5}" dt="2023-09-07T06:29:41.322" v="2696" actId="20577"/>
        <pc:sldMkLst>
          <pc:docMk/>
          <pc:sldMk cId="602836881" sldId="786"/>
        </pc:sldMkLst>
        <pc:spChg chg="mod">
          <ac:chgData name="LYDIA DIAMANTOPOULOU" userId="b4242e76ae30f1d2" providerId="LiveId" clId="{C83D713E-66AB-4E2E-AE22-0D48532193F5}" dt="2023-09-07T06:29:41.322" v="2696" actId="20577"/>
          <ac:spMkLst>
            <pc:docMk/>
            <pc:sldMk cId="602836881" sldId="786"/>
            <ac:spMk id="10" creationId="{A5784A08-DBED-F340-8F75-A8E3E38A9BD0}"/>
          </ac:spMkLst>
        </pc:spChg>
      </pc:sldChg>
      <pc:sldChg chg="del">
        <pc:chgData name="LYDIA DIAMANTOPOULOU" userId="b4242e76ae30f1d2" providerId="LiveId" clId="{C83D713E-66AB-4E2E-AE22-0D48532193F5}" dt="2023-09-07T05:53:17.963" v="8" actId="47"/>
        <pc:sldMkLst>
          <pc:docMk/>
          <pc:sldMk cId="2110996989" sldId="786"/>
        </pc:sldMkLst>
      </pc:sldChg>
      <pc:sldChg chg="modSp add mod">
        <pc:chgData name="LYDIA DIAMANTOPOULOU" userId="b4242e76ae30f1d2" providerId="LiveId" clId="{C83D713E-66AB-4E2E-AE22-0D48532193F5}" dt="2023-09-07T06:30:11.369" v="2701" actId="20577"/>
        <pc:sldMkLst>
          <pc:docMk/>
          <pc:sldMk cId="991595450" sldId="787"/>
        </pc:sldMkLst>
        <pc:spChg chg="mod">
          <ac:chgData name="LYDIA DIAMANTOPOULOU" userId="b4242e76ae30f1d2" providerId="LiveId" clId="{C83D713E-66AB-4E2E-AE22-0D48532193F5}" dt="2023-09-07T06:30:11.369" v="2701" actId="20577"/>
          <ac:spMkLst>
            <pc:docMk/>
            <pc:sldMk cId="991595450" sldId="787"/>
            <ac:spMk id="10" creationId="{A5784A08-DBED-F340-8F75-A8E3E38A9BD0}"/>
          </ac:spMkLst>
        </pc:spChg>
      </pc:sldChg>
      <pc:sldChg chg="del">
        <pc:chgData name="LYDIA DIAMANTOPOULOU" userId="b4242e76ae30f1d2" providerId="LiveId" clId="{C83D713E-66AB-4E2E-AE22-0D48532193F5}" dt="2023-09-07T05:53:17.993" v="9" actId="47"/>
        <pc:sldMkLst>
          <pc:docMk/>
          <pc:sldMk cId="3740834172" sldId="787"/>
        </pc:sldMkLst>
      </pc:sldChg>
      <pc:sldChg chg="del">
        <pc:chgData name="LYDIA DIAMANTOPOULOU" userId="b4242e76ae30f1d2" providerId="LiveId" clId="{C83D713E-66AB-4E2E-AE22-0D48532193F5}" dt="2023-09-07T05:53:18.028" v="10" actId="47"/>
        <pc:sldMkLst>
          <pc:docMk/>
          <pc:sldMk cId="2523837364" sldId="788"/>
        </pc:sldMkLst>
      </pc:sldChg>
      <pc:sldChg chg="modSp add mod">
        <pc:chgData name="LYDIA DIAMANTOPOULOU" userId="b4242e76ae30f1d2" providerId="LiveId" clId="{C83D713E-66AB-4E2E-AE22-0D48532193F5}" dt="2023-09-07T06:32:20.032" v="2737" actId="20577"/>
        <pc:sldMkLst>
          <pc:docMk/>
          <pc:sldMk cId="3612988473" sldId="788"/>
        </pc:sldMkLst>
        <pc:spChg chg="mod">
          <ac:chgData name="LYDIA DIAMANTOPOULOU" userId="b4242e76ae30f1d2" providerId="LiveId" clId="{C83D713E-66AB-4E2E-AE22-0D48532193F5}" dt="2023-09-07T06:32:20.032" v="2737" actId="20577"/>
          <ac:spMkLst>
            <pc:docMk/>
            <pc:sldMk cId="3612988473" sldId="788"/>
            <ac:spMk id="58370" creationId="{55B18FE8-A240-8487-1D13-C898513D50DE}"/>
          </ac:spMkLst>
        </pc:spChg>
      </pc:sldChg>
      <pc:sldChg chg="del">
        <pc:chgData name="LYDIA DIAMANTOPOULOU" userId="b4242e76ae30f1d2" providerId="LiveId" clId="{C83D713E-66AB-4E2E-AE22-0D48532193F5}" dt="2023-09-07T05:53:18.059" v="11" actId="47"/>
        <pc:sldMkLst>
          <pc:docMk/>
          <pc:sldMk cId="781116151" sldId="789"/>
        </pc:sldMkLst>
      </pc:sldChg>
      <pc:sldChg chg="addSp delSp modSp new mod">
        <pc:chgData name="LYDIA DIAMANTOPOULOU" userId="b4242e76ae30f1d2" providerId="LiveId" clId="{C83D713E-66AB-4E2E-AE22-0D48532193F5}" dt="2023-09-07T06:40:39.502" v="2768"/>
        <pc:sldMkLst>
          <pc:docMk/>
          <pc:sldMk cId="1067478011" sldId="789"/>
        </pc:sldMkLst>
        <pc:spChg chg="mod">
          <ac:chgData name="LYDIA DIAMANTOPOULOU" userId="b4242e76ae30f1d2" providerId="LiveId" clId="{C83D713E-66AB-4E2E-AE22-0D48532193F5}" dt="2023-09-07T06:38:20.256" v="2753" actId="122"/>
          <ac:spMkLst>
            <pc:docMk/>
            <pc:sldMk cId="1067478011" sldId="789"/>
            <ac:spMk id="2" creationId="{CC690ED1-B61B-8B40-46DE-E5A4CDB87AD4}"/>
          </ac:spMkLst>
        </pc:spChg>
        <pc:spChg chg="del mod">
          <ac:chgData name="LYDIA DIAMANTOPOULOU" userId="b4242e76ae30f1d2" providerId="LiveId" clId="{C83D713E-66AB-4E2E-AE22-0D48532193F5}" dt="2023-09-07T06:39:40.220" v="2761" actId="478"/>
          <ac:spMkLst>
            <pc:docMk/>
            <pc:sldMk cId="1067478011" sldId="789"/>
            <ac:spMk id="3" creationId="{4A6EEFCA-E6BE-789B-190B-78FD1B631DE6}"/>
          </ac:spMkLst>
        </pc:spChg>
        <pc:spChg chg="add mod">
          <ac:chgData name="LYDIA DIAMANTOPOULOU" userId="b4242e76ae30f1d2" providerId="LiveId" clId="{C83D713E-66AB-4E2E-AE22-0D48532193F5}" dt="2023-09-07T06:39:40.220" v="2761" actId="478"/>
          <ac:spMkLst>
            <pc:docMk/>
            <pc:sldMk cId="1067478011" sldId="789"/>
            <ac:spMk id="5" creationId="{F9B353BE-54E1-4BC3-E79C-E36A03B7C25B}"/>
          </ac:spMkLst>
        </pc:spChg>
        <pc:picChg chg="add del mod">
          <ac:chgData name="LYDIA DIAMANTOPOULOU" userId="b4242e76ae30f1d2" providerId="LiveId" clId="{C83D713E-66AB-4E2E-AE22-0D48532193F5}" dt="2023-09-07T06:39:57.278" v="2767" actId="478"/>
          <ac:picMkLst>
            <pc:docMk/>
            <pc:sldMk cId="1067478011" sldId="789"/>
            <ac:picMk id="1026" creationId="{5C47E70F-E81E-A297-D27D-F53585D27667}"/>
          </ac:picMkLst>
        </pc:picChg>
        <pc:picChg chg="add">
          <ac:chgData name="LYDIA DIAMANTOPOULOU" userId="b4242e76ae30f1d2" providerId="LiveId" clId="{C83D713E-66AB-4E2E-AE22-0D48532193F5}" dt="2023-09-07T06:40:39.502" v="2768"/>
          <ac:picMkLst>
            <pc:docMk/>
            <pc:sldMk cId="1067478011" sldId="789"/>
            <ac:picMk id="1028" creationId="{9BAEB1DC-DE9E-03E7-246B-90BB0DFED6C4}"/>
          </ac:picMkLst>
        </pc:picChg>
      </pc:sldChg>
      <pc:sldChg chg="add ord">
        <pc:chgData name="LYDIA DIAMANTOPOULOU" userId="b4242e76ae30f1d2" providerId="LiveId" clId="{C83D713E-66AB-4E2E-AE22-0D48532193F5}" dt="2023-09-07T06:41:02.980" v="2770"/>
        <pc:sldMkLst>
          <pc:docMk/>
          <pc:sldMk cId="235651347" sldId="790"/>
        </pc:sldMkLst>
      </pc:sldChg>
      <pc:sldChg chg="del">
        <pc:chgData name="LYDIA DIAMANTOPOULOU" userId="b4242e76ae30f1d2" providerId="LiveId" clId="{C83D713E-66AB-4E2E-AE22-0D48532193F5}" dt="2023-09-07T05:53:18.092" v="12" actId="47"/>
        <pc:sldMkLst>
          <pc:docMk/>
          <pc:sldMk cId="2529733253" sldId="790"/>
        </pc:sldMkLst>
      </pc:sldChg>
      <pc:sldChg chg="del">
        <pc:chgData name="LYDIA DIAMANTOPOULOU" userId="b4242e76ae30f1d2" providerId="LiveId" clId="{C83D713E-66AB-4E2E-AE22-0D48532193F5}" dt="2023-09-07T05:53:18.737" v="18" actId="47"/>
        <pc:sldMkLst>
          <pc:docMk/>
          <pc:sldMk cId="1347647801" sldId="791"/>
        </pc:sldMkLst>
      </pc:sldChg>
      <pc:sldChg chg="addSp delSp modSp add mod addCm">
        <pc:chgData name="LYDIA DIAMANTOPOULOU" userId="b4242e76ae30f1d2" providerId="LiveId" clId="{C83D713E-66AB-4E2E-AE22-0D48532193F5}" dt="2023-09-07T06:43:26.665" v="2777"/>
        <pc:sldMkLst>
          <pc:docMk/>
          <pc:sldMk cId="3494673358" sldId="791"/>
        </pc:sldMkLst>
        <pc:spChg chg="del">
          <ac:chgData name="LYDIA DIAMANTOPOULOU" userId="b4242e76ae30f1d2" providerId="LiveId" clId="{C83D713E-66AB-4E2E-AE22-0D48532193F5}" dt="2023-09-07T06:43:01.522" v="2772" actId="478"/>
          <ac:spMkLst>
            <pc:docMk/>
            <pc:sldMk cId="3494673358" sldId="791"/>
            <ac:spMk id="3" creationId="{4A6EEFCA-E6BE-789B-190B-78FD1B631DE6}"/>
          </ac:spMkLst>
        </pc:spChg>
        <pc:spChg chg="add mod">
          <ac:chgData name="LYDIA DIAMANTOPOULOU" userId="b4242e76ae30f1d2" providerId="LiveId" clId="{C83D713E-66AB-4E2E-AE22-0D48532193F5}" dt="2023-09-07T06:43:01.522" v="2772" actId="478"/>
          <ac:spMkLst>
            <pc:docMk/>
            <pc:sldMk cId="3494673358" sldId="791"/>
            <ac:spMk id="5" creationId="{19DFCBA1-1E13-44C6-C2EE-90FB97D2CB11}"/>
          </ac:spMkLst>
        </pc:spChg>
        <pc:picChg chg="add mod">
          <ac:chgData name="LYDIA DIAMANTOPOULOU" userId="b4242e76ae30f1d2" providerId="LiveId" clId="{C83D713E-66AB-4E2E-AE22-0D48532193F5}" dt="2023-09-07T06:43:11.131" v="2776" actId="14100"/>
          <ac:picMkLst>
            <pc:docMk/>
            <pc:sldMk cId="3494673358" sldId="791"/>
            <ac:picMk id="2050" creationId="{1B4EBC3F-5F5E-CE0E-3FFF-882AA706C893}"/>
          </ac:picMkLst>
        </pc:picChg>
        <pc:extLst>
          <p:ext xmlns:p="http://schemas.openxmlformats.org/presentationml/2006/main" uri="{D6D511B9-2390-475A-947B-AFAB55BFBCF1}">
            <pc226:cmChg xmlns:pc226="http://schemas.microsoft.com/office/powerpoint/2022/06/main/command" chg="add">
              <pc226:chgData name="LYDIA DIAMANTOPOULOU" userId="b4242e76ae30f1d2" providerId="LiveId" clId="{C83D713E-66AB-4E2E-AE22-0D48532193F5}" dt="2023-09-07T06:43:26.665" v="2777"/>
              <pc2:cmMkLst xmlns:pc2="http://schemas.microsoft.com/office/powerpoint/2019/9/main/command">
                <pc:docMk/>
                <pc:sldMk cId="3494673358" sldId="791"/>
                <pc2:cmMk id="{34A83304-99C2-47A8-988F-F32D128A666B}"/>
              </pc2:cmMkLst>
            </pc226:cmChg>
          </p:ext>
        </pc:extLst>
      </pc:sldChg>
      <pc:sldChg chg="del">
        <pc:chgData name="LYDIA DIAMANTOPOULOU" userId="b4242e76ae30f1d2" providerId="LiveId" clId="{C83D713E-66AB-4E2E-AE22-0D48532193F5}" dt="2023-09-07T05:53:19.304" v="21" actId="47"/>
        <pc:sldMkLst>
          <pc:docMk/>
          <pc:sldMk cId="3701159305" sldId="792"/>
        </pc:sldMkLst>
      </pc:sldChg>
      <pc:sldChg chg="addSp modSp new mod">
        <pc:chgData name="LYDIA DIAMANTOPOULOU" userId="b4242e76ae30f1d2" providerId="LiveId" clId="{C83D713E-66AB-4E2E-AE22-0D48532193F5}" dt="2023-09-07T06:57:11.471" v="2799" actId="113"/>
        <pc:sldMkLst>
          <pc:docMk/>
          <pc:sldMk cId="3904082870" sldId="792"/>
        </pc:sldMkLst>
        <pc:spChg chg="add mod">
          <ac:chgData name="LYDIA DIAMANTOPOULOU" userId="b4242e76ae30f1d2" providerId="LiveId" clId="{C83D713E-66AB-4E2E-AE22-0D48532193F5}" dt="2023-09-07T06:57:11.471" v="2799" actId="113"/>
          <ac:spMkLst>
            <pc:docMk/>
            <pc:sldMk cId="3904082870" sldId="792"/>
            <ac:spMk id="3" creationId="{2BC3771A-5E0B-B2DA-40FD-BBF5E1190193}"/>
          </ac:spMkLst>
        </pc:spChg>
      </pc:sldChg>
      <pc:sldChg chg="modSp add mod">
        <pc:chgData name="LYDIA DIAMANTOPOULOU" userId="b4242e76ae30f1d2" providerId="LiveId" clId="{C83D713E-66AB-4E2E-AE22-0D48532193F5}" dt="2023-09-07T06:59:11.214" v="2806"/>
        <pc:sldMkLst>
          <pc:docMk/>
          <pc:sldMk cId="3050607190" sldId="793"/>
        </pc:sldMkLst>
        <pc:spChg chg="mod">
          <ac:chgData name="LYDIA DIAMANTOPOULOU" userId="b4242e76ae30f1d2" providerId="LiveId" clId="{C83D713E-66AB-4E2E-AE22-0D48532193F5}" dt="2023-09-07T06:59:11.214" v="2806"/>
          <ac:spMkLst>
            <pc:docMk/>
            <pc:sldMk cId="3050607190" sldId="793"/>
            <ac:spMk id="3" creationId="{2BC3771A-5E0B-B2DA-40FD-BBF5E1190193}"/>
          </ac:spMkLst>
        </pc:spChg>
      </pc:sldChg>
      <pc:sldChg chg="del">
        <pc:chgData name="LYDIA DIAMANTOPOULOU" userId="b4242e76ae30f1d2" providerId="LiveId" clId="{C83D713E-66AB-4E2E-AE22-0D48532193F5}" dt="2023-09-07T05:53:19.289" v="20" actId="47"/>
        <pc:sldMkLst>
          <pc:docMk/>
          <pc:sldMk cId="3262949063" sldId="793"/>
        </pc:sldMkLst>
      </pc:sldChg>
      <pc:sldChg chg="modSp add mod">
        <pc:chgData name="LYDIA DIAMANTOPOULOU" userId="b4242e76ae30f1d2" providerId="LiveId" clId="{C83D713E-66AB-4E2E-AE22-0D48532193F5}" dt="2023-09-07T07:00:48.575" v="2817" actId="113"/>
        <pc:sldMkLst>
          <pc:docMk/>
          <pc:sldMk cId="1110723688" sldId="794"/>
        </pc:sldMkLst>
        <pc:spChg chg="mod">
          <ac:chgData name="LYDIA DIAMANTOPOULOU" userId="b4242e76ae30f1d2" providerId="LiveId" clId="{C83D713E-66AB-4E2E-AE22-0D48532193F5}" dt="2023-09-07T07:00:48.575" v="2817" actId="113"/>
          <ac:spMkLst>
            <pc:docMk/>
            <pc:sldMk cId="1110723688" sldId="794"/>
            <ac:spMk id="3" creationId="{2BC3771A-5E0B-B2DA-40FD-BBF5E1190193}"/>
          </ac:spMkLst>
        </pc:spChg>
      </pc:sldChg>
      <pc:sldChg chg="del">
        <pc:chgData name="LYDIA DIAMANTOPOULOU" userId="b4242e76ae30f1d2" providerId="LiveId" clId="{C83D713E-66AB-4E2E-AE22-0D48532193F5}" dt="2023-09-07T05:53:19.464" v="25" actId="47"/>
        <pc:sldMkLst>
          <pc:docMk/>
          <pc:sldMk cId="1180511869" sldId="794"/>
        </pc:sldMkLst>
      </pc:sldChg>
      <pc:sldChg chg="del">
        <pc:chgData name="LYDIA DIAMANTOPOULOU" userId="b4242e76ae30f1d2" providerId="LiveId" clId="{C83D713E-66AB-4E2E-AE22-0D48532193F5}" dt="2023-09-07T05:53:19.495" v="26" actId="47"/>
        <pc:sldMkLst>
          <pc:docMk/>
          <pc:sldMk cId="982467070" sldId="795"/>
        </pc:sldMkLst>
      </pc:sldChg>
      <pc:sldChg chg="del">
        <pc:chgData name="LYDIA DIAMANTOPOULOU" userId="b4242e76ae30f1d2" providerId="LiveId" clId="{C83D713E-66AB-4E2E-AE22-0D48532193F5}" dt="2023-09-07T05:53:19.542" v="27" actId="47"/>
        <pc:sldMkLst>
          <pc:docMk/>
          <pc:sldMk cId="2069115793" sldId="796"/>
        </pc:sldMkLst>
      </pc:sldChg>
      <pc:sldChg chg="del">
        <pc:chgData name="LYDIA DIAMANTOPOULOU" userId="b4242e76ae30f1d2" providerId="LiveId" clId="{C83D713E-66AB-4E2E-AE22-0D48532193F5}" dt="2023-09-07T05:53:19.558" v="28" actId="47"/>
        <pc:sldMkLst>
          <pc:docMk/>
          <pc:sldMk cId="1283937375" sldId="797"/>
        </pc:sldMkLst>
      </pc:sldChg>
      <pc:sldChg chg="del">
        <pc:chgData name="LYDIA DIAMANTOPOULOU" userId="b4242e76ae30f1d2" providerId="LiveId" clId="{C83D713E-66AB-4E2E-AE22-0D48532193F5}" dt="2023-09-07T05:53:19.606" v="29" actId="47"/>
        <pc:sldMkLst>
          <pc:docMk/>
          <pc:sldMk cId="971915159" sldId="798"/>
        </pc:sldMkLst>
      </pc:sldChg>
      <pc:sldChg chg="del">
        <pc:chgData name="LYDIA DIAMANTOPOULOU" userId="b4242e76ae30f1d2" providerId="LiveId" clId="{C83D713E-66AB-4E2E-AE22-0D48532193F5}" dt="2023-09-07T05:53:19.652" v="30" actId="47"/>
        <pc:sldMkLst>
          <pc:docMk/>
          <pc:sldMk cId="1037585078" sldId="799"/>
        </pc:sldMkLst>
      </pc:sldChg>
      <pc:sldChg chg="del">
        <pc:chgData name="LYDIA DIAMANTOPOULOU" userId="b4242e76ae30f1d2" providerId="LiveId" clId="{C83D713E-66AB-4E2E-AE22-0D48532193F5}" dt="2023-09-07T05:53:20.169" v="31" actId="47"/>
        <pc:sldMkLst>
          <pc:docMk/>
          <pc:sldMk cId="687859551" sldId="800"/>
        </pc:sldMkLst>
      </pc:sldChg>
      <pc:sldChg chg="del">
        <pc:chgData name="LYDIA DIAMANTOPOULOU" userId="b4242e76ae30f1d2" providerId="LiveId" clId="{C83D713E-66AB-4E2E-AE22-0D48532193F5}" dt="2023-09-07T05:53:20.673" v="32" actId="47"/>
        <pc:sldMkLst>
          <pc:docMk/>
          <pc:sldMk cId="2745547993" sldId="801"/>
        </pc:sldMkLst>
      </pc:sldChg>
      <pc:sldChg chg="del">
        <pc:chgData name="LYDIA DIAMANTOPOULOU" userId="b4242e76ae30f1d2" providerId="LiveId" clId="{C83D713E-66AB-4E2E-AE22-0D48532193F5}" dt="2023-09-07T05:53:20.706" v="33" actId="47"/>
        <pc:sldMkLst>
          <pc:docMk/>
          <pc:sldMk cId="1546965343" sldId="802"/>
        </pc:sldMkLst>
      </pc:sldChg>
      <pc:sldChg chg="del">
        <pc:chgData name="LYDIA DIAMANTOPOULOU" userId="b4242e76ae30f1d2" providerId="LiveId" clId="{C83D713E-66AB-4E2E-AE22-0D48532193F5}" dt="2023-09-07T05:53:21.973" v="42" actId="47"/>
        <pc:sldMkLst>
          <pc:docMk/>
          <pc:sldMk cId="1890406332" sldId="803"/>
        </pc:sldMkLst>
      </pc:sldChg>
      <pc:sldChg chg="del">
        <pc:chgData name="LYDIA DIAMANTOPOULOU" userId="b4242e76ae30f1d2" providerId="LiveId" clId="{C83D713E-66AB-4E2E-AE22-0D48532193F5}" dt="2023-09-07T05:53:22.140" v="43" actId="47"/>
        <pc:sldMkLst>
          <pc:docMk/>
          <pc:sldMk cId="2334473526" sldId="804"/>
        </pc:sldMkLst>
      </pc:sldChg>
    </pc:docChg>
  </pc:docChgLst>
</pc:chgInfo>
</file>

<file path=ppt/comments/modernComment_317_D04C7BCE.xml><?xml version="1.0" encoding="utf-8"?>
<p188:cmLst xmlns:a="http://schemas.openxmlformats.org/drawingml/2006/main" xmlns:r="http://schemas.openxmlformats.org/officeDocument/2006/relationships" xmlns:p188="http://schemas.microsoft.com/office/powerpoint/2018/8/main">
  <p188:cm id="{34A83304-99C2-47A8-988F-F32D128A666B}" authorId="{3B752363-F622-C424-01A0-17266EA2DB40}" created="2023-09-07T06:43:26.651">
    <ac:deMkLst xmlns:ac="http://schemas.microsoft.com/office/drawing/2013/main/command">
      <pc:docMk xmlns:pc="http://schemas.microsoft.com/office/powerpoint/2013/main/command"/>
      <pc:sldMk xmlns:pc="http://schemas.microsoft.com/office/powerpoint/2013/main/command" cId="3494673358" sldId="791"/>
      <ac:picMk id="2050" creationId="{1B4EBC3F-5F5E-CE0E-3FFF-882AA706C893}"/>
    </ac:deMkLst>
    <p188:txBody>
      <a:bodyPr/>
      <a:lstStyle/>
      <a:p>
        <a:r>
          <a:rPr lang="el-GR"/>
          <a:t>ΠΗΓΗ TAXHEAVEN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50A97-7063-4A5D-B211-1FDBDEC3CDF3}" type="datetimeFigureOut">
              <a:rPr lang="el-GR" smtClean="0"/>
              <a:t>7/9/2023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7B0C9-1440-4FED-A2D7-F6160E41C7CC}" type="slidenum">
              <a:rPr lang="el-GR" smtClean="0"/>
              <a:t>‹#›</a:t>
            </a:fld>
            <a:endParaRPr lang="el-GR" dirty="0"/>
          </a:p>
        </p:txBody>
      </p:sp>
    </p:spTree>
    <p:extLst>
      <p:ext uri="{BB962C8B-B14F-4D97-AF65-F5344CB8AC3E}">
        <p14:creationId xmlns:p14="http://schemas.microsoft.com/office/powerpoint/2010/main" val="304897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6.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7518C4A-60F2-E24B-A76B-273D8B97822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E7C38402-6408-405D-D5A9-7DED65EC70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20483" name="Picture 2">
            <a:extLst>
              <a:ext uri="{FF2B5EF4-FFF2-40B4-BE49-F238E27FC236}">
                <a16:creationId xmlns:a16="http://schemas.microsoft.com/office/drawing/2014/main" id="{935C521E-DA69-C194-CCF1-1226F8469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343400"/>
            <a:ext cx="58483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1EEBE4FA-D04B-CBE1-AE1C-CB920363DA3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5FCE3E03-5B79-15FC-FECE-C76A4CEC5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9395" name="Picture 2">
            <a:extLst>
              <a:ext uri="{FF2B5EF4-FFF2-40B4-BE49-F238E27FC236}">
                <a16:creationId xmlns:a16="http://schemas.microsoft.com/office/drawing/2014/main" id="{C67EA1B2-5065-D493-ADED-CFE34C27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343400"/>
            <a:ext cx="5867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6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1DA29E75-CBCC-03FB-40A6-8F042C5EDC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8B52CF61-2AE4-7798-E69A-4940446BC0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61443" name="Picture 2">
            <a:extLst>
              <a:ext uri="{FF2B5EF4-FFF2-40B4-BE49-F238E27FC236}">
                <a16:creationId xmlns:a16="http://schemas.microsoft.com/office/drawing/2014/main" id="{D552E946-5923-D373-7F5C-7712CC2C3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4362450"/>
            <a:ext cx="57435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a:extLst>
              <a:ext uri="{FF2B5EF4-FFF2-40B4-BE49-F238E27FC236}">
                <a16:creationId xmlns:a16="http://schemas.microsoft.com/office/drawing/2014/main" id="{E8A63513-D08E-4F2B-00D3-516037793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6400800"/>
            <a:ext cx="59531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992FAB7A-995B-D376-418A-C36FE51E0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Rectangle 3">
            <a:extLst>
              <a:ext uri="{FF2B5EF4-FFF2-40B4-BE49-F238E27FC236}">
                <a16:creationId xmlns:a16="http://schemas.microsoft.com/office/drawing/2014/main" id="{AD594819-6D1B-4B0A-6AE6-CA1D7F5693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pic>
        <p:nvPicPr>
          <p:cNvPr id="67587" name="Picture 2">
            <a:extLst>
              <a:ext uri="{FF2B5EF4-FFF2-40B4-BE49-F238E27FC236}">
                <a16:creationId xmlns:a16="http://schemas.microsoft.com/office/drawing/2014/main" id="{434C0007-B513-90DC-FF88-56BE06418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4343400"/>
            <a:ext cx="5657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a:extLst>
              <a:ext uri="{FF2B5EF4-FFF2-40B4-BE49-F238E27FC236}">
                <a16:creationId xmlns:a16="http://schemas.microsoft.com/office/drawing/2014/main" id="{38B90821-16CB-CB81-C677-AF9CA8994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867400"/>
            <a:ext cx="5838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08F82520-CBCC-CDF8-F56A-C801E55BCF1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279EB5C7-2CA6-2CD3-964C-95FFC1B0B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76131" name="Picture 2">
            <a:extLst>
              <a:ext uri="{FF2B5EF4-FFF2-40B4-BE49-F238E27FC236}">
                <a16:creationId xmlns:a16="http://schemas.microsoft.com/office/drawing/2014/main" id="{C192E7B8-F596-1896-602A-9A9DFF7A2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4343400"/>
            <a:ext cx="58959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2D94213C-3C67-E616-FDD5-C2B28FC7B3C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4E320C62-5FCA-AA5D-3386-D55AE3DF37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78179" name="Picture 2">
            <a:extLst>
              <a:ext uri="{FF2B5EF4-FFF2-40B4-BE49-F238E27FC236}">
                <a16:creationId xmlns:a16="http://schemas.microsoft.com/office/drawing/2014/main" id="{2023E04B-3B59-AF91-1604-E5E4388E9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4343400"/>
            <a:ext cx="58959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257F97E9-6833-DEA8-1B0F-73C25AE6A41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645B2262-7906-D472-E9E4-1537E7C3B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80227" name="Picture 2">
            <a:extLst>
              <a:ext uri="{FF2B5EF4-FFF2-40B4-BE49-F238E27FC236}">
                <a16:creationId xmlns:a16="http://schemas.microsoft.com/office/drawing/2014/main" id="{C4BFFEB5-6837-55E9-0B5B-2F9A91D70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4343400"/>
            <a:ext cx="58959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2">
            <a:extLst>
              <a:ext uri="{FF2B5EF4-FFF2-40B4-BE49-F238E27FC236}">
                <a16:creationId xmlns:a16="http://schemas.microsoft.com/office/drawing/2014/main" id="{A37AA1AD-01D4-96C8-67CF-536B562AA1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6934200"/>
            <a:ext cx="59340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a:extLst>
              <a:ext uri="{FF2B5EF4-FFF2-40B4-BE49-F238E27FC236}">
                <a16:creationId xmlns:a16="http://schemas.microsoft.com/office/drawing/2014/main" id="{299DC170-0286-280C-087F-B5D157392A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8" name="Notes Placeholder 2">
            <a:extLst>
              <a:ext uri="{FF2B5EF4-FFF2-40B4-BE49-F238E27FC236}">
                <a16:creationId xmlns:a16="http://schemas.microsoft.com/office/drawing/2014/main" id="{180049EE-93AB-730D-0418-6CE7046714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a:extLst>
              <a:ext uri="{FF2B5EF4-FFF2-40B4-BE49-F238E27FC236}">
                <a16:creationId xmlns:a16="http://schemas.microsoft.com/office/drawing/2014/main" id="{DFAFB60B-8E28-A2DE-ED1D-4E9AFC80AF3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6" name="Notes Placeholder 2">
            <a:extLst>
              <a:ext uri="{FF2B5EF4-FFF2-40B4-BE49-F238E27FC236}">
                <a16:creationId xmlns:a16="http://schemas.microsoft.com/office/drawing/2014/main" id="{F143E89B-F55F-58B6-7D66-2DC51BE02E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90467" name="Picture 2">
            <a:extLst>
              <a:ext uri="{FF2B5EF4-FFF2-40B4-BE49-F238E27FC236}">
                <a16:creationId xmlns:a16="http://schemas.microsoft.com/office/drawing/2014/main" id="{B1419635-AF1E-3740-21AE-1D0068D85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343400"/>
            <a:ext cx="59626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a:extLst>
              <a:ext uri="{FF2B5EF4-FFF2-40B4-BE49-F238E27FC236}">
                <a16:creationId xmlns:a16="http://schemas.microsoft.com/office/drawing/2014/main" id="{E6C5A591-D8E2-D10A-BF32-D62ADF7C1B5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Notes Placeholder 2">
            <a:extLst>
              <a:ext uri="{FF2B5EF4-FFF2-40B4-BE49-F238E27FC236}">
                <a16:creationId xmlns:a16="http://schemas.microsoft.com/office/drawing/2014/main" id="{7E7E0FDB-80FD-8743-83E1-99224BD87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198659" name="Picture 2">
            <a:extLst>
              <a:ext uri="{FF2B5EF4-FFF2-40B4-BE49-F238E27FC236}">
                <a16:creationId xmlns:a16="http://schemas.microsoft.com/office/drawing/2014/main" id="{FF36DD1A-F89B-324A-8C91-EDF975149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4343400"/>
            <a:ext cx="58388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A6B174F6-7BC9-8018-D3DA-66B43D93B4A3}"/>
              </a:ext>
            </a:extLst>
          </p:cNvPr>
          <p:cNvSpPr>
            <a:spLocks noGrp="1" noRot="1" noChangeAspect="1" noChangeArrowheads="1" noTextEdit="1"/>
          </p:cNvSpPr>
          <p:nvPr>
            <p:ph type="sldImg"/>
          </p:nvPr>
        </p:nvSpPr>
        <p:spPr bwMode="auto">
          <a:xfrm>
            <a:off x="395288"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a:extLst>
              <a:ext uri="{FF2B5EF4-FFF2-40B4-BE49-F238E27FC236}">
                <a16:creationId xmlns:a16="http://schemas.microsoft.com/office/drawing/2014/main" id="{A31E8ED2-8374-B25A-F419-65C4EA33B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EF91B604-48FB-8A7C-7170-493FD00CAFD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A69790C-26F7-76CD-CB3E-B32E7A2481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E11F99E9-94C8-8247-CA12-6BF96030C2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C2B818F8-DE25-0BFD-EB4B-E5A500713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40963" name="Picture 2">
            <a:extLst>
              <a:ext uri="{FF2B5EF4-FFF2-40B4-BE49-F238E27FC236}">
                <a16:creationId xmlns:a16="http://schemas.microsoft.com/office/drawing/2014/main" id="{BD8437B0-4879-A5FD-EC6C-2812D3A2B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4381500"/>
            <a:ext cx="5895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1792D00-8BF2-1980-FA23-6FFC7356140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CAA1ABCF-2387-C725-92B7-DFF5073DA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49155" name="Picture 2">
            <a:extLst>
              <a:ext uri="{FF2B5EF4-FFF2-40B4-BE49-F238E27FC236}">
                <a16:creationId xmlns:a16="http://schemas.microsoft.com/office/drawing/2014/main" id="{723786CF-D117-1C83-86F4-D4A8B25BB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343400"/>
            <a:ext cx="58483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54C155A-CB34-CC3E-4AF0-955EBBCB4CD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17BDC187-660D-2C69-BBE0-68E03B534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1203" name="Picture 2">
            <a:extLst>
              <a:ext uri="{FF2B5EF4-FFF2-40B4-BE49-F238E27FC236}">
                <a16:creationId xmlns:a16="http://schemas.microsoft.com/office/drawing/2014/main" id="{FCC1DBC2-86A7-A1E3-131B-76A73718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4343400"/>
            <a:ext cx="57816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a:extLst>
              <a:ext uri="{FF2B5EF4-FFF2-40B4-BE49-F238E27FC236}">
                <a16:creationId xmlns:a16="http://schemas.microsoft.com/office/drawing/2014/main" id="{882B5DCE-91E7-5E7B-3160-DB7E761BC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6553200"/>
            <a:ext cx="59245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D9373CB-9AFE-F9AD-27CB-30EB91B9DE4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F2F68890-F183-7F55-1D7B-F7D76B3086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3251" name="Picture 2">
            <a:extLst>
              <a:ext uri="{FF2B5EF4-FFF2-40B4-BE49-F238E27FC236}">
                <a16:creationId xmlns:a16="http://schemas.microsoft.com/office/drawing/2014/main" id="{E1C30B7B-5962-83B5-7022-C7337BDAA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343400"/>
            <a:ext cx="58483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829E353-18B6-EE86-51C4-D21FBECAD48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4D3F6A5A-7E96-AB07-5720-5A6D6E8CE1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1F6997A7-237F-6BB8-0C69-C607BBA791C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5EEEFD59-81DB-4C91-1F8A-707A6726C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1EEBE4FA-D04B-CBE1-AE1C-CB920363DA3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5FCE3E03-5B79-15FC-FECE-C76A4CEC5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pic>
        <p:nvPicPr>
          <p:cNvPr id="59395" name="Picture 2">
            <a:extLst>
              <a:ext uri="{FF2B5EF4-FFF2-40B4-BE49-F238E27FC236}">
                <a16:creationId xmlns:a16="http://schemas.microsoft.com/office/drawing/2014/main" id="{C67EA1B2-5065-D493-ADED-CFE34C27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343400"/>
            <a:ext cx="5867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01833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microsoft.com/office/2018/10/relationships/comments" Target="../comments/modernComment_317_D04C7BCE.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C494F-B739-6302-FE5A-BC5140DFFABF}"/>
              </a:ext>
            </a:extLst>
          </p:cNvPr>
          <p:cNvSpPr>
            <a:spLocks noGrp="1"/>
          </p:cNvSpPr>
          <p:nvPr>
            <p:ph type="ctrTitle"/>
          </p:nvPr>
        </p:nvSpPr>
        <p:spPr>
          <a:xfrm>
            <a:off x="298581" y="802298"/>
            <a:ext cx="11579288" cy="2541431"/>
          </a:xfrm>
        </p:spPr>
        <p:txBody>
          <a:bodyPr>
            <a:normAutofit fontScale="90000"/>
          </a:bodyPr>
          <a:lstStyle/>
          <a:p>
            <a:r>
              <a:rPr lang="el-GR" dirty="0"/>
              <a:t>ΧΡΗΜΑΤΟΟΚΟΙΝΟΜΙΚΗ ΛΟΓΙΣΤΙΚΗ</a:t>
            </a:r>
            <a:br>
              <a:rPr lang="el-GR" dirty="0"/>
            </a:br>
            <a:r>
              <a:rPr lang="el-GR" dirty="0"/>
              <a:t>(ΜΑΘΗΜΑ ΚΟΡΜΟΥ)</a:t>
            </a:r>
          </a:p>
        </p:txBody>
      </p:sp>
      <p:sp>
        <p:nvSpPr>
          <p:cNvPr id="3" name="Υπότιτλος 2">
            <a:extLst>
              <a:ext uri="{FF2B5EF4-FFF2-40B4-BE49-F238E27FC236}">
                <a16:creationId xmlns:a16="http://schemas.microsoft.com/office/drawing/2014/main" id="{A6B90949-375C-7305-9F58-05F869B918B1}"/>
              </a:ext>
            </a:extLst>
          </p:cNvPr>
          <p:cNvSpPr>
            <a:spLocks noGrp="1"/>
          </p:cNvSpPr>
          <p:nvPr>
            <p:ph type="subTitle" idx="1"/>
          </p:nvPr>
        </p:nvSpPr>
        <p:spPr/>
        <p:txBody>
          <a:bodyPr/>
          <a:lstStyle/>
          <a:p>
            <a:pPr algn="just"/>
            <a:r>
              <a:rPr lang="el-GR" dirty="0" err="1"/>
              <a:t>ΔιδΑσκοντες</a:t>
            </a:r>
            <a:r>
              <a:rPr lang="el-GR" dirty="0"/>
              <a:t>: </a:t>
            </a:r>
            <a:r>
              <a:rPr lang="el-GR" dirty="0" err="1"/>
              <a:t>Επικ</a:t>
            </a:r>
            <a:r>
              <a:rPr lang="el-GR" dirty="0"/>
              <a:t>. </a:t>
            </a:r>
            <a:r>
              <a:rPr lang="el-GR" dirty="0" err="1"/>
              <a:t>ΚαθηγητΗς</a:t>
            </a:r>
            <a:r>
              <a:rPr lang="el-GR" dirty="0"/>
              <a:t> κος. </a:t>
            </a:r>
            <a:r>
              <a:rPr lang="el-GR" dirty="0" err="1"/>
              <a:t>ΤοΥντας</a:t>
            </a:r>
            <a:r>
              <a:rPr lang="el-GR" dirty="0"/>
              <a:t> </a:t>
            </a:r>
            <a:r>
              <a:rPr lang="el-GR" dirty="0" err="1"/>
              <a:t>ΚανΕλλος</a:t>
            </a:r>
            <a:endParaRPr lang="el-GR" dirty="0"/>
          </a:p>
          <a:p>
            <a:pPr algn="just"/>
            <a:r>
              <a:rPr lang="en-US" dirty="0"/>
              <a:t>Dr. </a:t>
            </a:r>
            <a:r>
              <a:rPr lang="el-GR" dirty="0" err="1"/>
              <a:t>ΔιαμαντοποΥλου</a:t>
            </a:r>
            <a:r>
              <a:rPr lang="el-GR" dirty="0"/>
              <a:t> </a:t>
            </a:r>
            <a:r>
              <a:rPr lang="el-GR" dirty="0" err="1"/>
              <a:t>ΛυδΙα</a:t>
            </a:r>
            <a:endParaRPr lang="el-GR" dirty="0"/>
          </a:p>
          <a:p>
            <a:endParaRPr lang="el-GR" dirty="0"/>
          </a:p>
        </p:txBody>
      </p:sp>
    </p:spTree>
    <p:extLst>
      <p:ext uri="{BB962C8B-B14F-4D97-AF65-F5344CB8AC3E}">
        <p14:creationId xmlns:p14="http://schemas.microsoft.com/office/powerpoint/2010/main" val="138796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3.5 53 ΑΠΟΔΟΧΕΣ ΠΡΟΣΩΠΙΚΟΥ ΠΛΗΡΩΤΕΕΣ</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ΕΔΏ ΕΞΕΤΑΖΟΥΜΕ ΕΆΝ ΕΧΟΥΜΕ ΧΡΕΩΣΤΙΚΑ ΥΠΟΛΟΙΠΑ (ΕΞΟΦΛΗΣΑΜΕ ΠΑΡΑΠΑΝΩ ΑΠΌ ΤΗΝ ΥΠΟΧΡΕΩΣΗ ΣΤΟΝ ΕΡΓΑΖΟΜΕΝΟ ΠΟΥ ΑΝΑΓΝΩΡΙΣΑΜΕ) Η ΠΙΣΤΩΤΙΚΑ ΥΠΟΛΟΙΠΑ (ΣΕ ΥΨΟΣ Η ΧΡΟΝΙΣΜΟ) ΠΟΥ ΔΕΝ ΔΙΚΑΙΟΛΟΓΟΥΝΤΑΙ.</a:t>
            </a: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3.6. 55 ΙΚΑ</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ΓΙΝΕΤΑΙ Η ΟΜΟΙΑ ΣΥΜΦΩΝΙΑ ΜΕ ΤΟ ΦΜΥ ΚΑΘΩΣ ΕΧΕΙ ΤΗΝ ΙΔΙΑ ΠΕΡΙΟΔΙΚΟΤΗΤΑ ΚΑΙ ΑΝΤΙΜΕΤΩΠΙΣΗ. </a:t>
            </a: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803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b="1" kern="0" dirty="0">
                <a:latin typeface="Cambria" panose="02040503050406030204" pitchFamily="18" charset="0"/>
                <a:ea typeface="Cambria" panose="02040503050406030204" pitchFamily="18" charset="0"/>
              </a:rPr>
              <a:t>10 Μη </a:t>
            </a:r>
            <a:r>
              <a:rPr lang="el-GR" sz="2400" b="1" kern="0" dirty="0" err="1">
                <a:latin typeface="Cambria" panose="02040503050406030204" pitchFamily="18" charset="0"/>
                <a:ea typeface="Cambria" panose="02040503050406030204" pitchFamily="18" charset="0"/>
              </a:rPr>
              <a:t>εκπιπτόμενες</a:t>
            </a:r>
            <a:r>
              <a:rPr lang="el-GR" sz="2400" b="1" kern="0" dirty="0">
                <a:latin typeface="Cambria" panose="02040503050406030204" pitchFamily="18" charset="0"/>
                <a:ea typeface="Cambria" panose="02040503050406030204" pitchFamily="18" charset="0"/>
              </a:rPr>
              <a:t> επιχειρηματικές δαπάνες: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Οι μη καταβληθείσες ασφαλιστικές εισφορές. Οι ασφαλιστικές εισφορές που έχουν καταβληθεί εμπρόθεσμα (εντός της νόμιμης προθεσμίας καταβολής τους ή τυχόν παράτασής της), ακόμη και σε επόμενο φορολογικό έτος, εκπίπτουν από τα έσοδα του φορολογικού έτους το οποίο αφορούν.</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Ασφαλιστικές εισφορές που αφορούν στα έτη 2014 και επόμενα, οι οποίες καταβάλλονται εκπρόθεσμα, εκπίπτουν κατά το έτος καταβολής τους ανεξαρτήτως του έτους που αφορούν. </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40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b="1" kern="0" dirty="0">
                <a:latin typeface="Cambria" panose="02040503050406030204" pitchFamily="18" charset="0"/>
                <a:ea typeface="Cambria" panose="02040503050406030204" pitchFamily="18" charset="0"/>
              </a:rPr>
              <a:t>10 Μη </a:t>
            </a:r>
            <a:r>
              <a:rPr lang="el-GR" sz="2400" b="1" kern="0" dirty="0" err="1">
                <a:latin typeface="Cambria" panose="02040503050406030204" pitchFamily="18" charset="0"/>
                <a:ea typeface="Cambria" panose="02040503050406030204" pitchFamily="18" charset="0"/>
              </a:rPr>
              <a:t>εκπιπτόμενες</a:t>
            </a:r>
            <a:r>
              <a:rPr lang="el-GR" sz="2400" b="1" kern="0" dirty="0">
                <a:latin typeface="Cambria" panose="02040503050406030204" pitchFamily="18" charset="0"/>
                <a:ea typeface="Cambria" panose="02040503050406030204" pitchFamily="18" charset="0"/>
              </a:rPr>
              <a:t> επιχειρηματικές δαπάνες: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Δεν εκπίπτουν από τα ακαθάριστα έσοδα : Τα πρόστιμα και οι χρηματικές ποινές, περιλαμβανομένων των προσαυξήσεων (πρόστιμα εκπρόθεσμης καταβολής), που επιβάλλονται εξαιτίας αθετήσεως συμβατικών υποχρεώσεων των επιχειρήσεων ή παραβάσεων διατάξεων νόμου, κ.λπ.</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283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b="1" kern="0" dirty="0">
                <a:latin typeface="Cambria" panose="02040503050406030204" pitchFamily="18" charset="0"/>
                <a:ea typeface="Cambria" panose="02040503050406030204" pitchFamily="18" charset="0"/>
              </a:rPr>
              <a:t>10 Μη </a:t>
            </a:r>
            <a:r>
              <a:rPr lang="el-GR" sz="2400" b="1" kern="0" dirty="0" err="1">
                <a:latin typeface="Cambria" panose="02040503050406030204" pitchFamily="18" charset="0"/>
                <a:ea typeface="Cambria" panose="02040503050406030204" pitchFamily="18" charset="0"/>
              </a:rPr>
              <a:t>εκπιπτόμενες</a:t>
            </a:r>
            <a:r>
              <a:rPr lang="el-GR" sz="2400" b="1" kern="0" dirty="0">
                <a:latin typeface="Cambria" panose="02040503050406030204" pitchFamily="18" charset="0"/>
                <a:ea typeface="Cambria" panose="02040503050406030204" pitchFamily="18" charset="0"/>
              </a:rPr>
              <a:t> επιχειρηματικές δαπάνες: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Δεν εκπίπτουν από τα ακαθάριστα έσοδα : Οι φόροι -τέλη. Ειδικότερα (περιοριστικά): </a:t>
            </a:r>
            <a:r>
              <a:rPr lang="el-GR" sz="2400" kern="0" dirty="0" err="1">
                <a:latin typeface="Cambria" panose="02040503050406030204" pitchFamily="18" charset="0"/>
                <a:ea typeface="Cambria" panose="02040503050406030204" pitchFamily="18" charset="0"/>
              </a:rPr>
              <a:t>αα</a:t>
            </a:r>
            <a:r>
              <a:rPr lang="el-GR" sz="2400" kern="0" dirty="0">
                <a:latin typeface="Cambria" panose="02040503050406030204" pitchFamily="18" charset="0"/>
                <a:ea typeface="Cambria" panose="02040503050406030204" pitchFamily="18" charset="0"/>
              </a:rPr>
              <a:t>) ο φόρος εισοδήματος, </a:t>
            </a:r>
            <a:r>
              <a:rPr lang="el-GR" sz="2400" kern="0" dirty="0" err="1">
                <a:latin typeface="Cambria" panose="02040503050406030204" pitchFamily="18" charset="0"/>
                <a:ea typeface="Cambria" panose="02040503050406030204" pitchFamily="18" charset="0"/>
              </a:rPr>
              <a:t>ββ</a:t>
            </a:r>
            <a:r>
              <a:rPr lang="el-GR" sz="2400" kern="0" dirty="0">
                <a:latin typeface="Cambria" panose="02040503050406030204" pitchFamily="18" charset="0"/>
                <a:ea typeface="Cambria" panose="02040503050406030204" pitchFamily="18" charset="0"/>
              </a:rPr>
              <a:t>) το τέλος επιτηδεύματος.</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159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3">
            <a:extLst>
              <a:ext uri="{FF2B5EF4-FFF2-40B4-BE49-F238E27FC236}">
                <a16:creationId xmlns:a16="http://schemas.microsoft.com/office/drawing/2014/main" id="{6F504561-1D50-CB3F-9E4C-DF2445AC5F50}"/>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39938" name="Rectangle 6">
            <a:extLst>
              <a:ext uri="{FF2B5EF4-FFF2-40B4-BE49-F238E27FC236}">
                <a16:creationId xmlns:a16="http://schemas.microsoft.com/office/drawing/2014/main" id="{B37207C6-D513-A170-9C5C-DE2B683FAA15}"/>
              </a:ext>
            </a:extLst>
          </p:cNvPr>
          <p:cNvSpPr>
            <a:spLocks noChangeArrowheads="1"/>
          </p:cNvSpPr>
          <p:nvPr/>
        </p:nvSpPr>
        <p:spPr bwMode="auto">
          <a:xfrm>
            <a:off x="2057400" y="1295400"/>
            <a:ext cx="80010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39825" indent="-45085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Προκύπτουν </a:t>
            </a:r>
            <a:r>
              <a:rPr lang="en-US" altLang="en-US" sz="2300">
                <a:latin typeface="Arial" panose="020B0604020202020204" pitchFamily="34" charset="0"/>
              </a:rPr>
              <a:t>ό</a:t>
            </a:r>
            <a:r>
              <a:rPr lang="el-GR" altLang="en-US" sz="2300">
                <a:latin typeface="Arial" panose="020B0604020202020204" pitchFamily="34" charset="0"/>
              </a:rPr>
              <a:t>ταν έξοδα που πραγματοποιεί η επιχείρηση δεν έχουν ακόμα εξοφληθεί</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Κατηγορίες</a:t>
            </a:r>
            <a:r>
              <a:rPr lang="en-US" altLang="en-US" sz="2300">
                <a:latin typeface="Arial" panose="020B0604020202020204" pitchFamily="34" charset="0"/>
              </a:rPr>
              <a:t>:</a:t>
            </a: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Αμοιβές και έξοδα προσωπικού πληρωτ</a:t>
            </a:r>
            <a:r>
              <a:rPr lang="en-US" altLang="en-US" sz="2200">
                <a:latin typeface="Arial" panose="020B0604020202020204" pitchFamily="34" charset="0"/>
              </a:rPr>
              <a:t>έ</a:t>
            </a:r>
            <a:r>
              <a:rPr lang="el-GR" altLang="en-US" sz="2200">
                <a:latin typeface="Arial" panose="020B0604020202020204" pitchFamily="34" charset="0"/>
              </a:rPr>
              <a:t>α</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Τόκοι πληρωτέοι</a:t>
            </a:r>
            <a:endParaRPr lang="en-US" altLang="en-US"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n-US" sz="2200">
                <a:latin typeface="Arial" panose="020B0604020202020204" pitchFamily="34" charset="0"/>
              </a:rPr>
              <a:t>Φόροι εισοδήματος πληρωτέοι</a:t>
            </a:r>
            <a:endParaRPr lang="en-US" altLang="en-US" sz="2200">
              <a:latin typeface="Arial" panose="020B0604020202020204" pitchFamily="34" charset="0"/>
            </a:endParaRPr>
          </a:p>
        </p:txBody>
      </p:sp>
      <p:sp>
        <p:nvSpPr>
          <p:cNvPr id="6" name="Rectangle 5">
            <a:extLst>
              <a:ext uri="{FF2B5EF4-FFF2-40B4-BE49-F238E27FC236}">
                <a16:creationId xmlns:a16="http://schemas.microsoft.com/office/drawing/2014/main" id="{BCA3A617-2C80-6426-C52C-050E37C78CF6}"/>
              </a:ext>
            </a:extLst>
          </p:cNvPr>
          <p:cNvSpPr/>
          <p:nvPr/>
        </p:nvSpPr>
        <p:spPr>
          <a:xfrm>
            <a:off x="1524000" y="457200"/>
            <a:ext cx="9144000" cy="6096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Δεδουλευμένες υποχρεώσεις</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8" name="Footer Placeholder 8">
            <a:extLst>
              <a:ext uri="{FF2B5EF4-FFF2-40B4-BE49-F238E27FC236}">
                <a16:creationId xmlns:a16="http://schemas.microsoft.com/office/drawing/2014/main" id="{8F576008-9BFF-67CF-4BC1-1AB7E4DF3A0A}"/>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3">
            <a:extLst>
              <a:ext uri="{FF2B5EF4-FFF2-40B4-BE49-F238E27FC236}">
                <a16:creationId xmlns:a16="http://schemas.microsoft.com/office/drawing/2014/main" id="{2A1A4CBA-4894-68BF-26ED-F369C3B2F9CF}"/>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48130" name="Rectangle 6">
            <a:extLst>
              <a:ext uri="{FF2B5EF4-FFF2-40B4-BE49-F238E27FC236}">
                <a16:creationId xmlns:a16="http://schemas.microsoft.com/office/drawing/2014/main" id="{532DEE83-198F-D008-B0F7-5D39CF78F7B3}"/>
              </a:ext>
            </a:extLst>
          </p:cNvPr>
          <p:cNvSpPr>
            <a:spLocks noChangeArrowheads="1"/>
          </p:cNvSpPr>
          <p:nvPr/>
        </p:nvSpPr>
        <p:spPr bwMode="auto">
          <a:xfrm>
            <a:off x="2057400" y="1295400"/>
            <a:ext cx="80010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39825" indent="-45085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Καλλούνται επίσης </a:t>
            </a:r>
            <a:r>
              <a:rPr lang="el-GR" altLang="el-GR" sz="2300" b="1">
                <a:latin typeface="Arial" panose="020B0604020202020204" pitchFamily="34" charset="0"/>
              </a:rPr>
              <a:t>αναβαλλόμενα έσοδα</a:t>
            </a:r>
            <a:r>
              <a:rPr lang="el-GR" altLang="el-GR" sz="2300">
                <a:latin typeface="Arial" panose="020B0604020202020204" pitchFamily="34" charset="0"/>
              </a:rPr>
              <a:t> ή </a:t>
            </a:r>
            <a:r>
              <a:rPr lang="el-GR" altLang="el-GR" sz="2300" b="1">
                <a:latin typeface="Arial" panose="020B0604020202020204" pitchFamily="34" charset="0"/>
              </a:rPr>
              <a:t>προεισπραγμένα έσοδα</a:t>
            </a:r>
            <a:endParaRPr lang="en-US" altLang="el-GR" sz="2300" b="1">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Η επιχείρηση εισπράττει μετρητά από πελάτες πριν την πραγματοποίηση του εσόδου</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Δημιουργείται υποχρ</a:t>
            </a:r>
            <a:r>
              <a:rPr lang="en-US" altLang="en-US" sz="2300">
                <a:latin typeface="Arial" panose="020B0604020202020204" pitchFamily="34" charset="0"/>
              </a:rPr>
              <a:t>έ</a:t>
            </a:r>
            <a:r>
              <a:rPr lang="el-GR" altLang="en-US" sz="2300">
                <a:latin typeface="Arial" panose="020B0604020202020204" pitchFamily="34" charset="0"/>
              </a:rPr>
              <a:t>ωσ</a:t>
            </a:r>
            <a:r>
              <a:rPr lang="en-US" altLang="en-US" sz="2300">
                <a:latin typeface="Arial" panose="020B0604020202020204" pitchFamily="34" charset="0"/>
              </a:rPr>
              <a:t>η</a:t>
            </a:r>
          </a:p>
          <a:p>
            <a:pPr lvl="2">
              <a:lnSpc>
                <a:spcPct val="125000"/>
              </a:lnSpc>
              <a:spcBef>
                <a:spcPts val="1200"/>
              </a:spcBef>
              <a:buClr>
                <a:srgbClr val="740000"/>
              </a:buClr>
              <a:buSzPct val="80000"/>
              <a:buFont typeface="Wingdings" panose="05000000000000000000" pitchFamily="2" charset="2"/>
              <a:buChar char="Ø"/>
            </a:pPr>
            <a:r>
              <a:rPr lang="el-GR" altLang="el-GR" sz="2200">
                <a:latin typeface="Arial" panose="020B0604020202020204" pitchFamily="34" charset="0"/>
              </a:rPr>
              <a:t>Παράδοσης αγαθών ή παροχής υπηρεσιών</a:t>
            </a:r>
            <a:endParaRPr lang="en-US" altLang="en-US" sz="2200">
              <a:latin typeface="Arial" panose="020B0604020202020204" pitchFamily="34" charset="0"/>
            </a:endParaRPr>
          </a:p>
        </p:txBody>
      </p:sp>
      <p:sp>
        <p:nvSpPr>
          <p:cNvPr id="11" name="Rectangle 10">
            <a:extLst>
              <a:ext uri="{FF2B5EF4-FFF2-40B4-BE49-F238E27FC236}">
                <a16:creationId xmlns:a16="http://schemas.microsoft.com/office/drawing/2014/main" id="{7690162E-67EC-C5A8-A34A-5564B74AB411}"/>
              </a:ext>
            </a:extLst>
          </p:cNvPr>
          <p:cNvSpPr/>
          <p:nvPr/>
        </p:nvSpPr>
        <p:spPr>
          <a:xfrm>
            <a:off x="1524000" y="457200"/>
            <a:ext cx="9144000" cy="6096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Μη δεδουλευμένα έσοδα</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6" name="Footer Placeholder 8">
            <a:extLst>
              <a:ext uri="{FF2B5EF4-FFF2-40B4-BE49-F238E27FC236}">
                <a16:creationId xmlns:a16="http://schemas.microsoft.com/office/drawing/2014/main" id="{AB174FC1-7E24-B608-AE95-E884E054DBB3}"/>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3">
            <a:extLst>
              <a:ext uri="{FF2B5EF4-FFF2-40B4-BE49-F238E27FC236}">
                <a16:creationId xmlns:a16="http://schemas.microsoft.com/office/drawing/2014/main" id="{34DCA314-514D-7AFE-4D12-132320D89735}"/>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21" name="Rectangle 20">
            <a:extLst>
              <a:ext uri="{FF2B5EF4-FFF2-40B4-BE49-F238E27FC236}">
                <a16:creationId xmlns:a16="http://schemas.microsoft.com/office/drawing/2014/main" id="{AF950196-694B-8EB5-C660-89C3542F2A6E}"/>
              </a:ext>
            </a:extLst>
          </p:cNvPr>
          <p:cNvSpPr/>
          <p:nvPr/>
        </p:nvSpPr>
        <p:spPr>
          <a:xfrm>
            <a:off x="1524000" y="457200"/>
            <a:ext cx="9144000" cy="6096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Μη δεδουλευμένα έσοδα</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22" name="Rectangle 21">
            <a:extLst>
              <a:ext uri="{FF2B5EF4-FFF2-40B4-BE49-F238E27FC236}">
                <a16:creationId xmlns:a16="http://schemas.microsoft.com/office/drawing/2014/main" id="{943A35CB-941A-3AB6-5F01-3332B96B3A00}"/>
              </a:ext>
            </a:extLst>
          </p:cNvPr>
          <p:cNvSpPr/>
          <p:nvPr/>
        </p:nvSpPr>
        <p:spPr bwMode="auto">
          <a:xfrm>
            <a:off x="1987545" y="2518066"/>
            <a:ext cx="8223260" cy="3872131"/>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0252" name="Group 76">
            <a:extLst>
              <a:ext uri="{FF2B5EF4-FFF2-40B4-BE49-F238E27FC236}">
                <a16:creationId xmlns:a16="http://schemas.microsoft.com/office/drawing/2014/main" id="{3F1C3DB5-60E4-CCA7-D774-874BC09A501A}"/>
              </a:ext>
            </a:extLst>
          </p:cNvPr>
          <p:cNvGraphicFramePr>
            <a:graphicFrameLocks noGrp="1"/>
          </p:cNvGraphicFramePr>
          <p:nvPr/>
        </p:nvGraphicFramePr>
        <p:xfrm>
          <a:off x="2133600" y="2590800"/>
          <a:ext cx="7924800" cy="3708400"/>
        </p:xfrm>
        <a:graphic>
          <a:graphicData uri="http://schemas.openxmlformats.org/drawingml/2006/table">
            <a:tbl>
              <a:tblPr/>
              <a:tblGrid>
                <a:gridCol w="914400">
                  <a:extLst>
                    <a:ext uri="{9D8B030D-6E8A-4147-A177-3AD203B41FA5}">
                      <a16:colId xmlns:a16="http://schemas.microsoft.com/office/drawing/2014/main" val="2284251110"/>
                    </a:ext>
                  </a:extLst>
                </a:gridCol>
                <a:gridCol w="4343400">
                  <a:extLst>
                    <a:ext uri="{9D8B030D-6E8A-4147-A177-3AD203B41FA5}">
                      <a16:colId xmlns:a16="http://schemas.microsoft.com/office/drawing/2014/main" val="1430694686"/>
                    </a:ext>
                  </a:extLst>
                </a:gridCol>
                <a:gridCol w="1371600">
                  <a:extLst>
                    <a:ext uri="{9D8B030D-6E8A-4147-A177-3AD203B41FA5}">
                      <a16:colId xmlns:a16="http://schemas.microsoft.com/office/drawing/2014/main" val="3427552518"/>
                    </a:ext>
                  </a:extLst>
                </a:gridCol>
                <a:gridCol w="1295400">
                  <a:extLst>
                    <a:ext uri="{9D8B030D-6E8A-4147-A177-3AD203B41FA5}">
                      <a16:colId xmlns:a16="http://schemas.microsoft.com/office/drawing/2014/main" val="3067724828"/>
                    </a:ext>
                  </a:extLst>
                </a:gridCol>
              </a:tblGrid>
              <a:tr h="288925">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Λογαριασμοί</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837061628"/>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109538"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09538"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28038221"/>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31622131"/>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67489326"/>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364706212"/>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04851446"/>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44747645"/>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77862661"/>
                  </a:ext>
                </a:extLst>
              </a:tr>
            </a:tbl>
          </a:graphicData>
        </a:graphic>
      </p:graphicFrame>
      <p:sp>
        <p:nvSpPr>
          <p:cNvPr id="24" name="TextBox 23">
            <a:extLst>
              <a:ext uri="{FF2B5EF4-FFF2-40B4-BE49-F238E27FC236}">
                <a16:creationId xmlns:a16="http://schemas.microsoft.com/office/drawing/2014/main" id="{AC6250E2-58B9-5D07-6C35-8A670C060DA7}"/>
              </a:ext>
            </a:extLst>
          </p:cNvPr>
          <p:cNvSpPr txBox="1">
            <a:spLocks noChangeArrowheads="1"/>
          </p:cNvSpPr>
          <p:nvPr/>
        </p:nvSpPr>
        <p:spPr bwMode="auto">
          <a:xfrm>
            <a:off x="3124200" y="2971800"/>
            <a:ext cx="426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b="1">
                <a:latin typeface="Arial" panose="020B0604020202020204" pitchFamily="34" charset="0"/>
              </a:rPr>
              <a:t>Ταμείο</a:t>
            </a:r>
            <a:endParaRPr lang="en-US" altLang="el-GR" sz="1700" b="1">
              <a:latin typeface="Arial" panose="020B0604020202020204" pitchFamily="34" charset="0"/>
            </a:endParaRPr>
          </a:p>
        </p:txBody>
      </p:sp>
      <p:sp>
        <p:nvSpPr>
          <p:cNvPr id="25" name="TextBox 24">
            <a:extLst>
              <a:ext uri="{FF2B5EF4-FFF2-40B4-BE49-F238E27FC236}">
                <a16:creationId xmlns:a16="http://schemas.microsoft.com/office/drawing/2014/main" id="{11BFC3EF-C6A6-7709-845C-29AE47E41D0B}"/>
              </a:ext>
            </a:extLst>
          </p:cNvPr>
          <p:cNvSpPr txBox="1">
            <a:spLocks noChangeArrowheads="1"/>
          </p:cNvSpPr>
          <p:nvPr/>
        </p:nvSpPr>
        <p:spPr bwMode="auto">
          <a:xfrm>
            <a:off x="3124200" y="33528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Υποχρεώσεις από προεισπραγμένα εισιτήρια</a:t>
            </a:r>
            <a:endParaRPr lang="en-US" altLang="el-GR" b="1">
              <a:latin typeface="Arial" panose="020B0604020202020204" pitchFamily="34" charset="0"/>
            </a:endParaRPr>
          </a:p>
        </p:txBody>
      </p:sp>
      <p:sp>
        <p:nvSpPr>
          <p:cNvPr id="26" name="TextBox 25">
            <a:extLst>
              <a:ext uri="{FF2B5EF4-FFF2-40B4-BE49-F238E27FC236}">
                <a16:creationId xmlns:a16="http://schemas.microsoft.com/office/drawing/2014/main" id="{AEBB3975-138C-3261-0AB0-84774C078026}"/>
              </a:ext>
            </a:extLst>
          </p:cNvPr>
          <p:cNvSpPr txBox="1">
            <a:spLocks noChangeArrowheads="1"/>
          </p:cNvSpPr>
          <p:nvPr/>
        </p:nvSpPr>
        <p:spPr bwMode="auto">
          <a:xfrm>
            <a:off x="7543800" y="2971800"/>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300</a:t>
            </a:r>
          </a:p>
        </p:txBody>
      </p:sp>
      <p:sp>
        <p:nvSpPr>
          <p:cNvPr id="27" name="TextBox 26">
            <a:extLst>
              <a:ext uri="{FF2B5EF4-FFF2-40B4-BE49-F238E27FC236}">
                <a16:creationId xmlns:a16="http://schemas.microsoft.com/office/drawing/2014/main" id="{FF285025-22B4-5AE6-54B4-00C51ABC0289}"/>
              </a:ext>
            </a:extLst>
          </p:cNvPr>
          <p:cNvSpPr txBox="1">
            <a:spLocks noChangeArrowheads="1"/>
          </p:cNvSpPr>
          <p:nvPr/>
        </p:nvSpPr>
        <p:spPr bwMode="auto">
          <a:xfrm>
            <a:off x="8839200" y="35052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300</a:t>
            </a:r>
          </a:p>
        </p:txBody>
      </p:sp>
      <p:sp>
        <p:nvSpPr>
          <p:cNvPr id="50235" name="TextBox 27">
            <a:extLst>
              <a:ext uri="{FF2B5EF4-FFF2-40B4-BE49-F238E27FC236}">
                <a16:creationId xmlns:a16="http://schemas.microsoft.com/office/drawing/2014/main" id="{55CB74CD-5EB4-ECB8-10B4-32F007C2D596}"/>
              </a:ext>
            </a:extLst>
          </p:cNvPr>
          <p:cNvSpPr txBox="1">
            <a:spLocks noChangeArrowheads="1"/>
          </p:cNvSpPr>
          <p:nvPr/>
        </p:nvSpPr>
        <p:spPr bwMode="auto">
          <a:xfrm>
            <a:off x="3124200" y="5943601"/>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Έσοδα από προπώληση εισιτηρίων</a:t>
            </a:r>
            <a:endParaRPr lang="en-US" altLang="el-GR" i="1">
              <a:latin typeface="Arial" panose="020B0604020202020204" pitchFamily="34" charset="0"/>
            </a:endParaRPr>
          </a:p>
        </p:txBody>
      </p:sp>
      <p:sp>
        <p:nvSpPr>
          <p:cNvPr id="50236" name="TextBox 28">
            <a:extLst>
              <a:ext uri="{FF2B5EF4-FFF2-40B4-BE49-F238E27FC236}">
                <a16:creationId xmlns:a16="http://schemas.microsoft.com/office/drawing/2014/main" id="{4CD1CD55-47AF-B0C1-5B94-9AC7AF9DBD40}"/>
              </a:ext>
            </a:extLst>
          </p:cNvPr>
          <p:cNvSpPr txBox="1">
            <a:spLocks noChangeArrowheads="1"/>
          </p:cNvSpPr>
          <p:nvPr/>
        </p:nvSpPr>
        <p:spPr bwMode="auto">
          <a:xfrm>
            <a:off x="2133600" y="2971800"/>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b="1">
                <a:latin typeface="Arial" panose="020B0604020202020204" pitchFamily="34" charset="0"/>
              </a:rPr>
              <a:t>15</a:t>
            </a:r>
            <a:r>
              <a:rPr lang="el-GR" altLang="el-GR" b="1">
                <a:latin typeface="Arial" panose="020B0604020202020204" pitchFamily="34" charset="0"/>
              </a:rPr>
              <a:t>/12</a:t>
            </a:r>
            <a:endParaRPr lang="en-US" altLang="el-GR" b="1">
              <a:latin typeface="Arial" panose="020B0604020202020204" pitchFamily="34" charset="0"/>
            </a:endParaRPr>
          </a:p>
        </p:txBody>
      </p:sp>
      <p:sp>
        <p:nvSpPr>
          <p:cNvPr id="31" name="TextBox 30">
            <a:extLst>
              <a:ext uri="{FF2B5EF4-FFF2-40B4-BE49-F238E27FC236}">
                <a16:creationId xmlns:a16="http://schemas.microsoft.com/office/drawing/2014/main" id="{FACA4773-2785-305E-A7FA-0E92595DA812}"/>
              </a:ext>
            </a:extLst>
          </p:cNvPr>
          <p:cNvSpPr txBox="1">
            <a:spLocks noChangeArrowheads="1"/>
          </p:cNvSpPr>
          <p:nvPr/>
        </p:nvSpPr>
        <p:spPr bwMode="auto">
          <a:xfrm>
            <a:off x="3124200" y="5410200"/>
            <a:ext cx="426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b="1">
                <a:latin typeface="Arial" panose="020B0604020202020204" pitchFamily="34" charset="0"/>
              </a:rPr>
              <a:t>Έσοδα από πωλήσεις εισιτηρίων </a:t>
            </a:r>
            <a:r>
              <a:rPr lang="en-US" altLang="el-GR" sz="1700" b="1">
                <a:latin typeface="Arial" panose="020B0604020202020204" pitchFamily="34" charset="0"/>
              </a:rPr>
              <a:t>[$300 x 1/2]</a:t>
            </a:r>
          </a:p>
        </p:txBody>
      </p:sp>
      <p:sp>
        <p:nvSpPr>
          <p:cNvPr id="32" name="TextBox 31">
            <a:extLst>
              <a:ext uri="{FF2B5EF4-FFF2-40B4-BE49-F238E27FC236}">
                <a16:creationId xmlns:a16="http://schemas.microsoft.com/office/drawing/2014/main" id="{14CD6434-C2B6-C368-6FD4-8C41DBF2E414}"/>
              </a:ext>
            </a:extLst>
          </p:cNvPr>
          <p:cNvSpPr txBox="1">
            <a:spLocks noChangeArrowheads="1"/>
          </p:cNvSpPr>
          <p:nvPr/>
        </p:nvSpPr>
        <p:spPr bwMode="auto">
          <a:xfrm>
            <a:off x="7543800" y="49530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150</a:t>
            </a:r>
          </a:p>
        </p:txBody>
      </p:sp>
      <p:sp>
        <p:nvSpPr>
          <p:cNvPr id="33" name="TextBox 32">
            <a:extLst>
              <a:ext uri="{FF2B5EF4-FFF2-40B4-BE49-F238E27FC236}">
                <a16:creationId xmlns:a16="http://schemas.microsoft.com/office/drawing/2014/main" id="{F4563E97-A5AE-4003-EB72-970B1BCD9C09}"/>
              </a:ext>
            </a:extLst>
          </p:cNvPr>
          <p:cNvSpPr txBox="1">
            <a:spLocks noChangeArrowheads="1"/>
          </p:cNvSpPr>
          <p:nvPr/>
        </p:nvSpPr>
        <p:spPr bwMode="auto">
          <a:xfrm>
            <a:off x="8839200" y="54864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150</a:t>
            </a:r>
          </a:p>
        </p:txBody>
      </p:sp>
      <p:sp>
        <p:nvSpPr>
          <p:cNvPr id="50241" name="TextBox 33">
            <a:extLst>
              <a:ext uri="{FF2B5EF4-FFF2-40B4-BE49-F238E27FC236}">
                <a16:creationId xmlns:a16="http://schemas.microsoft.com/office/drawing/2014/main" id="{345BE9E9-A8F4-D5A3-0971-FEEEFDF4F1CE}"/>
              </a:ext>
            </a:extLst>
          </p:cNvPr>
          <p:cNvSpPr txBox="1">
            <a:spLocks noChangeArrowheads="1"/>
          </p:cNvSpPr>
          <p:nvPr/>
        </p:nvSpPr>
        <p:spPr bwMode="auto">
          <a:xfrm>
            <a:off x="3124200" y="4038601"/>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Προείσπραξη από πώληση εισιτηρίων</a:t>
            </a:r>
            <a:endParaRPr lang="en-US" altLang="el-GR" i="1">
              <a:latin typeface="Arial" panose="020B0604020202020204" pitchFamily="34" charset="0"/>
            </a:endParaRPr>
          </a:p>
        </p:txBody>
      </p:sp>
      <p:sp>
        <p:nvSpPr>
          <p:cNvPr id="50242" name="TextBox 34">
            <a:extLst>
              <a:ext uri="{FF2B5EF4-FFF2-40B4-BE49-F238E27FC236}">
                <a16:creationId xmlns:a16="http://schemas.microsoft.com/office/drawing/2014/main" id="{A9038315-01E0-2B3A-F8D5-B26191BDF254}"/>
              </a:ext>
            </a:extLst>
          </p:cNvPr>
          <p:cNvSpPr txBox="1">
            <a:spLocks noChangeArrowheads="1"/>
          </p:cNvSpPr>
          <p:nvPr/>
        </p:nvSpPr>
        <p:spPr bwMode="auto">
          <a:xfrm>
            <a:off x="2133600" y="49530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b="1">
                <a:latin typeface="Arial" panose="020B0604020202020204" pitchFamily="34" charset="0"/>
              </a:rPr>
              <a:t>28</a:t>
            </a:r>
            <a:r>
              <a:rPr lang="el-GR" altLang="el-GR" b="1">
                <a:latin typeface="Arial" panose="020B0604020202020204" pitchFamily="34" charset="0"/>
              </a:rPr>
              <a:t>/12</a:t>
            </a:r>
            <a:endParaRPr lang="en-US" altLang="el-GR" b="1">
              <a:latin typeface="Arial" panose="020B0604020202020204" pitchFamily="34" charset="0"/>
            </a:endParaRPr>
          </a:p>
        </p:txBody>
      </p:sp>
      <p:sp>
        <p:nvSpPr>
          <p:cNvPr id="50243" name="Rectangle 35">
            <a:extLst>
              <a:ext uri="{FF2B5EF4-FFF2-40B4-BE49-F238E27FC236}">
                <a16:creationId xmlns:a16="http://schemas.microsoft.com/office/drawing/2014/main" id="{38D82829-4588-415F-3707-B3A97EE34409}"/>
              </a:ext>
            </a:extLst>
          </p:cNvPr>
          <p:cNvSpPr>
            <a:spLocks noChangeArrowheads="1"/>
          </p:cNvSpPr>
          <p:nvPr/>
        </p:nvSpPr>
        <p:spPr bwMode="auto">
          <a:xfrm>
            <a:off x="2057400" y="914400"/>
            <a:ext cx="8153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a:t>
            </a:r>
            <a:r>
              <a:rPr lang="en-US" altLang="el-GR" sz="2100">
                <a:latin typeface="Arial" panose="020B0604020202020204" pitchFamily="34" charset="0"/>
              </a:rPr>
              <a:t> </a:t>
            </a:r>
            <a:r>
              <a:rPr lang="el-GR" altLang="el-GR" sz="2100">
                <a:latin typeface="Arial" panose="020B0604020202020204" pitchFamily="34" charset="0"/>
              </a:rPr>
              <a:t>Στις </a:t>
            </a:r>
            <a:r>
              <a:rPr lang="en-US" altLang="el-GR" sz="2100">
                <a:latin typeface="Arial" panose="020B0604020202020204" pitchFamily="34" charset="0"/>
              </a:rPr>
              <a:t>15</a:t>
            </a:r>
            <a:r>
              <a:rPr lang="el-GR" altLang="el-GR" sz="2100">
                <a:latin typeface="Arial" panose="020B0604020202020204" pitchFamily="34" charset="0"/>
              </a:rPr>
              <a:t> Δεκεμβρίου</a:t>
            </a:r>
            <a:r>
              <a:rPr lang="en-US" altLang="el-GR" sz="2100">
                <a:latin typeface="Arial" panose="020B0604020202020204" pitchFamily="34" charset="0"/>
              </a:rPr>
              <a:t>, </a:t>
            </a:r>
            <a:r>
              <a:rPr lang="el-GR" altLang="el-GR" sz="2100">
                <a:latin typeface="Arial" panose="020B0604020202020204" pitchFamily="34" charset="0"/>
              </a:rPr>
              <a:t>η </a:t>
            </a:r>
            <a:r>
              <a:rPr lang="en-US" altLang="el-GR" sz="2100">
                <a:latin typeface="Arial" panose="020B0604020202020204" pitchFamily="34" charset="0"/>
              </a:rPr>
              <a:t>Southwest Airlines </a:t>
            </a:r>
            <a:r>
              <a:rPr lang="el-GR" altLang="el-GR" sz="2100">
                <a:latin typeface="Arial" panose="020B0604020202020204" pitchFamily="34" charset="0"/>
              </a:rPr>
              <a:t>πωλεί σε πελάτη εισιτήριο μετ’ επιστροφής και εισπράττει </a:t>
            </a:r>
            <a:r>
              <a:rPr lang="en-US" altLang="el-GR" sz="2100">
                <a:latin typeface="Arial" panose="020B0604020202020204" pitchFamily="34" charset="0"/>
              </a:rPr>
              <a:t>$300. </a:t>
            </a:r>
            <a:r>
              <a:rPr lang="el-GR" altLang="el-GR" sz="2100">
                <a:latin typeface="Arial" panose="020B0604020202020204" pitchFamily="34" charset="0"/>
              </a:rPr>
              <a:t>Στις </a:t>
            </a:r>
            <a:r>
              <a:rPr lang="en-US" altLang="el-GR" sz="2100">
                <a:latin typeface="Arial" panose="020B0604020202020204" pitchFamily="34" charset="0"/>
              </a:rPr>
              <a:t>28</a:t>
            </a:r>
            <a:r>
              <a:rPr lang="el-GR" altLang="el-GR" sz="2100">
                <a:latin typeface="Arial" panose="020B0604020202020204" pitchFamily="34" charset="0"/>
              </a:rPr>
              <a:t> Δεκεμβρίου</a:t>
            </a:r>
            <a:r>
              <a:rPr lang="en-US" altLang="el-GR" sz="2100">
                <a:latin typeface="Arial" panose="020B0604020202020204" pitchFamily="34" charset="0"/>
              </a:rPr>
              <a:t>, </a:t>
            </a:r>
            <a:r>
              <a:rPr lang="el-GR" altLang="el-GR" sz="2100">
                <a:latin typeface="Arial" panose="020B0604020202020204" pitchFamily="34" charset="0"/>
              </a:rPr>
              <a:t>ο πελάτης πετάει στον προορισμό του.</a:t>
            </a:r>
            <a:r>
              <a:rPr lang="en-US" altLang="el-GR" sz="2100">
                <a:latin typeface="Arial" panose="020B0604020202020204" pitchFamily="34" charset="0"/>
              </a:rPr>
              <a:t> </a:t>
            </a:r>
            <a:r>
              <a:rPr lang="el-GR" altLang="el-GR" sz="2100">
                <a:latin typeface="Arial" panose="020B0604020202020204" pitchFamily="34" charset="0"/>
              </a:rPr>
              <a:t>Οι εγγραφές θα είναι</a:t>
            </a:r>
            <a:r>
              <a:rPr lang="en-US" altLang="el-GR" sz="2100">
                <a:latin typeface="Arial" panose="020B0604020202020204" pitchFamily="34" charset="0"/>
              </a:rPr>
              <a:t>:</a:t>
            </a:r>
            <a:endParaRPr lang="en-US" altLang="en-US" sz="2100">
              <a:latin typeface="Arial" panose="020B0604020202020204" pitchFamily="34" charset="0"/>
            </a:endParaRPr>
          </a:p>
        </p:txBody>
      </p:sp>
      <p:sp>
        <p:nvSpPr>
          <p:cNvPr id="50244" name="TextBox 18">
            <a:extLst>
              <a:ext uri="{FF2B5EF4-FFF2-40B4-BE49-F238E27FC236}">
                <a16:creationId xmlns:a16="http://schemas.microsoft.com/office/drawing/2014/main" id="{97E6D0A6-1FC6-ED97-580F-DA47E9DCC597}"/>
              </a:ext>
            </a:extLst>
          </p:cNvPr>
          <p:cNvSpPr txBox="1">
            <a:spLocks noChangeArrowheads="1"/>
          </p:cNvSpPr>
          <p:nvPr/>
        </p:nvSpPr>
        <p:spPr bwMode="auto">
          <a:xfrm>
            <a:off x="2133600" y="25908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b="1">
                <a:latin typeface="Arial" panose="020B0604020202020204" pitchFamily="34" charset="0"/>
              </a:rPr>
              <a:t>2014</a:t>
            </a:r>
          </a:p>
        </p:txBody>
      </p:sp>
      <p:sp>
        <p:nvSpPr>
          <p:cNvPr id="20" name="Footer Placeholder 8">
            <a:extLst>
              <a:ext uri="{FF2B5EF4-FFF2-40B4-BE49-F238E27FC236}">
                <a16:creationId xmlns:a16="http://schemas.microsoft.com/office/drawing/2014/main" id="{59A47E85-55ED-F15C-3C98-B885C82B8287}"/>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
        <p:nvSpPr>
          <p:cNvPr id="2" name="TextBox 23">
            <a:extLst>
              <a:ext uri="{FF2B5EF4-FFF2-40B4-BE49-F238E27FC236}">
                <a16:creationId xmlns:a16="http://schemas.microsoft.com/office/drawing/2014/main" id="{5F37C3F9-352C-01D9-B271-EF6384B19194}"/>
              </a:ext>
            </a:extLst>
          </p:cNvPr>
          <p:cNvSpPr txBox="1">
            <a:spLocks noChangeArrowheads="1"/>
          </p:cNvSpPr>
          <p:nvPr/>
        </p:nvSpPr>
        <p:spPr bwMode="auto">
          <a:xfrm>
            <a:off x="3124200" y="4800600"/>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Υποχρεώσεις από προεισπραγμένα εισιτήρια</a:t>
            </a:r>
            <a:endParaRPr lang="en-US" altLang="el-GR"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1" grpId="0"/>
      <p:bldP spid="32" grpId="0"/>
      <p:bldP spid="3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3">
            <a:extLst>
              <a:ext uri="{FF2B5EF4-FFF2-40B4-BE49-F238E27FC236}">
                <a16:creationId xmlns:a16="http://schemas.microsoft.com/office/drawing/2014/main" id="{C67FA000-8205-EB5D-05BC-6E4DE6924E5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21" name="Rectangle 20">
            <a:extLst>
              <a:ext uri="{FF2B5EF4-FFF2-40B4-BE49-F238E27FC236}">
                <a16:creationId xmlns:a16="http://schemas.microsoft.com/office/drawing/2014/main" id="{EF996FC1-3C07-DA94-00F1-43BF30D474D1}"/>
              </a:ext>
            </a:extLst>
          </p:cNvPr>
          <p:cNvSpPr/>
          <p:nvPr/>
        </p:nvSpPr>
        <p:spPr>
          <a:xfrm>
            <a:off x="1524000" y="457200"/>
            <a:ext cx="9144000" cy="6096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Μη δεδουλευμένα έσοδα</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52229" name="Rectangle 35">
            <a:extLst>
              <a:ext uri="{FF2B5EF4-FFF2-40B4-BE49-F238E27FC236}">
                <a16:creationId xmlns:a16="http://schemas.microsoft.com/office/drawing/2014/main" id="{DD5D2847-CEDA-7AC3-8BAD-D29EF6349855}"/>
              </a:ext>
            </a:extLst>
          </p:cNvPr>
          <p:cNvSpPr>
            <a:spLocks noChangeArrowheads="1"/>
          </p:cNvSpPr>
          <p:nvPr/>
        </p:nvSpPr>
        <p:spPr bwMode="auto">
          <a:xfrm>
            <a:off x="2057400" y="1295401"/>
            <a:ext cx="8153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pPr>
            <a:r>
              <a:rPr lang="el-GR" altLang="el-GR" sz="2100" b="1">
                <a:latin typeface="Arial" panose="020B0604020202020204" pitchFamily="34" charset="0"/>
              </a:rPr>
              <a:t>Παράδειγμα</a:t>
            </a:r>
            <a:r>
              <a:rPr lang="en-US" altLang="el-GR" sz="2100">
                <a:latin typeface="Arial" panose="020B0604020202020204" pitchFamily="34" charset="0"/>
              </a:rPr>
              <a:t>: </a:t>
            </a:r>
            <a:r>
              <a:rPr lang="el-GR" altLang="el-GR" sz="2100">
                <a:latin typeface="Arial" panose="020B0604020202020204" pitchFamily="34" charset="0"/>
              </a:rPr>
              <a:t>Στις</a:t>
            </a:r>
            <a:r>
              <a:rPr lang="en-US" altLang="el-GR" sz="2100">
                <a:latin typeface="Arial" panose="020B0604020202020204" pitchFamily="34" charset="0"/>
              </a:rPr>
              <a:t> </a:t>
            </a:r>
            <a:r>
              <a:rPr lang="el-GR" altLang="el-GR" sz="2100">
                <a:latin typeface="Arial" panose="020B0604020202020204" pitchFamily="34" charset="0"/>
              </a:rPr>
              <a:t>0</a:t>
            </a:r>
            <a:r>
              <a:rPr lang="en-US" altLang="el-GR" sz="2100">
                <a:latin typeface="Arial" panose="020B0604020202020204" pitchFamily="34" charset="0"/>
              </a:rPr>
              <a:t>4</a:t>
            </a:r>
            <a:r>
              <a:rPr lang="el-GR" altLang="el-GR" sz="2100">
                <a:latin typeface="Arial" panose="020B0604020202020204" pitchFamily="34" charset="0"/>
              </a:rPr>
              <a:t>/01/</a:t>
            </a:r>
            <a:r>
              <a:rPr lang="en-US" altLang="el-GR" sz="2100">
                <a:latin typeface="Arial" panose="020B0604020202020204" pitchFamily="34" charset="0"/>
              </a:rPr>
              <a:t>2015, </a:t>
            </a:r>
            <a:r>
              <a:rPr lang="el-GR" altLang="el-GR" sz="2100">
                <a:latin typeface="Arial" panose="020B0604020202020204" pitchFamily="34" charset="0"/>
              </a:rPr>
              <a:t>ο πελάτης επιστρέφει και η εταιρεία κάνει την ακόλουθη εγγραφή</a:t>
            </a:r>
            <a:r>
              <a:rPr lang="en-US" altLang="el-GR" sz="2100">
                <a:latin typeface="Arial" panose="020B0604020202020204" pitchFamily="34" charset="0"/>
              </a:rPr>
              <a:t>:</a:t>
            </a:r>
            <a:endParaRPr lang="en-US" altLang="en-US" sz="2100">
              <a:latin typeface="Arial" panose="020B0604020202020204" pitchFamily="34" charset="0"/>
            </a:endParaRPr>
          </a:p>
        </p:txBody>
      </p:sp>
      <p:sp>
        <p:nvSpPr>
          <p:cNvPr id="19" name="Rectangle 18">
            <a:extLst>
              <a:ext uri="{FF2B5EF4-FFF2-40B4-BE49-F238E27FC236}">
                <a16:creationId xmlns:a16="http://schemas.microsoft.com/office/drawing/2014/main" id="{0E5EEFD8-1865-5D96-AF7C-4335ECB1F212}"/>
              </a:ext>
            </a:extLst>
          </p:cNvPr>
          <p:cNvSpPr/>
          <p:nvPr/>
        </p:nvSpPr>
        <p:spPr bwMode="auto">
          <a:xfrm>
            <a:off x="1981200" y="2459736"/>
            <a:ext cx="8229600" cy="2340864"/>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2280" name="Group 56">
            <a:extLst>
              <a:ext uri="{FF2B5EF4-FFF2-40B4-BE49-F238E27FC236}">
                <a16:creationId xmlns:a16="http://schemas.microsoft.com/office/drawing/2014/main" id="{E9B0B549-AA14-6FED-EFB4-51895CEAD540}"/>
              </a:ext>
            </a:extLst>
          </p:cNvPr>
          <p:cNvGraphicFramePr>
            <a:graphicFrameLocks noGrp="1"/>
          </p:cNvGraphicFramePr>
          <p:nvPr/>
        </p:nvGraphicFramePr>
        <p:xfrm>
          <a:off x="2133600" y="2614613"/>
          <a:ext cx="7924800" cy="2082800"/>
        </p:xfrm>
        <a:graphic>
          <a:graphicData uri="http://schemas.openxmlformats.org/drawingml/2006/table">
            <a:tbl>
              <a:tblPr/>
              <a:tblGrid>
                <a:gridCol w="914400">
                  <a:extLst>
                    <a:ext uri="{9D8B030D-6E8A-4147-A177-3AD203B41FA5}">
                      <a16:colId xmlns:a16="http://schemas.microsoft.com/office/drawing/2014/main" val="3164204548"/>
                    </a:ext>
                  </a:extLst>
                </a:gridCol>
                <a:gridCol w="4343400">
                  <a:extLst>
                    <a:ext uri="{9D8B030D-6E8A-4147-A177-3AD203B41FA5}">
                      <a16:colId xmlns:a16="http://schemas.microsoft.com/office/drawing/2014/main" val="2560794808"/>
                    </a:ext>
                  </a:extLst>
                </a:gridCol>
                <a:gridCol w="1371600">
                  <a:extLst>
                    <a:ext uri="{9D8B030D-6E8A-4147-A177-3AD203B41FA5}">
                      <a16:colId xmlns:a16="http://schemas.microsoft.com/office/drawing/2014/main" val="865854080"/>
                    </a:ext>
                  </a:extLst>
                </a:gridCol>
                <a:gridCol w="1295400">
                  <a:extLst>
                    <a:ext uri="{9D8B030D-6E8A-4147-A177-3AD203B41FA5}">
                      <a16:colId xmlns:a16="http://schemas.microsoft.com/office/drawing/2014/main" val="730405765"/>
                    </a:ext>
                  </a:extLst>
                </a:gridCol>
              </a:tblGrid>
              <a:tr h="288925">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327556978"/>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109538"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09538"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72647812"/>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95071297"/>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732791151"/>
                  </a:ext>
                </a:extLst>
              </a:tr>
            </a:tbl>
          </a:graphicData>
        </a:graphic>
      </p:graphicFrame>
      <p:sp>
        <p:nvSpPr>
          <p:cNvPr id="37" name="TextBox 36">
            <a:extLst>
              <a:ext uri="{FF2B5EF4-FFF2-40B4-BE49-F238E27FC236}">
                <a16:creationId xmlns:a16="http://schemas.microsoft.com/office/drawing/2014/main" id="{C0E1C00F-9CBC-32DE-F0E5-D6C027D7845A}"/>
              </a:ext>
            </a:extLst>
          </p:cNvPr>
          <p:cNvSpPr txBox="1">
            <a:spLocks noChangeArrowheads="1"/>
          </p:cNvSpPr>
          <p:nvPr/>
        </p:nvSpPr>
        <p:spPr bwMode="auto">
          <a:xfrm>
            <a:off x="3124200" y="3038475"/>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Υποχρεώσεις από προεισπραγμένα εισιτήρια</a:t>
            </a:r>
            <a:endParaRPr lang="en-US" altLang="el-GR" sz="1700" b="1">
              <a:latin typeface="Arial" panose="020B0604020202020204" pitchFamily="34" charset="0"/>
            </a:endParaRPr>
          </a:p>
        </p:txBody>
      </p:sp>
      <p:sp>
        <p:nvSpPr>
          <p:cNvPr id="38" name="TextBox 37">
            <a:extLst>
              <a:ext uri="{FF2B5EF4-FFF2-40B4-BE49-F238E27FC236}">
                <a16:creationId xmlns:a16="http://schemas.microsoft.com/office/drawing/2014/main" id="{8B6F015D-4E0C-147A-887E-E52D9DA716CC}"/>
              </a:ext>
            </a:extLst>
          </p:cNvPr>
          <p:cNvSpPr txBox="1">
            <a:spLocks noChangeArrowheads="1"/>
          </p:cNvSpPr>
          <p:nvPr/>
        </p:nvSpPr>
        <p:spPr bwMode="auto">
          <a:xfrm>
            <a:off x="3124200" y="3641726"/>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Έσοδα από πωλήσεις εισιτηρίων</a:t>
            </a:r>
            <a:r>
              <a:rPr lang="el-GR" altLang="el-GR">
                <a:latin typeface="Arial" panose="020B0604020202020204" pitchFamily="34" charset="0"/>
              </a:rPr>
              <a:t> </a:t>
            </a:r>
            <a:r>
              <a:rPr lang="en-US" altLang="el-GR" sz="1700" b="1">
                <a:latin typeface="Arial" panose="020B0604020202020204" pitchFamily="34" charset="0"/>
              </a:rPr>
              <a:t>($300 x 1/2)</a:t>
            </a:r>
          </a:p>
        </p:txBody>
      </p:sp>
      <p:sp>
        <p:nvSpPr>
          <p:cNvPr id="39" name="TextBox 38">
            <a:extLst>
              <a:ext uri="{FF2B5EF4-FFF2-40B4-BE49-F238E27FC236}">
                <a16:creationId xmlns:a16="http://schemas.microsoft.com/office/drawing/2014/main" id="{8B6BCFED-8826-2E10-F1F5-E1C9B278791E}"/>
              </a:ext>
            </a:extLst>
          </p:cNvPr>
          <p:cNvSpPr txBox="1">
            <a:spLocks noChangeArrowheads="1"/>
          </p:cNvSpPr>
          <p:nvPr/>
        </p:nvSpPr>
        <p:spPr bwMode="auto">
          <a:xfrm>
            <a:off x="7543800" y="30416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150</a:t>
            </a:r>
          </a:p>
        </p:txBody>
      </p:sp>
      <p:sp>
        <p:nvSpPr>
          <p:cNvPr id="40" name="TextBox 39">
            <a:extLst>
              <a:ext uri="{FF2B5EF4-FFF2-40B4-BE49-F238E27FC236}">
                <a16:creationId xmlns:a16="http://schemas.microsoft.com/office/drawing/2014/main" id="{660A5A58-500E-15A7-8883-31828ABE73B5}"/>
              </a:ext>
            </a:extLst>
          </p:cNvPr>
          <p:cNvSpPr txBox="1">
            <a:spLocks noChangeArrowheads="1"/>
          </p:cNvSpPr>
          <p:nvPr/>
        </p:nvSpPr>
        <p:spPr bwMode="auto">
          <a:xfrm>
            <a:off x="8839200" y="3822700"/>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150</a:t>
            </a:r>
          </a:p>
        </p:txBody>
      </p:sp>
      <p:sp>
        <p:nvSpPr>
          <p:cNvPr id="52269" name="TextBox 40">
            <a:extLst>
              <a:ext uri="{FF2B5EF4-FFF2-40B4-BE49-F238E27FC236}">
                <a16:creationId xmlns:a16="http://schemas.microsoft.com/office/drawing/2014/main" id="{66A92AC0-2CCF-75C6-7562-2DC9D3B1C16B}"/>
              </a:ext>
            </a:extLst>
          </p:cNvPr>
          <p:cNvSpPr txBox="1">
            <a:spLocks noChangeArrowheads="1"/>
          </p:cNvSpPr>
          <p:nvPr/>
        </p:nvSpPr>
        <p:spPr bwMode="auto">
          <a:xfrm>
            <a:off x="3124200" y="42814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Έσοδα από προπώληση εισιτηρίων</a:t>
            </a:r>
            <a:endParaRPr lang="en-US" altLang="el-GR" i="1">
              <a:latin typeface="Arial" panose="020B0604020202020204" pitchFamily="34" charset="0"/>
            </a:endParaRPr>
          </a:p>
        </p:txBody>
      </p:sp>
      <p:sp>
        <p:nvSpPr>
          <p:cNvPr id="52270" name="TextBox 41">
            <a:extLst>
              <a:ext uri="{FF2B5EF4-FFF2-40B4-BE49-F238E27FC236}">
                <a16:creationId xmlns:a16="http://schemas.microsoft.com/office/drawing/2014/main" id="{27D7BCCF-23BE-52C1-C5AA-18AA91401555}"/>
              </a:ext>
            </a:extLst>
          </p:cNvPr>
          <p:cNvSpPr txBox="1">
            <a:spLocks noChangeArrowheads="1"/>
          </p:cNvSpPr>
          <p:nvPr/>
        </p:nvSpPr>
        <p:spPr bwMode="auto">
          <a:xfrm>
            <a:off x="2133600" y="3038476"/>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b="1">
                <a:latin typeface="Arial" panose="020B0604020202020204" pitchFamily="34" charset="0"/>
              </a:rPr>
              <a:t>0</a:t>
            </a:r>
            <a:r>
              <a:rPr lang="en-US" altLang="el-GR" b="1">
                <a:latin typeface="Arial" panose="020B0604020202020204" pitchFamily="34" charset="0"/>
              </a:rPr>
              <a:t>4</a:t>
            </a:r>
            <a:r>
              <a:rPr lang="el-GR" altLang="el-GR" b="1">
                <a:latin typeface="Arial" panose="020B0604020202020204" pitchFamily="34" charset="0"/>
              </a:rPr>
              <a:t>/01</a:t>
            </a:r>
            <a:endParaRPr lang="en-US" altLang="el-GR" b="1">
              <a:latin typeface="Arial" panose="020B0604020202020204" pitchFamily="34" charset="0"/>
            </a:endParaRPr>
          </a:p>
        </p:txBody>
      </p:sp>
      <p:sp>
        <p:nvSpPr>
          <p:cNvPr id="52272" name="Rectangle 42">
            <a:extLst>
              <a:ext uri="{FF2B5EF4-FFF2-40B4-BE49-F238E27FC236}">
                <a16:creationId xmlns:a16="http://schemas.microsoft.com/office/drawing/2014/main" id="{77BC8925-6131-5321-107C-F34204476578}"/>
              </a:ext>
            </a:extLst>
          </p:cNvPr>
          <p:cNvSpPr>
            <a:spLocks noChangeArrowheads="1"/>
          </p:cNvSpPr>
          <p:nvPr/>
        </p:nvSpPr>
        <p:spPr bwMode="auto">
          <a:xfrm>
            <a:off x="2057400" y="5219701"/>
            <a:ext cx="2438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5000"/>
              </a:lnSpc>
              <a:spcBef>
                <a:spcPts val="1200"/>
              </a:spcBef>
            </a:pPr>
            <a:r>
              <a:rPr lang="el-GR" altLang="el-GR" sz="2100">
                <a:latin typeface="Arial" panose="020B0604020202020204" pitchFamily="34" charset="0"/>
              </a:rPr>
              <a:t>Ο λογ/μος </a:t>
            </a:r>
            <a:r>
              <a:rPr lang="en-US" altLang="el-GR" sz="2100">
                <a:latin typeface="Arial" panose="020B0604020202020204" pitchFamily="34" charset="0"/>
              </a:rPr>
              <a:t>T-</a:t>
            </a:r>
            <a:r>
              <a:rPr lang="el-GR" altLang="el-GR" sz="2100">
                <a:latin typeface="Arial" panose="020B0604020202020204" pitchFamily="34" charset="0"/>
              </a:rPr>
              <a:t> μετά την εγγραφή</a:t>
            </a:r>
            <a:endParaRPr lang="en-US" altLang="en-US" sz="2100">
              <a:latin typeface="Arial" panose="020B0604020202020204" pitchFamily="34" charset="0"/>
            </a:endParaRPr>
          </a:p>
        </p:txBody>
      </p:sp>
      <p:cxnSp>
        <p:nvCxnSpPr>
          <p:cNvPr id="3" name="Straight Arrow Connector 2">
            <a:extLst>
              <a:ext uri="{FF2B5EF4-FFF2-40B4-BE49-F238E27FC236}">
                <a16:creationId xmlns:a16="http://schemas.microsoft.com/office/drawing/2014/main" id="{FB3732EE-9BC0-2F77-2C72-7466849412C6}"/>
              </a:ext>
            </a:extLst>
          </p:cNvPr>
          <p:cNvCxnSpPr/>
          <p:nvPr/>
        </p:nvCxnSpPr>
        <p:spPr>
          <a:xfrm>
            <a:off x="4267200" y="569595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74" name="TextBox 15">
            <a:extLst>
              <a:ext uri="{FF2B5EF4-FFF2-40B4-BE49-F238E27FC236}">
                <a16:creationId xmlns:a16="http://schemas.microsoft.com/office/drawing/2014/main" id="{56C37A59-C3B9-F5C0-C660-52879E9D02BC}"/>
              </a:ext>
            </a:extLst>
          </p:cNvPr>
          <p:cNvSpPr txBox="1">
            <a:spLocks noChangeArrowheads="1"/>
          </p:cNvSpPr>
          <p:nvPr/>
        </p:nvSpPr>
        <p:spPr bwMode="auto">
          <a:xfrm>
            <a:off x="2133600" y="2628901"/>
            <a:ext cx="9144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10000"/>
              </a:lnSpc>
            </a:pPr>
            <a:r>
              <a:rPr lang="en-US" altLang="el-GR" b="1">
                <a:latin typeface="Arial" panose="020B0604020202020204" pitchFamily="34" charset="0"/>
              </a:rPr>
              <a:t>2015</a:t>
            </a:r>
          </a:p>
        </p:txBody>
      </p:sp>
      <p:sp>
        <p:nvSpPr>
          <p:cNvPr id="17" name="Footer Placeholder 8">
            <a:extLst>
              <a:ext uri="{FF2B5EF4-FFF2-40B4-BE49-F238E27FC236}">
                <a16:creationId xmlns:a16="http://schemas.microsoft.com/office/drawing/2014/main" id="{C1D76E6B-1F23-77C3-4D61-51B3B71BD058}"/>
              </a:ext>
            </a:extLst>
          </p:cNvPr>
          <p:cNvSpPr txBox="1">
            <a:spLocks/>
          </p:cNvSpPr>
          <p:nvPr/>
        </p:nvSpPr>
        <p:spPr>
          <a:xfrm>
            <a:off x="3962400" y="66294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pic>
        <p:nvPicPr>
          <p:cNvPr id="52281" name="Picture 57">
            <a:extLst>
              <a:ext uri="{FF2B5EF4-FFF2-40B4-BE49-F238E27FC236}">
                <a16:creationId xmlns:a16="http://schemas.microsoft.com/office/drawing/2014/main" id="{50AD821B-5418-757C-5850-9615B14C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046664"/>
            <a:ext cx="4876800" cy="1265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a:extLst>
              <a:ext uri="{FF2B5EF4-FFF2-40B4-BE49-F238E27FC236}">
                <a16:creationId xmlns:a16="http://schemas.microsoft.com/office/drawing/2014/main" id="{A30CC927-3643-A8CD-8A6A-D554ABB19428}"/>
              </a:ext>
            </a:extLst>
          </p:cNvPr>
          <p:cNvSpPr txBox="1">
            <a:spLocks noChangeArrowheads="1"/>
          </p:cNvSpPr>
          <p:nvPr/>
        </p:nvSpPr>
        <p:spPr bwMode="auto">
          <a:xfrm>
            <a:off x="2057400" y="457200"/>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latin typeface="Arial" panose="020B0604020202020204" pitchFamily="34" charset="0"/>
              </a:rPr>
              <a:t>Παράδειγμα</a:t>
            </a:r>
            <a:endParaRPr lang="en-US" altLang="el-GR" sz="3000" b="1">
              <a:latin typeface="Arial" panose="020B0604020202020204" pitchFamily="34" charset="0"/>
            </a:endParaRPr>
          </a:p>
        </p:txBody>
      </p:sp>
      <p:sp>
        <p:nvSpPr>
          <p:cNvPr id="54274" name="Text Box 13">
            <a:extLst>
              <a:ext uri="{FF2B5EF4-FFF2-40B4-BE49-F238E27FC236}">
                <a16:creationId xmlns:a16="http://schemas.microsoft.com/office/drawing/2014/main" id="{17071A6A-A401-2650-64C0-0CCDC6CEC10B}"/>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32B22396-FC18-50C7-74B7-8220760C9EFA}"/>
              </a:ext>
            </a:extLst>
          </p:cNvPr>
          <p:cNvSpPr/>
          <p:nvPr/>
        </p:nvSpPr>
        <p:spPr>
          <a:xfrm>
            <a:off x="2057400" y="1066801"/>
            <a:ext cx="7848600" cy="5364163"/>
          </a:xfrm>
          <a:prstGeom prst="rect">
            <a:avLst/>
          </a:prstGeom>
          <a:noFill/>
          <a:ln>
            <a:noFill/>
          </a:ln>
          <a:effectLst/>
        </p:spPr>
        <p:txBody>
          <a:bodyPr tIns="91440" bIns="91440">
            <a:spAutoFit/>
          </a:bodyPr>
          <a:lstStyle>
            <a:lvl1pPr marL="342900" indent="-342900" algn="l">
              <a:defRPr>
                <a:solidFill>
                  <a:schemeClr val="tx1"/>
                </a:solidFill>
                <a:latin typeface="Calibri" panose="020F0502020204030204" pitchFamily="34" charset="0"/>
              </a:defRPr>
            </a:lvl1pPr>
            <a:lvl2pPr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nSpc>
                <a:spcPct val="125000"/>
              </a:lnSpc>
              <a:spcBef>
                <a:spcPts val="1200"/>
              </a:spcBef>
              <a:buClr>
                <a:srgbClr val="740000"/>
              </a:buClr>
              <a:buSzPct val="80000"/>
            </a:pPr>
            <a:r>
              <a:rPr lang="el-GR" altLang="el-GR" sz="2100">
                <a:latin typeface="Arial" panose="020B0604020202020204" pitchFamily="34" charset="0"/>
              </a:rPr>
              <a:t>Η εταιρεία Εκδοτική ΑΕ</a:t>
            </a:r>
            <a:r>
              <a:rPr lang="en-US" altLang="el-GR" sz="2100">
                <a:latin typeface="Arial" panose="020B0604020202020204" pitchFamily="34" charset="0"/>
              </a:rPr>
              <a:t> </a:t>
            </a:r>
            <a:r>
              <a:rPr lang="el-GR" altLang="el-GR" sz="2100">
                <a:latin typeface="Arial" panose="020B0604020202020204" pitchFamily="34" charset="0"/>
              </a:rPr>
              <a:t>πραγματοποίησε τις ακόλουθες συναλλαγές με έναν συνδρομητή της μέσα στο</a:t>
            </a:r>
            <a:r>
              <a:rPr lang="en-US" altLang="el-GR" sz="2100">
                <a:latin typeface="Arial" panose="020B0604020202020204" pitchFamily="34" charset="0"/>
              </a:rPr>
              <a:t> 2014: </a:t>
            </a:r>
          </a:p>
          <a:p>
            <a:pPr marL="0" lvl="1">
              <a:lnSpc>
                <a:spcPct val="125000"/>
              </a:lnSpc>
              <a:spcBef>
                <a:spcPts val="1200"/>
              </a:spcBef>
              <a:buClr>
                <a:srgbClr val="740000"/>
              </a:buClr>
              <a:buSzPct val="80000"/>
            </a:pPr>
            <a:r>
              <a:rPr lang="el-GR" altLang="el-GR" sz="2100">
                <a:latin typeface="Arial" panose="020B0604020202020204" pitchFamily="34" charset="0"/>
              </a:rPr>
              <a:t>0</a:t>
            </a:r>
            <a:r>
              <a:rPr lang="en-US" altLang="el-GR" sz="2100">
                <a:latin typeface="Arial" panose="020B0604020202020204" pitchFamily="34" charset="0"/>
              </a:rPr>
              <a:t>1</a:t>
            </a:r>
            <a:r>
              <a:rPr lang="el-GR" altLang="el-GR" sz="2100">
                <a:latin typeface="Arial" panose="020B0604020202020204" pitchFamily="34" charset="0"/>
              </a:rPr>
              <a:t>/10</a:t>
            </a:r>
            <a:r>
              <a:rPr lang="en-US" altLang="el-GR" sz="2100">
                <a:latin typeface="Arial" panose="020B0604020202020204" pitchFamily="34" charset="0"/>
              </a:rPr>
              <a:t> 	</a:t>
            </a:r>
            <a:r>
              <a:rPr lang="el-GR" altLang="el-GR" sz="2100">
                <a:latin typeface="Arial" panose="020B0604020202020204" pitchFamily="34" charset="0"/>
              </a:rPr>
              <a:t>Πώλησε συνδρομή ενός έτους εισπράττοντας μετρητά ύψους </a:t>
            </a:r>
            <a:r>
              <a:rPr lang="en-US" altLang="el-GR" sz="2100">
                <a:latin typeface="Arial" panose="020B0604020202020204" pitchFamily="34" charset="0"/>
              </a:rPr>
              <a:t>$2</a:t>
            </a:r>
            <a:r>
              <a:rPr lang="el-GR" altLang="el-GR" sz="2100">
                <a:latin typeface="Arial" panose="020B0604020202020204" pitchFamily="34" charset="0"/>
              </a:rPr>
              <a:t>.</a:t>
            </a:r>
            <a:r>
              <a:rPr lang="en-US" altLang="el-GR" sz="2100">
                <a:latin typeface="Arial" panose="020B0604020202020204" pitchFamily="34" charset="0"/>
              </a:rPr>
              <a:t>400,</a:t>
            </a:r>
            <a:r>
              <a:rPr lang="el-GR" altLang="el-GR" sz="2100">
                <a:latin typeface="Arial" panose="020B0604020202020204" pitchFamily="34" charset="0"/>
              </a:rPr>
              <a:t> πλέον φόρους πωλήσεων</a:t>
            </a:r>
            <a:r>
              <a:rPr lang="en-US" altLang="el-GR" sz="2100">
                <a:latin typeface="Arial" panose="020B0604020202020204" pitchFamily="34" charset="0"/>
              </a:rPr>
              <a:t> 9%.</a:t>
            </a:r>
          </a:p>
          <a:p>
            <a:pPr marL="0" lvl="1">
              <a:lnSpc>
                <a:spcPct val="125000"/>
              </a:lnSpc>
              <a:spcBef>
                <a:spcPts val="1200"/>
              </a:spcBef>
              <a:buClr>
                <a:srgbClr val="740000"/>
              </a:buClr>
              <a:buSzPct val="80000"/>
            </a:pPr>
            <a:r>
              <a:rPr lang="en-US" altLang="el-GR" sz="2100">
                <a:latin typeface="Arial" panose="020B0604020202020204" pitchFamily="34" charset="0"/>
              </a:rPr>
              <a:t>15</a:t>
            </a:r>
            <a:r>
              <a:rPr lang="el-GR" altLang="el-GR" sz="2100">
                <a:latin typeface="Arial" panose="020B0604020202020204" pitchFamily="34" charset="0"/>
              </a:rPr>
              <a:t>/11</a:t>
            </a:r>
            <a:r>
              <a:rPr lang="en-US" altLang="el-GR" sz="2100">
                <a:latin typeface="Arial" panose="020B0604020202020204" pitchFamily="34" charset="0"/>
              </a:rPr>
              <a:t> 	</a:t>
            </a:r>
            <a:r>
              <a:rPr lang="el-GR" altLang="el-GR" sz="2100">
                <a:latin typeface="Arial" panose="020B0604020202020204" pitchFamily="34" charset="0"/>
              </a:rPr>
              <a:t>Κατέβαλλε το φόρο στην εφορία</a:t>
            </a:r>
            <a:r>
              <a:rPr lang="en-US" altLang="el-GR" sz="2100">
                <a:latin typeface="Arial" panose="020B0604020202020204" pitchFamily="34" charset="0"/>
              </a:rPr>
              <a:t>.</a:t>
            </a:r>
          </a:p>
          <a:p>
            <a:pPr marL="0" lvl="1">
              <a:lnSpc>
                <a:spcPct val="125000"/>
              </a:lnSpc>
              <a:spcBef>
                <a:spcPts val="1200"/>
              </a:spcBef>
              <a:buClr>
                <a:srgbClr val="740000"/>
              </a:buClr>
              <a:buSzPct val="80000"/>
            </a:pPr>
            <a:r>
              <a:rPr lang="en-US" altLang="el-GR" sz="2100">
                <a:latin typeface="Arial" panose="020B0604020202020204" pitchFamily="34" charset="0"/>
              </a:rPr>
              <a:t>31</a:t>
            </a:r>
            <a:r>
              <a:rPr lang="el-GR" altLang="el-GR" sz="2100">
                <a:latin typeface="Arial" panose="020B0604020202020204" pitchFamily="34" charset="0"/>
              </a:rPr>
              <a:t>/12</a:t>
            </a:r>
            <a:r>
              <a:rPr lang="en-US" altLang="el-GR" sz="2100">
                <a:latin typeface="Arial" panose="020B0604020202020204" pitchFamily="34" charset="0"/>
              </a:rPr>
              <a:t> 	</a:t>
            </a:r>
            <a:r>
              <a:rPr lang="el-GR" altLang="el-GR" sz="2100">
                <a:latin typeface="Arial" panose="020B0604020202020204" pitchFamily="34" charset="0"/>
              </a:rPr>
              <a:t>Έκανε τις απαραίτητες προσαρμογές στο τέλος της χρήσης</a:t>
            </a:r>
            <a:r>
              <a:rPr lang="en-US" altLang="el-GR" sz="2100">
                <a:latin typeface="Arial" panose="020B0604020202020204" pitchFamily="34" charset="0"/>
              </a:rPr>
              <a:t>.</a:t>
            </a:r>
          </a:p>
          <a:p>
            <a:pPr marL="0" lvl="1">
              <a:lnSpc>
                <a:spcPct val="125000"/>
              </a:lnSpc>
              <a:spcBef>
                <a:spcPts val="1200"/>
              </a:spcBef>
              <a:buClr>
                <a:srgbClr val="740000"/>
              </a:buClr>
              <a:buSzPct val="80000"/>
            </a:pPr>
            <a:r>
              <a:rPr lang="el-GR" altLang="el-GR" sz="2100" b="1">
                <a:latin typeface="Arial" panose="020B0604020202020204" pitchFamily="34" charset="0"/>
              </a:rPr>
              <a:t>Ζητείται</a:t>
            </a:r>
            <a:endParaRPr lang="en-US" altLang="el-GR" sz="2100" b="1">
              <a:latin typeface="Arial" panose="020B0604020202020204" pitchFamily="34" charset="0"/>
            </a:endParaRPr>
          </a:p>
          <a:p>
            <a:pPr marL="0" lvl="1">
              <a:lnSpc>
                <a:spcPct val="125000"/>
              </a:lnSpc>
              <a:spcBef>
                <a:spcPts val="1200"/>
              </a:spcBef>
              <a:buClr>
                <a:srgbClr val="740000"/>
              </a:buClr>
              <a:buSzPct val="80000"/>
            </a:pPr>
            <a:r>
              <a:rPr lang="el-GR" altLang="el-GR" sz="2100">
                <a:latin typeface="Arial" panose="020B0604020202020204" pitchFamily="34" charset="0"/>
              </a:rPr>
              <a:t>Να γίνουν οι ημερολογιακές εγγραφές για αυτές τις συναλλαγές. Στη συνέχεια να γίνει η αναφορά κάθε υποχρέωσης στον ισολογισμό της εταιρείας, στις 31 Δεκεμβρίου </a:t>
            </a:r>
            <a:r>
              <a:rPr lang="en-US" altLang="el-GR" sz="2100">
                <a:latin typeface="Arial" panose="020B0604020202020204" pitchFamily="34" charset="0"/>
              </a:rPr>
              <a:t>2014.</a:t>
            </a:r>
            <a:endParaRPr lang="en-US" altLang="en-US" sz="2100">
              <a:latin typeface="Arial" panose="020B0604020202020204" pitchFamily="34" charset="0"/>
            </a:endParaRPr>
          </a:p>
        </p:txBody>
      </p:sp>
      <p:sp>
        <p:nvSpPr>
          <p:cNvPr id="6" name="Footer Placeholder 8">
            <a:extLst>
              <a:ext uri="{FF2B5EF4-FFF2-40B4-BE49-F238E27FC236}">
                <a16:creationId xmlns:a16="http://schemas.microsoft.com/office/drawing/2014/main" id="{9E54DDA3-2764-146B-D7D2-7869A28C581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ΑΡΧΙΚΑ ΔΙΑΚΡΙΝΟΝΤΑΙ ΣΕ ΜΑΚΡΟΠΡΟΘΕΣΜΕΣ ΚΑΙ ΒΡΑΧΥΠΡΟΘΕΣΜΕΣ.</a:t>
            </a:r>
          </a:p>
          <a:p>
            <a:pPr marL="0" algn="just">
              <a:buNone/>
            </a:pPr>
            <a:r>
              <a:rPr lang="el-GR" sz="2400" kern="0" dirty="0">
                <a:latin typeface="Cambria" panose="02040503050406030204" pitchFamily="18" charset="0"/>
                <a:ea typeface="Cambria" panose="02040503050406030204" pitchFamily="18" charset="0"/>
              </a:rPr>
              <a:t>ΒΡΧΥΠΡΟΘΕΣΜΕΣ ΣΤΗΝ ΟΜΑΔΑ 5 ΜΑΚΡΟΠΡΟΘΕΣΜΕΣ ΣΤΗΝ ΟΜΑΔΑ 4 ΣΤΟΝ ΛΟΓΑΡΙΑΣΜΟ 45.</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Μακροπρόθεσμες θεωρούνται όσες υποχρεώσεις δεν είναι βραχυπρόθεσμες. Οι πιο γνωστές μακροπρόθεσμες υποχρεώσεις οφείλονται σε γεγονότα, όπως: Η λήψη μακροπρόθεσμων τραπεζικών δανείων* Η άντληση ομολογιακών δανείων</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805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a:extLst>
              <a:ext uri="{FF2B5EF4-FFF2-40B4-BE49-F238E27FC236}">
                <a16:creationId xmlns:a16="http://schemas.microsoft.com/office/drawing/2014/main" id="{AAB9A6C4-DA69-8171-8850-3C143CEFDA6B}"/>
              </a:ext>
            </a:extLst>
          </p:cNvPr>
          <p:cNvSpPr txBox="1">
            <a:spLocks noChangeArrowheads="1"/>
          </p:cNvSpPr>
          <p:nvPr/>
        </p:nvSpPr>
        <p:spPr bwMode="auto">
          <a:xfrm>
            <a:off x="2057400" y="287338"/>
            <a:ext cx="8305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latin typeface="Arial" panose="020B0604020202020204" pitchFamily="34" charset="0"/>
              </a:rPr>
              <a:t>Παράδειγμα</a:t>
            </a:r>
            <a:endParaRPr lang="en-US" altLang="el-GR" sz="3000" b="1">
              <a:latin typeface="Arial" panose="020B0604020202020204" pitchFamily="34" charset="0"/>
            </a:endParaRPr>
          </a:p>
        </p:txBody>
      </p:sp>
      <p:sp>
        <p:nvSpPr>
          <p:cNvPr id="6" name="Rectangle 5">
            <a:extLst>
              <a:ext uri="{FF2B5EF4-FFF2-40B4-BE49-F238E27FC236}">
                <a16:creationId xmlns:a16="http://schemas.microsoft.com/office/drawing/2014/main" id="{E568999A-761D-5E63-22C0-320D1D7292C0}"/>
              </a:ext>
            </a:extLst>
          </p:cNvPr>
          <p:cNvSpPr/>
          <p:nvPr/>
        </p:nvSpPr>
        <p:spPr bwMode="auto">
          <a:xfrm>
            <a:off x="1981200" y="914400"/>
            <a:ext cx="8229600" cy="5596128"/>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p:spPr>
        <p:txBody>
          <a:bodyPr/>
          <a:lstStyle/>
          <a:p>
            <a:pPr>
              <a:defRPr/>
            </a:pPr>
            <a:endParaRPr lang="en-US" dirty="0"/>
          </a:p>
        </p:txBody>
      </p:sp>
      <p:graphicFrame>
        <p:nvGraphicFramePr>
          <p:cNvPr id="56422" name="Group 102">
            <a:extLst>
              <a:ext uri="{FF2B5EF4-FFF2-40B4-BE49-F238E27FC236}">
                <a16:creationId xmlns:a16="http://schemas.microsoft.com/office/drawing/2014/main" id="{3B0B98E4-569D-4A5A-C46C-0E8269B7E4C0}"/>
              </a:ext>
            </a:extLst>
          </p:cNvPr>
          <p:cNvGraphicFramePr>
            <a:graphicFrameLocks noGrp="1"/>
          </p:cNvGraphicFramePr>
          <p:nvPr/>
        </p:nvGraphicFramePr>
        <p:xfrm>
          <a:off x="2133600" y="990600"/>
          <a:ext cx="7924800" cy="5506720"/>
        </p:xfrm>
        <a:graphic>
          <a:graphicData uri="http://schemas.openxmlformats.org/drawingml/2006/table">
            <a:tbl>
              <a:tblPr/>
              <a:tblGrid>
                <a:gridCol w="914400">
                  <a:extLst>
                    <a:ext uri="{9D8B030D-6E8A-4147-A177-3AD203B41FA5}">
                      <a16:colId xmlns:a16="http://schemas.microsoft.com/office/drawing/2014/main" val="313716108"/>
                    </a:ext>
                  </a:extLst>
                </a:gridCol>
                <a:gridCol w="4343400">
                  <a:extLst>
                    <a:ext uri="{9D8B030D-6E8A-4147-A177-3AD203B41FA5}">
                      <a16:colId xmlns:a16="http://schemas.microsoft.com/office/drawing/2014/main" val="1187711583"/>
                    </a:ext>
                  </a:extLst>
                </a:gridCol>
                <a:gridCol w="1371600">
                  <a:extLst>
                    <a:ext uri="{9D8B030D-6E8A-4147-A177-3AD203B41FA5}">
                      <a16:colId xmlns:a16="http://schemas.microsoft.com/office/drawing/2014/main" val="3327212880"/>
                    </a:ext>
                  </a:extLst>
                </a:gridCol>
                <a:gridCol w="1295400">
                  <a:extLst>
                    <a:ext uri="{9D8B030D-6E8A-4147-A177-3AD203B41FA5}">
                      <a16:colId xmlns:a16="http://schemas.microsoft.com/office/drawing/2014/main" val="1769511319"/>
                    </a:ext>
                  </a:extLst>
                </a:gridCol>
              </a:tblGrid>
              <a:tr h="2921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Λογαριασμός</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Χρέωση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a:ln>
                            <a:noFill/>
                          </a:ln>
                          <a:solidFill>
                            <a:schemeClr val="tx1"/>
                          </a:solidFill>
                          <a:effectLst/>
                          <a:latin typeface="Arial" panose="020B0604020202020204" pitchFamily="34" charset="0"/>
                        </a:rPr>
                        <a:t>Πίστωση</a:t>
                      </a:r>
                      <a:endParaRPr kumimoji="0" lang="en-US" altLang="el-GR" sz="18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3538596447"/>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109538"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109538"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229406071"/>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4151358083"/>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945624930"/>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66391656"/>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82085962"/>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913965574"/>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80565300"/>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56718541"/>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694196308"/>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8081933"/>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181225530"/>
                  </a:ext>
                </a:extLst>
              </a:tr>
              <a:tr h="40640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2000" b="0" i="0" u="none" strike="noStrike" cap="none" normalizeH="0" baseline="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marL="342900" indent="-342900" algn="l">
                        <a:spcBef>
                          <a:spcPct val="20000"/>
                        </a:spcBef>
                        <a:buFont typeface="Arial" panose="020B0604020202020204" pitchFamily="34" charset="0"/>
                        <a:defRPr sz="2800">
                          <a:solidFill>
                            <a:schemeClr val="tx1"/>
                          </a:solidFill>
                          <a:latin typeface="Calibri" panose="020F0502020204030204" pitchFamily="34" charset="0"/>
                        </a:defRPr>
                      </a:lvl1pPr>
                      <a:lvl2pPr marL="566738"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66738" marR="0" lvl="1"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638105797"/>
                  </a:ext>
                </a:extLst>
              </a:tr>
            </a:tbl>
          </a:graphicData>
        </a:graphic>
      </p:graphicFrame>
      <p:sp>
        <p:nvSpPr>
          <p:cNvPr id="9" name="TextBox 8">
            <a:extLst>
              <a:ext uri="{FF2B5EF4-FFF2-40B4-BE49-F238E27FC236}">
                <a16:creationId xmlns:a16="http://schemas.microsoft.com/office/drawing/2014/main" id="{FF701C0B-8660-1B74-09B6-A1CEED0934F1}"/>
              </a:ext>
            </a:extLst>
          </p:cNvPr>
          <p:cNvSpPr txBox="1">
            <a:spLocks noChangeArrowheads="1"/>
          </p:cNvSpPr>
          <p:nvPr/>
        </p:nvSpPr>
        <p:spPr bwMode="auto">
          <a:xfrm>
            <a:off x="3124200" y="1492250"/>
            <a:ext cx="426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700" b="1">
                <a:latin typeface="Arial" panose="020B0604020202020204" pitchFamily="34" charset="0"/>
              </a:rPr>
              <a:t>Ταμείο </a:t>
            </a:r>
            <a:r>
              <a:rPr lang="en-US" altLang="el-GR" sz="1700" b="1">
                <a:latin typeface="Arial" panose="020B0604020202020204" pitchFamily="34" charset="0"/>
              </a:rPr>
              <a:t>($2</a:t>
            </a:r>
            <a:r>
              <a:rPr lang="el-GR" altLang="el-GR" sz="1700" b="1">
                <a:latin typeface="Arial" panose="020B0604020202020204" pitchFamily="34" charset="0"/>
              </a:rPr>
              <a:t>.</a:t>
            </a:r>
            <a:r>
              <a:rPr lang="en-US" altLang="el-GR" sz="1700" b="1">
                <a:latin typeface="Arial" panose="020B0604020202020204" pitchFamily="34" charset="0"/>
              </a:rPr>
              <a:t>400 × 1.09)</a:t>
            </a:r>
          </a:p>
        </p:txBody>
      </p:sp>
      <p:sp>
        <p:nvSpPr>
          <p:cNvPr id="10" name="TextBox 9">
            <a:extLst>
              <a:ext uri="{FF2B5EF4-FFF2-40B4-BE49-F238E27FC236}">
                <a16:creationId xmlns:a16="http://schemas.microsoft.com/office/drawing/2014/main" id="{91BA76CB-EFE4-0B79-7B2D-0E484065E02B}"/>
              </a:ext>
            </a:extLst>
          </p:cNvPr>
          <p:cNvSpPr txBox="1">
            <a:spLocks noChangeArrowheads="1"/>
          </p:cNvSpPr>
          <p:nvPr/>
        </p:nvSpPr>
        <p:spPr bwMode="auto">
          <a:xfrm>
            <a:off x="3124200" y="18732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Μη πραγματοποιημένα έσοδα συνδρομών</a:t>
            </a:r>
            <a:endParaRPr lang="en-US" altLang="el-GR" b="1">
              <a:latin typeface="Arial" panose="020B0604020202020204" pitchFamily="34" charset="0"/>
            </a:endParaRPr>
          </a:p>
        </p:txBody>
      </p:sp>
      <p:sp>
        <p:nvSpPr>
          <p:cNvPr id="11" name="TextBox 10">
            <a:extLst>
              <a:ext uri="{FF2B5EF4-FFF2-40B4-BE49-F238E27FC236}">
                <a16:creationId xmlns:a16="http://schemas.microsoft.com/office/drawing/2014/main" id="{663697B3-28B4-20F6-48AA-66FFDC020508}"/>
              </a:ext>
            </a:extLst>
          </p:cNvPr>
          <p:cNvSpPr txBox="1">
            <a:spLocks noChangeArrowheads="1"/>
          </p:cNvSpPr>
          <p:nvPr/>
        </p:nvSpPr>
        <p:spPr bwMode="auto">
          <a:xfrm>
            <a:off x="7543800" y="1497013"/>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2</a:t>
            </a:r>
            <a:r>
              <a:rPr lang="el-GR" altLang="el-GR" b="1">
                <a:latin typeface="Arial" panose="020B0604020202020204" pitchFamily="34" charset="0"/>
              </a:rPr>
              <a:t>.</a:t>
            </a:r>
            <a:r>
              <a:rPr lang="en-US" altLang="el-GR" b="1">
                <a:latin typeface="Arial" panose="020B0604020202020204" pitchFamily="34" charset="0"/>
              </a:rPr>
              <a:t>616</a:t>
            </a:r>
          </a:p>
        </p:txBody>
      </p:sp>
      <p:sp>
        <p:nvSpPr>
          <p:cNvPr id="12" name="TextBox 11">
            <a:extLst>
              <a:ext uri="{FF2B5EF4-FFF2-40B4-BE49-F238E27FC236}">
                <a16:creationId xmlns:a16="http://schemas.microsoft.com/office/drawing/2014/main" id="{B2F47674-14BE-7A08-651C-271EF9C8B265}"/>
              </a:ext>
            </a:extLst>
          </p:cNvPr>
          <p:cNvSpPr txBox="1">
            <a:spLocks noChangeArrowheads="1"/>
          </p:cNvSpPr>
          <p:nvPr/>
        </p:nvSpPr>
        <p:spPr bwMode="auto">
          <a:xfrm>
            <a:off x="8839200" y="189865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2</a:t>
            </a:r>
            <a:r>
              <a:rPr lang="el-GR" altLang="el-GR" b="1">
                <a:latin typeface="Arial" panose="020B0604020202020204" pitchFamily="34" charset="0"/>
              </a:rPr>
              <a:t>.</a:t>
            </a:r>
            <a:r>
              <a:rPr lang="en-US" altLang="el-GR" b="1">
                <a:latin typeface="Arial" panose="020B0604020202020204" pitchFamily="34" charset="0"/>
              </a:rPr>
              <a:t>400</a:t>
            </a:r>
          </a:p>
        </p:txBody>
      </p:sp>
      <p:sp>
        <p:nvSpPr>
          <p:cNvPr id="56401" name="TextBox 12">
            <a:extLst>
              <a:ext uri="{FF2B5EF4-FFF2-40B4-BE49-F238E27FC236}">
                <a16:creationId xmlns:a16="http://schemas.microsoft.com/office/drawing/2014/main" id="{D484B403-E1FA-7394-4F8C-46764324E1B3}"/>
              </a:ext>
            </a:extLst>
          </p:cNvPr>
          <p:cNvSpPr txBox="1">
            <a:spLocks noChangeArrowheads="1"/>
          </p:cNvSpPr>
          <p:nvPr/>
        </p:nvSpPr>
        <p:spPr bwMode="auto">
          <a:xfrm>
            <a:off x="3124200" y="45862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Καταβολή φόρου πωλήσεων</a:t>
            </a:r>
            <a:endParaRPr lang="en-US" altLang="el-GR" i="1">
              <a:latin typeface="Arial" panose="020B0604020202020204" pitchFamily="34" charset="0"/>
            </a:endParaRPr>
          </a:p>
        </p:txBody>
      </p:sp>
      <p:sp>
        <p:nvSpPr>
          <p:cNvPr id="56402" name="TextBox 13">
            <a:extLst>
              <a:ext uri="{FF2B5EF4-FFF2-40B4-BE49-F238E27FC236}">
                <a16:creationId xmlns:a16="http://schemas.microsoft.com/office/drawing/2014/main" id="{8F446970-EFFA-9357-43F4-A0D647851C28}"/>
              </a:ext>
            </a:extLst>
          </p:cNvPr>
          <p:cNvSpPr txBox="1">
            <a:spLocks noChangeArrowheads="1"/>
          </p:cNvSpPr>
          <p:nvPr/>
        </p:nvSpPr>
        <p:spPr bwMode="auto">
          <a:xfrm>
            <a:off x="2133600" y="1493838"/>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b="1">
                <a:latin typeface="Arial" panose="020B0604020202020204" pitchFamily="34" charset="0"/>
              </a:rPr>
              <a:t>0</a:t>
            </a:r>
            <a:r>
              <a:rPr lang="en-US" altLang="el-GR" b="1">
                <a:latin typeface="Arial" panose="020B0604020202020204" pitchFamily="34" charset="0"/>
              </a:rPr>
              <a:t>1</a:t>
            </a:r>
            <a:r>
              <a:rPr lang="el-GR" altLang="el-GR" b="1">
                <a:latin typeface="Arial" panose="020B0604020202020204" pitchFamily="34" charset="0"/>
              </a:rPr>
              <a:t>/10</a:t>
            </a:r>
            <a:endParaRPr lang="en-US" altLang="el-GR" b="1">
              <a:latin typeface="Arial" panose="020B0604020202020204" pitchFamily="34" charset="0"/>
            </a:endParaRPr>
          </a:p>
        </p:txBody>
      </p:sp>
      <p:sp>
        <p:nvSpPr>
          <p:cNvPr id="15" name="TextBox 14">
            <a:extLst>
              <a:ext uri="{FF2B5EF4-FFF2-40B4-BE49-F238E27FC236}">
                <a16:creationId xmlns:a16="http://schemas.microsoft.com/office/drawing/2014/main" id="{80CC3FB6-9EE6-2252-AF86-CB5B03C12A09}"/>
              </a:ext>
            </a:extLst>
          </p:cNvPr>
          <p:cNvSpPr txBox="1">
            <a:spLocks noChangeArrowheads="1"/>
          </p:cNvSpPr>
          <p:nvPr/>
        </p:nvSpPr>
        <p:spPr bwMode="auto">
          <a:xfrm>
            <a:off x="3124200" y="37480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Φόρος πωλήσεων πληρωτέος</a:t>
            </a:r>
            <a:endParaRPr lang="en-US" altLang="el-GR" b="1">
              <a:latin typeface="Arial" panose="020B0604020202020204" pitchFamily="34" charset="0"/>
            </a:endParaRPr>
          </a:p>
        </p:txBody>
      </p:sp>
      <p:sp>
        <p:nvSpPr>
          <p:cNvPr id="16" name="TextBox 15">
            <a:extLst>
              <a:ext uri="{FF2B5EF4-FFF2-40B4-BE49-F238E27FC236}">
                <a16:creationId xmlns:a16="http://schemas.microsoft.com/office/drawing/2014/main" id="{39E455BE-387D-B86E-2E0C-E30F4E1E2487}"/>
              </a:ext>
            </a:extLst>
          </p:cNvPr>
          <p:cNvSpPr txBox="1">
            <a:spLocks noChangeArrowheads="1"/>
          </p:cNvSpPr>
          <p:nvPr/>
        </p:nvSpPr>
        <p:spPr bwMode="auto">
          <a:xfrm>
            <a:off x="3124200" y="4125914"/>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Ταμείο</a:t>
            </a:r>
            <a:endParaRPr lang="en-US" altLang="el-GR" b="1">
              <a:latin typeface="Arial" panose="020B0604020202020204" pitchFamily="34" charset="0"/>
            </a:endParaRPr>
          </a:p>
        </p:txBody>
      </p:sp>
      <p:sp>
        <p:nvSpPr>
          <p:cNvPr id="17" name="TextBox 16">
            <a:extLst>
              <a:ext uri="{FF2B5EF4-FFF2-40B4-BE49-F238E27FC236}">
                <a16:creationId xmlns:a16="http://schemas.microsoft.com/office/drawing/2014/main" id="{80C773DE-16DE-FBA4-7CC3-EB23322B5DE5}"/>
              </a:ext>
            </a:extLst>
          </p:cNvPr>
          <p:cNvSpPr txBox="1">
            <a:spLocks noChangeArrowheads="1"/>
          </p:cNvSpPr>
          <p:nvPr/>
        </p:nvSpPr>
        <p:spPr bwMode="auto">
          <a:xfrm>
            <a:off x="7543800" y="38100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216</a:t>
            </a:r>
          </a:p>
        </p:txBody>
      </p:sp>
      <p:sp>
        <p:nvSpPr>
          <p:cNvPr id="18" name="TextBox 17">
            <a:extLst>
              <a:ext uri="{FF2B5EF4-FFF2-40B4-BE49-F238E27FC236}">
                <a16:creationId xmlns:a16="http://schemas.microsoft.com/office/drawing/2014/main" id="{42C702BA-6F73-6788-88CD-E0193478656A}"/>
              </a:ext>
            </a:extLst>
          </p:cNvPr>
          <p:cNvSpPr txBox="1">
            <a:spLocks noChangeArrowheads="1"/>
          </p:cNvSpPr>
          <p:nvPr/>
        </p:nvSpPr>
        <p:spPr bwMode="auto">
          <a:xfrm>
            <a:off x="8839200" y="41910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216</a:t>
            </a:r>
          </a:p>
        </p:txBody>
      </p:sp>
      <p:sp>
        <p:nvSpPr>
          <p:cNvPr id="56407" name="TextBox 18">
            <a:extLst>
              <a:ext uri="{FF2B5EF4-FFF2-40B4-BE49-F238E27FC236}">
                <a16:creationId xmlns:a16="http://schemas.microsoft.com/office/drawing/2014/main" id="{28EEAC25-3013-0619-BEDB-90450B446E6F}"/>
              </a:ext>
            </a:extLst>
          </p:cNvPr>
          <p:cNvSpPr txBox="1">
            <a:spLocks noChangeArrowheads="1"/>
          </p:cNvSpPr>
          <p:nvPr/>
        </p:nvSpPr>
        <p:spPr bwMode="auto">
          <a:xfrm>
            <a:off x="3124200" y="29098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Προείσπραξη συνδρομής</a:t>
            </a:r>
            <a:endParaRPr lang="en-US" altLang="el-GR" i="1">
              <a:latin typeface="Arial" panose="020B0604020202020204" pitchFamily="34" charset="0"/>
            </a:endParaRPr>
          </a:p>
        </p:txBody>
      </p:sp>
      <p:sp>
        <p:nvSpPr>
          <p:cNvPr id="56408" name="TextBox 19">
            <a:extLst>
              <a:ext uri="{FF2B5EF4-FFF2-40B4-BE49-F238E27FC236}">
                <a16:creationId xmlns:a16="http://schemas.microsoft.com/office/drawing/2014/main" id="{915AA75A-D1DA-CDC3-8162-6C8A97C0F334}"/>
              </a:ext>
            </a:extLst>
          </p:cNvPr>
          <p:cNvSpPr txBox="1">
            <a:spLocks noChangeArrowheads="1"/>
          </p:cNvSpPr>
          <p:nvPr/>
        </p:nvSpPr>
        <p:spPr bwMode="auto">
          <a:xfrm>
            <a:off x="2133600" y="37480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b="1">
                <a:latin typeface="Arial" panose="020B0604020202020204" pitchFamily="34" charset="0"/>
              </a:rPr>
              <a:t>15</a:t>
            </a:r>
            <a:r>
              <a:rPr lang="el-GR" altLang="el-GR" b="1">
                <a:latin typeface="Arial" panose="020B0604020202020204" pitchFamily="34" charset="0"/>
              </a:rPr>
              <a:t>/11</a:t>
            </a:r>
            <a:endParaRPr lang="en-US" altLang="el-GR" b="1">
              <a:latin typeface="Arial" panose="020B0604020202020204" pitchFamily="34" charset="0"/>
            </a:endParaRPr>
          </a:p>
        </p:txBody>
      </p:sp>
      <p:sp>
        <p:nvSpPr>
          <p:cNvPr id="21" name="TextBox 20">
            <a:extLst>
              <a:ext uri="{FF2B5EF4-FFF2-40B4-BE49-F238E27FC236}">
                <a16:creationId xmlns:a16="http://schemas.microsoft.com/office/drawing/2014/main" id="{DEE11772-3D91-6DFF-A90D-A3AB1B3BBEA5}"/>
              </a:ext>
            </a:extLst>
          </p:cNvPr>
          <p:cNvSpPr txBox="1">
            <a:spLocks noChangeArrowheads="1"/>
          </p:cNvSpPr>
          <p:nvPr/>
        </p:nvSpPr>
        <p:spPr bwMode="auto">
          <a:xfrm>
            <a:off x="3124200" y="25288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Φόρος πωλήσεων πληρωτέος</a:t>
            </a:r>
            <a:endParaRPr lang="en-US" altLang="el-GR" b="1">
              <a:latin typeface="Arial" panose="020B0604020202020204" pitchFamily="34" charset="0"/>
            </a:endParaRPr>
          </a:p>
        </p:txBody>
      </p:sp>
      <p:sp>
        <p:nvSpPr>
          <p:cNvPr id="22" name="TextBox 21">
            <a:extLst>
              <a:ext uri="{FF2B5EF4-FFF2-40B4-BE49-F238E27FC236}">
                <a16:creationId xmlns:a16="http://schemas.microsoft.com/office/drawing/2014/main" id="{5364801C-8D52-D835-57C5-C2100DE3BCFF}"/>
              </a:ext>
            </a:extLst>
          </p:cNvPr>
          <p:cNvSpPr txBox="1">
            <a:spLocks noChangeArrowheads="1"/>
          </p:cNvSpPr>
          <p:nvPr/>
        </p:nvSpPr>
        <p:spPr bwMode="auto">
          <a:xfrm>
            <a:off x="8839200" y="25288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216</a:t>
            </a:r>
          </a:p>
        </p:txBody>
      </p:sp>
      <p:sp>
        <p:nvSpPr>
          <p:cNvPr id="56411" name="TextBox 22">
            <a:extLst>
              <a:ext uri="{FF2B5EF4-FFF2-40B4-BE49-F238E27FC236}">
                <a16:creationId xmlns:a16="http://schemas.microsoft.com/office/drawing/2014/main" id="{C46EE499-FFFC-4CBF-67BA-F587033F34B0}"/>
              </a:ext>
            </a:extLst>
          </p:cNvPr>
          <p:cNvSpPr txBox="1">
            <a:spLocks noChangeArrowheads="1"/>
          </p:cNvSpPr>
          <p:nvPr/>
        </p:nvSpPr>
        <p:spPr bwMode="auto">
          <a:xfrm>
            <a:off x="3124200" y="61864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i="1">
                <a:latin typeface="Arial" panose="020B0604020202020204" pitchFamily="34" charset="0"/>
              </a:rPr>
              <a:t>Έσοδα από προείσπραξη συνδρομών</a:t>
            </a:r>
            <a:endParaRPr lang="en-US" altLang="el-GR" i="1">
              <a:latin typeface="Arial" panose="020B0604020202020204" pitchFamily="34" charset="0"/>
            </a:endParaRPr>
          </a:p>
        </p:txBody>
      </p:sp>
      <p:sp>
        <p:nvSpPr>
          <p:cNvPr id="24" name="TextBox 23">
            <a:extLst>
              <a:ext uri="{FF2B5EF4-FFF2-40B4-BE49-F238E27FC236}">
                <a16:creationId xmlns:a16="http://schemas.microsoft.com/office/drawing/2014/main" id="{784BA290-ECD0-A3D1-DB0B-BC6453DB1AF5}"/>
              </a:ext>
            </a:extLst>
          </p:cNvPr>
          <p:cNvSpPr txBox="1">
            <a:spLocks noChangeArrowheads="1"/>
          </p:cNvSpPr>
          <p:nvPr/>
        </p:nvSpPr>
        <p:spPr bwMode="auto">
          <a:xfrm>
            <a:off x="3124200" y="522605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Μη πραγματοποιημένα έσοδα συνδρομών</a:t>
            </a:r>
            <a:endParaRPr lang="en-US" altLang="el-GR" b="1">
              <a:latin typeface="Arial" panose="020B0604020202020204" pitchFamily="34" charset="0"/>
            </a:endParaRPr>
          </a:p>
        </p:txBody>
      </p:sp>
      <p:sp>
        <p:nvSpPr>
          <p:cNvPr id="25" name="TextBox 24">
            <a:extLst>
              <a:ext uri="{FF2B5EF4-FFF2-40B4-BE49-F238E27FC236}">
                <a16:creationId xmlns:a16="http://schemas.microsoft.com/office/drawing/2014/main" id="{C1C2EAAF-6851-8648-77E3-22039145656C}"/>
              </a:ext>
            </a:extLst>
          </p:cNvPr>
          <p:cNvSpPr txBox="1">
            <a:spLocks noChangeArrowheads="1"/>
          </p:cNvSpPr>
          <p:nvPr/>
        </p:nvSpPr>
        <p:spPr bwMode="auto">
          <a:xfrm>
            <a:off x="3124200" y="57292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17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b="1">
                <a:latin typeface="Arial" panose="020B0604020202020204" pitchFamily="34" charset="0"/>
              </a:rPr>
              <a:t>Έσοδα συνδρομών</a:t>
            </a:r>
            <a:endParaRPr lang="en-US" altLang="el-GR" b="1">
              <a:latin typeface="Arial" panose="020B0604020202020204" pitchFamily="34" charset="0"/>
            </a:endParaRPr>
          </a:p>
        </p:txBody>
      </p:sp>
      <p:sp>
        <p:nvSpPr>
          <p:cNvPr id="26" name="TextBox 25">
            <a:extLst>
              <a:ext uri="{FF2B5EF4-FFF2-40B4-BE49-F238E27FC236}">
                <a16:creationId xmlns:a16="http://schemas.microsoft.com/office/drawing/2014/main" id="{439A1ADB-6501-4ACC-44E9-0CF935E7E67D}"/>
              </a:ext>
            </a:extLst>
          </p:cNvPr>
          <p:cNvSpPr txBox="1">
            <a:spLocks noChangeArrowheads="1"/>
          </p:cNvSpPr>
          <p:nvPr/>
        </p:nvSpPr>
        <p:spPr bwMode="auto">
          <a:xfrm>
            <a:off x="7543800" y="53482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600</a:t>
            </a:r>
          </a:p>
        </p:txBody>
      </p:sp>
      <p:sp>
        <p:nvSpPr>
          <p:cNvPr id="27" name="TextBox 26">
            <a:extLst>
              <a:ext uri="{FF2B5EF4-FFF2-40B4-BE49-F238E27FC236}">
                <a16:creationId xmlns:a16="http://schemas.microsoft.com/office/drawing/2014/main" id="{65BB7F14-C128-4A14-BC4E-603848653D2B}"/>
              </a:ext>
            </a:extLst>
          </p:cNvPr>
          <p:cNvSpPr txBox="1">
            <a:spLocks noChangeArrowheads="1"/>
          </p:cNvSpPr>
          <p:nvPr/>
        </p:nvSpPr>
        <p:spPr bwMode="auto">
          <a:xfrm>
            <a:off x="8839200" y="5805488"/>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b="1">
                <a:latin typeface="Arial" panose="020B0604020202020204" pitchFamily="34" charset="0"/>
              </a:rPr>
              <a:t>600</a:t>
            </a:r>
          </a:p>
        </p:txBody>
      </p:sp>
      <p:sp>
        <p:nvSpPr>
          <p:cNvPr id="56416" name="TextBox 27">
            <a:extLst>
              <a:ext uri="{FF2B5EF4-FFF2-40B4-BE49-F238E27FC236}">
                <a16:creationId xmlns:a16="http://schemas.microsoft.com/office/drawing/2014/main" id="{767A17C6-5CB6-3756-58AA-DFCEFD9A3E34}"/>
              </a:ext>
            </a:extLst>
          </p:cNvPr>
          <p:cNvSpPr txBox="1">
            <a:spLocks noChangeArrowheads="1"/>
          </p:cNvSpPr>
          <p:nvPr/>
        </p:nvSpPr>
        <p:spPr bwMode="auto">
          <a:xfrm>
            <a:off x="2133600" y="53482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b="1">
                <a:latin typeface="Arial" panose="020B0604020202020204" pitchFamily="34" charset="0"/>
              </a:rPr>
              <a:t>31</a:t>
            </a:r>
            <a:r>
              <a:rPr lang="el-GR" altLang="el-GR" b="1">
                <a:latin typeface="Arial" panose="020B0604020202020204" pitchFamily="34" charset="0"/>
              </a:rPr>
              <a:t>/12</a:t>
            </a:r>
            <a:endParaRPr lang="en-US" altLang="el-GR" b="1">
              <a:latin typeface="Arial" panose="020B0604020202020204" pitchFamily="34" charset="0"/>
            </a:endParaRPr>
          </a:p>
        </p:txBody>
      </p:sp>
      <p:sp>
        <p:nvSpPr>
          <p:cNvPr id="29" name="TextBox 28">
            <a:extLst>
              <a:ext uri="{FF2B5EF4-FFF2-40B4-BE49-F238E27FC236}">
                <a16:creationId xmlns:a16="http://schemas.microsoft.com/office/drawing/2014/main" id="{CEE67A51-3151-A242-4BEF-EEB8DA0B955B}"/>
              </a:ext>
            </a:extLst>
          </p:cNvPr>
          <p:cNvSpPr txBox="1">
            <a:spLocks noChangeArrowheads="1"/>
          </p:cNvSpPr>
          <p:nvPr/>
        </p:nvSpPr>
        <p:spPr bwMode="auto">
          <a:xfrm>
            <a:off x="3048000" y="6519864"/>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l-GR" sz="1400" i="1">
                <a:latin typeface="Arial" panose="020B0604020202020204" pitchFamily="34" charset="0"/>
              </a:rPr>
              <a:t>* $2</a:t>
            </a:r>
            <a:r>
              <a:rPr lang="el-GR" altLang="el-GR" sz="1400" i="1">
                <a:latin typeface="Arial" panose="020B0604020202020204" pitchFamily="34" charset="0"/>
              </a:rPr>
              <a:t>.</a:t>
            </a:r>
            <a:r>
              <a:rPr lang="en-US" altLang="el-GR" sz="1400" i="1">
                <a:latin typeface="Arial" panose="020B0604020202020204" pitchFamily="34" charset="0"/>
              </a:rPr>
              <a:t>400 × 3/12 = $600</a:t>
            </a:r>
          </a:p>
        </p:txBody>
      </p:sp>
      <p:sp>
        <p:nvSpPr>
          <p:cNvPr id="30" name="TextBox 29">
            <a:extLst>
              <a:ext uri="{FF2B5EF4-FFF2-40B4-BE49-F238E27FC236}">
                <a16:creationId xmlns:a16="http://schemas.microsoft.com/office/drawing/2014/main" id="{1A85F6AE-7686-685C-2EB2-05F586429AEF}"/>
              </a:ext>
            </a:extLst>
          </p:cNvPr>
          <p:cNvSpPr txBox="1">
            <a:spLocks noChangeArrowheads="1"/>
          </p:cNvSpPr>
          <p:nvPr/>
        </p:nvSpPr>
        <p:spPr bwMode="auto">
          <a:xfrm>
            <a:off x="8534400" y="5330826"/>
            <a:ext cx="357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l-GR" sz="1400" i="1">
                <a:latin typeface="Arial" panose="020B0604020202020204" pitchFamily="34" charset="0"/>
              </a:rPr>
              <a:t>*</a:t>
            </a:r>
          </a:p>
        </p:txBody>
      </p:sp>
      <p:sp>
        <p:nvSpPr>
          <p:cNvPr id="31" name="Footer Placeholder 8">
            <a:extLst>
              <a:ext uri="{FF2B5EF4-FFF2-40B4-BE49-F238E27FC236}">
                <a16:creationId xmlns:a16="http://schemas.microsoft.com/office/drawing/2014/main" id="{81B7253D-A0C5-7A61-8D50-1118936B3D6F}"/>
              </a:ext>
            </a:extLst>
          </p:cNvPr>
          <p:cNvSpPr txBox="1">
            <a:spLocks/>
          </p:cNvSpPr>
          <p:nvPr/>
        </p:nvSpPr>
        <p:spPr>
          <a:xfrm>
            <a:off x="3962400" y="67056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nodeType="afterGroup">
                            <p:stCondLst>
                              <p:cond delay="1500"/>
                            </p:stCondLst>
                            <p:childTnLst>
                              <p:par>
                                <p:cTn id="62" presetID="22" presetClass="entr" presetSubtype="8"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nodeType="afterGroup">
                            <p:stCondLst>
                              <p:cond delay="500"/>
                            </p:stCondLst>
                            <p:childTnLst>
                              <p:par>
                                <p:cTn id="71" presetID="22" presetClass="entr" presetSubtype="8"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7" grpId="0"/>
      <p:bldP spid="18" grpId="0"/>
      <p:bldP spid="21" grpId="0"/>
      <p:bldP spid="22" grpId="0"/>
      <p:bldP spid="24" grpId="0"/>
      <p:bldP spid="25" grpId="0"/>
      <p:bldP spid="26" grpId="0"/>
      <p:bldP spid="27"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3">
            <a:extLst>
              <a:ext uri="{FF2B5EF4-FFF2-40B4-BE49-F238E27FC236}">
                <a16:creationId xmlns:a16="http://schemas.microsoft.com/office/drawing/2014/main" id="{3BF00080-596B-6EED-2D70-1F7C0316A54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58370" name="Rectangle 6">
            <a:extLst>
              <a:ext uri="{FF2B5EF4-FFF2-40B4-BE49-F238E27FC236}">
                <a16:creationId xmlns:a16="http://schemas.microsoft.com/office/drawing/2014/main" id="{55B18FE8-A240-8487-1D13-C898513D50DE}"/>
              </a:ext>
            </a:extLst>
          </p:cNvPr>
          <p:cNvSpPr>
            <a:spLocks noChangeArrowheads="1"/>
          </p:cNvSpPr>
          <p:nvPr/>
        </p:nvSpPr>
        <p:spPr bwMode="auto">
          <a:xfrm>
            <a:off x="2057400" y="1295400"/>
            <a:ext cx="80010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Καλείται επίσης </a:t>
            </a:r>
            <a:r>
              <a:rPr lang="el-GR" altLang="el-GR" sz="2300" i="1">
                <a:latin typeface="Arial" panose="020B0604020202020204" pitchFamily="34" charset="0"/>
              </a:rPr>
              <a:t>τρέχουσες λήξης</a:t>
            </a:r>
            <a:r>
              <a:rPr lang="el-GR" altLang="el-GR" sz="2300">
                <a:latin typeface="Arial" panose="020B0604020202020204" pitchFamily="34" charset="0"/>
              </a:rPr>
              <a:t> ή </a:t>
            </a:r>
            <a:r>
              <a:rPr lang="el-GR" altLang="el-GR" sz="2300" i="1">
                <a:latin typeface="Arial" panose="020B0604020202020204" pitchFamily="34" charset="0"/>
              </a:rPr>
              <a:t>τρέχουσες δόσεις</a:t>
            </a:r>
            <a:endParaRPr lang="en-US" altLang="el-GR"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n-US" altLang="en-US" sz="2300">
                <a:latin typeface="Arial" panose="020B0604020202020204" pitchFamily="34" charset="0"/>
              </a:rPr>
              <a:t>Ο</a:t>
            </a:r>
            <a:r>
              <a:rPr lang="el-GR" altLang="en-US" sz="2300">
                <a:latin typeface="Arial" panose="020B0604020202020204" pitchFamily="34" charset="0"/>
              </a:rPr>
              <a:t>ι μακροπρόθεσμες υποχρεώσεις </a:t>
            </a:r>
            <a:r>
              <a:rPr lang="en-US" altLang="en-US" sz="2300">
                <a:latin typeface="Arial" panose="020B0604020202020204" pitchFamily="34" charset="0"/>
              </a:rPr>
              <a:t>σ</a:t>
            </a:r>
            <a:r>
              <a:rPr lang="el-GR" altLang="en-US" sz="2300">
                <a:latin typeface="Arial" panose="020B0604020202020204" pitchFamily="34" charset="0"/>
              </a:rPr>
              <a:t>υχνά πληρώνονται σε δόσεις</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Το ποσό του κεφαλαίου του δανείου που πρέπε</a:t>
            </a:r>
            <a:r>
              <a:rPr lang="en-US" altLang="en-US" sz="2300">
                <a:latin typeface="Arial" panose="020B0604020202020204" pitchFamily="34" charset="0"/>
              </a:rPr>
              <a:t>ι</a:t>
            </a:r>
            <a:r>
              <a:rPr lang="el-GR" altLang="en-US" sz="2300">
                <a:latin typeface="Arial" panose="020B0604020202020204" pitchFamily="34" charset="0"/>
              </a:rPr>
              <a:t> να πληρωθεί το επόμενο έτος</a:t>
            </a:r>
            <a:endParaRPr lang="en-US" altLang="en-US"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n-US" sz="2300">
                <a:latin typeface="Arial" panose="020B0604020202020204" pitchFamily="34" charset="0"/>
              </a:rPr>
              <a:t>Η εταιρεία </a:t>
            </a:r>
            <a:r>
              <a:rPr lang="en-US" altLang="en-US" sz="2300">
                <a:latin typeface="Arial" panose="020B0604020202020204" pitchFamily="34" charset="0"/>
              </a:rPr>
              <a:t>μ</a:t>
            </a:r>
            <a:r>
              <a:rPr lang="el-GR" altLang="en-US" sz="2300">
                <a:latin typeface="Arial" panose="020B0604020202020204" pitchFamily="34" charset="0"/>
              </a:rPr>
              <a:t>εταφέρει από το ποσό του μακροπρόθεσμου δανείο το μέρος που πρέπει να εξοφληθεί τον επόμενο χρόνο.</a:t>
            </a:r>
            <a:endParaRPr lang="en-US" altLang="en-US" sz="2300">
              <a:latin typeface="Arial" panose="020B0604020202020204" pitchFamily="34" charset="0"/>
            </a:endParaRPr>
          </a:p>
        </p:txBody>
      </p:sp>
      <p:sp>
        <p:nvSpPr>
          <p:cNvPr id="11" name="Rectangle 10">
            <a:extLst>
              <a:ext uri="{FF2B5EF4-FFF2-40B4-BE49-F238E27FC236}">
                <a16:creationId xmlns:a16="http://schemas.microsoft.com/office/drawing/2014/main" id="{C3457C08-824E-C2E6-E5CD-0945A584C0F7}"/>
              </a:ext>
            </a:extLst>
          </p:cNvPr>
          <p:cNvSpPr/>
          <p:nvPr/>
        </p:nvSpPr>
        <p:spPr>
          <a:xfrm>
            <a:off x="1524000" y="253813"/>
            <a:ext cx="9144000" cy="806824"/>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Βραχυπρόθεσμη δόση μακροπρόθεσμου δανείου</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6" name="Footer Placeholder 8">
            <a:extLst>
              <a:ext uri="{FF2B5EF4-FFF2-40B4-BE49-F238E27FC236}">
                <a16:creationId xmlns:a16="http://schemas.microsoft.com/office/drawing/2014/main" id="{52CE29EB-5859-3413-E2E1-F91481AF2D3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3">
            <a:extLst>
              <a:ext uri="{FF2B5EF4-FFF2-40B4-BE49-F238E27FC236}">
                <a16:creationId xmlns:a16="http://schemas.microsoft.com/office/drawing/2014/main" id="{3BF00080-596B-6EED-2D70-1F7C0316A54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58370" name="Rectangle 6">
            <a:extLst>
              <a:ext uri="{FF2B5EF4-FFF2-40B4-BE49-F238E27FC236}">
                <a16:creationId xmlns:a16="http://schemas.microsoft.com/office/drawing/2014/main" id="{55B18FE8-A240-8487-1D13-C898513D50DE}"/>
              </a:ext>
            </a:extLst>
          </p:cNvPr>
          <p:cNvSpPr>
            <a:spLocks noChangeArrowheads="1"/>
          </p:cNvSpPr>
          <p:nvPr/>
        </p:nvSpPr>
        <p:spPr bwMode="auto">
          <a:xfrm>
            <a:off x="2057400" y="1295400"/>
            <a:ext cx="8001000" cy="5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300" dirty="0">
                <a:latin typeface="Arial" panose="020B0604020202020204" pitchFamily="34" charset="0"/>
              </a:rPr>
              <a:t>Ο ΤΟΚΟΣ ΤΙ ΓΙΝΕΤΑΙ?</a:t>
            </a:r>
            <a:endParaRPr lang="en-US" altLang="en-US" sz="2300" dirty="0">
              <a:latin typeface="Arial" panose="020B0604020202020204" pitchFamily="34" charset="0"/>
            </a:endParaRPr>
          </a:p>
        </p:txBody>
      </p:sp>
      <p:sp>
        <p:nvSpPr>
          <p:cNvPr id="11" name="Rectangle 10">
            <a:extLst>
              <a:ext uri="{FF2B5EF4-FFF2-40B4-BE49-F238E27FC236}">
                <a16:creationId xmlns:a16="http://schemas.microsoft.com/office/drawing/2014/main" id="{C3457C08-824E-C2E6-E5CD-0945A584C0F7}"/>
              </a:ext>
            </a:extLst>
          </p:cNvPr>
          <p:cNvSpPr/>
          <p:nvPr/>
        </p:nvSpPr>
        <p:spPr>
          <a:xfrm>
            <a:off x="1524000" y="253813"/>
            <a:ext cx="9144000" cy="806824"/>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46355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l-GR" altLang="el-GR" sz="3200" b="1">
                <a:solidFill>
                  <a:schemeClr val="bg1"/>
                </a:solidFill>
                <a:effectLst>
                  <a:outerShdw blurRad="38100" dist="38100" dir="2700000" algn="tl">
                    <a:srgbClr val="000000"/>
                  </a:outerShdw>
                </a:effectLst>
                <a:latin typeface="Arial" panose="020B0604020202020204" pitchFamily="34" charset="0"/>
              </a:rPr>
              <a:t>Βραχυπρόθεσμη δόση μακροπρόθεσμου δανείου</a:t>
            </a:r>
            <a:endParaRPr lang="en-US" altLang="el-GR" sz="3200" b="1">
              <a:solidFill>
                <a:schemeClr val="bg1"/>
              </a:solidFill>
              <a:effectLst>
                <a:outerShdw blurRad="38100" dist="38100" dir="2700000" algn="tl">
                  <a:srgbClr val="000000"/>
                </a:outerShdw>
              </a:effectLst>
              <a:latin typeface="Arial" panose="020B0604020202020204" pitchFamily="34" charset="0"/>
            </a:endParaRPr>
          </a:p>
        </p:txBody>
      </p:sp>
      <p:sp>
        <p:nvSpPr>
          <p:cNvPr id="6" name="Footer Placeholder 8">
            <a:extLst>
              <a:ext uri="{FF2B5EF4-FFF2-40B4-BE49-F238E27FC236}">
                <a16:creationId xmlns:a16="http://schemas.microsoft.com/office/drawing/2014/main" id="{52CE29EB-5859-3413-E2E1-F91481AF2D3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extLst>
      <p:ext uri="{BB962C8B-B14F-4D97-AF65-F5344CB8AC3E}">
        <p14:creationId xmlns:p14="http://schemas.microsoft.com/office/powerpoint/2010/main" val="361298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3">
            <a:extLst>
              <a:ext uri="{FF2B5EF4-FFF2-40B4-BE49-F238E27FC236}">
                <a16:creationId xmlns:a16="http://schemas.microsoft.com/office/drawing/2014/main" id="{E7F82F5F-AB83-E059-9658-102B85A65D06}"/>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6" name="Rectangle 5">
            <a:extLst>
              <a:ext uri="{FF2B5EF4-FFF2-40B4-BE49-F238E27FC236}">
                <a16:creationId xmlns:a16="http://schemas.microsoft.com/office/drawing/2014/main" id="{0647F82C-EA80-71D9-22F1-6E34E7B68017}"/>
              </a:ext>
            </a:extLst>
          </p:cNvPr>
          <p:cNvSpPr/>
          <p:nvPr/>
        </p:nvSpPr>
        <p:spPr bwMode="auto">
          <a:xfrm>
            <a:off x="6248400" y="1447800"/>
            <a:ext cx="3733800" cy="9906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solidFill>
                  <a:schemeClr val="bg1"/>
                </a:solidFill>
                <a:effectLst>
                  <a:outerShdw blurRad="38100" dist="38100" dir="2700000" algn="tl">
                    <a:srgbClr val="000000"/>
                  </a:outerShdw>
                </a:effectLst>
                <a:latin typeface="Arial" panose="020B0604020202020204" pitchFamily="34" charset="0"/>
              </a:rPr>
              <a:t>Ενδεχόμενες υποχρεώσεις</a:t>
            </a:r>
            <a:endParaRPr lang="en-US" altLang="el-GR" sz="2800" b="1">
              <a:solidFill>
                <a:schemeClr val="bg1"/>
              </a:solidFill>
              <a:effectLst>
                <a:outerShdw blurRad="38100" dist="38100" dir="2700000" algn="tl">
                  <a:srgbClr val="000000"/>
                </a:outerShdw>
              </a:effectLst>
              <a:latin typeface="Arial" panose="020B0604020202020204" pitchFamily="34" charset="0"/>
            </a:endParaRPr>
          </a:p>
        </p:txBody>
      </p:sp>
      <p:sp>
        <p:nvSpPr>
          <p:cNvPr id="8" name="Rectangle 7">
            <a:extLst>
              <a:ext uri="{FF2B5EF4-FFF2-40B4-BE49-F238E27FC236}">
                <a16:creationId xmlns:a16="http://schemas.microsoft.com/office/drawing/2014/main" id="{53D857F2-8560-6C0C-836B-EFA335811A03}"/>
              </a:ext>
            </a:extLst>
          </p:cNvPr>
          <p:cNvSpPr/>
          <p:nvPr/>
        </p:nvSpPr>
        <p:spPr bwMode="auto">
          <a:xfrm>
            <a:off x="2133600" y="1447800"/>
            <a:ext cx="3733800" cy="9906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solidFill>
                  <a:schemeClr val="bg1"/>
                </a:solidFill>
                <a:effectLst>
                  <a:outerShdw blurRad="38100" dist="38100" dir="2700000" algn="tl">
                    <a:srgbClr val="000000"/>
                  </a:outerShdw>
                </a:effectLst>
                <a:latin typeface="Arial" panose="020B0604020202020204" pitchFamily="34" charset="0"/>
              </a:rPr>
              <a:t>Προβλεπόμενες εγγυήσεις πληρωτέες</a:t>
            </a:r>
            <a:endParaRPr lang="en-US" altLang="el-GR" sz="2800" b="1">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8">
            <a:extLst>
              <a:ext uri="{FF2B5EF4-FFF2-40B4-BE49-F238E27FC236}">
                <a16:creationId xmlns:a16="http://schemas.microsoft.com/office/drawing/2014/main" id="{2E18A449-42ED-6052-CCB3-9162FC4E31EC}"/>
              </a:ext>
            </a:extLst>
          </p:cNvPr>
          <p:cNvSpPr>
            <a:spLocks noChangeArrowheads="1"/>
          </p:cNvSpPr>
          <p:nvPr/>
        </p:nvSpPr>
        <p:spPr bwMode="auto">
          <a:xfrm>
            <a:off x="2133600" y="2536825"/>
            <a:ext cx="35814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l-GR" altLang="el-GR" sz="2000">
                <a:latin typeface="Arial" panose="020B0604020202020204" pitchFamily="34" charset="0"/>
              </a:rPr>
              <a:t>Η περίοδος εγγύησης μπορεί να εκτείνεται από 90 μέρες μέχρι ένα χρόνο</a:t>
            </a:r>
            <a:endParaRPr lang="en-US" altLang="el-GR"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l-GR" sz="2000">
                <a:latin typeface="Arial" panose="020B0604020202020204" pitchFamily="34" charset="0"/>
              </a:rPr>
              <a:t>Η εταιρεία καταχωρεί το έξοδο της εγγύησης στην ίδια περίοδο που πραγματοποιήθηκε το έσοδο από την πώληση </a:t>
            </a:r>
            <a:r>
              <a:rPr lang="en-US" altLang="el-GR" sz="2000">
                <a:latin typeface="Arial" panose="020B0604020202020204" pitchFamily="34" charset="0"/>
              </a:rPr>
              <a:t>(</a:t>
            </a:r>
            <a:r>
              <a:rPr lang="el-GR" altLang="el-GR" sz="2000">
                <a:latin typeface="Arial" panose="020B0604020202020204" pitchFamily="34" charset="0"/>
              </a:rPr>
              <a:t>αρχή της αναγνώρισης του εξόδου</a:t>
            </a:r>
            <a:r>
              <a:rPr lang="en-US" altLang="el-GR" sz="2000">
                <a:latin typeface="Arial" panose="020B0604020202020204" pitchFamily="34" charset="0"/>
              </a:rPr>
              <a:t>)</a:t>
            </a:r>
            <a:endParaRPr lang="en-US" altLang="en-US" sz="2000">
              <a:latin typeface="Arial" panose="020B0604020202020204" pitchFamily="34" charset="0"/>
            </a:endParaRPr>
          </a:p>
        </p:txBody>
      </p:sp>
      <p:sp>
        <p:nvSpPr>
          <p:cNvPr id="10" name="Rectangle 9">
            <a:extLst>
              <a:ext uri="{FF2B5EF4-FFF2-40B4-BE49-F238E27FC236}">
                <a16:creationId xmlns:a16="http://schemas.microsoft.com/office/drawing/2014/main" id="{39982BD3-3C30-5CFB-6EC9-CFEB9169C5CB}"/>
              </a:ext>
            </a:extLst>
          </p:cNvPr>
          <p:cNvSpPr>
            <a:spLocks noChangeArrowheads="1"/>
          </p:cNvSpPr>
          <p:nvPr/>
        </p:nvSpPr>
        <p:spPr bwMode="auto">
          <a:xfrm>
            <a:off x="6248400" y="2536825"/>
            <a:ext cx="41148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lgn="l">
              <a:defRPr>
                <a:solidFill>
                  <a:schemeClr val="tx1"/>
                </a:solidFill>
                <a:latin typeface="Calibri" panose="020F0502020204030204" pitchFamily="34" charset="0"/>
              </a:defRPr>
            </a:lvl1pPr>
            <a:lvl2pPr marL="852488" indent="-395288"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n-US" altLang="en-US" sz="2000">
                <a:latin typeface="Arial" panose="020B0604020202020204" pitchFamily="34" charset="0"/>
              </a:rPr>
              <a:t>Π</a:t>
            </a:r>
            <a:r>
              <a:rPr lang="el-GR" altLang="en-US" sz="2000">
                <a:latin typeface="Arial" panose="020B0604020202020204" pitchFamily="34" charset="0"/>
              </a:rPr>
              <a:t>ιθανή υποχρέωση που εξαρτάτ</a:t>
            </a:r>
            <a:r>
              <a:rPr lang="en-US" altLang="en-US" sz="2000">
                <a:latin typeface="Arial" panose="020B0604020202020204" pitchFamily="34" charset="0"/>
              </a:rPr>
              <a:t>α</a:t>
            </a:r>
            <a:r>
              <a:rPr lang="el-GR" altLang="en-US" sz="2000">
                <a:latin typeface="Arial" panose="020B0604020202020204" pitchFamily="34" charset="0"/>
              </a:rPr>
              <a:t>ι από το μελλοντικό αποτέλεσμα γεγονότων του παρελθόντος</a:t>
            </a:r>
            <a:endParaRPr lang="en-US" altLang="en-US"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Λογιστική αντιμετώπιση</a:t>
            </a:r>
            <a:r>
              <a:rPr lang="en-US" altLang="en-US" sz="2000">
                <a:latin typeface="Arial" panose="020B0604020202020204" pitchFamily="34" charset="0"/>
              </a:rPr>
              <a:t>:</a:t>
            </a:r>
          </a:p>
          <a:p>
            <a:pPr lvl="1">
              <a:lnSpc>
                <a:spcPct val="125000"/>
              </a:lnSpc>
              <a:spcBef>
                <a:spcPts val="1200"/>
              </a:spcBef>
              <a:buClr>
                <a:srgbClr val="740000"/>
              </a:buClr>
              <a:buSzPct val="80000"/>
              <a:buFont typeface="Wingdings" panose="05000000000000000000" pitchFamily="2" charset="2"/>
              <a:buChar char="Ø"/>
            </a:pPr>
            <a:r>
              <a:rPr lang="el-GR" altLang="en-US" sz="2000">
                <a:latin typeface="Arial" panose="020B0604020202020204" pitchFamily="34" charset="0"/>
              </a:rPr>
              <a:t>Δεδουλευμένη</a:t>
            </a:r>
            <a:endParaRPr lang="en-US" altLang="en-US" sz="20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n-US" sz="2000">
                <a:latin typeface="Arial" panose="020B0604020202020204" pitchFamily="34" charset="0"/>
              </a:rPr>
              <a:t>Γνωστοποίηση</a:t>
            </a:r>
            <a:endParaRPr lang="en-US" altLang="en-US" sz="20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Ø"/>
            </a:pPr>
            <a:r>
              <a:rPr lang="el-GR" altLang="en-US" sz="2000">
                <a:latin typeface="Arial" panose="020B0604020202020204" pitchFamily="34" charset="0"/>
              </a:rPr>
              <a:t>Τίποτε αν δεν είναι πιθανό</a:t>
            </a:r>
            <a:endParaRPr lang="en-US" altLang="en-US" sz="2000">
              <a:latin typeface="Arial" panose="020B0604020202020204" pitchFamily="34" charset="0"/>
            </a:endParaRPr>
          </a:p>
        </p:txBody>
      </p:sp>
      <p:sp>
        <p:nvSpPr>
          <p:cNvPr id="60426" name="Rectangle 1031">
            <a:extLst>
              <a:ext uri="{FF2B5EF4-FFF2-40B4-BE49-F238E27FC236}">
                <a16:creationId xmlns:a16="http://schemas.microsoft.com/office/drawing/2014/main" id="{DAD927C9-F41E-64CB-9538-F02E974EFE6B}"/>
              </a:ext>
            </a:extLst>
          </p:cNvPr>
          <p:cNvSpPr txBox="1">
            <a:spLocks noChangeArrowheads="1"/>
          </p:cNvSpPr>
          <p:nvPr/>
        </p:nvSpPr>
        <p:spPr bwMode="auto">
          <a:xfrm>
            <a:off x="2057400" y="457201"/>
            <a:ext cx="84582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Βραχυπρόθεσμες υποχρεώσεις που πρέπει να εκτιμηθούν</a:t>
            </a:r>
            <a:endParaRPr lang="en-US" altLang="el-GR" sz="3200" b="1">
              <a:solidFill>
                <a:srgbClr val="740000"/>
              </a:solidFill>
              <a:latin typeface="Arial" panose="020B0604020202020204" pitchFamily="34" charset="0"/>
            </a:endParaRPr>
          </a:p>
        </p:txBody>
      </p:sp>
      <p:sp>
        <p:nvSpPr>
          <p:cNvPr id="12" name="Footer Placeholder 8">
            <a:extLst>
              <a:ext uri="{FF2B5EF4-FFF2-40B4-BE49-F238E27FC236}">
                <a16:creationId xmlns:a16="http://schemas.microsoft.com/office/drawing/2014/main" id="{36A9C941-8D5B-DD8D-50C6-54C14CCF590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a:extLst>
              <a:ext uri="{FF2B5EF4-FFF2-40B4-BE49-F238E27FC236}">
                <a16:creationId xmlns:a16="http://schemas.microsoft.com/office/drawing/2014/main" id="{41B00153-81E8-40FD-0D48-C080A706C861}"/>
              </a:ext>
            </a:extLst>
          </p:cNvPr>
          <p:cNvSpPr>
            <a:spLocks noChangeArrowheads="1"/>
          </p:cNvSpPr>
          <p:nvPr/>
        </p:nvSpPr>
        <p:spPr bwMode="auto">
          <a:xfrm>
            <a:off x="6859588" y="2070100"/>
            <a:ext cx="3111500" cy="39497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p>
            <a:pPr marL="53975">
              <a:lnSpc>
                <a:spcPct val="90000"/>
              </a:lnSpc>
              <a:defRPr/>
            </a:pP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299" name="Rectangle 3">
            <a:extLst>
              <a:ext uri="{FF2B5EF4-FFF2-40B4-BE49-F238E27FC236}">
                <a16:creationId xmlns:a16="http://schemas.microsoft.com/office/drawing/2014/main" id="{B85ABF78-A19F-F4C3-A356-BEFA557122F7}"/>
              </a:ext>
            </a:extLst>
          </p:cNvPr>
          <p:cNvSpPr>
            <a:spLocks noChangeArrowheads="1"/>
          </p:cNvSpPr>
          <p:nvPr/>
        </p:nvSpPr>
        <p:spPr bwMode="auto">
          <a:xfrm>
            <a:off x="6858001" y="1371601"/>
            <a:ext cx="3114675" cy="705421"/>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n-US" sz="2800" b="1">
                <a:solidFill>
                  <a:schemeClr val="bg1"/>
                </a:solidFill>
                <a:effectLst>
                  <a:outerShdw blurRad="38100" dist="38100" dir="2700000" algn="tl">
                    <a:srgbClr val="000000"/>
                  </a:outerShdw>
                </a:effectLst>
                <a:latin typeface="Arial" panose="020B0604020202020204" pitchFamily="34" charset="0"/>
              </a:rPr>
              <a:t>Λογιστική αντιμετώπιση</a:t>
            </a:r>
            <a:endParaRPr lang="en-US" altLang="en-US" sz="2800" b="1">
              <a:solidFill>
                <a:schemeClr val="bg1"/>
              </a:solidFill>
              <a:effectLst>
                <a:outerShdw blurRad="38100" dist="38100" dir="2700000" algn="tl">
                  <a:srgbClr val="000000"/>
                </a:outerShdw>
              </a:effectLst>
              <a:latin typeface="Arial" panose="020B0604020202020204" pitchFamily="34" charset="0"/>
            </a:endParaRPr>
          </a:p>
        </p:txBody>
      </p:sp>
      <p:sp>
        <p:nvSpPr>
          <p:cNvPr id="55300" name="Rectangle 4">
            <a:extLst>
              <a:ext uri="{FF2B5EF4-FFF2-40B4-BE49-F238E27FC236}">
                <a16:creationId xmlns:a16="http://schemas.microsoft.com/office/drawing/2014/main" id="{287E7B8E-A7B9-55CF-DC5E-3DC4040B79AD}"/>
              </a:ext>
            </a:extLst>
          </p:cNvPr>
          <p:cNvSpPr>
            <a:spLocks noChangeArrowheads="1"/>
          </p:cNvSpPr>
          <p:nvPr/>
        </p:nvSpPr>
        <p:spPr bwMode="auto">
          <a:xfrm>
            <a:off x="2209801" y="1371601"/>
            <a:ext cx="3114675" cy="705421"/>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n-US" sz="2800" b="1">
                <a:solidFill>
                  <a:schemeClr val="bg1"/>
                </a:solidFill>
                <a:effectLst>
                  <a:outerShdw blurRad="38100" dist="38100" dir="2700000" algn="tl">
                    <a:srgbClr val="000000"/>
                  </a:outerShdw>
                </a:effectLst>
                <a:latin typeface="Arial" panose="020B0604020202020204" pitchFamily="34" charset="0"/>
              </a:rPr>
              <a:t>Πιθανότητα</a:t>
            </a:r>
            <a:endParaRPr lang="en-US" altLang="en-US" sz="2800" b="1">
              <a:solidFill>
                <a:schemeClr val="bg1"/>
              </a:solidFill>
              <a:effectLst>
                <a:outerShdw blurRad="38100" dist="38100" dir="2700000" algn="tl">
                  <a:srgbClr val="000000"/>
                </a:outerShdw>
              </a:effectLst>
              <a:latin typeface="Arial" panose="020B0604020202020204" pitchFamily="34" charset="0"/>
            </a:endParaRPr>
          </a:p>
        </p:txBody>
      </p:sp>
      <p:sp>
        <p:nvSpPr>
          <p:cNvPr id="66570" name="Rectangle 5">
            <a:extLst>
              <a:ext uri="{FF2B5EF4-FFF2-40B4-BE49-F238E27FC236}">
                <a16:creationId xmlns:a16="http://schemas.microsoft.com/office/drawing/2014/main" id="{732AA9A7-FA33-C093-E4A7-6670E1DBD062}"/>
              </a:ext>
            </a:extLst>
          </p:cNvPr>
          <p:cNvSpPr>
            <a:spLocks noChangeArrowheads="1"/>
          </p:cNvSpPr>
          <p:nvPr/>
        </p:nvSpPr>
        <p:spPr bwMode="auto">
          <a:xfrm>
            <a:off x="7164388" y="22987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600" b="1">
                <a:latin typeface="Arial" panose="020B0604020202020204" pitchFamily="34" charset="0"/>
              </a:rPr>
              <a:t>Δεδουλε</a:t>
            </a:r>
            <a:r>
              <a:rPr lang="en-US" altLang="en-US" sz="2600" b="1">
                <a:latin typeface="Arial" panose="020B0604020202020204" pitchFamily="34" charset="0"/>
              </a:rPr>
              <a:t>υ</a:t>
            </a:r>
            <a:r>
              <a:rPr lang="el-GR" altLang="en-US" sz="2600" b="1">
                <a:latin typeface="Arial" panose="020B0604020202020204" pitchFamily="34" charset="0"/>
              </a:rPr>
              <a:t>μένη</a:t>
            </a:r>
            <a:endParaRPr lang="en-US" altLang="en-US" sz="2600" b="1">
              <a:latin typeface="Arial" panose="020B0604020202020204" pitchFamily="34" charset="0"/>
            </a:endParaRPr>
          </a:p>
        </p:txBody>
      </p:sp>
      <p:sp>
        <p:nvSpPr>
          <p:cNvPr id="66571" name="Rectangle 6">
            <a:extLst>
              <a:ext uri="{FF2B5EF4-FFF2-40B4-BE49-F238E27FC236}">
                <a16:creationId xmlns:a16="http://schemas.microsoft.com/office/drawing/2014/main" id="{901C553B-A11E-6396-9D61-E2621F27EEAE}"/>
              </a:ext>
            </a:extLst>
          </p:cNvPr>
          <p:cNvSpPr>
            <a:spLocks noChangeArrowheads="1"/>
          </p:cNvSpPr>
          <p:nvPr/>
        </p:nvSpPr>
        <p:spPr bwMode="auto">
          <a:xfrm>
            <a:off x="7164388" y="35179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600" b="1">
                <a:latin typeface="Arial" panose="020B0604020202020204" pitchFamily="34" charset="0"/>
              </a:rPr>
              <a:t>Γνωστοποίηση</a:t>
            </a:r>
            <a:endParaRPr lang="en-US" altLang="en-US" sz="2600" b="1">
              <a:latin typeface="Arial" panose="020B0604020202020204" pitchFamily="34" charset="0"/>
            </a:endParaRPr>
          </a:p>
        </p:txBody>
      </p:sp>
      <p:sp>
        <p:nvSpPr>
          <p:cNvPr id="1401863" name="AutoShape 7">
            <a:extLst>
              <a:ext uri="{FF2B5EF4-FFF2-40B4-BE49-F238E27FC236}">
                <a16:creationId xmlns:a16="http://schemas.microsoft.com/office/drawing/2014/main" id="{D8E40F43-7465-5D48-E705-3C59D907D302}"/>
              </a:ext>
            </a:extLst>
          </p:cNvPr>
          <p:cNvSpPr>
            <a:spLocks noChangeArrowheads="1"/>
          </p:cNvSpPr>
          <p:nvPr/>
        </p:nvSpPr>
        <p:spPr bwMode="auto">
          <a:xfrm>
            <a:off x="5335588" y="2527300"/>
            <a:ext cx="1282700" cy="444500"/>
          </a:xfrm>
          <a:prstGeom prst="rightArrow">
            <a:avLst>
              <a:gd name="adj1" fmla="val 50000"/>
              <a:gd name="adj2" fmla="val 144299"/>
            </a:avLst>
          </a:prstGeom>
          <a:solidFill>
            <a:schemeClr val="hlink"/>
          </a:solid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01864" name="AutoShape 8">
            <a:extLst>
              <a:ext uri="{FF2B5EF4-FFF2-40B4-BE49-F238E27FC236}">
                <a16:creationId xmlns:a16="http://schemas.microsoft.com/office/drawing/2014/main" id="{0C026D20-CFD7-3E42-ED45-05CE3719B763}"/>
              </a:ext>
            </a:extLst>
          </p:cNvPr>
          <p:cNvSpPr>
            <a:spLocks noChangeArrowheads="1"/>
          </p:cNvSpPr>
          <p:nvPr/>
        </p:nvSpPr>
        <p:spPr bwMode="auto">
          <a:xfrm rot="1230143">
            <a:off x="5229226" y="3113089"/>
            <a:ext cx="1427163" cy="479425"/>
          </a:xfrm>
          <a:prstGeom prst="rightArrow">
            <a:avLst>
              <a:gd name="adj1" fmla="val 50000"/>
              <a:gd name="adj2" fmla="val 144550"/>
            </a:avLst>
          </a:prstGeom>
          <a:solidFill>
            <a:schemeClr val="hlink"/>
          </a:solid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6574" name="Rectangle 9">
            <a:extLst>
              <a:ext uri="{FF2B5EF4-FFF2-40B4-BE49-F238E27FC236}">
                <a16:creationId xmlns:a16="http://schemas.microsoft.com/office/drawing/2014/main" id="{A7C539A4-D345-4CDE-6A81-7EC83611D08A}"/>
              </a:ext>
            </a:extLst>
          </p:cNvPr>
          <p:cNvSpPr>
            <a:spLocks noChangeArrowheads="1"/>
          </p:cNvSpPr>
          <p:nvPr/>
        </p:nvSpPr>
        <p:spPr bwMode="auto">
          <a:xfrm>
            <a:off x="7164388" y="48133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600" b="1">
                <a:latin typeface="Arial" panose="020B0604020202020204" pitchFamily="34" charset="0"/>
              </a:rPr>
              <a:t>Καμμία ενέργεια</a:t>
            </a:r>
            <a:endParaRPr lang="en-US" altLang="en-US" sz="2600" b="1">
              <a:latin typeface="Arial" panose="020B0604020202020204" pitchFamily="34" charset="0"/>
            </a:endParaRPr>
          </a:p>
        </p:txBody>
      </p:sp>
      <p:sp>
        <p:nvSpPr>
          <p:cNvPr id="1401866" name="Rectangle 10">
            <a:extLst>
              <a:ext uri="{FF2B5EF4-FFF2-40B4-BE49-F238E27FC236}">
                <a16:creationId xmlns:a16="http://schemas.microsoft.com/office/drawing/2014/main" id="{0BBEC883-3744-2764-06BE-AD3F01B89E58}"/>
              </a:ext>
            </a:extLst>
          </p:cNvPr>
          <p:cNvSpPr>
            <a:spLocks noChangeArrowheads="1"/>
          </p:cNvSpPr>
          <p:nvPr/>
        </p:nvSpPr>
        <p:spPr bwMode="auto">
          <a:xfrm>
            <a:off x="2211388" y="2070100"/>
            <a:ext cx="3111500" cy="39497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p>
            <a:pPr marL="53975">
              <a:lnSpc>
                <a:spcPct val="90000"/>
              </a:lnSpc>
              <a:defRPr/>
            </a:pP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6578" name="Rectangle 11">
            <a:extLst>
              <a:ext uri="{FF2B5EF4-FFF2-40B4-BE49-F238E27FC236}">
                <a16:creationId xmlns:a16="http://schemas.microsoft.com/office/drawing/2014/main" id="{9689DBA2-7D5D-9082-80F7-29FA32ED45D9}"/>
              </a:ext>
            </a:extLst>
          </p:cNvPr>
          <p:cNvSpPr>
            <a:spLocks noChangeArrowheads="1"/>
          </p:cNvSpPr>
          <p:nvPr/>
        </p:nvSpPr>
        <p:spPr bwMode="auto">
          <a:xfrm>
            <a:off x="2538413" y="22987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600" b="1">
                <a:latin typeface="Arial" panose="020B0604020202020204" pitchFamily="34" charset="0"/>
              </a:rPr>
              <a:t>Πιθανή</a:t>
            </a:r>
            <a:endParaRPr lang="en-US" altLang="en-US" sz="2600" b="1">
              <a:latin typeface="Arial" panose="020B0604020202020204" pitchFamily="34" charset="0"/>
            </a:endParaRPr>
          </a:p>
        </p:txBody>
      </p:sp>
      <p:sp>
        <p:nvSpPr>
          <p:cNvPr id="66579" name="Rectangle 12">
            <a:extLst>
              <a:ext uri="{FF2B5EF4-FFF2-40B4-BE49-F238E27FC236}">
                <a16:creationId xmlns:a16="http://schemas.microsoft.com/office/drawing/2014/main" id="{62A21106-4B3D-06B9-165B-9908B03EB0DD}"/>
              </a:ext>
            </a:extLst>
          </p:cNvPr>
          <p:cNvSpPr>
            <a:spLocks noChangeArrowheads="1"/>
          </p:cNvSpPr>
          <p:nvPr/>
        </p:nvSpPr>
        <p:spPr bwMode="auto">
          <a:xfrm>
            <a:off x="2538413" y="35179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n-US" sz="2600" b="1">
                <a:latin typeface="Arial" panose="020B0604020202020204" pitchFamily="34" charset="0"/>
              </a:rPr>
              <a:t>Ευλόγως </a:t>
            </a:r>
          </a:p>
          <a:p>
            <a:pPr algn="ctr"/>
            <a:r>
              <a:rPr lang="el-GR" altLang="en-US" sz="2600" b="1">
                <a:latin typeface="Arial" panose="020B0604020202020204" pitchFamily="34" charset="0"/>
              </a:rPr>
              <a:t>πιθανή</a:t>
            </a:r>
            <a:endParaRPr lang="en-US" altLang="en-US" sz="2600" b="1">
              <a:latin typeface="Arial" panose="020B0604020202020204" pitchFamily="34" charset="0"/>
            </a:endParaRPr>
          </a:p>
        </p:txBody>
      </p:sp>
      <p:sp>
        <p:nvSpPr>
          <p:cNvPr id="66580" name="Rectangle 13">
            <a:extLst>
              <a:ext uri="{FF2B5EF4-FFF2-40B4-BE49-F238E27FC236}">
                <a16:creationId xmlns:a16="http://schemas.microsoft.com/office/drawing/2014/main" id="{C92B3AFD-8556-1302-BDFF-4E7965DDA717}"/>
              </a:ext>
            </a:extLst>
          </p:cNvPr>
          <p:cNvSpPr>
            <a:spLocks noChangeArrowheads="1"/>
          </p:cNvSpPr>
          <p:nvPr/>
        </p:nvSpPr>
        <p:spPr bwMode="auto">
          <a:xfrm>
            <a:off x="2538413" y="48133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600" b="1">
                <a:latin typeface="Arial" panose="020B0604020202020204" pitchFamily="34" charset="0"/>
              </a:rPr>
              <a:t>Α</a:t>
            </a:r>
            <a:r>
              <a:rPr lang="el-GR" altLang="en-US" sz="2600" b="1">
                <a:latin typeface="Arial" panose="020B0604020202020204" pitchFamily="34" charset="0"/>
              </a:rPr>
              <a:t>πίθανη</a:t>
            </a:r>
            <a:endParaRPr lang="en-US" altLang="en-US" sz="2600" b="1">
              <a:latin typeface="Arial" panose="020B0604020202020204" pitchFamily="34" charset="0"/>
            </a:endParaRPr>
          </a:p>
        </p:txBody>
      </p:sp>
      <p:sp>
        <p:nvSpPr>
          <p:cNvPr id="1401870" name="AutoShape 14">
            <a:extLst>
              <a:ext uri="{FF2B5EF4-FFF2-40B4-BE49-F238E27FC236}">
                <a16:creationId xmlns:a16="http://schemas.microsoft.com/office/drawing/2014/main" id="{6AB9B7C8-5925-BF08-0C99-9247BE84822F}"/>
              </a:ext>
            </a:extLst>
          </p:cNvPr>
          <p:cNvSpPr>
            <a:spLocks noChangeArrowheads="1"/>
          </p:cNvSpPr>
          <p:nvPr/>
        </p:nvSpPr>
        <p:spPr bwMode="auto">
          <a:xfrm>
            <a:off x="5335588" y="3746500"/>
            <a:ext cx="1282700" cy="444500"/>
          </a:xfrm>
          <a:prstGeom prst="rightArrow">
            <a:avLst>
              <a:gd name="adj1" fmla="val 50000"/>
              <a:gd name="adj2" fmla="val 144299"/>
            </a:avLst>
          </a:prstGeom>
          <a:solidFill>
            <a:srgbClr val="800000"/>
          </a:solid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01871" name="AutoShape 15">
            <a:extLst>
              <a:ext uri="{FF2B5EF4-FFF2-40B4-BE49-F238E27FC236}">
                <a16:creationId xmlns:a16="http://schemas.microsoft.com/office/drawing/2014/main" id="{574241C5-8BB2-B37D-C8E3-58284F4CD37B}"/>
              </a:ext>
            </a:extLst>
          </p:cNvPr>
          <p:cNvSpPr>
            <a:spLocks noChangeArrowheads="1"/>
          </p:cNvSpPr>
          <p:nvPr/>
        </p:nvSpPr>
        <p:spPr bwMode="auto">
          <a:xfrm>
            <a:off x="5335588" y="5041900"/>
            <a:ext cx="1282700" cy="444500"/>
          </a:xfrm>
          <a:prstGeom prst="rightArrow">
            <a:avLst>
              <a:gd name="adj1" fmla="val 50000"/>
              <a:gd name="adj2" fmla="val 144299"/>
            </a:avLst>
          </a:prstGeom>
          <a:solidFill>
            <a:srgbClr val="008000"/>
          </a:solidFill>
          <a:ln w="12700">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6583" name="Rectangle 1031">
            <a:extLst>
              <a:ext uri="{FF2B5EF4-FFF2-40B4-BE49-F238E27FC236}">
                <a16:creationId xmlns:a16="http://schemas.microsoft.com/office/drawing/2014/main" id="{5D102FE3-3D6E-33F5-2A74-A6C297AC5913}"/>
              </a:ext>
            </a:extLst>
          </p:cNvPr>
          <p:cNvSpPr txBox="1">
            <a:spLocks noChangeArrowheads="1"/>
          </p:cNvSpPr>
          <p:nvPr/>
        </p:nvSpPr>
        <p:spPr bwMode="auto">
          <a:xfrm>
            <a:off x="2057400" y="457201"/>
            <a:ext cx="84582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Ενδεχόμενες υποχρεώσεις</a:t>
            </a:r>
            <a:endParaRPr lang="en-US" altLang="el-GR" sz="3200" b="1">
              <a:solidFill>
                <a:srgbClr val="740000"/>
              </a:solidFill>
              <a:latin typeface="Arial" panose="020B0604020202020204" pitchFamily="34" charset="0"/>
            </a:endParaRPr>
          </a:p>
        </p:txBody>
      </p:sp>
      <p:sp>
        <p:nvSpPr>
          <p:cNvPr id="66584" name="Text Box 13">
            <a:extLst>
              <a:ext uri="{FF2B5EF4-FFF2-40B4-BE49-F238E27FC236}">
                <a16:creationId xmlns:a16="http://schemas.microsoft.com/office/drawing/2014/main" id="{AC80FC06-17C8-5097-6BDF-8A89BD237B37}"/>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66585" name="Slide Number Placeholder 1">
            <a:extLst>
              <a:ext uri="{FF2B5EF4-FFF2-40B4-BE49-F238E27FC236}">
                <a16:creationId xmlns:a16="http://schemas.microsoft.com/office/drawing/2014/main" id="{2A4740E4-C30A-6C11-D9C3-BD42603B05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l-GR" sz="1300" b="1"/>
              <a:t>9-</a:t>
            </a:r>
            <a:fld id="{715C6241-88BF-46DB-B428-7FF1FC5E868C}" type="slidenum">
              <a:rPr lang="en-US" altLang="el-GR" sz="1300" b="1"/>
              <a:pPr algn="r"/>
              <a:t>24</a:t>
            </a:fld>
            <a:endParaRPr lang="en-US" altLang="el-GR" sz="1300" b="1"/>
          </a:p>
        </p:txBody>
      </p:sp>
      <p:sp>
        <p:nvSpPr>
          <p:cNvPr id="19" name="Footer Placeholder 8">
            <a:extLst>
              <a:ext uri="{FF2B5EF4-FFF2-40B4-BE49-F238E27FC236}">
                <a16:creationId xmlns:a16="http://schemas.microsoft.com/office/drawing/2014/main" id="{AC697934-CC1F-4F73-64A7-25A7606A0FEA}"/>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01863"/>
                                        </p:tgtEl>
                                        <p:attrNameLst>
                                          <p:attrName>style.visibility</p:attrName>
                                        </p:attrNameLst>
                                      </p:cBhvr>
                                      <p:to>
                                        <p:strVal val="visible"/>
                                      </p:to>
                                    </p:set>
                                    <p:animEffect transition="in" filter="wipe(left)">
                                      <p:cBhvr>
                                        <p:cTn id="7" dur="500"/>
                                        <p:tgtEl>
                                          <p:spTgt spid="1401863"/>
                                        </p:tgtEl>
                                      </p:cBhvr>
                                    </p:animEffect>
                                  </p:childTnLst>
                                </p:cTn>
                              </p:par>
                              <p:par>
                                <p:cTn id="8" presetID="22" presetClass="entr" presetSubtype="8" fill="hold" nodeType="withEffect">
                                  <p:stCondLst>
                                    <p:cond delay="0"/>
                                  </p:stCondLst>
                                  <p:childTnLst>
                                    <p:set>
                                      <p:cBhvr>
                                        <p:cTn id="9" dur="1" fill="hold">
                                          <p:stCondLst>
                                            <p:cond delay="0"/>
                                          </p:stCondLst>
                                        </p:cTn>
                                        <p:tgtEl>
                                          <p:spTgt spid="1401864"/>
                                        </p:tgtEl>
                                        <p:attrNameLst>
                                          <p:attrName>style.visibility</p:attrName>
                                        </p:attrNameLst>
                                      </p:cBhvr>
                                      <p:to>
                                        <p:strVal val="visible"/>
                                      </p:to>
                                    </p:set>
                                    <p:animEffect transition="in" filter="wipe(left)">
                                      <p:cBhvr>
                                        <p:cTn id="10" dur="500"/>
                                        <p:tgtEl>
                                          <p:spTgt spid="14018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401870"/>
                                        </p:tgtEl>
                                        <p:attrNameLst>
                                          <p:attrName>style.visibility</p:attrName>
                                        </p:attrNameLst>
                                      </p:cBhvr>
                                      <p:to>
                                        <p:strVal val="visible"/>
                                      </p:to>
                                    </p:set>
                                    <p:animEffect transition="in" filter="wipe(left)">
                                      <p:cBhvr>
                                        <p:cTn id="15" dur="500"/>
                                        <p:tgtEl>
                                          <p:spTgt spid="14018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01871"/>
                                        </p:tgtEl>
                                        <p:attrNameLst>
                                          <p:attrName>style.visibility</p:attrName>
                                        </p:attrNameLst>
                                      </p:cBhvr>
                                      <p:to>
                                        <p:strVal val="visible"/>
                                      </p:to>
                                    </p:set>
                                    <p:animEffect transition="in" filter="wipe(left)">
                                      <p:cBhvr>
                                        <p:cTn id="20" dur="500"/>
                                        <p:tgtEl>
                                          <p:spTgt spid="1401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63" grpId="0" animBg="1"/>
      <p:bldP spid="1401864" grpId="0" animBg="1"/>
      <p:bldP spid="1401870" grpId="0" animBg="1"/>
      <p:bldP spid="14018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3">
            <a:extLst>
              <a:ext uri="{FF2B5EF4-FFF2-40B4-BE49-F238E27FC236}">
                <a16:creationId xmlns:a16="http://schemas.microsoft.com/office/drawing/2014/main" id="{C677A1AB-47C4-DFBA-419A-6F6929148A68}"/>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75106" name="Rectangle 6">
            <a:extLst>
              <a:ext uri="{FF2B5EF4-FFF2-40B4-BE49-F238E27FC236}">
                <a16:creationId xmlns:a16="http://schemas.microsoft.com/office/drawing/2014/main" id="{DFB27654-66E0-6449-7964-2A1F3ED45A2A}"/>
              </a:ext>
            </a:extLst>
          </p:cNvPr>
          <p:cNvSpPr>
            <a:spLocks noChangeArrowheads="1"/>
          </p:cNvSpPr>
          <p:nvPr/>
        </p:nvSpPr>
        <p:spPr bwMode="auto">
          <a:xfrm>
            <a:off x="2057400" y="1701800"/>
            <a:ext cx="8153400" cy="6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nSpc>
                <a:spcPct val="125000"/>
              </a:lnSpc>
              <a:spcBef>
                <a:spcPts val="1200"/>
              </a:spcBef>
              <a:buClr>
                <a:srgbClr val="740000"/>
              </a:buClr>
              <a:buSzPct val="80000"/>
            </a:pPr>
            <a:r>
              <a:rPr lang="el-GR" altLang="el-GR" sz="2500" b="1">
                <a:latin typeface="Arial" panose="020B0604020202020204" pitchFamily="34" charset="0"/>
              </a:rPr>
              <a:t>3 τρόποι χρηματοδότησης των δραστηριοτήτων</a:t>
            </a:r>
            <a:r>
              <a:rPr lang="en-US" altLang="el-GR" sz="2500" b="1">
                <a:latin typeface="Arial" panose="020B0604020202020204" pitchFamily="34" charset="0"/>
              </a:rPr>
              <a:t>:</a:t>
            </a:r>
            <a:endParaRPr lang="en-US" altLang="el-GR" sz="2300">
              <a:latin typeface="Arial" panose="020B0604020202020204" pitchFamily="34" charset="0"/>
            </a:endParaRPr>
          </a:p>
        </p:txBody>
      </p:sp>
      <p:sp>
        <p:nvSpPr>
          <p:cNvPr id="8" name="Rectangle 7">
            <a:extLst>
              <a:ext uri="{FF2B5EF4-FFF2-40B4-BE49-F238E27FC236}">
                <a16:creationId xmlns:a16="http://schemas.microsoft.com/office/drawing/2014/main" id="{9EFA3FDE-6EA9-7B57-9416-E508CDC8297C}"/>
              </a:ext>
            </a:extLst>
          </p:cNvPr>
          <p:cNvSpPr/>
          <p:nvPr/>
        </p:nvSpPr>
        <p:spPr>
          <a:xfrm>
            <a:off x="2059293" y="2362200"/>
            <a:ext cx="2643787" cy="12954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300" b="1">
                <a:solidFill>
                  <a:schemeClr val="bg1"/>
                </a:solidFill>
                <a:effectLst>
                  <a:outerShdw blurRad="38100" dist="38100" dir="2700000" algn="tl">
                    <a:srgbClr val="000000"/>
                  </a:outerShdw>
                </a:effectLst>
                <a:latin typeface="Arial" panose="020B0604020202020204" pitchFamily="34" charset="0"/>
              </a:rPr>
              <a:t>Παρακρατηθέντα κέρδη</a:t>
            </a:r>
            <a:endParaRPr lang="en-US" altLang="el-GR" sz="2300" b="1">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8">
            <a:extLst>
              <a:ext uri="{FF2B5EF4-FFF2-40B4-BE49-F238E27FC236}">
                <a16:creationId xmlns:a16="http://schemas.microsoft.com/office/drawing/2014/main" id="{D6E7E69E-6445-89C0-1452-64F161158D1F}"/>
              </a:ext>
            </a:extLst>
          </p:cNvPr>
          <p:cNvSpPr/>
          <p:nvPr/>
        </p:nvSpPr>
        <p:spPr>
          <a:xfrm>
            <a:off x="4876800" y="2362200"/>
            <a:ext cx="2362200" cy="12954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300" b="1">
                <a:solidFill>
                  <a:schemeClr val="bg1"/>
                </a:solidFill>
                <a:effectLst>
                  <a:outerShdw blurRad="38100" dist="38100" dir="2700000" algn="tl">
                    <a:srgbClr val="000000"/>
                  </a:outerShdw>
                </a:effectLst>
                <a:latin typeface="Arial" panose="020B0604020202020204" pitchFamily="34" charset="0"/>
              </a:rPr>
              <a:t>Έκδοση μετοχών</a:t>
            </a:r>
            <a:endParaRPr lang="en-US" altLang="el-GR" sz="2300" b="1">
              <a:solidFill>
                <a:schemeClr val="bg1"/>
              </a:solidFill>
              <a:effectLst>
                <a:outerShdw blurRad="38100" dist="38100" dir="2700000" algn="tl">
                  <a:srgbClr val="000000"/>
                </a:outerShdw>
              </a:effectLst>
              <a:latin typeface="Arial" panose="020B0604020202020204" pitchFamily="34" charset="0"/>
            </a:endParaRPr>
          </a:p>
        </p:txBody>
      </p:sp>
      <p:sp>
        <p:nvSpPr>
          <p:cNvPr id="10" name="Rectangle 9">
            <a:extLst>
              <a:ext uri="{FF2B5EF4-FFF2-40B4-BE49-F238E27FC236}">
                <a16:creationId xmlns:a16="http://schemas.microsoft.com/office/drawing/2014/main" id="{FB4230B0-2412-BB3C-FC49-817D249C4D49}"/>
              </a:ext>
            </a:extLst>
          </p:cNvPr>
          <p:cNvSpPr/>
          <p:nvPr/>
        </p:nvSpPr>
        <p:spPr>
          <a:xfrm>
            <a:off x="7696200" y="2362200"/>
            <a:ext cx="2362200" cy="12954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300" b="1">
                <a:solidFill>
                  <a:schemeClr val="bg1"/>
                </a:solidFill>
                <a:effectLst>
                  <a:outerShdw blurRad="38100" dist="38100" dir="2700000" algn="tl">
                    <a:srgbClr val="000000"/>
                  </a:outerShdw>
                </a:effectLst>
                <a:latin typeface="Arial" panose="020B0604020202020204" pitchFamily="34" charset="0"/>
              </a:rPr>
              <a:t>Έκδοση ομολογιών</a:t>
            </a:r>
            <a:endParaRPr lang="en-US" altLang="el-GR" sz="2300" b="1">
              <a:solidFill>
                <a:schemeClr val="bg1"/>
              </a:solidFill>
              <a:effectLst>
                <a:outerShdw blurRad="38100" dist="38100" dir="2700000" algn="tl">
                  <a:srgbClr val="000000"/>
                </a:outerShdw>
              </a:effectLst>
              <a:latin typeface="Arial" panose="020B0604020202020204" pitchFamily="34" charset="0"/>
            </a:endParaRPr>
          </a:p>
        </p:txBody>
      </p:sp>
      <p:sp>
        <p:nvSpPr>
          <p:cNvPr id="2" name="Rectangle 1">
            <a:extLst>
              <a:ext uri="{FF2B5EF4-FFF2-40B4-BE49-F238E27FC236}">
                <a16:creationId xmlns:a16="http://schemas.microsoft.com/office/drawing/2014/main" id="{57E87C2A-CC7A-A70A-44D1-514E5A9691B1}"/>
              </a:ext>
            </a:extLst>
          </p:cNvPr>
          <p:cNvSpPr>
            <a:spLocks noChangeArrowheads="1"/>
          </p:cNvSpPr>
          <p:nvPr/>
        </p:nvSpPr>
        <p:spPr bwMode="auto">
          <a:xfrm>
            <a:off x="2035176" y="3810001"/>
            <a:ext cx="23844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Calibri" panose="020F0502020204030204" pitchFamily="34" charset="0"/>
              </a:defRPr>
            </a:lvl1pPr>
            <a:lvl2pPr marL="342900" indent="-34290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Wingdings" panose="05000000000000000000" pitchFamily="2" charset="2"/>
              <a:buChar char="Ø"/>
            </a:pPr>
            <a:r>
              <a:rPr lang="el-GR" altLang="el-GR" sz="1900">
                <a:latin typeface="Arial" panose="020B0604020202020204" pitchFamily="34" charset="0"/>
              </a:rPr>
              <a:t>Η εταιρεία έχει αρκετά χρήματα στο ταμείο από επικερδείς δραστηριότητες</a:t>
            </a:r>
            <a:endParaRPr lang="en-US" altLang="el-GR" sz="1900">
              <a:latin typeface="Arial" panose="020B0604020202020204" pitchFamily="34" charset="0"/>
            </a:endParaRPr>
          </a:p>
          <a:p>
            <a:pPr lvl="1">
              <a:lnSpc>
                <a:spcPct val="125000"/>
              </a:lnSpc>
              <a:spcBef>
                <a:spcPts val="1200"/>
              </a:spcBef>
              <a:buSzPct val="100000"/>
              <a:buFont typeface="Wingdings" panose="05000000000000000000" pitchFamily="2" charset="2"/>
              <a:buChar char="Ø"/>
            </a:pPr>
            <a:r>
              <a:rPr lang="el-GR" altLang="en-US" sz="1900">
                <a:latin typeface="Arial" panose="020B0604020202020204" pitchFamily="34" charset="0"/>
              </a:rPr>
              <a:t>Στρατηγ</a:t>
            </a:r>
            <a:r>
              <a:rPr lang="en-US" altLang="en-US" sz="1900">
                <a:latin typeface="Arial" panose="020B0604020202020204" pitchFamily="34" charset="0"/>
              </a:rPr>
              <a:t>ι</a:t>
            </a:r>
            <a:r>
              <a:rPr lang="el-GR" altLang="en-US" sz="1900">
                <a:latin typeface="Arial" panose="020B0604020202020204" pitchFamily="34" charset="0"/>
              </a:rPr>
              <a:t>κ</a:t>
            </a:r>
            <a:r>
              <a:rPr lang="en-US" altLang="en-US" sz="1900">
                <a:latin typeface="Arial" panose="020B0604020202020204" pitchFamily="34" charset="0"/>
              </a:rPr>
              <a:t>ή</a:t>
            </a:r>
            <a:r>
              <a:rPr lang="el-GR" altLang="en-US" sz="1900">
                <a:latin typeface="Arial" panose="020B0604020202020204" pitchFamily="34" charset="0"/>
              </a:rPr>
              <a:t> χαμηλού κινδύνου</a:t>
            </a:r>
            <a:endParaRPr lang="en-US" altLang="en-US" sz="1900">
              <a:latin typeface="Arial" panose="020B0604020202020204" pitchFamily="34" charset="0"/>
            </a:endParaRPr>
          </a:p>
        </p:txBody>
      </p:sp>
      <p:sp>
        <p:nvSpPr>
          <p:cNvPr id="175117" name="Rectangle 1031">
            <a:extLst>
              <a:ext uri="{FF2B5EF4-FFF2-40B4-BE49-F238E27FC236}">
                <a16:creationId xmlns:a16="http://schemas.microsoft.com/office/drawing/2014/main" id="{E0B7E032-1DF4-F458-36F8-55DE93DF5539}"/>
              </a:ext>
            </a:extLst>
          </p:cNvPr>
          <p:cNvSpPr txBox="1">
            <a:spLocks noChangeArrowheads="1"/>
          </p:cNvSpPr>
          <p:nvPr/>
        </p:nvSpPr>
        <p:spPr bwMode="auto">
          <a:xfrm>
            <a:off x="2057400" y="212726"/>
            <a:ext cx="83058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dirty="0">
                <a:solidFill>
                  <a:srgbClr val="0000BF"/>
                </a:solidFill>
                <a:latin typeface="Arial" panose="020B0604020202020204" pitchFamily="34" charset="0"/>
              </a:rPr>
              <a:t>Ανάλυση και διαφοροποίηση της χρηματοδότησης με δανειακά κεφάλαια αντί μετοχικού κεφαλαίου</a:t>
            </a:r>
            <a:endParaRPr lang="en-US" altLang="el-GR" sz="3000" b="1" dirty="0">
              <a:solidFill>
                <a:srgbClr val="0000BF"/>
              </a:solidFill>
              <a:latin typeface="Arial" panose="020B0604020202020204" pitchFamily="34" charset="0"/>
            </a:endParaRPr>
          </a:p>
        </p:txBody>
      </p:sp>
      <p:sp>
        <p:nvSpPr>
          <p:cNvPr id="12" name="Rectangle 11">
            <a:extLst>
              <a:ext uri="{FF2B5EF4-FFF2-40B4-BE49-F238E27FC236}">
                <a16:creationId xmlns:a16="http://schemas.microsoft.com/office/drawing/2014/main" id="{FEE99BBD-1E2B-56BC-67DB-198D3945DA00}"/>
              </a:ext>
            </a:extLst>
          </p:cNvPr>
          <p:cNvSpPr>
            <a:spLocks noChangeArrowheads="1"/>
          </p:cNvSpPr>
          <p:nvPr/>
        </p:nvSpPr>
        <p:spPr bwMode="auto">
          <a:xfrm>
            <a:off x="4854576" y="3810001"/>
            <a:ext cx="23844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Calibri" panose="020F0502020204030204" pitchFamily="34" charset="0"/>
              </a:defRPr>
            </a:lvl1pPr>
            <a:lvl2pPr marL="342900" indent="-34290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Wingdings" panose="05000000000000000000" pitchFamily="2" charset="2"/>
              <a:buChar char="Ø"/>
            </a:pPr>
            <a:r>
              <a:rPr lang="el-GR" altLang="el-GR" sz="1900">
                <a:latin typeface="Arial" panose="020B0604020202020204" pitchFamily="34" charset="0"/>
              </a:rPr>
              <a:t>Δεν δημιουργεί υποχρέωση ή τόκους</a:t>
            </a:r>
            <a:endParaRPr lang="en-US" altLang="el-GR" sz="1900">
              <a:latin typeface="Arial" panose="020B0604020202020204" pitchFamily="34" charset="0"/>
            </a:endParaRPr>
          </a:p>
          <a:p>
            <a:pPr lvl="1">
              <a:lnSpc>
                <a:spcPct val="125000"/>
              </a:lnSpc>
              <a:spcBef>
                <a:spcPts val="1200"/>
              </a:spcBef>
              <a:buSzPct val="100000"/>
              <a:buFont typeface="Wingdings" panose="05000000000000000000" pitchFamily="2" charset="2"/>
              <a:buChar char="Ø"/>
            </a:pPr>
            <a:r>
              <a:rPr lang="el-GR" altLang="el-GR" sz="1900">
                <a:latin typeface="Arial" panose="020B0604020202020204" pitchFamily="34" charset="0"/>
              </a:rPr>
              <a:t>Λιγότερος κίνδυνος</a:t>
            </a:r>
            <a:endParaRPr lang="en-US" altLang="el-GR" sz="1900">
              <a:latin typeface="Arial" panose="020B0604020202020204" pitchFamily="34" charset="0"/>
            </a:endParaRPr>
          </a:p>
          <a:p>
            <a:pPr lvl="1">
              <a:lnSpc>
                <a:spcPct val="125000"/>
              </a:lnSpc>
              <a:spcBef>
                <a:spcPts val="1200"/>
              </a:spcBef>
              <a:buSzPct val="100000"/>
              <a:buFont typeface="Wingdings" panose="05000000000000000000" pitchFamily="2" charset="2"/>
              <a:buChar char="Ø"/>
            </a:pPr>
            <a:r>
              <a:rPr lang="el-GR" altLang="en-US" sz="1900">
                <a:latin typeface="Arial" panose="020B0604020202020204" pitchFamily="34" charset="0"/>
              </a:rPr>
              <a:t>Μεγαλ</a:t>
            </a:r>
            <a:r>
              <a:rPr lang="en-US" altLang="en-US" sz="1900">
                <a:latin typeface="Arial" panose="020B0604020202020204" pitchFamily="34" charset="0"/>
              </a:rPr>
              <a:t>ύ</a:t>
            </a:r>
            <a:r>
              <a:rPr lang="el-GR" altLang="en-US" sz="1900">
                <a:latin typeface="Arial" panose="020B0604020202020204" pitchFamily="34" charset="0"/>
              </a:rPr>
              <a:t>τερο κόστος</a:t>
            </a:r>
            <a:endParaRPr lang="en-US" altLang="en-US" sz="1900">
              <a:latin typeface="Arial" panose="020B0604020202020204" pitchFamily="34" charset="0"/>
            </a:endParaRPr>
          </a:p>
        </p:txBody>
      </p:sp>
      <p:sp>
        <p:nvSpPr>
          <p:cNvPr id="13" name="Rectangle 12">
            <a:extLst>
              <a:ext uri="{FF2B5EF4-FFF2-40B4-BE49-F238E27FC236}">
                <a16:creationId xmlns:a16="http://schemas.microsoft.com/office/drawing/2014/main" id="{567B6F6D-4190-5918-76E1-E82434B31D8C}"/>
              </a:ext>
            </a:extLst>
          </p:cNvPr>
          <p:cNvSpPr>
            <a:spLocks noChangeArrowheads="1"/>
          </p:cNvSpPr>
          <p:nvPr/>
        </p:nvSpPr>
        <p:spPr bwMode="auto">
          <a:xfrm>
            <a:off x="7673976" y="3810001"/>
            <a:ext cx="23844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Calibri" panose="020F0502020204030204" pitchFamily="34" charset="0"/>
              </a:defRPr>
            </a:lvl1pPr>
            <a:lvl2pPr marL="342900" indent="-34290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SzPct val="100000"/>
              <a:buFont typeface="Wingdings" panose="05000000000000000000" pitchFamily="2" charset="2"/>
              <a:buChar char="Ø"/>
            </a:pPr>
            <a:r>
              <a:rPr lang="el-GR" altLang="el-GR" sz="1900">
                <a:latin typeface="Arial" panose="020B0604020202020204" pitchFamily="34" charset="0"/>
              </a:rPr>
              <a:t>Δεν εξασθενίζει τον έλεγχο της εταιρείας</a:t>
            </a:r>
            <a:endParaRPr lang="en-US" altLang="el-GR" sz="1900">
              <a:latin typeface="Arial" panose="020B0604020202020204" pitchFamily="34" charset="0"/>
            </a:endParaRPr>
          </a:p>
          <a:p>
            <a:pPr lvl="1">
              <a:lnSpc>
                <a:spcPct val="125000"/>
              </a:lnSpc>
              <a:spcBef>
                <a:spcPts val="1200"/>
              </a:spcBef>
              <a:buSzPct val="100000"/>
              <a:buFont typeface="Wingdings" panose="05000000000000000000" pitchFamily="2" charset="2"/>
              <a:buChar char="Ø"/>
            </a:pPr>
            <a:r>
              <a:rPr lang="el-GR" altLang="el-GR" sz="1900">
                <a:latin typeface="Arial" panose="020B0604020202020204" pitchFamily="34" charset="0"/>
              </a:rPr>
              <a:t>Αυξημένος κίνδυνος</a:t>
            </a:r>
            <a:endParaRPr lang="en-US" altLang="el-GR" sz="1900">
              <a:latin typeface="Arial" panose="020B0604020202020204" pitchFamily="34" charset="0"/>
            </a:endParaRPr>
          </a:p>
        </p:txBody>
      </p:sp>
      <p:sp>
        <p:nvSpPr>
          <p:cNvPr id="14" name="Footer Placeholder 8">
            <a:extLst>
              <a:ext uri="{FF2B5EF4-FFF2-40B4-BE49-F238E27FC236}">
                <a16:creationId xmlns:a16="http://schemas.microsoft.com/office/drawing/2014/main" id="{094D7131-C537-1F8B-1CE7-409257E2E2A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a:extLst>
              <a:ext uri="{FF2B5EF4-FFF2-40B4-BE49-F238E27FC236}">
                <a16:creationId xmlns:a16="http://schemas.microsoft.com/office/drawing/2014/main" id="{C101C367-E567-61FC-33F6-EAD91898B668}"/>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Κέρδη ανά μετοχή</a:t>
            </a:r>
            <a:endParaRPr lang="en-US" altLang="el-GR" sz="3200" b="1">
              <a:latin typeface="Arial" panose="020B0604020202020204" pitchFamily="34" charset="0"/>
            </a:endParaRPr>
          </a:p>
        </p:txBody>
      </p:sp>
      <p:sp>
        <p:nvSpPr>
          <p:cNvPr id="177154" name="Text Box 13">
            <a:extLst>
              <a:ext uri="{FF2B5EF4-FFF2-40B4-BE49-F238E27FC236}">
                <a16:creationId xmlns:a16="http://schemas.microsoft.com/office/drawing/2014/main" id="{3947E668-09CB-A849-2E0F-89F071C23432}"/>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77155" name="Rectangle 1031">
            <a:extLst>
              <a:ext uri="{FF2B5EF4-FFF2-40B4-BE49-F238E27FC236}">
                <a16:creationId xmlns:a16="http://schemas.microsoft.com/office/drawing/2014/main" id="{2AB7BAEA-8037-8E38-8C1B-38CEA532BA36}"/>
              </a:ext>
            </a:extLst>
          </p:cNvPr>
          <p:cNvSpPr txBox="1">
            <a:spLocks noChangeArrowheads="1"/>
          </p:cNvSpPr>
          <p:nvPr/>
        </p:nvSpPr>
        <p:spPr bwMode="auto">
          <a:xfrm>
            <a:off x="2057400" y="1219201"/>
            <a:ext cx="8458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lnSpc>
                <a:spcPct val="125000"/>
              </a:lnSpc>
              <a:spcBef>
                <a:spcPts val="1200"/>
              </a:spcBef>
            </a:pPr>
            <a:r>
              <a:rPr lang="el-GR" altLang="el-GR" sz="2300">
                <a:latin typeface="Arial" panose="020B0604020202020204" pitchFamily="34" charset="0"/>
              </a:rPr>
              <a:t>Το ποσό των καθαρών κερδών μιας εταιρείας που αναλογεί σε κάθε κοινή μετοχή</a:t>
            </a:r>
            <a:endParaRPr lang="en-US" altLang="el-GR" sz="2300">
              <a:latin typeface="Arial" panose="020B0604020202020204" pitchFamily="34" charset="0"/>
            </a:endParaRPr>
          </a:p>
          <a:p>
            <a:pPr eaLnBrk="0" hangingPunct="0">
              <a:lnSpc>
                <a:spcPct val="125000"/>
              </a:lnSpc>
              <a:spcBef>
                <a:spcPts val="1200"/>
              </a:spcBef>
            </a:pPr>
            <a:r>
              <a:rPr lang="el-GR" altLang="el-GR" sz="2100" b="1">
                <a:latin typeface="Arial" panose="020B0604020202020204" pitchFamily="34" charset="0"/>
              </a:rPr>
              <a:t>Παράδειγμα</a:t>
            </a:r>
            <a:r>
              <a:rPr lang="en-US" altLang="el-GR" sz="2100" b="1">
                <a:latin typeface="Arial" panose="020B0604020202020204" pitchFamily="34" charset="0"/>
              </a:rPr>
              <a:t>: </a:t>
            </a:r>
            <a:r>
              <a:rPr lang="el-GR" altLang="el-GR" sz="2100">
                <a:latin typeface="Arial" panose="020B0604020202020204" pitchFamily="34" charset="0"/>
              </a:rPr>
              <a:t>Έστω ότι μια εταιρεία χρειάζεται ένα ποσό </a:t>
            </a:r>
            <a:r>
              <a:rPr lang="en-US" altLang="el-GR" sz="2100">
                <a:latin typeface="Arial" panose="020B0604020202020204" pitchFamily="34" charset="0"/>
              </a:rPr>
              <a:t>$500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για να επεκταθεί, και ότι έχει καθαρά κέρδη</a:t>
            </a:r>
            <a:r>
              <a:rPr lang="en-US" altLang="el-GR" sz="2100">
                <a:latin typeface="Arial" panose="020B0604020202020204" pitchFamily="34" charset="0"/>
              </a:rPr>
              <a:t> $300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και </a:t>
            </a:r>
            <a:r>
              <a:rPr lang="en-US" altLang="el-GR" sz="2100">
                <a:latin typeface="Arial" panose="020B0604020202020204" pitchFamily="34" charset="0"/>
              </a:rPr>
              <a:t>100</a:t>
            </a:r>
            <a:r>
              <a:rPr lang="el-GR" altLang="el-GR" sz="2100">
                <a:latin typeface="Arial" panose="020B0604020202020204" pitchFamily="34" charset="0"/>
              </a:rPr>
              <a:t>.</a:t>
            </a:r>
            <a:r>
              <a:rPr lang="en-US" altLang="el-GR" sz="2100">
                <a:latin typeface="Arial" panose="020B0604020202020204" pitchFamily="34" charset="0"/>
              </a:rPr>
              <a:t>000</a:t>
            </a:r>
            <a:r>
              <a:rPr lang="el-GR" altLang="el-GR" sz="2100">
                <a:latin typeface="Arial" panose="020B0604020202020204" pitchFamily="34" charset="0"/>
              </a:rPr>
              <a:t> κοινές μετοχές</a:t>
            </a:r>
            <a:r>
              <a:rPr lang="en-US" altLang="el-GR" sz="2100">
                <a:latin typeface="Arial" panose="020B0604020202020204" pitchFamily="34" charset="0"/>
              </a:rPr>
              <a:t> </a:t>
            </a:r>
            <a:r>
              <a:rPr lang="el-GR" altLang="el-GR" sz="2100">
                <a:latin typeface="Arial" panose="020B0604020202020204" pitchFamily="34" charset="0"/>
              </a:rPr>
              <a:t>σε κυκλοφορία</a:t>
            </a:r>
            <a:r>
              <a:rPr lang="en-US" altLang="el-GR" sz="2100">
                <a:latin typeface="Arial" panose="020B0604020202020204" pitchFamily="34" charset="0"/>
              </a:rPr>
              <a:t>. </a:t>
            </a:r>
            <a:r>
              <a:rPr lang="el-GR" altLang="el-GR" sz="2100">
                <a:latin typeface="Arial" panose="020B0604020202020204" pitchFamily="34" charset="0"/>
              </a:rPr>
              <a:t>Η εταιρεία εξετάζει 2 χρηματοδοτικά σχέδια. Το πρώτο αφορά την έκδοση ομολογίας αξίας </a:t>
            </a:r>
            <a:r>
              <a:rPr lang="en-US" altLang="el-GR" sz="2100">
                <a:latin typeface="Arial" panose="020B0604020202020204" pitchFamily="34" charset="0"/>
              </a:rPr>
              <a:t>$500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με επιτόκιο</a:t>
            </a:r>
            <a:r>
              <a:rPr lang="en-US" altLang="el-GR" sz="2100">
                <a:latin typeface="Arial" panose="020B0604020202020204" pitchFamily="34" charset="0"/>
              </a:rPr>
              <a:t> 6% </a:t>
            </a:r>
            <a:r>
              <a:rPr lang="el-GR" altLang="el-GR" sz="2100">
                <a:latin typeface="Arial" panose="020B0604020202020204" pitchFamily="34" charset="0"/>
              </a:rPr>
              <a:t>και το δεύτερο αφορά την έκδοση</a:t>
            </a:r>
            <a:r>
              <a:rPr lang="en-US" altLang="el-GR" sz="2100">
                <a:latin typeface="Arial" panose="020B0604020202020204" pitchFamily="34" charset="0"/>
              </a:rPr>
              <a:t> 50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κοινών μετοχών αξίας </a:t>
            </a:r>
            <a:r>
              <a:rPr lang="en-US" altLang="el-GR" sz="2100">
                <a:latin typeface="Arial" panose="020B0604020202020204" pitchFamily="34" charset="0"/>
              </a:rPr>
              <a:t>$500</a:t>
            </a:r>
            <a:r>
              <a:rPr lang="el-GR" altLang="el-GR" sz="2100">
                <a:latin typeface="Arial" panose="020B0604020202020204" pitchFamily="34" charset="0"/>
              </a:rPr>
              <a:t>.</a:t>
            </a:r>
            <a:r>
              <a:rPr lang="en-US" altLang="el-GR" sz="2100">
                <a:latin typeface="Arial" panose="020B0604020202020204" pitchFamily="34" charset="0"/>
              </a:rPr>
              <a:t>000. </a:t>
            </a:r>
            <a:r>
              <a:rPr lang="el-GR" altLang="el-GR" sz="2100">
                <a:latin typeface="Arial" panose="020B0604020202020204" pitchFamily="34" charset="0"/>
              </a:rPr>
              <a:t>Η διοίκηση πιστεύει ότι τα χρήματα που θα εισρεύσουν μπορούν να επενδυθούν σε δραστηριότητες που θα αποφέρουν κέρδη προ φόρων και τόκων ύψους</a:t>
            </a:r>
            <a:r>
              <a:rPr lang="en-US" altLang="el-GR" sz="2100">
                <a:latin typeface="Arial" panose="020B0604020202020204" pitchFamily="34" charset="0"/>
              </a:rPr>
              <a:t> $200</a:t>
            </a:r>
            <a:r>
              <a:rPr lang="el-GR" altLang="el-GR" sz="2100">
                <a:latin typeface="Arial" panose="020B0604020202020204" pitchFamily="34" charset="0"/>
              </a:rPr>
              <a:t>.</a:t>
            </a:r>
            <a:r>
              <a:rPr lang="en-US" altLang="el-GR" sz="2100">
                <a:latin typeface="Arial" panose="020B0604020202020204" pitchFamily="34" charset="0"/>
              </a:rPr>
              <a:t>000.</a:t>
            </a:r>
          </a:p>
          <a:p>
            <a:pPr eaLnBrk="0" hangingPunct="0">
              <a:lnSpc>
                <a:spcPct val="125000"/>
              </a:lnSpc>
              <a:spcBef>
                <a:spcPts val="1200"/>
              </a:spcBef>
            </a:pPr>
            <a:r>
              <a:rPr lang="el-GR" altLang="el-GR" sz="2100">
                <a:latin typeface="Arial" panose="020B0604020202020204" pitchFamily="34" charset="0"/>
              </a:rPr>
              <a:t>Ο </a:t>
            </a:r>
            <a:r>
              <a:rPr lang="el-GR" altLang="el-GR" sz="2100" b="1">
                <a:latin typeface="Arial" panose="020B0604020202020204" pitchFamily="34" charset="0"/>
              </a:rPr>
              <a:t>Πίνακας </a:t>
            </a:r>
            <a:r>
              <a:rPr lang="en-US" altLang="el-GR" sz="2100" b="1">
                <a:latin typeface="Arial" panose="020B0604020202020204" pitchFamily="34" charset="0"/>
              </a:rPr>
              <a:t>9-</a:t>
            </a:r>
            <a:r>
              <a:rPr lang="el-GR" altLang="el-GR" sz="2100" b="1">
                <a:latin typeface="Arial" panose="020B0604020202020204" pitchFamily="34" charset="0"/>
              </a:rPr>
              <a:t>9</a:t>
            </a:r>
            <a:r>
              <a:rPr lang="en-US" altLang="el-GR" sz="2100" b="1">
                <a:latin typeface="Arial" panose="020B0604020202020204" pitchFamily="34" charset="0"/>
              </a:rPr>
              <a:t> </a:t>
            </a:r>
            <a:r>
              <a:rPr lang="el-GR" altLang="el-GR" sz="2100">
                <a:latin typeface="Arial" panose="020B0604020202020204" pitchFamily="34" charset="0"/>
              </a:rPr>
              <a:t>δείχνει το σχετικό πλεονέκτημα του δανεισμού στα κέρδη ανά μετοχή</a:t>
            </a:r>
            <a:r>
              <a:rPr lang="en-US" altLang="el-GR" sz="2100">
                <a:latin typeface="Arial" panose="020B0604020202020204" pitchFamily="34" charset="0"/>
              </a:rPr>
              <a:t>.</a:t>
            </a:r>
          </a:p>
        </p:txBody>
      </p:sp>
      <p:sp>
        <p:nvSpPr>
          <p:cNvPr id="6" name="Footer Placeholder 8">
            <a:extLst>
              <a:ext uri="{FF2B5EF4-FFF2-40B4-BE49-F238E27FC236}">
                <a16:creationId xmlns:a16="http://schemas.microsoft.com/office/drawing/2014/main" id="{2878D0EC-B437-620D-BAB2-1DB89947335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13">
            <a:extLst>
              <a:ext uri="{FF2B5EF4-FFF2-40B4-BE49-F238E27FC236}">
                <a16:creationId xmlns:a16="http://schemas.microsoft.com/office/drawing/2014/main" id="{9631FC1A-4F18-BB3B-DB7D-8655C1497B07}"/>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3</a:t>
            </a:r>
          </a:p>
        </p:txBody>
      </p:sp>
      <p:sp>
        <p:nvSpPr>
          <p:cNvPr id="179204" name="Rectangle 5">
            <a:extLst>
              <a:ext uri="{FF2B5EF4-FFF2-40B4-BE49-F238E27FC236}">
                <a16:creationId xmlns:a16="http://schemas.microsoft.com/office/drawing/2014/main" id="{994A8A8B-37A8-412A-9874-6BFF73016519}"/>
              </a:ext>
            </a:extLst>
          </p:cNvPr>
          <p:cNvSpPr>
            <a:spLocks noChangeArrowheads="1"/>
          </p:cNvSpPr>
          <p:nvPr/>
        </p:nvSpPr>
        <p:spPr bwMode="auto">
          <a:xfrm>
            <a:off x="8153400" y="381000"/>
            <a:ext cx="2209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sz="1600" b="1">
                <a:latin typeface="Arial" panose="020B0604020202020204" pitchFamily="34" charset="0"/>
              </a:rPr>
              <a:t>Πίνακας </a:t>
            </a:r>
            <a:r>
              <a:rPr lang="en-US" altLang="el-GR" sz="1600" b="1">
                <a:latin typeface="Arial" panose="020B0604020202020204" pitchFamily="34" charset="0"/>
              </a:rPr>
              <a:t>9-</a:t>
            </a:r>
            <a:r>
              <a:rPr lang="el-GR" altLang="el-GR" sz="1600" b="1">
                <a:latin typeface="Arial" panose="020B0604020202020204" pitchFamily="34" charset="0"/>
              </a:rPr>
              <a:t>9</a:t>
            </a:r>
            <a:r>
              <a:rPr lang="en-US" altLang="el-GR" sz="1600" b="1">
                <a:latin typeface="Arial" panose="020B0604020202020204" pitchFamily="34" charset="0"/>
              </a:rPr>
              <a:t> </a:t>
            </a:r>
            <a:r>
              <a:rPr lang="en-US" altLang="el-GR" sz="1600">
                <a:latin typeface="Arial" panose="020B0604020202020204" pitchFamily="34" charset="0"/>
              </a:rPr>
              <a:t>| </a:t>
            </a:r>
            <a:r>
              <a:rPr lang="el-GR" altLang="el-GR" sz="1600">
                <a:latin typeface="Arial" panose="020B0604020202020204" pitchFamily="34" charset="0"/>
              </a:rPr>
              <a:t>Το σχετικό πλεονέκτημα του δανεισμού</a:t>
            </a:r>
            <a:endParaRPr lang="en-US" altLang="el-GR" sz="1600">
              <a:latin typeface="Arial" panose="020B0604020202020204" pitchFamily="34" charset="0"/>
            </a:endParaRPr>
          </a:p>
        </p:txBody>
      </p:sp>
      <p:sp>
        <p:nvSpPr>
          <p:cNvPr id="7" name="Footer Placeholder 8">
            <a:extLst>
              <a:ext uri="{FF2B5EF4-FFF2-40B4-BE49-F238E27FC236}">
                <a16:creationId xmlns:a16="http://schemas.microsoft.com/office/drawing/2014/main" id="{92B68BA1-FD42-E71C-CB69-31B7AEF74491}"/>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
        <p:nvSpPr>
          <p:cNvPr id="179207" name="Rectangle 1031">
            <a:extLst>
              <a:ext uri="{FF2B5EF4-FFF2-40B4-BE49-F238E27FC236}">
                <a16:creationId xmlns:a16="http://schemas.microsoft.com/office/drawing/2014/main" id="{92DDFD87-BED6-BB31-45C4-AC67F623C119}"/>
              </a:ext>
            </a:extLst>
          </p:cNvPr>
          <p:cNvSpPr txBox="1">
            <a:spLocks noChangeArrowheads="1"/>
          </p:cNvSpPr>
          <p:nvPr/>
        </p:nvSpPr>
        <p:spPr bwMode="auto">
          <a:xfrm>
            <a:off x="2057400" y="457201"/>
            <a:ext cx="8305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latin typeface="Arial" panose="020B0604020202020204" pitchFamily="34" charset="0"/>
              </a:rPr>
              <a:t>Κέρδη ανά μετοχή</a:t>
            </a:r>
            <a:endParaRPr lang="en-US" altLang="el-GR" sz="3200" b="1">
              <a:latin typeface="Arial" panose="020B0604020202020204" pitchFamily="34" charset="0"/>
            </a:endParaRPr>
          </a:p>
        </p:txBody>
      </p:sp>
      <p:pic>
        <p:nvPicPr>
          <p:cNvPr id="179208" name="Picture 8">
            <a:extLst>
              <a:ext uri="{FF2B5EF4-FFF2-40B4-BE49-F238E27FC236}">
                <a16:creationId xmlns:a16="http://schemas.microsoft.com/office/drawing/2014/main" id="{273FEB11-2EAD-0B1D-EC0A-31BFD0A11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8077200" cy="4262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3">
            <a:extLst>
              <a:ext uri="{FF2B5EF4-FFF2-40B4-BE49-F238E27FC236}">
                <a16:creationId xmlns:a16="http://schemas.microsoft.com/office/drawing/2014/main" id="{A5F2A236-35C8-6046-D31B-D751FCEA1167}"/>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6" name="Rectangle 5">
            <a:extLst>
              <a:ext uri="{FF2B5EF4-FFF2-40B4-BE49-F238E27FC236}">
                <a16:creationId xmlns:a16="http://schemas.microsoft.com/office/drawing/2014/main" id="{DD435D63-097F-4C31-B1B2-275E3D0AB0B9}"/>
              </a:ext>
            </a:extLst>
          </p:cNvPr>
          <p:cNvSpPr/>
          <p:nvPr/>
        </p:nvSpPr>
        <p:spPr bwMode="auto">
          <a:xfrm>
            <a:off x="6248400" y="2377113"/>
            <a:ext cx="3733800" cy="7620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solidFill>
                  <a:schemeClr val="bg1"/>
                </a:solidFill>
                <a:effectLst>
                  <a:outerShdw blurRad="38100" dist="38100" dir="2700000" algn="tl">
                    <a:srgbClr val="000000"/>
                  </a:outerShdw>
                </a:effectLst>
                <a:latin typeface="Arial" panose="020B0604020202020204" pitchFamily="34" charset="0"/>
              </a:rPr>
              <a:t>Χρηματοδοτική μίσθωση</a:t>
            </a:r>
            <a:endParaRPr lang="en-US" altLang="el-GR" sz="2800" b="1">
              <a:solidFill>
                <a:schemeClr val="bg1"/>
              </a:solidFill>
              <a:effectLst>
                <a:outerShdw blurRad="38100" dist="38100" dir="2700000" algn="tl">
                  <a:srgbClr val="000000"/>
                </a:outerShdw>
              </a:effectLst>
              <a:latin typeface="Arial" panose="020B0604020202020204" pitchFamily="34" charset="0"/>
            </a:endParaRPr>
          </a:p>
        </p:txBody>
      </p:sp>
      <p:sp>
        <p:nvSpPr>
          <p:cNvPr id="8" name="Rectangle 7">
            <a:extLst>
              <a:ext uri="{FF2B5EF4-FFF2-40B4-BE49-F238E27FC236}">
                <a16:creationId xmlns:a16="http://schemas.microsoft.com/office/drawing/2014/main" id="{1A61BEF3-D262-EF97-5FC8-43C7CC0A611B}"/>
              </a:ext>
            </a:extLst>
          </p:cNvPr>
          <p:cNvSpPr/>
          <p:nvPr/>
        </p:nvSpPr>
        <p:spPr bwMode="auto">
          <a:xfrm>
            <a:off x="2133600" y="2377113"/>
            <a:ext cx="3733800" cy="762000"/>
          </a:xfrm>
          <a:prstGeom prst="rect">
            <a:avLst/>
          </a:prstGeom>
          <a:gradFill flip="none" rotWithShape="1">
            <a:gsLst>
              <a:gs pos="0">
                <a:srgbClr val="004D86">
                  <a:shade val="30000"/>
                  <a:satMod val="115000"/>
                </a:srgbClr>
              </a:gs>
              <a:gs pos="20000">
                <a:srgbClr val="004D86">
                  <a:shade val="67500"/>
                  <a:satMod val="115000"/>
                </a:srgbClr>
              </a:gs>
              <a:gs pos="60000">
                <a:srgbClr val="004D86">
                  <a:shade val="100000"/>
                  <a:satMod val="115000"/>
                  <a:lumMod val="83000"/>
                  <a:lumOff val="17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solidFill>
                  <a:schemeClr val="bg1"/>
                </a:solidFill>
                <a:effectLst>
                  <a:outerShdw blurRad="38100" dist="38100" dir="2700000" algn="tl">
                    <a:srgbClr val="000000"/>
                  </a:outerShdw>
                </a:effectLst>
                <a:latin typeface="Arial" panose="020B0604020202020204" pitchFamily="34" charset="0"/>
              </a:rPr>
              <a:t>Λειτουργική μίσθωση</a:t>
            </a:r>
            <a:endParaRPr lang="en-US" altLang="el-GR" sz="2800" b="1">
              <a:solidFill>
                <a:schemeClr val="bg1"/>
              </a:solidFill>
              <a:effectLst>
                <a:outerShdw blurRad="38100" dist="38100" dir="2700000" algn="tl">
                  <a:srgbClr val="000000"/>
                </a:outerShdw>
              </a:effectLst>
              <a:latin typeface="Arial" panose="020B0604020202020204" pitchFamily="34" charset="0"/>
            </a:endParaRPr>
          </a:p>
        </p:txBody>
      </p:sp>
      <p:sp>
        <p:nvSpPr>
          <p:cNvPr id="9" name="Rectangle 8">
            <a:extLst>
              <a:ext uri="{FF2B5EF4-FFF2-40B4-BE49-F238E27FC236}">
                <a16:creationId xmlns:a16="http://schemas.microsoft.com/office/drawing/2014/main" id="{CCD17FFB-EC3E-C5D8-413A-FDCF645D5729}"/>
              </a:ext>
            </a:extLst>
          </p:cNvPr>
          <p:cNvSpPr>
            <a:spLocks noChangeArrowheads="1"/>
          </p:cNvSpPr>
          <p:nvPr/>
        </p:nvSpPr>
        <p:spPr bwMode="auto">
          <a:xfrm>
            <a:off x="1981200" y="3092450"/>
            <a:ext cx="3657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μισθωτής έχει </a:t>
            </a:r>
            <a:r>
              <a:rPr lang="en-US" altLang="en-US" sz="2000">
                <a:latin typeface="Arial" panose="020B0604020202020204" pitchFamily="34" charset="0"/>
              </a:rPr>
              <a:t>δ</a:t>
            </a:r>
            <a:r>
              <a:rPr lang="el-GR" altLang="en-US" sz="2000">
                <a:latin typeface="Arial" panose="020B0604020202020204" pitchFamily="34" charset="0"/>
              </a:rPr>
              <a:t>ικαίωμα χρήσης του στοιχείου</a:t>
            </a:r>
            <a:endParaRPr lang="en-US" altLang="en-US"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εκμισθωτής διατηρεί τους κινδύνους και τα οφέλη από την ιδιοκτησία του στοιχείου</a:t>
            </a:r>
            <a:endParaRPr lang="en-US" altLang="en-US"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μισθωτής καταχωρεί έξοδο ενοικίασης</a:t>
            </a:r>
            <a:endParaRPr lang="en-US" altLang="en-US" sz="2000">
              <a:latin typeface="Arial" panose="020B0604020202020204" pitchFamily="34" charset="0"/>
            </a:endParaRPr>
          </a:p>
        </p:txBody>
      </p:sp>
      <p:sp>
        <p:nvSpPr>
          <p:cNvPr id="10" name="Rectangle 9">
            <a:extLst>
              <a:ext uri="{FF2B5EF4-FFF2-40B4-BE49-F238E27FC236}">
                <a16:creationId xmlns:a16="http://schemas.microsoft.com/office/drawing/2014/main" id="{54524D8A-A9BD-9537-7A41-23DDD848228E}"/>
              </a:ext>
            </a:extLst>
          </p:cNvPr>
          <p:cNvSpPr>
            <a:spLocks noChangeArrowheads="1"/>
          </p:cNvSpPr>
          <p:nvPr/>
        </p:nvSpPr>
        <p:spPr bwMode="auto">
          <a:xfrm>
            <a:off x="5943600" y="3124200"/>
            <a:ext cx="4419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395288" indent="-395288"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μισθωτής έχει δικαίωμα χρήσης του στοιχείου</a:t>
            </a:r>
            <a:endParaRPr lang="en-US" altLang="en-US"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μ</a:t>
            </a:r>
            <a:r>
              <a:rPr lang="en-US" altLang="en-US" sz="2000">
                <a:latin typeface="Arial" panose="020B0604020202020204" pitchFamily="34" charset="0"/>
              </a:rPr>
              <a:t>ι</a:t>
            </a:r>
            <a:r>
              <a:rPr lang="el-GR" altLang="en-US" sz="2000">
                <a:latin typeface="Arial" panose="020B0604020202020204" pitchFamily="34" charset="0"/>
              </a:rPr>
              <a:t>σθωτής</a:t>
            </a:r>
            <a:r>
              <a:rPr lang="en-US" altLang="en-US" sz="2000">
                <a:latin typeface="Arial" panose="020B0604020202020204" pitchFamily="34" charset="0"/>
              </a:rPr>
              <a:t> </a:t>
            </a:r>
            <a:r>
              <a:rPr lang="el-GR" altLang="en-US" sz="2000">
                <a:latin typeface="Arial" panose="020B0604020202020204" pitchFamily="34" charset="0"/>
              </a:rPr>
              <a:t>αναλαμβάνει τους κινδύνους και τα οφέλη της ιδιοκτησ</a:t>
            </a:r>
            <a:r>
              <a:rPr lang="en-US" altLang="en-US" sz="2000">
                <a:latin typeface="Arial" panose="020B0604020202020204" pitchFamily="34" charset="0"/>
              </a:rPr>
              <a:t>ί</a:t>
            </a:r>
            <a:r>
              <a:rPr lang="el-GR" altLang="en-US" sz="2000">
                <a:latin typeface="Arial" panose="020B0604020202020204" pitchFamily="34" charset="0"/>
              </a:rPr>
              <a:t>ας του στοιχείου</a:t>
            </a:r>
            <a:endParaRPr lang="en-US" altLang="en-US" sz="2000">
              <a:latin typeface="Arial" panose="020B0604020202020204" pitchFamily="34" charset="0"/>
            </a:endParaRPr>
          </a:p>
          <a:p>
            <a:pPr>
              <a:lnSpc>
                <a:spcPct val="125000"/>
              </a:lnSpc>
              <a:spcBef>
                <a:spcPts val="1200"/>
              </a:spcBef>
              <a:buClr>
                <a:srgbClr val="740000"/>
              </a:buClr>
              <a:buSzPct val="80000"/>
              <a:buFont typeface="Wingdings" panose="05000000000000000000" pitchFamily="2" charset="2"/>
              <a:buChar char="u"/>
            </a:pPr>
            <a:r>
              <a:rPr lang="el-GR" altLang="en-US" sz="2000">
                <a:latin typeface="Arial" panose="020B0604020202020204" pitchFamily="34" charset="0"/>
              </a:rPr>
              <a:t>Ο μισθωτής κεφαλαιοποιεί το στοιχείο και καταχωρεί  μακροπρόθεσμη υποχρέωση</a:t>
            </a:r>
            <a:endParaRPr lang="en-US" altLang="en-US" sz="2000">
              <a:latin typeface="Arial" panose="020B0604020202020204" pitchFamily="34" charset="0"/>
            </a:endParaRPr>
          </a:p>
        </p:txBody>
      </p:sp>
      <p:sp>
        <p:nvSpPr>
          <p:cNvPr id="187402" name="Rectangle 1031">
            <a:extLst>
              <a:ext uri="{FF2B5EF4-FFF2-40B4-BE49-F238E27FC236}">
                <a16:creationId xmlns:a16="http://schemas.microsoft.com/office/drawing/2014/main" id="{E39066A1-CDAD-63BC-EA78-0EEC0E97EFA3}"/>
              </a:ext>
            </a:extLst>
          </p:cNvPr>
          <p:cNvSpPr txBox="1">
            <a:spLocks noChangeArrowheads="1"/>
          </p:cNvSpPr>
          <p:nvPr/>
        </p:nvSpPr>
        <p:spPr bwMode="auto">
          <a:xfrm>
            <a:off x="1524000" y="1447801"/>
            <a:ext cx="91440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l-GR" altLang="el-GR" sz="3200" b="1">
                <a:solidFill>
                  <a:srgbClr val="740000"/>
                </a:solidFill>
                <a:latin typeface="Arial" panose="020B0604020202020204" pitchFamily="34" charset="0"/>
              </a:rPr>
              <a:t>Μισθώσεις</a:t>
            </a:r>
            <a:endParaRPr lang="en-US" altLang="el-GR" sz="3200" b="1">
              <a:solidFill>
                <a:srgbClr val="740000"/>
              </a:solidFill>
              <a:latin typeface="Arial" panose="020B0604020202020204" pitchFamily="34" charset="0"/>
            </a:endParaRPr>
          </a:p>
        </p:txBody>
      </p:sp>
      <p:sp>
        <p:nvSpPr>
          <p:cNvPr id="187403" name="Rectangle 1031">
            <a:extLst>
              <a:ext uri="{FF2B5EF4-FFF2-40B4-BE49-F238E27FC236}">
                <a16:creationId xmlns:a16="http://schemas.microsoft.com/office/drawing/2014/main" id="{86D3FA07-E990-5344-1254-2A74D82E308F}"/>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Κατανόηση</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λοιπών μακροπρόθεσμων υποχρεώσεων</a:t>
            </a:r>
            <a:endParaRPr lang="en-US" altLang="el-GR" sz="3000" b="1">
              <a:solidFill>
                <a:srgbClr val="0000BF"/>
              </a:solidFill>
              <a:latin typeface="Arial" panose="020B0604020202020204" pitchFamily="34" charset="0"/>
            </a:endParaRPr>
          </a:p>
        </p:txBody>
      </p:sp>
      <p:cxnSp>
        <p:nvCxnSpPr>
          <p:cNvPr id="3" name="Straight Connector 2">
            <a:extLst>
              <a:ext uri="{FF2B5EF4-FFF2-40B4-BE49-F238E27FC236}">
                <a16:creationId xmlns:a16="http://schemas.microsoft.com/office/drawing/2014/main" id="{6647313F-CE86-58B4-0AC5-F0AB7BE2133B}"/>
              </a:ext>
            </a:extLst>
          </p:cNvPr>
          <p:cNvCxnSpPr/>
          <p:nvPr/>
        </p:nvCxnSpPr>
        <p:spPr>
          <a:xfrm>
            <a:off x="2133600" y="2133600"/>
            <a:ext cx="784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8">
            <a:extLst>
              <a:ext uri="{FF2B5EF4-FFF2-40B4-BE49-F238E27FC236}">
                <a16:creationId xmlns:a16="http://schemas.microsoft.com/office/drawing/2014/main" id="{0DD138FF-B61D-1B02-AAD9-87CCB3ED55D0}"/>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3">
            <a:extLst>
              <a:ext uri="{FF2B5EF4-FFF2-40B4-BE49-F238E27FC236}">
                <a16:creationId xmlns:a16="http://schemas.microsoft.com/office/drawing/2014/main" id="{B7C21581-A221-22B2-499B-388D1CA8A7B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4</a:t>
            </a:r>
          </a:p>
        </p:txBody>
      </p:sp>
      <p:sp>
        <p:nvSpPr>
          <p:cNvPr id="6" name="Rectangle 5">
            <a:extLst>
              <a:ext uri="{FF2B5EF4-FFF2-40B4-BE49-F238E27FC236}">
                <a16:creationId xmlns:a16="http://schemas.microsoft.com/office/drawing/2014/main" id="{370331D5-7C26-1B63-7615-0179369D5828}"/>
              </a:ext>
            </a:extLst>
          </p:cNvPr>
          <p:cNvSpPr/>
          <p:nvPr/>
        </p:nvSpPr>
        <p:spPr bwMode="auto">
          <a:xfrm>
            <a:off x="2133600" y="1689824"/>
            <a:ext cx="7848600" cy="7620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r="100000" b="100000"/>
            </a:path>
            <a:tileRect l="-100000" t="-100000"/>
          </a:gradFill>
          <a:ln>
            <a:solidFill>
              <a:schemeClr val="tx1"/>
            </a:solidFill>
          </a:ln>
          <a:effectLst>
            <a:innerShdw blurRad="114300">
              <a:prstClr val="black"/>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rIns="182880" anchor="ctr"/>
          <a:lstStyle>
            <a:lvl1pPr marL="53975"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el-GR" altLang="el-GR" sz="2800" b="1">
                <a:solidFill>
                  <a:schemeClr val="bg1"/>
                </a:solidFill>
                <a:effectLst>
                  <a:outerShdw blurRad="38100" dist="38100" dir="2700000" algn="tl">
                    <a:srgbClr val="000000"/>
                  </a:outerShdw>
                </a:effectLst>
                <a:latin typeface="Arial" panose="020B0604020202020204" pitchFamily="34" charset="0"/>
              </a:rPr>
              <a:t>Κριτήρια Χρηματοδοτικής μίσθωσης</a:t>
            </a:r>
            <a:endParaRPr lang="en-US" altLang="el-GR" sz="2800" b="1">
              <a:solidFill>
                <a:schemeClr val="bg1"/>
              </a:solidFill>
              <a:effectLst>
                <a:outerShdw blurRad="38100" dist="38100" dir="2700000" algn="tl">
                  <a:srgbClr val="000000"/>
                </a:outerShdw>
              </a:effectLst>
              <a:latin typeface="Arial" panose="020B0604020202020204" pitchFamily="34" charset="0"/>
            </a:endParaRPr>
          </a:p>
        </p:txBody>
      </p:sp>
      <p:sp>
        <p:nvSpPr>
          <p:cNvPr id="189445" name="Rectangle 8">
            <a:extLst>
              <a:ext uri="{FF2B5EF4-FFF2-40B4-BE49-F238E27FC236}">
                <a16:creationId xmlns:a16="http://schemas.microsoft.com/office/drawing/2014/main" id="{593E9FFA-4ED9-F455-B889-3A281DAE9D25}"/>
              </a:ext>
            </a:extLst>
          </p:cNvPr>
          <p:cNvSpPr>
            <a:spLocks noChangeArrowheads="1"/>
          </p:cNvSpPr>
          <p:nvPr/>
        </p:nvSpPr>
        <p:spPr bwMode="auto">
          <a:xfrm>
            <a:off x="2133600" y="2286001"/>
            <a:ext cx="7848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marL="457200" indent="-457200"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25000"/>
              </a:lnSpc>
              <a:spcBef>
                <a:spcPts val="1200"/>
              </a:spcBef>
              <a:buSzPct val="100000"/>
              <a:buFont typeface="Calibri" panose="020F0502020204030204" pitchFamily="34" charset="0"/>
              <a:buAutoNum type="arabicPeriod"/>
            </a:pPr>
            <a:r>
              <a:rPr lang="el-GR" altLang="el-GR" sz="2100" b="1">
                <a:latin typeface="Arial" panose="020B0604020202020204" pitchFamily="34" charset="0"/>
              </a:rPr>
              <a:t>Ο εκμισθωτής μεταβιβάζει την ιδιοκτησία</a:t>
            </a:r>
            <a:r>
              <a:rPr lang="en-US" altLang="el-GR" sz="2100" b="1">
                <a:latin typeface="Arial" panose="020B0604020202020204" pitchFamily="34" charset="0"/>
              </a:rPr>
              <a:t> </a:t>
            </a:r>
            <a:r>
              <a:rPr lang="el-GR" altLang="el-GR" sz="2100">
                <a:latin typeface="Arial" panose="020B0604020202020204" pitchFamily="34" charset="0"/>
              </a:rPr>
              <a:t>του μισθωμένου στοιχείου στον μισθωτή στο τέλος της περιόδου μίσθωσης</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b="1">
                <a:latin typeface="Arial" panose="020B0604020202020204" pitchFamily="34" charset="0"/>
              </a:rPr>
              <a:t>Η μίσθωση </a:t>
            </a:r>
            <a:r>
              <a:rPr lang="el-GR" altLang="el-GR" sz="2100">
                <a:latin typeface="Arial" panose="020B0604020202020204" pitchFamily="34" charset="0"/>
              </a:rPr>
              <a:t>περιλαμβάνει </a:t>
            </a:r>
            <a:r>
              <a:rPr lang="el-GR" altLang="el-GR" sz="2100" b="1">
                <a:latin typeface="Arial" panose="020B0604020202020204" pitchFamily="34" charset="0"/>
              </a:rPr>
              <a:t>δικαίωμα αγοράς με συμφέροντες όρους</a:t>
            </a:r>
            <a:endParaRPr lang="en-US" altLang="el-GR" sz="2100" b="1">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b="1">
                <a:latin typeface="Arial" panose="020B0604020202020204" pitchFamily="34" charset="0"/>
              </a:rPr>
              <a:t>Η περίοδος μίσθωσης </a:t>
            </a:r>
            <a:r>
              <a:rPr lang="el-GR" altLang="el-GR" sz="2100">
                <a:latin typeface="Arial" panose="020B0604020202020204" pitchFamily="34" charset="0"/>
              </a:rPr>
              <a:t>είναι ίση με</a:t>
            </a:r>
            <a:r>
              <a:rPr lang="en-US" altLang="el-GR" sz="2100">
                <a:latin typeface="Arial" panose="020B0604020202020204" pitchFamily="34" charset="0"/>
              </a:rPr>
              <a:t> 75% </a:t>
            </a:r>
            <a:r>
              <a:rPr lang="el-GR" altLang="el-GR" sz="2100">
                <a:latin typeface="Arial" panose="020B0604020202020204" pitchFamily="34" charset="0"/>
              </a:rPr>
              <a:t>ή περισσότερο της εκτιμώμενης διάρκειας ζωής του στοιχείου</a:t>
            </a:r>
            <a:endParaRPr lang="en-US" altLang="el-GR" sz="2100">
              <a:latin typeface="Arial" panose="020B0604020202020204" pitchFamily="34" charset="0"/>
            </a:endParaRPr>
          </a:p>
          <a:p>
            <a:pPr>
              <a:lnSpc>
                <a:spcPct val="125000"/>
              </a:lnSpc>
              <a:spcBef>
                <a:spcPts val="1200"/>
              </a:spcBef>
              <a:buSzPct val="100000"/>
              <a:buFont typeface="Calibri" panose="020F0502020204030204" pitchFamily="34" charset="0"/>
              <a:buAutoNum type="arabicPeriod"/>
            </a:pPr>
            <a:r>
              <a:rPr lang="el-GR" altLang="el-GR" sz="2100" b="1">
                <a:latin typeface="Arial" panose="020B0604020202020204" pitchFamily="34" charset="0"/>
              </a:rPr>
              <a:t>Η παρούσα αξία των μισθωμάτων</a:t>
            </a:r>
            <a:r>
              <a:rPr lang="en-US" altLang="el-GR" sz="2100">
                <a:latin typeface="Arial" panose="020B0604020202020204" pitchFamily="34" charset="0"/>
              </a:rPr>
              <a:t> </a:t>
            </a:r>
            <a:r>
              <a:rPr lang="el-GR" altLang="el-GR" sz="2100">
                <a:latin typeface="Arial" panose="020B0604020202020204" pitchFamily="34" charset="0"/>
              </a:rPr>
              <a:t>καλύπτει ποσοσό ίσο ή μεγαλύτερο από</a:t>
            </a:r>
            <a:r>
              <a:rPr lang="en-US" altLang="el-GR" sz="2100">
                <a:latin typeface="Arial" panose="020B0604020202020204" pitchFamily="34" charset="0"/>
              </a:rPr>
              <a:t> 90% </a:t>
            </a:r>
            <a:r>
              <a:rPr lang="el-GR" altLang="el-GR" sz="2100">
                <a:latin typeface="Arial" panose="020B0604020202020204" pitchFamily="34" charset="0"/>
              </a:rPr>
              <a:t>της αγοραίας αξίας του μισθωμένου στοιχείου</a:t>
            </a:r>
            <a:endParaRPr lang="en-US" altLang="en-US" sz="2100">
              <a:latin typeface="Arial" panose="020B0604020202020204" pitchFamily="34" charset="0"/>
            </a:endParaRPr>
          </a:p>
        </p:txBody>
      </p:sp>
      <p:sp>
        <p:nvSpPr>
          <p:cNvPr id="7" name="Footer Placeholder 8">
            <a:extLst>
              <a:ext uri="{FF2B5EF4-FFF2-40B4-BE49-F238E27FC236}">
                <a16:creationId xmlns:a16="http://schemas.microsoft.com/office/drawing/2014/main" id="{527C2449-3399-042A-BF37-6E12D8F7AC74}"/>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
        <p:nvSpPr>
          <p:cNvPr id="189449" name="Rectangle 1031">
            <a:extLst>
              <a:ext uri="{FF2B5EF4-FFF2-40B4-BE49-F238E27FC236}">
                <a16:creationId xmlns:a16="http://schemas.microsoft.com/office/drawing/2014/main" id="{327B503E-DA3A-56F0-DAB3-EDB24835537C}"/>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Κατανόηση</a:t>
            </a:r>
            <a:r>
              <a:rPr lang="en-US" altLang="el-GR" sz="3000" b="1">
                <a:solidFill>
                  <a:srgbClr val="0000BF"/>
                </a:solidFill>
                <a:latin typeface="Arial" panose="020B0604020202020204" pitchFamily="34" charset="0"/>
              </a:rPr>
              <a:t> </a:t>
            </a:r>
            <a:r>
              <a:rPr lang="el-GR" altLang="el-GR" sz="3000" b="1">
                <a:solidFill>
                  <a:srgbClr val="0000BF"/>
                </a:solidFill>
                <a:latin typeface="Arial" panose="020B0604020202020204" pitchFamily="34" charset="0"/>
              </a:rPr>
              <a:t>των λοιπών μακροπρόθεσμων υποχρεώσεων</a:t>
            </a:r>
            <a:endParaRPr lang="en-US" altLang="el-GR" sz="3000" b="1">
              <a:solidFill>
                <a:srgbClr val="0000BF"/>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a:extLst>
              <a:ext uri="{FF2B5EF4-FFF2-40B4-BE49-F238E27FC236}">
                <a16:creationId xmlns:a16="http://schemas.microsoft.com/office/drawing/2014/main" id="{A0C07AB7-A6CA-CB54-C7E7-D6F39C3144BE}"/>
              </a:ext>
            </a:extLst>
          </p:cNvPr>
          <p:cNvSpPr txBox="1">
            <a:spLocks noChangeArrowheads="1"/>
          </p:cNvSpPr>
          <p:nvPr/>
        </p:nvSpPr>
        <p:spPr bwMode="auto">
          <a:xfrm>
            <a:off x="2057400" y="457200"/>
            <a:ext cx="8305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000" b="1">
                <a:solidFill>
                  <a:srgbClr val="0000BF"/>
                </a:solidFill>
                <a:latin typeface="Arial" panose="020B0604020202020204" pitchFamily="34" charset="0"/>
              </a:rPr>
              <a:t>Η λογιστική των βραχυπρόθεσμων και ενδεχόμενων υποχρεώσεων</a:t>
            </a:r>
            <a:endParaRPr lang="en-US" altLang="el-GR" sz="3000" b="1">
              <a:solidFill>
                <a:srgbClr val="0000BF"/>
              </a:solidFill>
              <a:latin typeface="Arial" panose="020B0604020202020204" pitchFamily="34" charset="0"/>
            </a:endParaRPr>
          </a:p>
        </p:txBody>
      </p:sp>
      <p:sp>
        <p:nvSpPr>
          <p:cNvPr id="19458" name="Text Box 13">
            <a:extLst>
              <a:ext uri="{FF2B5EF4-FFF2-40B4-BE49-F238E27FC236}">
                <a16:creationId xmlns:a16="http://schemas.microsoft.com/office/drawing/2014/main" id="{4D839B49-8CE3-485F-3BFE-CB67602B821E}"/>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B6451E44-74DB-5129-3F9C-4918EC2E25AF}"/>
              </a:ext>
            </a:extLst>
          </p:cNvPr>
          <p:cNvSpPr/>
          <p:nvPr/>
        </p:nvSpPr>
        <p:spPr>
          <a:xfrm>
            <a:off x="2057400" y="1600200"/>
            <a:ext cx="8153400" cy="3900488"/>
          </a:xfrm>
          <a:prstGeom prst="rect">
            <a:avLst/>
          </a:prstGeom>
          <a:noFill/>
          <a:ln>
            <a:noFill/>
          </a:ln>
          <a:effectLst/>
        </p:spPr>
        <p:txBody>
          <a:bodyPr tIns="91440" bIns="91440">
            <a:spAutoFit/>
          </a:bodyPr>
          <a:lstStyle>
            <a:lvl1pPr marL="342900" indent="-342900" algn="l">
              <a:defRPr>
                <a:solidFill>
                  <a:schemeClr val="tx1"/>
                </a:solidFill>
                <a:latin typeface="Calibri" panose="020F0502020204030204" pitchFamily="34" charset="0"/>
              </a:defRPr>
            </a:lvl1pPr>
            <a:lvl2pPr algn="l">
              <a:defRPr>
                <a:solidFill>
                  <a:schemeClr val="tx1"/>
                </a:solidFill>
                <a:latin typeface="Calibri" panose="020F0502020204030204" pitchFamily="34" charset="0"/>
              </a:defRPr>
            </a:lvl2pPr>
            <a:lvl3pPr marL="1023938" indent="-341313"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nSpc>
                <a:spcPct val="125000"/>
              </a:lnSpc>
              <a:spcBef>
                <a:spcPts val="1200"/>
              </a:spcBef>
              <a:buClr>
                <a:srgbClr val="740000"/>
              </a:buClr>
              <a:buSzPct val="80000"/>
            </a:pPr>
            <a:r>
              <a:rPr lang="el-GR" altLang="el-GR" sz="2600" b="1">
                <a:latin typeface="Arial" panose="020B0604020202020204" pitchFamily="34" charset="0"/>
              </a:rPr>
              <a:t>Βραχυπρόθεσμες υποχρεώσεις</a:t>
            </a:r>
            <a:r>
              <a:rPr lang="en-US" altLang="el-GR" sz="2600" b="1">
                <a:latin typeface="Arial" panose="020B0604020202020204" pitchFamily="34" charset="0"/>
              </a:rPr>
              <a:t> </a:t>
            </a:r>
          </a:p>
          <a:p>
            <a:pPr marL="0"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Υποχρεώσεις που λήγουν μέσα σε ένα έτος ή στο χρονικό διάστημα του λειτουργικού κύκλου της εταιρείας αν αυτός είναι μεγαλύτερος του έτους.</a:t>
            </a:r>
            <a:endParaRPr lang="en-US" altLang="el-GR" sz="230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b="1">
                <a:latin typeface="Arial" panose="020B0604020202020204" pitchFamily="34" charset="0"/>
              </a:rPr>
              <a:t>Δύο είδη:</a:t>
            </a:r>
            <a:endParaRPr lang="en-US" altLang="el-GR" sz="2300" b="1">
              <a:latin typeface="Arial" panose="020B0604020202020204" pitchFamily="34" charset="0"/>
            </a:endParaRPr>
          </a:p>
          <a:p>
            <a:pPr lvl="2">
              <a:lnSpc>
                <a:spcPct val="125000"/>
              </a:lnSpc>
              <a:spcBef>
                <a:spcPts val="1200"/>
              </a:spcBef>
              <a:buClr>
                <a:srgbClr val="740000"/>
              </a:buClr>
              <a:buSzPct val="80000"/>
            </a:pPr>
            <a:r>
              <a:rPr lang="en-US" altLang="el-GR" sz="2300">
                <a:latin typeface="Arial" panose="020B0604020202020204" pitchFamily="34" charset="0"/>
              </a:rPr>
              <a:t>■ 	</a:t>
            </a:r>
            <a:r>
              <a:rPr lang="el-GR" altLang="el-GR" sz="2300">
                <a:latin typeface="Arial" panose="020B0604020202020204" pitchFamily="34" charset="0"/>
              </a:rPr>
              <a:t>Γνωστού ύψους</a:t>
            </a:r>
          </a:p>
          <a:p>
            <a:pPr lvl="2">
              <a:lnSpc>
                <a:spcPct val="125000"/>
              </a:lnSpc>
              <a:spcBef>
                <a:spcPts val="1200"/>
              </a:spcBef>
              <a:buClr>
                <a:srgbClr val="740000"/>
              </a:buClr>
              <a:buSzPct val="80000"/>
            </a:pPr>
            <a:r>
              <a:rPr lang="en-US" altLang="el-GR" sz="2200">
                <a:latin typeface="Arial" panose="020B0604020202020204" pitchFamily="34" charset="0"/>
              </a:rPr>
              <a:t>■ 	</a:t>
            </a:r>
            <a:r>
              <a:rPr lang="el-GR" altLang="el-GR" sz="2200">
                <a:latin typeface="Arial" panose="020B0604020202020204" pitchFamily="34" charset="0"/>
              </a:rPr>
              <a:t>Εκτιμώμενου ύψους</a:t>
            </a:r>
            <a:endParaRPr lang="en-US" altLang="en-US">
              <a:latin typeface="Arial" panose="020B0604020202020204" pitchFamily="34" charset="0"/>
            </a:endParaRPr>
          </a:p>
        </p:txBody>
      </p:sp>
      <p:sp>
        <p:nvSpPr>
          <p:cNvPr id="6" name="Footer Placeholder 8">
            <a:extLst>
              <a:ext uri="{FF2B5EF4-FFF2-40B4-BE49-F238E27FC236}">
                <a16:creationId xmlns:a16="http://schemas.microsoft.com/office/drawing/2014/main" id="{15E7F679-18D0-E924-43AA-BB1797A088A9}"/>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90ED1-B61B-8B40-46DE-E5A4CDB87AD4}"/>
              </a:ext>
            </a:extLst>
          </p:cNvPr>
          <p:cNvSpPr>
            <a:spLocks noGrp="1"/>
          </p:cNvSpPr>
          <p:nvPr>
            <p:ph type="title"/>
          </p:nvPr>
        </p:nvSpPr>
        <p:spPr/>
        <p:txBody>
          <a:bodyPr/>
          <a:lstStyle/>
          <a:p>
            <a:pPr algn="ctr"/>
            <a:r>
              <a:rPr lang="el-GR" dirty="0"/>
              <a:t>ΔΛΠ 17</a:t>
            </a:r>
          </a:p>
        </p:txBody>
      </p:sp>
      <p:sp>
        <p:nvSpPr>
          <p:cNvPr id="3" name="Θέση περιεχομένου 2">
            <a:extLst>
              <a:ext uri="{FF2B5EF4-FFF2-40B4-BE49-F238E27FC236}">
                <a16:creationId xmlns:a16="http://schemas.microsoft.com/office/drawing/2014/main" id="{4A6EEFCA-E6BE-789B-190B-78FD1B631DE6}"/>
              </a:ext>
            </a:extLst>
          </p:cNvPr>
          <p:cNvSpPr>
            <a:spLocks noGrp="1"/>
          </p:cNvSpPr>
          <p:nvPr>
            <p:ph idx="1"/>
          </p:nvPr>
        </p:nvSpPr>
        <p:spPr/>
        <p:txBody>
          <a:bodyPr/>
          <a:lstStyle/>
          <a:p>
            <a:r>
              <a:rPr lang="el-GR" dirty="0"/>
              <a:t>Το πρότυπο καθορίζει τις οδηγίες για την αναγνώριση και τις μεταγενέστερες απαιτήσεις γνωστοποίησης για τις μισθώσεις (συμφωνία όπου ένα μέρος ενοικιάζει γη, κτίρια κ.λπ. σε άλλο μέρος). </a:t>
            </a:r>
          </a:p>
          <a:p>
            <a:endParaRPr lang="el-GR" dirty="0"/>
          </a:p>
          <a:p>
            <a:r>
              <a:rPr lang="el-GR" dirty="0"/>
              <a:t>Ο «μισθωτής» σε μίσθωση είναι το μέρος που ενοικιάζει το περιουσιακό στοιχείο, ενώ ο «εκμισθωτής» είναι το μέρος που χορηγεί τη μίσθωση.</a:t>
            </a:r>
          </a:p>
        </p:txBody>
      </p:sp>
    </p:spTree>
    <p:extLst>
      <p:ext uri="{BB962C8B-B14F-4D97-AF65-F5344CB8AC3E}">
        <p14:creationId xmlns:p14="http://schemas.microsoft.com/office/powerpoint/2010/main" val="23565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90ED1-B61B-8B40-46DE-E5A4CDB87AD4}"/>
              </a:ext>
            </a:extLst>
          </p:cNvPr>
          <p:cNvSpPr>
            <a:spLocks noGrp="1"/>
          </p:cNvSpPr>
          <p:nvPr>
            <p:ph type="title"/>
          </p:nvPr>
        </p:nvSpPr>
        <p:spPr/>
        <p:txBody>
          <a:bodyPr/>
          <a:lstStyle/>
          <a:p>
            <a:pPr algn="ctr"/>
            <a:r>
              <a:rPr lang="el-GR" dirty="0"/>
              <a:t>ΔΛΠ 17</a:t>
            </a:r>
          </a:p>
        </p:txBody>
      </p:sp>
      <p:sp>
        <p:nvSpPr>
          <p:cNvPr id="5" name="Θέση περιεχομένου 4">
            <a:extLst>
              <a:ext uri="{FF2B5EF4-FFF2-40B4-BE49-F238E27FC236}">
                <a16:creationId xmlns:a16="http://schemas.microsoft.com/office/drawing/2014/main" id="{F9B353BE-54E1-4BC3-E79C-E36A03B7C25B}"/>
              </a:ext>
            </a:extLst>
          </p:cNvPr>
          <p:cNvSpPr>
            <a:spLocks noGrp="1"/>
          </p:cNvSpPr>
          <p:nvPr>
            <p:ph idx="1"/>
          </p:nvPr>
        </p:nvSpPr>
        <p:spPr/>
        <p:txBody>
          <a:bodyPr/>
          <a:lstStyle/>
          <a:p>
            <a:endParaRPr lang="el-GR"/>
          </a:p>
        </p:txBody>
      </p:sp>
      <p:pic>
        <p:nvPicPr>
          <p:cNvPr id="1028" name="Picture 4" descr="Finance Leases Vs. Operating Leases (Infographic) | IRIS">
            <a:extLst>
              <a:ext uri="{FF2B5EF4-FFF2-40B4-BE49-F238E27FC236}">
                <a16:creationId xmlns:a16="http://schemas.microsoft.com/office/drawing/2014/main" id="{9BAEB1DC-DE9E-03E7-246B-90BB0DFED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990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78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90ED1-B61B-8B40-46DE-E5A4CDB87AD4}"/>
              </a:ext>
            </a:extLst>
          </p:cNvPr>
          <p:cNvSpPr>
            <a:spLocks noGrp="1"/>
          </p:cNvSpPr>
          <p:nvPr>
            <p:ph type="title"/>
          </p:nvPr>
        </p:nvSpPr>
        <p:spPr/>
        <p:txBody>
          <a:bodyPr/>
          <a:lstStyle/>
          <a:p>
            <a:pPr algn="ctr"/>
            <a:r>
              <a:rPr lang="el-GR" dirty="0"/>
              <a:t>ΔΛΠ 17</a:t>
            </a:r>
          </a:p>
        </p:txBody>
      </p:sp>
      <p:sp>
        <p:nvSpPr>
          <p:cNvPr id="5" name="Θέση περιεχομένου 4">
            <a:extLst>
              <a:ext uri="{FF2B5EF4-FFF2-40B4-BE49-F238E27FC236}">
                <a16:creationId xmlns:a16="http://schemas.microsoft.com/office/drawing/2014/main" id="{19DFCBA1-1E13-44C6-C2EE-90FB97D2CB11}"/>
              </a:ext>
            </a:extLst>
          </p:cNvPr>
          <p:cNvSpPr>
            <a:spLocks noGrp="1"/>
          </p:cNvSpPr>
          <p:nvPr>
            <p:ph idx="1"/>
          </p:nvPr>
        </p:nvSpPr>
        <p:spPr/>
        <p:txBody>
          <a:bodyPr/>
          <a:lstStyle/>
          <a:p>
            <a:endParaRPr lang="el-GR"/>
          </a:p>
        </p:txBody>
      </p:sp>
      <p:pic>
        <p:nvPicPr>
          <p:cNvPr id="2050" name="Picture 2" descr="Άρθρα Χρηματοδοτική Μίσθωση - Λογιστική και φορολογική αντιμετώπιση -  Πρακτική εφαρμογή">
            <a:extLst>
              <a:ext uri="{FF2B5EF4-FFF2-40B4-BE49-F238E27FC236}">
                <a16:creationId xmlns:a16="http://schemas.microsoft.com/office/drawing/2014/main" id="{1B4EBC3F-5F5E-CE0E-3FFF-882AA706C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84" y="0"/>
            <a:ext cx="11215396"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73358"/>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3771A-5E0B-B2DA-40FD-BBF5E1190193}"/>
              </a:ext>
            </a:extLst>
          </p:cNvPr>
          <p:cNvSpPr txBox="1"/>
          <p:nvPr/>
        </p:nvSpPr>
        <p:spPr>
          <a:xfrm>
            <a:off x="401216" y="1033008"/>
            <a:ext cx="11150082" cy="4247317"/>
          </a:xfrm>
          <a:prstGeom prst="rect">
            <a:avLst/>
          </a:prstGeom>
          <a:noFill/>
        </p:spPr>
        <p:txBody>
          <a:bodyPr wrap="square">
            <a:spAutoFit/>
          </a:bodyPr>
          <a:lstStyle/>
          <a:p>
            <a:pPr algn="just"/>
            <a:r>
              <a:rPr lang="el-GR" b="0" i="0" dirty="0">
                <a:solidFill>
                  <a:srgbClr val="333333"/>
                </a:solidFill>
                <a:effectLst/>
                <a:latin typeface="Arial" panose="020B0604020202020204" pitchFamily="34" charset="0"/>
              </a:rPr>
              <a:t>Για τις λογιστικές χρήσεις που ξεκινούν από </a:t>
            </a:r>
            <a:r>
              <a:rPr lang="el-GR" b="1" i="0" dirty="0">
                <a:solidFill>
                  <a:srgbClr val="333333"/>
                </a:solidFill>
                <a:effectLst/>
                <a:latin typeface="Arial" panose="020B0604020202020204" pitchFamily="34" charset="0"/>
              </a:rPr>
              <a:t>1/1/2019 </a:t>
            </a:r>
            <a:r>
              <a:rPr lang="el-GR" b="0" i="0" dirty="0">
                <a:solidFill>
                  <a:srgbClr val="333333"/>
                </a:solidFill>
                <a:effectLst/>
                <a:latin typeface="Arial" panose="020B0604020202020204" pitchFamily="34" charset="0"/>
              </a:rPr>
              <a:t>τέθηκε σε εφαρμογή το νέο Διεθνές Πρότυπο Χρηματοοικονομικής Αναφοράς για τις Μισθώσεις (ΔΠΧΑ 16), σε αντικατάσταση του αντίστοιχου προηγούμενου Διεθνούς Λογιστικού Προτύπου (ΔΛΠ 17), το οποίο ήταν σε ισχύ από το 1994.</a:t>
            </a:r>
          </a:p>
          <a:p>
            <a:pPr algn="just"/>
            <a:endParaRPr lang="el-GR" dirty="0">
              <a:solidFill>
                <a:srgbClr val="333333"/>
              </a:solidFill>
              <a:latin typeface="Arial" panose="020B0604020202020204" pitchFamily="34" charset="0"/>
            </a:endParaRPr>
          </a:p>
          <a:p>
            <a:pPr algn="just"/>
            <a:endParaRPr lang="en-US" b="0" i="0" dirty="0">
              <a:solidFill>
                <a:srgbClr val="333333"/>
              </a:solidFill>
              <a:effectLst/>
              <a:latin typeface="Arial" panose="020B0604020202020204" pitchFamily="34" charset="0"/>
            </a:endParaRPr>
          </a:p>
          <a:p>
            <a:pPr algn="just"/>
            <a:r>
              <a:rPr lang="el-GR" b="0" i="0" dirty="0">
                <a:solidFill>
                  <a:srgbClr val="333333"/>
                </a:solidFill>
                <a:effectLst/>
                <a:latin typeface="Arial" panose="020B0604020202020204" pitchFamily="34" charset="0"/>
              </a:rPr>
              <a:t>Οι αλλαγές που επήλθαν με την εφαρμογή του νέου Προτύπου </a:t>
            </a:r>
            <a:r>
              <a:rPr lang="el-GR" b="1" i="0" dirty="0">
                <a:solidFill>
                  <a:srgbClr val="333333"/>
                </a:solidFill>
                <a:effectLst/>
                <a:latin typeface="Arial" panose="020B0604020202020204" pitchFamily="34" charset="0"/>
              </a:rPr>
              <a:t>αφορούν, κατά κύριο λόγο, τις λεγόμενες «λειτουργικές μισθώσεις».</a:t>
            </a:r>
            <a:r>
              <a:rPr lang="el-GR" b="0" i="0" dirty="0">
                <a:solidFill>
                  <a:srgbClr val="333333"/>
                </a:solidFill>
                <a:effectLst/>
                <a:latin typeface="Arial" panose="020B0604020202020204" pitchFamily="34" charset="0"/>
              </a:rPr>
              <a:t> </a:t>
            </a:r>
          </a:p>
          <a:p>
            <a:pPr algn="just"/>
            <a:endParaRPr lang="el-GR" dirty="0">
              <a:solidFill>
                <a:srgbClr val="333333"/>
              </a:solidFill>
              <a:latin typeface="Arial" panose="020B0604020202020204" pitchFamily="34" charset="0"/>
            </a:endParaRPr>
          </a:p>
          <a:p>
            <a:pPr algn="just"/>
            <a:r>
              <a:rPr lang="el-GR" b="0" i="0" dirty="0">
                <a:solidFill>
                  <a:srgbClr val="333333"/>
                </a:solidFill>
                <a:effectLst/>
                <a:latin typeface="Arial" panose="020B0604020202020204" pitchFamily="34" charset="0"/>
              </a:rPr>
              <a:t>Επιπλέον, </a:t>
            </a:r>
            <a:r>
              <a:rPr lang="el-GR" b="1" i="0" dirty="0">
                <a:solidFill>
                  <a:srgbClr val="333333"/>
                </a:solidFill>
                <a:effectLst/>
                <a:latin typeface="Arial" panose="020B0604020202020204" pitchFamily="34" charset="0"/>
              </a:rPr>
              <a:t>οι αλλαγές αφορούν, κυρίως, τον μισθωτή </a:t>
            </a:r>
            <a:r>
              <a:rPr lang="el-GR" b="0" i="0" dirty="0">
                <a:solidFill>
                  <a:srgbClr val="333333"/>
                </a:solidFill>
                <a:effectLst/>
                <a:latin typeface="Arial" panose="020B0604020202020204" pitchFamily="34" charset="0"/>
              </a:rPr>
              <a:t>σε μια σύμβαση μίσθωσης και όχι τον εκμισθωτή.</a:t>
            </a:r>
          </a:p>
          <a:p>
            <a:pPr algn="just"/>
            <a:endParaRPr lang="el-GR" dirty="0">
              <a:solidFill>
                <a:srgbClr val="333333"/>
              </a:solidFill>
              <a:latin typeface="Arial" panose="020B0604020202020204" pitchFamily="34" charset="0"/>
            </a:endParaRPr>
          </a:p>
          <a:p>
            <a:pPr algn="just"/>
            <a:r>
              <a:rPr lang="el-GR" b="0" i="0" dirty="0">
                <a:solidFill>
                  <a:srgbClr val="333333"/>
                </a:solidFill>
                <a:effectLst/>
                <a:latin typeface="Arial" panose="020B0604020202020204" pitchFamily="34" charset="0"/>
              </a:rPr>
              <a:t>Ειδικότερα, σύμφωνα με το ΔΛΠ 17, ο μισθωτής θα έπρεπε, με την εφαρμογή διαφόρων κριτηρίων, να κατατάσσει τις μισθώσεις είτε ως χρηματοοικονομικές είτε ως λειτουργικές. </a:t>
            </a:r>
          </a:p>
          <a:p>
            <a:pPr algn="just"/>
            <a:endParaRPr lang="el-GR" dirty="0">
              <a:solidFill>
                <a:srgbClr val="333333"/>
              </a:solidFill>
              <a:latin typeface="Arial" panose="020B0604020202020204" pitchFamily="34" charset="0"/>
            </a:endParaRPr>
          </a:p>
          <a:p>
            <a:pPr algn="just"/>
            <a:r>
              <a:rPr lang="el-GR" b="1" i="0" dirty="0">
                <a:solidFill>
                  <a:srgbClr val="333333"/>
                </a:solidFill>
                <a:effectLst/>
                <a:latin typeface="Arial" panose="020B0604020202020204" pitchFamily="34" charset="0"/>
              </a:rPr>
              <a:t>Η διάκριση μεταξύ λειτουργικών και χρηματοοικονομικών μισθώσεων καταργήθηκε για τον μισθωτή, αλλά όχι για τον εκμισθωτή, από το ΔΠΧΑ 16.</a:t>
            </a:r>
            <a:endParaRPr lang="en-US"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04082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3771A-5E0B-B2DA-40FD-BBF5E1190193}"/>
              </a:ext>
            </a:extLst>
          </p:cNvPr>
          <p:cNvSpPr txBox="1"/>
          <p:nvPr/>
        </p:nvSpPr>
        <p:spPr>
          <a:xfrm>
            <a:off x="401216" y="1033008"/>
            <a:ext cx="11150082" cy="2862322"/>
          </a:xfrm>
          <a:prstGeom prst="rect">
            <a:avLst/>
          </a:prstGeom>
          <a:noFill/>
        </p:spPr>
        <p:txBody>
          <a:bodyPr wrap="square">
            <a:spAutoFit/>
          </a:bodyPr>
          <a:lstStyle/>
          <a:p>
            <a:pPr algn="just"/>
            <a:r>
              <a:rPr lang="el-GR" b="0" i="0" dirty="0">
                <a:solidFill>
                  <a:srgbClr val="333333"/>
                </a:solidFill>
                <a:effectLst/>
                <a:latin typeface="Arial" panose="020B0604020202020204" pitchFamily="34" charset="0"/>
              </a:rPr>
              <a:t>Το ΔΠΧΑ 16 εισήγαγε ένα ενιαίο μοντέλο για όλες τις μισθώσεις, με την εξαίρεση μεμονωμένων βραχυχρόνιων λειτουργικών μισθώσεων (κάτω από 12 μήνες) και μικρής αξίας (κάτω από 5.000 ευρώ), το οποίο απαιτεί από τον μισθωτή να αναγνωρίζει στην Κατάσταση Οικονομικής Θέσης (Ισολογισμό) ένα δικαίωμα χρήσης του μισθωμένου περιουσιακού στοιχείου και, ταυτόχρονα, μία υποχρέωση μίσθωσης.</a:t>
            </a:r>
          </a:p>
          <a:p>
            <a:pPr algn="just"/>
            <a:endParaRPr lang="el-GR" dirty="0">
              <a:solidFill>
                <a:srgbClr val="333333"/>
              </a:solidFill>
              <a:latin typeface="Arial" panose="020B0604020202020204" pitchFamily="34" charset="0"/>
            </a:endParaRPr>
          </a:p>
          <a:p>
            <a:pPr algn="just"/>
            <a:endParaRPr lang="el-GR" b="1" i="0" dirty="0">
              <a:solidFill>
                <a:srgbClr val="333333"/>
              </a:solidFill>
              <a:effectLst/>
              <a:latin typeface="Arial" panose="020B0604020202020204" pitchFamily="34" charset="0"/>
            </a:endParaRPr>
          </a:p>
          <a:p>
            <a:pPr algn="just"/>
            <a:r>
              <a:rPr lang="el-GR" b="0" i="0" dirty="0">
                <a:solidFill>
                  <a:srgbClr val="333333"/>
                </a:solidFill>
                <a:effectLst/>
                <a:latin typeface="Arial" panose="020B0604020202020204" pitchFamily="34" charset="0"/>
              </a:rPr>
              <a:t>Κατά συνέπεια, σε κάθε λογιστική χρήση, ο μισθωτής θα πρέπει να αναγνωρίζει στην Κατάσταση Αποτελεσμάτων αποσβέσεις των δικαιωμάτων χρήσης και τόκους από τις λειτουργικές μισθώσεις, που τώρα αναγνωρίζονται στον Ισολογισμό, σε αντικατάσταση των ετήσιων μισθωμάτων που, με βάση το προηγούμενο μοντέλο, περιλαμβάνονταν στα λειτουργικά έξοδα.</a:t>
            </a:r>
            <a:endParaRPr lang="en-US"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050607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3771A-5E0B-B2DA-40FD-BBF5E1190193}"/>
              </a:ext>
            </a:extLst>
          </p:cNvPr>
          <p:cNvSpPr txBox="1"/>
          <p:nvPr/>
        </p:nvSpPr>
        <p:spPr>
          <a:xfrm>
            <a:off x="401216" y="1033008"/>
            <a:ext cx="11150082" cy="2862322"/>
          </a:xfrm>
          <a:prstGeom prst="rect">
            <a:avLst/>
          </a:prstGeom>
          <a:noFill/>
        </p:spPr>
        <p:txBody>
          <a:bodyPr wrap="square">
            <a:spAutoFit/>
          </a:bodyPr>
          <a:lstStyle/>
          <a:p>
            <a:pPr algn="just"/>
            <a:r>
              <a:rPr lang="el-GR" b="0" i="0" dirty="0">
                <a:solidFill>
                  <a:srgbClr val="333333"/>
                </a:solidFill>
                <a:effectLst/>
                <a:latin typeface="Arial" panose="020B0604020202020204" pitchFamily="34" charset="0"/>
              </a:rPr>
              <a:t>Σε επίπεδο </a:t>
            </a:r>
            <a:r>
              <a:rPr lang="el-GR" b="1" i="0" dirty="0">
                <a:solidFill>
                  <a:srgbClr val="333333"/>
                </a:solidFill>
                <a:effectLst/>
                <a:latin typeface="Arial" panose="020B0604020202020204" pitchFamily="34" charset="0"/>
              </a:rPr>
              <a:t>Κατάστασης Αποτελεσμάτων</a:t>
            </a:r>
            <a:r>
              <a:rPr lang="el-GR" b="0" i="0" dirty="0">
                <a:solidFill>
                  <a:srgbClr val="333333"/>
                </a:solidFill>
                <a:effectLst/>
                <a:latin typeface="Arial" panose="020B0604020202020204" pitchFamily="34" charset="0"/>
              </a:rPr>
              <a:t>, επηρεάζονται </a:t>
            </a:r>
            <a:r>
              <a:rPr lang="el-GR" b="1" i="0" dirty="0">
                <a:solidFill>
                  <a:srgbClr val="333333"/>
                </a:solidFill>
                <a:effectLst/>
                <a:latin typeface="Arial" panose="020B0604020202020204" pitchFamily="34" charset="0"/>
              </a:rPr>
              <a:t>θετικά δείκτες </a:t>
            </a:r>
            <a:r>
              <a:rPr lang="el-GR" b="0" i="0" dirty="0">
                <a:solidFill>
                  <a:srgbClr val="333333"/>
                </a:solidFill>
                <a:effectLst/>
                <a:latin typeface="Arial" panose="020B0604020202020204" pitchFamily="34" charset="0"/>
              </a:rPr>
              <a:t>όπως τα Κέρδη Προ Φόρων και Τόκων (EBIT) και τα Κέρδη Προ Φόρων, Τόκων και Αποσβέσεων (EBITDA), </a:t>
            </a:r>
            <a:r>
              <a:rPr lang="el-GR" b="1" i="0" dirty="0">
                <a:solidFill>
                  <a:srgbClr val="333333"/>
                </a:solidFill>
                <a:effectLst/>
                <a:latin typeface="Arial" panose="020B0604020202020204" pitchFamily="34" charset="0"/>
              </a:rPr>
              <a:t>λόγω της αντικατάστασης των εξόδων για μισθώματα</a:t>
            </a:r>
            <a:r>
              <a:rPr lang="el-GR" b="0" i="0" dirty="0">
                <a:solidFill>
                  <a:srgbClr val="333333"/>
                </a:solidFill>
                <a:effectLst/>
                <a:latin typeface="Arial" panose="020B0604020202020204" pitchFamily="34" charset="0"/>
              </a:rPr>
              <a:t>, που περιλαμβάνονται στον δείκτη EBITDA, με τόκους μισθώσεων και αποσβέσεις δικαιωμάτων, που δεν περιλαμβάνονται στον EBITDA, ενώ επηρεάζονται </a:t>
            </a:r>
            <a:r>
              <a:rPr lang="el-GR" b="1" i="0" dirty="0">
                <a:solidFill>
                  <a:srgbClr val="333333"/>
                </a:solidFill>
                <a:effectLst/>
                <a:latin typeface="Arial" panose="020B0604020202020204" pitchFamily="34" charset="0"/>
              </a:rPr>
              <a:t>αρνητικά δείκτες </a:t>
            </a:r>
            <a:r>
              <a:rPr lang="el-GR" b="0" i="0" dirty="0">
                <a:solidFill>
                  <a:srgbClr val="333333"/>
                </a:solidFill>
                <a:effectLst/>
                <a:latin typeface="Arial" panose="020B0604020202020204" pitchFamily="34" charset="0"/>
              </a:rPr>
              <a:t>όπως ο Δείκτης Κάλυψης Τόκων (</a:t>
            </a:r>
            <a:r>
              <a:rPr lang="el-GR" b="0" i="0" dirty="0" err="1">
                <a:solidFill>
                  <a:srgbClr val="333333"/>
                </a:solidFill>
                <a:effectLst/>
                <a:latin typeface="Arial" panose="020B0604020202020204" pitchFamily="34" charset="0"/>
              </a:rPr>
              <a:t>Interest</a:t>
            </a:r>
            <a:r>
              <a:rPr lang="el-GR" b="0" i="0" dirty="0">
                <a:solidFill>
                  <a:srgbClr val="333333"/>
                </a:solidFill>
                <a:effectLst/>
                <a:latin typeface="Arial" panose="020B0604020202020204" pitchFamily="34" charset="0"/>
              </a:rPr>
              <a:t> </a:t>
            </a:r>
            <a:r>
              <a:rPr lang="el-GR" b="0" i="0" dirty="0" err="1">
                <a:solidFill>
                  <a:srgbClr val="333333"/>
                </a:solidFill>
                <a:effectLst/>
                <a:latin typeface="Arial" panose="020B0604020202020204" pitchFamily="34" charset="0"/>
              </a:rPr>
              <a:t>Coverage</a:t>
            </a:r>
            <a:r>
              <a:rPr lang="el-GR" b="0" i="0" dirty="0">
                <a:solidFill>
                  <a:srgbClr val="333333"/>
                </a:solidFill>
                <a:effectLst/>
                <a:latin typeface="Arial" panose="020B0604020202020204" pitchFamily="34" charset="0"/>
              </a:rPr>
              <a:t> </a:t>
            </a:r>
            <a:r>
              <a:rPr lang="el-GR" b="0" i="0" dirty="0" err="1">
                <a:solidFill>
                  <a:srgbClr val="333333"/>
                </a:solidFill>
                <a:effectLst/>
                <a:latin typeface="Arial" panose="020B0604020202020204" pitchFamily="34" charset="0"/>
              </a:rPr>
              <a:t>Ratio</a:t>
            </a:r>
            <a:r>
              <a:rPr lang="el-GR" b="0" i="0" dirty="0">
                <a:solidFill>
                  <a:srgbClr val="333333"/>
                </a:solidFill>
                <a:effectLst/>
                <a:latin typeface="Arial" panose="020B0604020202020204" pitchFamily="34" charset="0"/>
              </a:rPr>
              <a:t>), λόγω του </a:t>
            </a:r>
            <a:r>
              <a:rPr lang="el-GR" b="1" i="0" dirty="0">
                <a:solidFill>
                  <a:srgbClr val="333333"/>
                </a:solidFill>
                <a:effectLst/>
                <a:latin typeface="Arial" panose="020B0604020202020204" pitchFamily="34" charset="0"/>
              </a:rPr>
              <a:t>αυξημένου χρηματοοικονομικού κόστους </a:t>
            </a:r>
            <a:r>
              <a:rPr lang="el-GR" b="0" i="0" dirty="0">
                <a:solidFill>
                  <a:srgbClr val="333333"/>
                </a:solidFill>
                <a:effectLst/>
                <a:latin typeface="Arial" panose="020B0604020202020204" pitchFamily="34" charset="0"/>
              </a:rPr>
              <a:t>που συνδέεται με την αναγνώριση τόκων επί των λειτουργικών μισθώσεων. </a:t>
            </a:r>
          </a:p>
          <a:p>
            <a:pPr algn="just"/>
            <a:endParaRPr lang="el-GR" dirty="0">
              <a:solidFill>
                <a:srgbClr val="333333"/>
              </a:solidFill>
              <a:latin typeface="Arial" panose="020B0604020202020204" pitchFamily="34" charset="0"/>
            </a:endParaRPr>
          </a:p>
          <a:p>
            <a:pPr algn="just"/>
            <a:endParaRPr lang="el-GR" b="0" i="0" dirty="0">
              <a:solidFill>
                <a:srgbClr val="333333"/>
              </a:solidFill>
              <a:effectLst/>
              <a:latin typeface="Arial" panose="020B0604020202020204" pitchFamily="34" charset="0"/>
            </a:endParaRPr>
          </a:p>
          <a:p>
            <a:pPr algn="just"/>
            <a:r>
              <a:rPr lang="el-GR" b="0" i="0" dirty="0">
                <a:solidFill>
                  <a:srgbClr val="333333"/>
                </a:solidFill>
                <a:effectLst/>
                <a:latin typeface="Arial" panose="020B0604020202020204" pitchFamily="34" charset="0"/>
              </a:rPr>
              <a:t>Σε επίπεδο </a:t>
            </a:r>
            <a:r>
              <a:rPr lang="el-GR" b="1" i="0" dirty="0">
                <a:solidFill>
                  <a:srgbClr val="333333"/>
                </a:solidFill>
                <a:effectLst/>
                <a:latin typeface="Arial" panose="020B0604020202020204" pitchFamily="34" charset="0"/>
              </a:rPr>
              <a:t>Ισολογισμού</a:t>
            </a:r>
            <a:r>
              <a:rPr lang="el-GR" b="0" i="0" dirty="0">
                <a:solidFill>
                  <a:srgbClr val="333333"/>
                </a:solidFill>
                <a:effectLst/>
                <a:latin typeface="Arial" panose="020B0604020202020204" pitchFamily="34" charset="0"/>
              </a:rPr>
              <a:t>, επηρεάζονται δείκτες που σχετίζονται με τα πάγια περιουσιακά στοιχεία και τη χρηματοοικονομική μόχλευση.</a:t>
            </a:r>
            <a:endParaRPr lang="en-US"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11072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ext Box 13">
            <a:extLst>
              <a:ext uri="{FF2B5EF4-FFF2-40B4-BE49-F238E27FC236}">
                <a16:creationId xmlns:a16="http://schemas.microsoft.com/office/drawing/2014/main" id="{009484E7-BC5B-8179-02B9-5BDD14557A8A}"/>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5</a:t>
            </a:r>
          </a:p>
        </p:txBody>
      </p:sp>
      <p:sp>
        <p:nvSpPr>
          <p:cNvPr id="197634" name="Rectangle 1031">
            <a:extLst>
              <a:ext uri="{FF2B5EF4-FFF2-40B4-BE49-F238E27FC236}">
                <a16:creationId xmlns:a16="http://schemas.microsoft.com/office/drawing/2014/main" id="{4298372E-BE1A-A606-41CF-7382416A45D5}"/>
              </a:ext>
            </a:extLst>
          </p:cNvPr>
          <p:cNvSpPr txBox="1">
            <a:spLocks noChangeArrowheads="1"/>
          </p:cNvSpPr>
          <p:nvPr/>
        </p:nvSpPr>
        <p:spPr bwMode="auto">
          <a:xfrm>
            <a:off x="2057400" y="457201"/>
            <a:ext cx="83058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Αποκάλυψη της εύλογης αξίας των μακροπρόθεσμων δανείων</a:t>
            </a:r>
            <a:endParaRPr lang="en-US" altLang="el-GR" sz="3200" b="1">
              <a:solidFill>
                <a:srgbClr val="740000"/>
              </a:solidFill>
              <a:latin typeface="Arial" panose="020B0604020202020204" pitchFamily="34" charset="0"/>
            </a:endParaRPr>
          </a:p>
        </p:txBody>
      </p:sp>
      <p:sp>
        <p:nvSpPr>
          <p:cNvPr id="197635" name="Rectangle 26">
            <a:extLst>
              <a:ext uri="{FF2B5EF4-FFF2-40B4-BE49-F238E27FC236}">
                <a16:creationId xmlns:a16="http://schemas.microsoft.com/office/drawing/2014/main" id="{F147BD5E-76A2-F42E-BD6B-BED78998D6EE}"/>
              </a:ext>
            </a:extLst>
          </p:cNvPr>
          <p:cNvSpPr>
            <a:spLocks noChangeArrowheads="1"/>
          </p:cNvSpPr>
          <p:nvPr/>
        </p:nvSpPr>
        <p:spPr bwMode="auto">
          <a:xfrm>
            <a:off x="2057400" y="1435100"/>
            <a:ext cx="81534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39825" indent="-45085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Οι ΓΠΛΑ απαιτούν από τις εταιρείες να αποκαλύπτουν την εύλογη αξία των μακροπρόθεσμων υποχρεώσεών τους</a:t>
            </a:r>
            <a:endParaRPr lang="en-US" altLang="el-GR"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Οι εύλογες αξίες των δημόσια διαπραγματευόμενων χρεογράφων</a:t>
            </a:r>
            <a:r>
              <a:rPr lang="en-US" altLang="el-GR" sz="2300">
                <a:latin typeface="Arial" panose="020B0604020202020204" pitchFamily="34" charset="0"/>
              </a:rPr>
              <a:t>: </a:t>
            </a:r>
          </a:p>
          <a:p>
            <a:pPr lvl="2">
              <a:lnSpc>
                <a:spcPct val="125000"/>
              </a:lnSpc>
              <a:spcBef>
                <a:spcPts val="1200"/>
              </a:spcBef>
              <a:buClr>
                <a:srgbClr val="740000"/>
              </a:buClr>
              <a:buSzPct val="80000"/>
              <a:buFont typeface="Wingdings" panose="05000000000000000000" pitchFamily="2" charset="2"/>
              <a:buChar char="Ø"/>
            </a:pPr>
            <a:r>
              <a:rPr lang="el-GR" altLang="el-GR" sz="2200">
                <a:latin typeface="Arial" panose="020B0604020202020204" pitchFamily="34" charset="0"/>
              </a:rPr>
              <a:t>Βασίζονται σε δημοσιευμένες τιμές</a:t>
            </a:r>
            <a:endParaRPr lang="en-US" altLang="el-GR"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200">
                <a:latin typeface="Arial" panose="020B0604020202020204" pitchFamily="34" charset="0"/>
              </a:rPr>
              <a:t>Κυμαίνονται ανάλογα με τα επιτόκια και τις γενικές συνθήκες της αγοράς</a:t>
            </a:r>
            <a:endParaRPr lang="en-US" altLang="el-GR" sz="2200">
              <a:latin typeface="Arial" panose="020B0604020202020204" pitchFamily="34" charset="0"/>
            </a:endParaRPr>
          </a:p>
          <a:p>
            <a:pPr lvl="2">
              <a:lnSpc>
                <a:spcPct val="125000"/>
              </a:lnSpc>
              <a:spcBef>
                <a:spcPts val="1200"/>
              </a:spcBef>
              <a:buClr>
                <a:srgbClr val="740000"/>
              </a:buClr>
              <a:buSzPct val="80000"/>
              <a:buFont typeface="Wingdings" panose="05000000000000000000" pitchFamily="2" charset="2"/>
              <a:buChar char="Ø"/>
            </a:pPr>
            <a:r>
              <a:rPr lang="el-GR" altLang="el-GR" sz="2200">
                <a:latin typeface="Arial" panose="020B0604020202020204" pitchFamily="34" charset="0"/>
              </a:rPr>
              <a:t>Μπορεί να υπερβαίνουν ή να είναι μικρότερες της λογιστικής τους αξίας</a:t>
            </a:r>
            <a:endParaRPr lang="en-US" altLang="en-US" sz="2200">
              <a:latin typeface="Arial" panose="020B0604020202020204" pitchFamily="34" charset="0"/>
            </a:endParaRPr>
          </a:p>
        </p:txBody>
      </p:sp>
      <p:sp>
        <p:nvSpPr>
          <p:cNvPr id="6" name="Footer Placeholder 8">
            <a:extLst>
              <a:ext uri="{FF2B5EF4-FFF2-40B4-BE49-F238E27FC236}">
                <a16:creationId xmlns:a16="http://schemas.microsoft.com/office/drawing/2014/main" id="{1C211801-EBAA-7E35-B2BE-C6BDA6713908}"/>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EC453-BF30-C7BE-5194-42322FED2883}"/>
              </a:ext>
            </a:extLst>
          </p:cNvPr>
          <p:cNvSpPr>
            <a:spLocks noGrp="1"/>
          </p:cNvSpPr>
          <p:nvPr>
            <p:ph type="title"/>
          </p:nvPr>
        </p:nvSpPr>
        <p:spPr>
          <a:xfrm>
            <a:off x="1294362" y="179368"/>
            <a:ext cx="9603275" cy="445783"/>
          </a:xfrm>
        </p:spPr>
        <p:txBody>
          <a:bodyPr>
            <a:normAutofit fontScale="90000"/>
          </a:bodyPr>
          <a:lstStyle/>
          <a:p>
            <a:pPr algn="ctr"/>
            <a:r>
              <a:rPr lang="el-GR" b="1" dirty="0"/>
              <a:t>ΜΕΡΟΣ ΤΩΝ ΔΙΑΦΑΝΕΙΩΝ ΠΡΟΕΡΧΕΤΑΙ ΑΠΟ</a:t>
            </a:r>
          </a:p>
        </p:txBody>
      </p:sp>
    </p:spTree>
    <p:extLst>
      <p:ext uri="{BB962C8B-B14F-4D97-AF65-F5344CB8AC3E}">
        <p14:creationId xmlns:p14="http://schemas.microsoft.com/office/powerpoint/2010/main" val="241834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1">
            <a:extLst>
              <a:ext uri="{FF2B5EF4-FFF2-40B4-BE49-F238E27FC236}">
                <a16:creationId xmlns:a16="http://schemas.microsoft.com/office/drawing/2014/main" id="{52681301-0DE6-349A-732A-6B6CEBAC3C7B}"/>
              </a:ext>
            </a:extLst>
          </p:cNvPr>
          <p:cNvSpPr txBox="1">
            <a:spLocks noChangeArrowheads="1"/>
          </p:cNvSpPr>
          <p:nvPr/>
        </p:nvSpPr>
        <p:spPr bwMode="auto">
          <a:xfrm>
            <a:off x="8305800" y="4711540"/>
            <a:ext cx="35814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
              </a:spcBef>
            </a:pPr>
            <a:r>
              <a:rPr lang="en-US" altLang="en-US" sz="1200" b="1" dirty="0">
                <a:latin typeface="Arial" panose="020B0604020202020204" pitchFamily="34" charset="0"/>
              </a:rPr>
              <a:t>Prepared by</a:t>
            </a:r>
          </a:p>
          <a:p>
            <a:pPr algn="ctr">
              <a:spcBef>
                <a:spcPct val="5000"/>
              </a:spcBef>
            </a:pPr>
            <a:r>
              <a:rPr lang="en-US" altLang="en-US" sz="1200" b="1" dirty="0">
                <a:latin typeface="Arial" panose="020B0604020202020204" pitchFamily="34" charset="0"/>
              </a:rPr>
              <a:t>Coby Harmon</a:t>
            </a:r>
          </a:p>
          <a:p>
            <a:pPr algn="ctr">
              <a:spcBef>
                <a:spcPct val="5000"/>
              </a:spcBef>
            </a:pPr>
            <a:r>
              <a:rPr lang="en-US" altLang="en-US" sz="1200" b="1" dirty="0">
                <a:latin typeface="Arial" panose="020B0604020202020204" pitchFamily="34" charset="0"/>
              </a:rPr>
              <a:t>University of California, Santa Barbara</a:t>
            </a:r>
          </a:p>
          <a:p>
            <a:pPr algn="ctr">
              <a:spcBef>
                <a:spcPct val="5000"/>
              </a:spcBef>
            </a:pPr>
            <a:r>
              <a:rPr lang="en-US" altLang="en-US" sz="1200" b="1" dirty="0">
                <a:latin typeface="Arial" panose="020B0604020202020204" pitchFamily="34" charset="0"/>
              </a:rPr>
              <a:t>Westmont College</a:t>
            </a:r>
          </a:p>
        </p:txBody>
      </p:sp>
      <p:sp>
        <p:nvSpPr>
          <p:cNvPr id="22" name="Footer Placeholder 8">
            <a:extLst>
              <a:ext uri="{FF2B5EF4-FFF2-40B4-BE49-F238E27FC236}">
                <a16:creationId xmlns:a16="http://schemas.microsoft.com/office/drawing/2014/main" id="{C7F17215-2944-63D4-8241-10375E4F1506}"/>
              </a:ext>
            </a:extLst>
          </p:cNvPr>
          <p:cNvSpPr txBox="1">
            <a:spLocks/>
          </p:cNvSpPr>
          <p:nvPr/>
        </p:nvSpPr>
        <p:spPr>
          <a:xfrm>
            <a:off x="-422987" y="4323184"/>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 </a:t>
            </a:r>
          </a:p>
        </p:txBody>
      </p:sp>
      <p:pic>
        <p:nvPicPr>
          <p:cNvPr id="15363" name="Picture 1">
            <a:extLst>
              <a:ext uri="{FF2B5EF4-FFF2-40B4-BE49-F238E27FC236}">
                <a16:creationId xmlns:a16="http://schemas.microsoft.com/office/drawing/2014/main" id="{FE7DB3EA-F114-F23A-0E4C-A5CE251B5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48895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a:extLst>
              <a:ext uri="{FF2B5EF4-FFF2-40B4-BE49-F238E27FC236}">
                <a16:creationId xmlns:a16="http://schemas.microsoft.com/office/drawing/2014/main" id="{CC46F5C8-4259-97D0-0477-6E188D2519ED}"/>
              </a:ext>
            </a:extLst>
          </p:cNvPr>
          <p:cNvSpPr txBox="1">
            <a:spLocks noChangeArrowheads="1"/>
          </p:cNvSpPr>
          <p:nvPr/>
        </p:nvSpPr>
        <p:spPr bwMode="auto">
          <a:xfrm>
            <a:off x="2057400" y="457201"/>
            <a:ext cx="830580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90488" tIns="44450" rIns="90488" bIns="44450">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l-GR" altLang="el-GR" sz="3200" b="1">
                <a:solidFill>
                  <a:srgbClr val="740000"/>
                </a:solidFill>
                <a:latin typeface="Arial" panose="020B0604020202020204" pitchFamily="34" charset="0"/>
              </a:rPr>
              <a:t>Βραχυπρόθεσμες υποχρεώσεις γνωστού ύψους</a:t>
            </a:r>
            <a:endParaRPr lang="en-US" altLang="el-GR" sz="3200" b="1">
              <a:solidFill>
                <a:srgbClr val="740000"/>
              </a:solidFill>
              <a:latin typeface="Arial" panose="020B0604020202020204" pitchFamily="34" charset="0"/>
            </a:endParaRPr>
          </a:p>
        </p:txBody>
      </p:sp>
      <p:sp>
        <p:nvSpPr>
          <p:cNvPr id="21506" name="Text Box 13">
            <a:extLst>
              <a:ext uri="{FF2B5EF4-FFF2-40B4-BE49-F238E27FC236}">
                <a16:creationId xmlns:a16="http://schemas.microsoft.com/office/drawing/2014/main" id="{96CEB774-9BBE-309C-F60A-B5D1612E3587}"/>
              </a:ext>
            </a:extLst>
          </p:cNvPr>
          <p:cNvSpPr txBox="1">
            <a:spLocks noChangeArrowheads="1"/>
          </p:cNvSpPr>
          <p:nvPr/>
        </p:nvSpPr>
        <p:spPr bwMode="auto">
          <a:xfrm>
            <a:off x="9829800" y="6400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Calibri" panose="020F0502020204030204" pitchFamily="34" charset="0"/>
              </a:defRPr>
            </a:lvl1pPr>
            <a:lvl2pPr marL="742950" indent="-2857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spcBef>
                <a:spcPct val="50000"/>
              </a:spcBef>
            </a:pPr>
            <a:r>
              <a:rPr lang="en-US" altLang="en-US" sz="1600" b="1" i="1">
                <a:latin typeface="Arial" panose="020B0604020202020204" pitchFamily="34" charset="0"/>
              </a:rPr>
              <a:t>LO 1</a:t>
            </a:r>
          </a:p>
        </p:txBody>
      </p:sp>
      <p:sp>
        <p:nvSpPr>
          <p:cNvPr id="7" name="Rectangle 6">
            <a:extLst>
              <a:ext uri="{FF2B5EF4-FFF2-40B4-BE49-F238E27FC236}">
                <a16:creationId xmlns:a16="http://schemas.microsoft.com/office/drawing/2014/main" id="{118EC705-DC25-967F-868B-558759BF921E}"/>
              </a:ext>
            </a:extLst>
          </p:cNvPr>
          <p:cNvSpPr/>
          <p:nvPr/>
        </p:nvSpPr>
        <p:spPr>
          <a:xfrm>
            <a:off x="2057400" y="1452564"/>
            <a:ext cx="7848600" cy="4721225"/>
          </a:xfrm>
          <a:prstGeom prst="rect">
            <a:avLst/>
          </a:prstGeom>
          <a:noFill/>
          <a:ln>
            <a:noFill/>
          </a:ln>
          <a:effectLst/>
        </p:spPr>
        <p:txBody>
          <a:bodyPr tIns="91440" bIns="91440">
            <a:spAutoFit/>
          </a:bodyPr>
          <a:lstStyle>
            <a:lvl1pPr marL="342900" indent="-342900" algn="l">
              <a:defRPr>
                <a:solidFill>
                  <a:schemeClr val="tx1"/>
                </a:solidFill>
                <a:latin typeface="Calibri" panose="020F0502020204030204" pitchFamily="34" charset="0"/>
              </a:defRPr>
            </a:lvl1pPr>
            <a:lvl2pPr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nSpc>
                <a:spcPct val="125000"/>
              </a:lnSpc>
              <a:spcBef>
                <a:spcPts val="1200"/>
              </a:spcBef>
              <a:buClr>
                <a:srgbClr val="740000"/>
              </a:buClr>
              <a:buSzPct val="80000"/>
            </a:pPr>
            <a:r>
              <a:rPr lang="el-GR" altLang="el-GR" sz="2600" b="1">
                <a:latin typeface="Arial" panose="020B0604020202020204" pitchFamily="34" charset="0"/>
              </a:rPr>
              <a:t>Οι βραχυπρόθεσμες υποχρεώσεις </a:t>
            </a:r>
            <a:r>
              <a:rPr lang="el-GR" altLang="el-GR" sz="2600">
                <a:latin typeface="Arial" panose="020B0604020202020204" pitchFamily="34" charset="0"/>
              </a:rPr>
              <a:t>γνωστού ύψους</a:t>
            </a:r>
            <a:r>
              <a:rPr lang="el-GR" altLang="el-GR" sz="2600" b="1">
                <a:latin typeface="Arial" panose="020B0604020202020204" pitchFamily="34" charset="0"/>
              </a:rPr>
              <a:t> </a:t>
            </a:r>
            <a:r>
              <a:rPr lang="el-GR" altLang="el-GR" sz="2600">
                <a:latin typeface="Arial" panose="020B0604020202020204" pitchFamily="34" charset="0"/>
              </a:rPr>
              <a:t>περιλαμβάνουν:</a:t>
            </a:r>
            <a:endParaRPr lang="el-GR" altLang="el-GR" sz="230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Λογαριασμοί πληρωτέοι</a:t>
            </a:r>
            <a:endParaRPr lang="en-US" altLang="el-GR" sz="230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Βραχυπρόθεσμα γραμμάτια </a:t>
            </a:r>
          </a:p>
          <a:p>
            <a:pPr marL="0" lvl="1">
              <a:lnSpc>
                <a:spcPct val="125000"/>
              </a:lnSpc>
              <a:spcBef>
                <a:spcPts val="1200"/>
              </a:spcBef>
              <a:buClr>
                <a:srgbClr val="740000"/>
              </a:buClr>
              <a:buSzPct val="80000"/>
            </a:pPr>
            <a:r>
              <a:rPr lang="el-GR" altLang="el-GR" sz="2300">
                <a:latin typeface="Arial" panose="020B0604020202020204" pitchFamily="34" charset="0"/>
              </a:rPr>
              <a:t>   πληρωτέα</a:t>
            </a:r>
            <a:endParaRPr lang="en-US" altLang="el-GR" sz="230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Φόρους πωλήσεων </a:t>
            </a:r>
          </a:p>
          <a:p>
            <a:pPr marL="0" lvl="1">
              <a:lnSpc>
                <a:spcPct val="125000"/>
              </a:lnSpc>
              <a:spcBef>
                <a:spcPts val="1200"/>
              </a:spcBef>
              <a:buClr>
                <a:srgbClr val="740000"/>
              </a:buClr>
              <a:buSzPct val="80000"/>
            </a:pPr>
            <a:r>
              <a:rPr lang="el-GR" altLang="el-GR" sz="2300">
                <a:latin typeface="Arial" panose="020B0604020202020204" pitchFamily="34" charset="0"/>
              </a:rPr>
              <a:t>   πληρωτέους</a:t>
            </a:r>
            <a:endParaRPr lang="en-US" altLang="el-GR" sz="2300">
              <a:latin typeface="Arial" panose="020B0604020202020204" pitchFamily="34" charset="0"/>
            </a:endParaRPr>
          </a:p>
          <a:p>
            <a:pPr marL="0"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Δεδουλευμένες υποχρεώσεις</a:t>
            </a:r>
            <a:endParaRPr lang="en-US" altLang="en-US" sz="2300">
              <a:latin typeface="Arial" panose="020B0604020202020204" pitchFamily="34" charset="0"/>
            </a:endParaRPr>
          </a:p>
        </p:txBody>
      </p:sp>
      <p:sp>
        <p:nvSpPr>
          <p:cNvPr id="21508" name="Rectangle 5">
            <a:extLst>
              <a:ext uri="{FF2B5EF4-FFF2-40B4-BE49-F238E27FC236}">
                <a16:creationId xmlns:a16="http://schemas.microsoft.com/office/drawing/2014/main" id="{81DA386F-5D08-E4CC-1D31-0A925EEC83BC}"/>
              </a:ext>
            </a:extLst>
          </p:cNvPr>
          <p:cNvSpPr>
            <a:spLocks noChangeArrowheads="1"/>
          </p:cNvSpPr>
          <p:nvPr/>
        </p:nvSpPr>
        <p:spPr bwMode="auto">
          <a:xfrm>
            <a:off x="6096000" y="2590800"/>
            <a:ext cx="41148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algn="l">
              <a:defRPr>
                <a:solidFill>
                  <a:schemeClr val="tx1"/>
                </a:solidFill>
                <a:latin typeface="Calibri" panose="020F0502020204030204" pitchFamily="34" charset="0"/>
              </a:defRPr>
            </a:lvl1pPr>
            <a:lvl2pPr marL="682625" indent="-450850" algn="l">
              <a:defRPr>
                <a:solidFill>
                  <a:schemeClr val="tx1"/>
                </a:solidFill>
                <a:latin typeface="Calibri" panose="020F0502020204030204" pitchFamily="34" charset="0"/>
              </a:defRPr>
            </a:lvl2pPr>
            <a:lvl3pPr marL="1143000" indent="-228600" algn="l">
              <a:defRPr>
                <a:solidFill>
                  <a:schemeClr val="tx1"/>
                </a:solidFill>
                <a:latin typeface="Calibri" panose="020F0502020204030204" pitchFamily="34" charset="0"/>
              </a:defRPr>
            </a:lvl3pPr>
            <a:lvl4pPr marL="1600200" indent="-228600" algn="l">
              <a:defRPr>
                <a:solidFill>
                  <a:schemeClr val="tx1"/>
                </a:solidFill>
                <a:latin typeface="Calibri" panose="020F0502020204030204" pitchFamily="34" charset="0"/>
              </a:defRPr>
            </a:lvl4pPr>
            <a:lvl5pPr marL="2057400" indent="-228600" algn="l">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Υποχρεώσεις μισθοδοσίας</a:t>
            </a:r>
            <a:endParaRPr lang="en-US" altLang="el-GR"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Μη δεδουλευμένα έσοδα</a:t>
            </a:r>
            <a:endParaRPr lang="en-US" altLang="el-GR" sz="2300">
              <a:latin typeface="Arial" panose="020B0604020202020204" pitchFamily="34" charset="0"/>
            </a:endParaRPr>
          </a:p>
          <a:p>
            <a:pPr lvl="1">
              <a:lnSpc>
                <a:spcPct val="125000"/>
              </a:lnSpc>
              <a:spcBef>
                <a:spcPts val="1200"/>
              </a:spcBef>
              <a:buClr>
                <a:srgbClr val="740000"/>
              </a:buClr>
              <a:buSzPct val="80000"/>
              <a:buFont typeface="Wingdings" panose="05000000000000000000" pitchFamily="2" charset="2"/>
              <a:buChar char="u"/>
            </a:pPr>
            <a:r>
              <a:rPr lang="el-GR" altLang="el-GR" sz="2300">
                <a:latin typeface="Arial" panose="020B0604020202020204" pitchFamily="34" charset="0"/>
              </a:rPr>
              <a:t>Βραχυπρόθεσμες δόσεις μακροπρόθεσμων δανείων</a:t>
            </a:r>
            <a:endParaRPr lang="en-US" altLang="en-US" sz="2300">
              <a:latin typeface="Arial" panose="020B0604020202020204" pitchFamily="34" charset="0"/>
            </a:endParaRPr>
          </a:p>
        </p:txBody>
      </p:sp>
      <p:sp>
        <p:nvSpPr>
          <p:cNvPr id="8" name="Footer Placeholder 8">
            <a:extLst>
              <a:ext uri="{FF2B5EF4-FFF2-40B4-BE49-F238E27FC236}">
                <a16:creationId xmlns:a16="http://schemas.microsoft.com/office/drawing/2014/main" id="{3DDAC84B-2F0F-09AC-2E1D-7020C25EAAE2}"/>
              </a:ext>
            </a:extLst>
          </p:cNvPr>
          <p:cNvSpPr txBox="1">
            <a:spLocks/>
          </p:cNvSpPr>
          <p:nvPr/>
        </p:nvSpPr>
        <p:spPr>
          <a:xfrm>
            <a:off x="3962400" y="6553200"/>
            <a:ext cx="4343400" cy="228600"/>
          </a:xfrm>
          <a:prstGeom prst="rect">
            <a:avLst/>
          </a:prstGeom>
        </p:spPr>
        <p:txBody>
          <a:bodyPr/>
          <a:ls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sz="800" dirty="0">
                <a:latin typeface="+mn-lt"/>
              </a:rPr>
              <a:t>Copyright ©2015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ΚΑΤΆ ΤΟ ΤΕΛΟΣ ΤΗΣ ΧΡΗΣΗΣ ΚΑΙ ΚΑΤΆ ΤΗΝ ΠΡΟΕΤΟΙΜΑΣΙΑ ΤΩΝ ΟΙΚΟΝΟΜΙΚΩΝ ΚΑΤΑΣΤΑΣΕΩΝ ΩΣ ΠΡΟΣ ΤΗΝ ΟΜΑΔΑ 5 ΑΚΟΛΟΥΘΟΥΜΕ ΤΗΝ ΕΞΗΣ ΜΕΘΟΔΟΛΟΓΙΑ:</a:t>
            </a:r>
          </a:p>
          <a:p>
            <a:pPr marL="114300" indent="-457200" algn="just">
              <a:buAutoNum type="arabicPeriod"/>
            </a:pPr>
            <a:r>
              <a:rPr lang="el-GR" sz="2400" kern="0" dirty="0">
                <a:latin typeface="Cambria" panose="02040503050406030204" pitchFamily="18" charset="0"/>
                <a:ea typeface="Cambria" panose="02040503050406030204" pitchFamily="18" charset="0"/>
              </a:rPr>
              <a:t>ΕΞΕΤΑΖΟΥΜΕ ΤΟΝ ΛΟΓΑΡΙΑΣΜΟ ΠΡΟΜΗΘΕΥΤΩΝ (4ΒΑΘΜΙΟ ΑΝΑ ΠΡΟΜΗΘΕΥΤΗ) ΓΙΑ ΕΚΤΟΣ ΚΑΝΟΝΑ ΥΠΟΛΟΙΠΑ (ΧΡΕΩΣΤΙΚΑ) Η’ ΙΔΙΑΤΕΡΑ ΥΨΗΛΑ ΑΝΕΞΟΦΛΗΤΑ ΥΠΟΛΟΙΠΑ.</a:t>
            </a:r>
          </a:p>
          <a:p>
            <a:pPr marL="114300" indent="-457200" algn="just">
              <a:buAutoNum type="arabicPeriod"/>
            </a:pPr>
            <a:r>
              <a:rPr lang="el-GR" sz="2400" kern="0" dirty="0">
                <a:latin typeface="Cambria" panose="02040503050406030204" pitchFamily="18" charset="0"/>
                <a:ea typeface="Cambria" panose="02040503050406030204" pitchFamily="18" charset="0"/>
              </a:rPr>
              <a:t>ΚΑΝΟΥΜΕ ΔΙΟΡΘΩΤΙΚΕΣ ΕΓΓΡΑΦΕΣ ΓΙΑ ΤΟ ΒΗΜΑ 1</a:t>
            </a:r>
            <a:r>
              <a:rPr lang="el-GR" sz="2400" kern="0" baseline="30000" dirty="0">
                <a:latin typeface="Cambria" panose="02040503050406030204" pitchFamily="18" charset="0"/>
                <a:ea typeface="Cambria" panose="02040503050406030204" pitchFamily="18" charset="0"/>
              </a:rPr>
              <a:t>Ο</a:t>
            </a:r>
            <a:r>
              <a:rPr lang="el-GR" sz="2400" kern="0" dirty="0">
                <a:latin typeface="Cambria" panose="02040503050406030204" pitchFamily="18" charset="0"/>
                <a:ea typeface="Cambria" panose="02040503050406030204" pitchFamily="18" charset="0"/>
              </a:rPr>
              <a:t>.</a:t>
            </a:r>
          </a:p>
          <a:p>
            <a:pPr marL="114300" indent="-457200" algn="just">
              <a:buAutoNum type="arabicPeriod"/>
            </a:pPr>
            <a:r>
              <a:rPr lang="el-GR" sz="2400" kern="0" dirty="0">
                <a:latin typeface="Cambria" panose="02040503050406030204" pitchFamily="18" charset="0"/>
                <a:ea typeface="Cambria" panose="02040503050406030204" pitchFamily="18" charset="0"/>
              </a:rPr>
              <a:t>ΕΞΕΤΑΖΟΥΜΕ ΤΟΥΣ ΛΟΓΑΡΙΑΣΜΟΥΣ ΦΟΡΟΛΟΓΙΩΝ. ΗΤΟΙ:</a:t>
            </a: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6219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3.1. 54.08 ΛΟΓΑΡΙΑΣΜΟΣ ΕΚΚ/ΣΗΣ ΦΟΡΩΝ – ΕΙΣΟΔΗΜΑ. ΕΧΟΥΝ ΓΙΝΕΙ ΟΙ ΕΓΓΡΑΦΕΣ ΑΝΑΓΝΩΡΙΣΗΣ ΤΟΥ ΦΟΡΟΥ ΠΛΗΡΩΤΕΟΥ? ΤΗΣ ΠΡΟΚΑΤΑΒΟΛΗΣ?ΕΧΟΥΝ ΠΕΡΑΣΕΙ Η ΕΞΟΦΛΗΣΕΙΣ? </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ΈΝΑ ΥΠΟΘΕΣΟΥΜΕ ΌΤΙ Η ΔΗΛΩΣΗ ΝΟΜΙΚΩΝ ΠΡΟΣΩΠΩΝ ΥΠΟΒΑΛΛΕΤΑΙ 31/08 ΚΑΙ ΕΧΕΙ 8 ΔΟΣΕΙΣ ΠΛΗΡΩΤΕΕΣ ΣΕ ΜΗΝΙΑΙΑ ΒΑΣΗ ΤΗΝ 31/12 Ο ΛΟΓΑΡΙΑΣΜΟΣ ΠΡΕΠΕΙ ΝΑ ΕΧΕΙ ΤΗΝ ΕΞΗΣ ΕΙΚΟΝΑ:</a:t>
            </a:r>
          </a:p>
          <a:p>
            <a:pPr marL="0" algn="just">
              <a:buNone/>
            </a:pPr>
            <a:r>
              <a:rPr lang="el-GR" sz="2400" kern="0" dirty="0">
                <a:latin typeface="Cambria" panose="02040503050406030204" pitchFamily="18" charset="0"/>
                <a:ea typeface="Cambria" panose="02040503050406030204" pitchFamily="18" charset="0"/>
              </a:rPr>
              <a:t>ΒΕΒΑΙΩΣΗ ΚΥΡΙΟΥ ΦΟΡΟΥ ΔΗΛΩΣΗΣ</a:t>
            </a:r>
          </a:p>
          <a:p>
            <a:pPr marL="0" algn="just">
              <a:buNone/>
            </a:pPr>
            <a:r>
              <a:rPr lang="el-GR" sz="2400" kern="0" dirty="0">
                <a:latin typeface="Cambria" panose="02040503050406030204" pitchFamily="18" charset="0"/>
                <a:ea typeface="Cambria" panose="02040503050406030204" pitchFamily="18" charset="0"/>
              </a:rPr>
              <a:t>- ΠΡΟΚΑΤΑΒΟΛΗ ΠΡΟΗΓΟΥΜΕΝΟΥ ΕΤΟΥΣ</a:t>
            </a:r>
          </a:p>
          <a:p>
            <a:pPr marL="0" algn="just">
              <a:buNone/>
            </a:pPr>
            <a:r>
              <a:rPr lang="el-GR" sz="2400" kern="0" dirty="0">
                <a:latin typeface="Cambria" panose="02040503050406030204" pitchFamily="18" charset="0"/>
                <a:ea typeface="Cambria" panose="02040503050406030204" pitchFamily="18" charset="0"/>
              </a:rPr>
              <a:t>-4 ΔΟΣΕΙΣ ΠΛΗΡΩΜΕΝΕΣ</a:t>
            </a: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5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3.2 54.03 ΦΜΥ </a:t>
            </a:r>
          </a:p>
          <a:p>
            <a:pPr marL="0" algn="just">
              <a:buNone/>
            </a:pPr>
            <a:r>
              <a:rPr lang="el-GR" sz="2400" kern="0" dirty="0">
                <a:latin typeface="Cambria" panose="02040503050406030204" pitchFamily="18" charset="0"/>
                <a:ea typeface="Cambria" panose="02040503050406030204" pitchFamily="18" charset="0"/>
              </a:rPr>
              <a:t>ΕΞΕΤΑΖΩ ΌΤΙ ΕΧΟΥΝ ΚΑΤΑΧΩΡΗΘΕΙ ΟΛΕΣ ΟΙ ΜΙΣΘΟΔΟΤΙΚΕΣ ΚΑΤΑΣΤΑΣΕΙΣ ΚΑΙ ΕΧΕΙ ΚΑΤΑΧΩΡΗΘΕΙ Ο ΦΟΡΟΣ ΜΙΣΘΩΤΟΣ ΥΠΗΡΕΣΙΩΝ ΟΠΟΥ ΠΡΟΒΛΕΠΕΤΑΙ.</a:t>
            </a:r>
          </a:p>
          <a:p>
            <a:pPr marL="0" algn="just">
              <a:buNone/>
            </a:pPr>
            <a:r>
              <a:rPr lang="el-GR" sz="2400" kern="0" dirty="0">
                <a:latin typeface="Cambria" panose="02040503050406030204" pitchFamily="18" charset="0"/>
                <a:ea typeface="Cambria" panose="02040503050406030204" pitchFamily="18" charset="0"/>
              </a:rPr>
              <a:t>ο ΦΜΥ πληρώνεται από τον εργοδότη το αργότερο μέχρι το τέλος του δεύτερου μήνα από την ημερομηνία καταβολής του μισθού που αφορά.</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336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3.3. 54.00.99 </a:t>
            </a:r>
          </a:p>
          <a:p>
            <a:pPr marL="0" algn="just">
              <a:buNone/>
            </a:pPr>
            <a:r>
              <a:rPr lang="el-GR" sz="2400" kern="0" dirty="0">
                <a:latin typeface="Cambria" panose="02040503050406030204" pitchFamily="18" charset="0"/>
                <a:ea typeface="Cambria" panose="02040503050406030204" pitchFamily="18" charset="0"/>
              </a:rPr>
              <a:t>Ο ΛΟΓΑΡΙΑΣΜΟΣ ΤΟΥ ΦΠΑ ΘΑ ΠΡΕΠΕΙ ΝΑ ΣΥΜΦΩΝΕΙ ΣΤΟ ΥΠΟΛΟΙΠΟ ΜΕ ΤΗΝ ΥΠΟΒΛΗΘΕΙΣΑ ΠΕΡΙΟΔΙΚΗ ΤΟΥ ΔΕΚΕΜΒΡΙΟΥ</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030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514600" y="188913"/>
            <a:ext cx="7912100" cy="1143000"/>
          </a:xfrm>
          <a:prstGeom prst="rect">
            <a:avLst/>
          </a:prstGeom>
        </p:spPr>
        <p:txBody>
          <a:bodyPr>
            <a:normAutofit fontScale="97500"/>
          </a:bodyPr>
          <a:lstStyle>
            <a:lvl1pPr algn="l" rtl="0" eaLnBrk="0" fontAlgn="base" hangingPunct="0">
              <a:spcBef>
                <a:spcPct val="0"/>
              </a:spcBef>
              <a:spcAft>
                <a:spcPct val="0"/>
              </a:spcAft>
              <a:defRPr sz="3600" b="1">
                <a:solidFill>
                  <a:srgbClr val="92532F"/>
                </a:solidFill>
                <a:latin typeface="+mj-lt"/>
                <a:ea typeface="+mj-ea"/>
                <a:cs typeface="+mj-cs"/>
              </a:defRPr>
            </a:lvl1pPr>
            <a:lvl2pPr algn="l" rtl="0" eaLnBrk="0" fontAlgn="base" hangingPunct="0">
              <a:spcBef>
                <a:spcPct val="0"/>
              </a:spcBef>
              <a:spcAft>
                <a:spcPct val="0"/>
              </a:spcAft>
              <a:defRPr sz="3600" b="1">
                <a:solidFill>
                  <a:srgbClr val="92532F"/>
                </a:solidFill>
                <a:latin typeface="Arial" charset="0"/>
              </a:defRPr>
            </a:lvl2pPr>
            <a:lvl3pPr algn="l" rtl="0" eaLnBrk="0" fontAlgn="base" hangingPunct="0">
              <a:spcBef>
                <a:spcPct val="0"/>
              </a:spcBef>
              <a:spcAft>
                <a:spcPct val="0"/>
              </a:spcAft>
              <a:defRPr sz="3600" b="1">
                <a:solidFill>
                  <a:srgbClr val="92532F"/>
                </a:solidFill>
                <a:latin typeface="Arial" charset="0"/>
              </a:defRPr>
            </a:lvl3pPr>
            <a:lvl4pPr algn="l" rtl="0" eaLnBrk="0" fontAlgn="base" hangingPunct="0">
              <a:spcBef>
                <a:spcPct val="0"/>
              </a:spcBef>
              <a:spcAft>
                <a:spcPct val="0"/>
              </a:spcAft>
              <a:defRPr sz="3600" b="1">
                <a:solidFill>
                  <a:srgbClr val="92532F"/>
                </a:solidFill>
                <a:latin typeface="Arial" charset="0"/>
              </a:defRPr>
            </a:lvl4pPr>
            <a:lvl5pPr algn="l" rtl="0" eaLnBrk="0" fontAlgn="base" hangingPunct="0">
              <a:spcBef>
                <a:spcPct val="0"/>
              </a:spcBef>
              <a:spcAft>
                <a:spcPct val="0"/>
              </a:spcAft>
              <a:defRPr sz="3600" b="1">
                <a:solidFill>
                  <a:srgbClr val="92532F"/>
                </a:solidFill>
                <a:latin typeface="Arial" charset="0"/>
              </a:defRPr>
            </a:lvl5pPr>
            <a:lvl6pPr marL="457200" algn="l" rtl="0" fontAlgn="base">
              <a:spcBef>
                <a:spcPct val="0"/>
              </a:spcBef>
              <a:spcAft>
                <a:spcPct val="0"/>
              </a:spcAft>
              <a:defRPr sz="3600" b="1">
                <a:solidFill>
                  <a:srgbClr val="92532F"/>
                </a:solidFill>
                <a:latin typeface="Arial" charset="0"/>
              </a:defRPr>
            </a:lvl6pPr>
            <a:lvl7pPr marL="914400" algn="l" rtl="0" fontAlgn="base">
              <a:spcBef>
                <a:spcPct val="0"/>
              </a:spcBef>
              <a:spcAft>
                <a:spcPct val="0"/>
              </a:spcAft>
              <a:defRPr sz="3600" b="1">
                <a:solidFill>
                  <a:srgbClr val="92532F"/>
                </a:solidFill>
                <a:latin typeface="Arial" charset="0"/>
              </a:defRPr>
            </a:lvl7pPr>
            <a:lvl8pPr marL="1371600" algn="l" rtl="0" fontAlgn="base">
              <a:spcBef>
                <a:spcPct val="0"/>
              </a:spcBef>
              <a:spcAft>
                <a:spcPct val="0"/>
              </a:spcAft>
              <a:defRPr sz="3600" b="1">
                <a:solidFill>
                  <a:srgbClr val="92532F"/>
                </a:solidFill>
                <a:latin typeface="Arial" charset="0"/>
              </a:defRPr>
            </a:lvl8pPr>
            <a:lvl9pPr marL="1828800" algn="l" rtl="0" fontAlgn="base">
              <a:spcBef>
                <a:spcPct val="0"/>
              </a:spcBef>
              <a:spcAft>
                <a:spcPct val="0"/>
              </a:spcAft>
              <a:defRPr sz="3600" b="1">
                <a:solidFill>
                  <a:srgbClr val="92532F"/>
                </a:solidFill>
                <a:latin typeface="Arial" charset="0"/>
              </a:defRPr>
            </a:lvl9pPr>
          </a:lstStyle>
          <a:p>
            <a:pPr algn="ctr"/>
            <a:r>
              <a:rPr lang="el-GR" sz="4400" dirty="0"/>
              <a:t>ΥΠΟΧΡΕΩΣΕΙΣ</a:t>
            </a:r>
            <a:endParaRPr lang="el-GR" dirty="0"/>
          </a:p>
        </p:txBody>
      </p:sp>
      <p:sp>
        <p:nvSpPr>
          <p:cNvPr id="10" name="Θέση περιεχομένου 2">
            <a:extLst>
              <a:ext uri="{FF2B5EF4-FFF2-40B4-BE49-F238E27FC236}">
                <a16:creationId xmlns:a16="http://schemas.microsoft.com/office/drawing/2014/main" id="{A5784A08-DBED-F340-8F75-A8E3E38A9BD0}"/>
              </a:ext>
            </a:extLst>
          </p:cNvPr>
          <p:cNvSpPr txBox="1">
            <a:spLocks/>
          </p:cNvSpPr>
          <p:nvPr/>
        </p:nvSpPr>
        <p:spPr>
          <a:xfrm>
            <a:off x="1981199" y="1122310"/>
            <a:ext cx="9803363" cy="4325112"/>
          </a:xfrm>
          <a:prstGeom prst="rect">
            <a:avLst/>
          </a:prstGeom>
        </p:spPr>
        <p:txBody>
          <a:bodyPr>
            <a:normAutofit fontScale="92500" lnSpcReduction="10000"/>
          </a:bodyPr>
          <a:lstStyle>
            <a:lvl1pPr marL="342900" indent="-342900" algn="l" rtl="0" eaLnBrk="0" fontAlgn="base" hangingPunct="0">
              <a:spcBef>
                <a:spcPct val="30000"/>
              </a:spcBef>
              <a:spcAft>
                <a:spcPct val="0"/>
              </a:spcAft>
              <a:buClr>
                <a:schemeClr val="tx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SzPct val="60000"/>
              <a:buFont typeface="Wingdings 2" pitchFamily="18" charset="2"/>
              <a:buChar char=""/>
              <a:defRPr sz="2800">
                <a:solidFill>
                  <a:schemeClr val="tx1"/>
                </a:solidFill>
                <a:latin typeface="+mn-lt"/>
              </a:defRPr>
            </a:lvl2pPr>
            <a:lvl3pPr marL="1143000" indent="-228600" algn="l" rtl="0" eaLnBrk="0" fontAlgn="base" hangingPunct="0">
              <a:spcBef>
                <a:spcPct val="30000"/>
              </a:spcBef>
              <a:spcAft>
                <a:spcPct val="0"/>
              </a:spcAft>
              <a:buClr>
                <a:schemeClr val="tx1"/>
              </a:buClr>
              <a:buFont typeface="Times" pitchFamily="18" charset="0"/>
              <a:buChar char="•"/>
              <a:defRPr sz="2400">
                <a:solidFill>
                  <a:schemeClr val="tx1"/>
                </a:solidFill>
                <a:latin typeface="+mn-lt"/>
              </a:defRPr>
            </a:lvl3pPr>
            <a:lvl4pPr marL="1600200" indent="-228600" algn="l" rtl="0" eaLnBrk="0" fontAlgn="base" hangingPunct="0">
              <a:spcBef>
                <a:spcPct val="30000"/>
              </a:spcBef>
              <a:spcAft>
                <a:spcPct val="0"/>
              </a:spcAft>
              <a:buClr>
                <a:schemeClr val="tx1"/>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30000"/>
              </a:spcBef>
              <a:spcAft>
                <a:spcPct val="0"/>
              </a:spcAft>
              <a:buClr>
                <a:schemeClr val="tx1"/>
              </a:buClr>
              <a:buFont typeface="Times" pitchFamily="18" charset="0"/>
              <a:buChar char="•"/>
              <a:defRPr sz="2000">
                <a:solidFill>
                  <a:schemeClr val="tx1"/>
                </a:solidFill>
                <a:latin typeface="+mn-lt"/>
              </a:defRPr>
            </a:lvl5pPr>
            <a:lvl6pPr marL="2514600" indent="-228600" algn="l" rtl="0" fontAlgn="base">
              <a:spcBef>
                <a:spcPct val="30000"/>
              </a:spcBef>
              <a:spcAft>
                <a:spcPct val="0"/>
              </a:spcAft>
              <a:buClr>
                <a:schemeClr val="tx1"/>
              </a:buClr>
              <a:buFont typeface="Times" charset="0"/>
              <a:buChar char="•"/>
              <a:defRPr sz="2000">
                <a:solidFill>
                  <a:schemeClr val="tx1"/>
                </a:solidFill>
                <a:latin typeface="+mn-lt"/>
              </a:defRPr>
            </a:lvl6pPr>
            <a:lvl7pPr marL="2971800" indent="-228600" algn="l" rtl="0" fontAlgn="base">
              <a:spcBef>
                <a:spcPct val="30000"/>
              </a:spcBef>
              <a:spcAft>
                <a:spcPct val="0"/>
              </a:spcAft>
              <a:buClr>
                <a:schemeClr val="tx1"/>
              </a:buClr>
              <a:buFont typeface="Times" charset="0"/>
              <a:buChar char="•"/>
              <a:defRPr sz="2000">
                <a:solidFill>
                  <a:schemeClr val="tx1"/>
                </a:solidFill>
                <a:latin typeface="+mn-lt"/>
              </a:defRPr>
            </a:lvl7pPr>
            <a:lvl8pPr marL="3429000" indent="-228600" algn="l" rtl="0" fontAlgn="base">
              <a:spcBef>
                <a:spcPct val="30000"/>
              </a:spcBef>
              <a:spcAft>
                <a:spcPct val="0"/>
              </a:spcAft>
              <a:buClr>
                <a:schemeClr val="tx1"/>
              </a:buClr>
              <a:buFont typeface="Times" charset="0"/>
              <a:buChar char="•"/>
              <a:defRPr sz="2000">
                <a:solidFill>
                  <a:schemeClr val="tx1"/>
                </a:solidFill>
                <a:latin typeface="+mn-lt"/>
              </a:defRPr>
            </a:lvl8pPr>
            <a:lvl9pPr marL="3886200" indent="-228600" algn="l" rtl="0" fontAlgn="base">
              <a:spcBef>
                <a:spcPct val="30000"/>
              </a:spcBef>
              <a:spcAft>
                <a:spcPct val="0"/>
              </a:spcAft>
              <a:buClr>
                <a:schemeClr val="tx1"/>
              </a:buClr>
              <a:buFont typeface="Times" charset="0"/>
              <a:buChar char="•"/>
              <a:defRPr sz="2000">
                <a:solidFill>
                  <a:schemeClr val="tx1"/>
                </a:solidFill>
                <a:latin typeface="+mn-lt"/>
              </a:defRPr>
            </a:lvl9pPr>
          </a:lstStyle>
          <a:p>
            <a:pPr marL="0" algn="just">
              <a:buNone/>
            </a:pPr>
            <a:r>
              <a:rPr lang="el-GR" sz="2400" kern="0" dirty="0">
                <a:latin typeface="Cambria" panose="02040503050406030204" pitchFamily="18" charset="0"/>
                <a:ea typeface="Cambria" panose="02040503050406030204" pitchFamily="18" charset="0"/>
              </a:rPr>
              <a:t>3.4. 54.04. &amp; 54.04.403</a:t>
            </a:r>
          </a:p>
          <a:p>
            <a:pPr marL="0" algn="just">
              <a:buNone/>
            </a:pPr>
            <a:r>
              <a:rPr lang="el-GR" sz="2400" kern="0" dirty="0">
                <a:latin typeface="Cambria" panose="02040503050406030204" pitchFamily="18" charset="0"/>
                <a:ea typeface="Cambria" panose="02040503050406030204" pitchFamily="18" charset="0"/>
              </a:rPr>
              <a:t>ΟΙ ΦΟΡΟΙ 20% ΚΑΙ 3% ΘΑ ΠΡΕΠΕΙ ΝΑ ΣΥΜΦΩΝΟΥΝ ΜΕ ΤΙΣ ΥΠΟΒΛΗΘΕΙΣΕΣ ΔΗΛΩΣΕΙΣ (ΠΙΣΤΩΤΙΚΟ ΥΠΟΛΟΙΠΟ ΑΝΑΓΝΩΡΙΣΗΣ ΥΠΟΧΡΕΩΣΗΣ) ΚΑΙ ΣΤΙΣ ΧΡΕΩΣΕΙΣ ΟΙ ΕΞΟΦΛΗΣΕΙΣ.</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ΠΛΕΟΝ ΥΠΑΡΧΕΙ ΣΤΗΝ ΑΑΔΕ ΤΟ ΛΕΓΟΜΕΝΟ «ΦΟΡΟΛΟΓΙΚΟ ΠΟΡΤΟΦΟΛΙ» ΠΟΥ ΚΆΘΕ 2</a:t>
            </a:r>
            <a:r>
              <a:rPr lang="el-GR" sz="2400" kern="0" baseline="30000" dirty="0">
                <a:latin typeface="Cambria" panose="02040503050406030204" pitchFamily="18" charset="0"/>
                <a:ea typeface="Cambria" panose="02040503050406030204" pitchFamily="18" charset="0"/>
              </a:rPr>
              <a:t>Η</a:t>
            </a:r>
            <a:r>
              <a:rPr lang="el-GR" sz="2400" kern="0" dirty="0">
                <a:latin typeface="Cambria" panose="02040503050406030204" pitchFamily="18" charset="0"/>
                <a:ea typeface="Cambria" panose="02040503050406030204" pitchFamily="18" charset="0"/>
              </a:rPr>
              <a:t> ΕΒΔΟΜΑΔΑ ΑΝΑΡΤΑΤΑΙ Η ΣΥΝΟΛΙΚΗ ΕΙΚΟΝΑ ΕΞΟΦΛΗΣΕΩΝ ΦΟΡΩΝ – ΥΠΟΧΡΕΩΣΕΩΝ ΤΟΥ ΠΡΟΗΓΟΥΜΕΝΟΥ ΜΗΝΑ.</a:t>
            </a:r>
          </a:p>
          <a:p>
            <a:pPr marL="0" algn="just">
              <a:buNone/>
            </a:pPr>
            <a:endParaRPr lang="el-GR" sz="2400" kern="0" dirty="0">
              <a:latin typeface="Cambria" panose="02040503050406030204" pitchFamily="18" charset="0"/>
              <a:ea typeface="Cambria" panose="02040503050406030204" pitchFamily="18" charset="0"/>
            </a:endParaRPr>
          </a:p>
          <a:p>
            <a:pPr marL="0" algn="just">
              <a:buNone/>
            </a:pPr>
            <a:r>
              <a:rPr lang="el-GR" sz="2400" kern="0" dirty="0">
                <a:latin typeface="Cambria" panose="02040503050406030204" pitchFamily="18" charset="0"/>
                <a:ea typeface="Cambria" panose="02040503050406030204" pitchFamily="18" charset="0"/>
              </a:rPr>
              <a:t>ΑΥΤΌ ΑΠΟΤΕΛΕΣΕ ΜΕΓΑΛΗ ΔΙΕΥΚΟΛΥΝΣΗ ΓΙΑ ΤΗΝ ΠΑΡΑΚΟΛΟΥΘΗΣΗ ΤΩΝ ΛΟΓΑΡΙΑΣΜΩΝ ΥΠΟΧΡΕΩΣΕΩΝ ΣΕ ΦΟΡΟΥΣ ΛΟΓΙΣΤΙΚΑ –ΚΥΡΙΩΣ ΓΙΑ ΤΑ ΔΙΠΛΟΓΡΑΦΙΚΑ ΒΙΒΛΙΑ.</a:t>
            </a:r>
          </a:p>
          <a:p>
            <a:pPr marL="0" algn="just">
              <a:buNone/>
            </a:pPr>
            <a:endParaRPr lang="en-US" sz="24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8653750"/>
      </p:ext>
    </p:extLst>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TM10001114[[fn=Συλλογη]]</Template>
  <TotalTime>1059</TotalTime>
  <Words>2212</Words>
  <Application>Microsoft Office PowerPoint</Application>
  <PresentationFormat>Ευρεία οθόνη</PresentationFormat>
  <Paragraphs>282</Paragraphs>
  <Slides>38</Slides>
  <Notes>19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38</vt:i4>
      </vt:variant>
    </vt:vector>
  </HeadingPairs>
  <TitlesOfParts>
    <vt:vector size="45" baseType="lpstr">
      <vt:lpstr>Arial</vt:lpstr>
      <vt:lpstr>Calibri</vt:lpstr>
      <vt:lpstr>Cambria</vt:lpstr>
      <vt:lpstr>Gill Sans MT</vt:lpstr>
      <vt:lpstr>Times</vt:lpstr>
      <vt:lpstr>Wingdings</vt:lpstr>
      <vt:lpstr>Συλλογη</vt:lpstr>
      <vt:lpstr>ΧΡΗΜΑΤΟΟΚΟΙΝΟΜΙΚΗ ΛΟΓΙΣΤΙΚΗ (ΜΑΘΗΜΑ ΚΟΡΜΟΥ)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ΔΛΠ 17</vt:lpstr>
      <vt:lpstr>ΔΛΠ 17</vt:lpstr>
      <vt:lpstr>ΔΛΠ 17</vt:lpstr>
      <vt:lpstr>Παρουσίαση του PowerPoint</vt:lpstr>
      <vt:lpstr>Παρουσίαση του PowerPoint</vt:lpstr>
      <vt:lpstr>Παρουσίαση του PowerPoint</vt:lpstr>
      <vt:lpstr>Παρουσίαση του PowerPoint</vt:lpstr>
      <vt:lpstr>ΜΕΡΟΣ ΤΩΝ ΔΙΑΦΑΝΕΙΩΝ ΠΡΟΕΡΧΕΤΑΙ ΑΠΟ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ΧΡΗΜΑΤΟΟΚΟΙΝΟΜΙΚΗ ΛΟΓΙΣΤΙΚΗ (ΜΑΘΗΜΑ ΚΟΡΜΟΥ)</dc:title>
  <dc:creator>LYDIA DIAMANTOPOULOU</dc:creator>
  <cp:lastModifiedBy>LYDIA DIAMANTOPOULOU</cp:lastModifiedBy>
  <cp:revision>44</cp:revision>
  <dcterms:created xsi:type="dcterms:W3CDTF">2023-08-24T16:12:28Z</dcterms:created>
  <dcterms:modified xsi:type="dcterms:W3CDTF">2023-09-07T07:02:24Z</dcterms:modified>
</cp:coreProperties>
</file>