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763" r:id="rId3"/>
    <p:sldId id="764" r:id="rId4"/>
    <p:sldId id="766" r:id="rId5"/>
    <p:sldId id="579" r:id="rId6"/>
    <p:sldId id="767" r:id="rId7"/>
    <p:sldId id="768" r:id="rId8"/>
    <p:sldId id="769" r:id="rId9"/>
    <p:sldId id="770" r:id="rId10"/>
    <p:sldId id="771" r:id="rId11"/>
    <p:sldId id="772" r:id="rId12"/>
    <p:sldId id="773" r:id="rId13"/>
    <p:sldId id="774" r:id="rId14"/>
    <p:sldId id="775" r:id="rId15"/>
    <p:sldId id="776" r:id="rId16"/>
    <p:sldId id="777" r:id="rId17"/>
    <p:sldId id="778" r:id="rId18"/>
    <p:sldId id="779" r:id="rId19"/>
    <p:sldId id="780" r:id="rId20"/>
    <p:sldId id="781" r:id="rId21"/>
    <p:sldId id="782" r:id="rId22"/>
    <p:sldId id="783" r:id="rId23"/>
    <p:sldId id="784" r:id="rId24"/>
    <p:sldId id="785" r:id="rId25"/>
    <p:sldId id="786" r:id="rId26"/>
    <p:sldId id="787" r:id="rId27"/>
    <p:sldId id="788" r:id="rId28"/>
    <p:sldId id="789" r:id="rId29"/>
    <p:sldId id="790" r:id="rId30"/>
    <p:sldId id="791" r:id="rId31"/>
    <p:sldId id="792" r:id="rId32"/>
    <p:sldId id="793" r:id="rId33"/>
    <p:sldId id="794" r:id="rId34"/>
    <p:sldId id="795" r:id="rId35"/>
    <p:sldId id="582" r:id="rId36"/>
    <p:sldId id="585" r:id="rId37"/>
    <p:sldId id="594" r:id="rId38"/>
    <p:sldId id="684" r:id="rId39"/>
    <p:sldId id="590" r:id="rId40"/>
    <p:sldId id="592" r:id="rId41"/>
    <p:sldId id="593" r:id="rId42"/>
    <p:sldId id="796" r:id="rId43"/>
    <p:sldId id="797" r:id="rId44"/>
    <p:sldId id="798" r:id="rId45"/>
    <p:sldId id="597" r:id="rId46"/>
    <p:sldId id="598" r:id="rId47"/>
    <p:sldId id="599" r:id="rId48"/>
    <p:sldId id="600" r:id="rId49"/>
    <p:sldId id="685" r:id="rId50"/>
    <p:sldId id="620" r:id="rId51"/>
    <p:sldId id="621" r:id="rId52"/>
    <p:sldId id="687" r:id="rId53"/>
    <p:sldId id="623" r:id="rId54"/>
    <p:sldId id="624" r:id="rId55"/>
    <p:sldId id="625" r:id="rId56"/>
    <p:sldId id="799" r:id="rId57"/>
    <p:sldId id="43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4122D-E119-4B23-AAAD-5F1236791581}" v="47" dt="2023-08-31T17:43:48.20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5" autoAdjust="0"/>
    <p:restoredTop sz="94660"/>
  </p:normalViewPr>
  <p:slideViewPr>
    <p:cSldViewPr snapToGrid="0">
      <p:cViewPr varScale="1">
        <p:scale>
          <a:sx n="82" d="100"/>
          <a:sy n="82"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DIAMANTOPOULOU" userId="b4242e76ae30f1d2" providerId="LiveId" clId="{7774122D-E119-4B23-AAAD-5F1236791581}"/>
    <pc:docChg chg="undo redo custSel addSld delSld modSld">
      <pc:chgData name="LYDIA DIAMANTOPOULOU" userId="b4242e76ae30f1d2" providerId="LiveId" clId="{7774122D-E119-4B23-AAAD-5F1236791581}" dt="2023-08-31T17:43:48.202" v="3293" actId="207"/>
      <pc:docMkLst>
        <pc:docMk/>
      </pc:docMkLst>
      <pc:sldChg chg="del">
        <pc:chgData name="LYDIA DIAMANTOPOULOU" userId="b4242e76ae30f1d2" providerId="LiveId" clId="{7774122D-E119-4B23-AAAD-5F1236791581}" dt="2023-08-31T12:37:16.584" v="95" actId="47"/>
        <pc:sldMkLst>
          <pc:docMk/>
          <pc:sldMk cId="0" sldId="258"/>
        </pc:sldMkLst>
      </pc:sldChg>
      <pc:sldChg chg="del">
        <pc:chgData name="LYDIA DIAMANTOPOULOU" userId="b4242e76ae30f1d2" providerId="LiveId" clId="{7774122D-E119-4B23-AAAD-5F1236791581}" dt="2023-08-31T12:37:16.653" v="97" actId="47"/>
        <pc:sldMkLst>
          <pc:docMk/>
          <pc:sldMk cId="0" sldId="259"/>
        </pc:sldMkLst>
      </pc:sldChg>
      <pc:sldChg chg="del">
        <pc:chgData name="LYDIA DIAMANTOPOULOU" userId="b4242e76ae30f1d2" providerId="LiveId" clId="{7774122D-E119-4B23-AAAD-5F1236791581}" dt="2023-08-31T12:37:16.710" v="98" actId="47"/>
        <pc:sldMkLst>
          <pc:docMk/>
          <pc:sldMk cId="0" sldId="262"/>
        </pc:sldMkLst>
      </pc:sldChg>
      <pc:sldChg chg="del">
        <pc:chgData name="LYDIA DIAMANTOPOULOU" userId="b4242e76ae30f1d2" providerId="LiveId" clId="{7774122D-E119-4B23-AAAD-5F1236791581}" dt="2023-08-31T12:37:16.862" v="101" actId="47"/>
        <pc:sldMkLst>
          <pc:docMk/>
          <pc:sldMk cId="0" sldId="267"/>
        </pc:sldMkLst>
      </pc:sldChg>
      <pc:sldChg chg="modSp add del mod">
        <pc:chgData name="LYDIA DIAMANTOPOULOU" userId="b4242e76ae30f1d2" providerId="LiveId" clId="{7774122D-E119-4B23-AAAD-5F1236791581}" dt="2023-08-31T12:43:00.674" v="216" actId="47"/>
        <pc:sldMkLst>
          <pc:docMk/>
          <pc:sldMk cId="3278002547" sldId="267"/>
        </pc:sldMkLst>
        <pc:spChg chg="mod">
          <ac:chgData name="LYDIA DIAMANTOPOULOU" userId="b4242e76ae30f1d2" providerId="LiveId" clId="{7774122D-E119-4B23-AAAD-5F1236791581}" dt="2023-08-31T12:42:37.992" v="211" actId="27636"/>
          <ac:spMkLst>
            <pc:docMk/>
            <pc:sldMk cId="3278002547" sldId="267"/>
            <ac:spMk id="58370" creationId="{00000000-0000-0000-0000-000000000000}"/>
          </ac:spMkLst>
        </pc:spChg>
      </pc:sldChg>
      <pc:sldChg chg="del">
        <pc:chgData name="LYDIA DIAMANTOPOULOU" userId="b4242e76ae30f1d2" providerId="LiveId" clId="{7774122D-E119-4B23-AAAD-5F1236791581}" dt="2023-08-31T12:37:16.934" v="103" actId="47"/>
        <pc:sldMkLst>
          <pc:docMk/>
          <pc:sldMk cId="0" sldId="273"/>
        </pc:sldMkLst>
      </pc:sldChg>
      <pc:sldChg chg="del">
        <pc:chgData name="LYDIA DIAMANTOPOULOU" userId="b4242e76ae30f1d2" providerId="LiveId" clId="{7774122D-E119-4B23-AAAD-5F1236791581}" dt="2023-08-31T12:37:16.631" v="96" actId="47"/>
        <pc:sldMkLst>
          <pc:docMk/>
          <pc:sldMk cId="0" sldId="292"/>
        </pc:sldMkLst>
      </pc:sldChg>
      <pc:sldChg chg="del">
        <pc:chgData name="LYDIA DIAMANTOPOULOU" userId="b4242e76ae30f1d2" providerId="LiveId" clId="{7774122D-E119-4B23-AAAD-5F1236791581}" dt="2023-08-31T12:37:16.890" v="102" actId="47"/>
        <pc:sldMkLst>
          <pc:docMk/>
          <pc:sldMk cId="0" sldId="293"/>
        </pc:sldMkLst>
      </pc:sldChg>
      <pc:sldChg chg="del">
        <pc:chgData name="LYDIA DIAMANTOPOULOU" userId="b4242e76ae30f1d2" providerId="LiveId" clId="{7774122D-E119-4B23-AAAD-5F1236791581}" dt="2023-08-31T12:37:16.965" v="104" actId="47"/>
        <pc:sldMkLst>
          <pc:docMk/>
          <pc:sldMk cId="0" sldId="300"/>
        </pc:sldMkLst>
      </pc:sldChg>
      <pc:sldChg chg="del">
        <pc:chgData name="LYDIA DIAMANTOPOULOU" userId="b4242e76ae30f1d2" providerId="LiveId" clId="{7774122D-E119-4B23-AAAD-5F1236791581}" dt="2023-08-31T12:37:16.749" v="99" actId="47"/>
        <pc:sldMkLst>
          <pc:docMk/>
          <pc:sldMk cId="0" sldId="301"/>
        </pc:sldMkLst>
      </pc:sldChg>
      <pc:sldChg chg="modSp add mod">
        <pc:chgData name="LYDIA DIAMANTOPOULOU" userId="b4242e76ae30f1d2" providerId="LiveId" clId="{7774122D-E119-4B23-AAAD-5F1236791581}" dt="2023-08-31T12:44:49.111" v="244" actId="1076"/>
        <pc:sldMkLst>
          <pc:docMk/>
          <pc:sldMk cId="0" sldId="579"/>
        </pc:sldMkLst>
        <pc:spChg chg="mod">
          <ac:chgData name="LYDIA DIAMANTOPOULOU" userId="b4242e76ae30f1d2" providerId="LiveId" clId="{7774122D-E119-4B23-AAAD-5F1236791581}" dt="2023-08-31T12:44:42.843" v="243" actId="1076"/>
          <ac:spMkLst>
            <pc:docMk/>
            <pc:sldMk cId="0" sldId="579"/>
            <ac:spMk id="4" creationId="{C990AA6D-7FA5-7596-E842-3C491450FEAE}"/>
          </ac:spMkLst>
        </pc:spChg>
        <pc:spChg chg="mod">
          <ac:chgData name="LYDIA DIAMANTOPOULOU" userId="b4242e76ae30f1d2" providerId="LiveId" clId="{7774122D-E119-4B23-AAAD-5F1236791581}" dt="2023-08-31T12:44:49.111" v="244" actId="1076"/>
          <ac:spMkLst>
            <pc:docMk/>
            <pc:sldMk cId="0" sldId="579"/>
            <ac:spMk id="9" creationId="{C08D8A68-0797-4F4F-075F-5C8BBF6C8D94}"/>
          </ac:spMkLst>
        </pc:spChg>
        <pc:spChg chg="mod">
          <ac:chgData name="LYDIA DIAMANTOPOULOU" userId="b4242e76ae30f1d2" providerId="LiveId" clId="{7774122D-E119-4B23-AAAD-5F1236791581}" dt="2023-08-31T12:44:39.484" v="242" actId="1076"/>
          <ac:spMkLst>
            <pc:docMk/>
            <pc:sldMk cId="0" sldId="579"/>
            <ac:spMk id="11" creationId="{A1E47CCB-5AE0-0484-55F1-437B1A13EB53}"/>
          </ac:spMkLst>
        </pc:spChg>
        <pc:spChg chg="mod">
          <ac:chgData name="LYDIA DIAMANTOPOULOU" userId="b4242e76ae30f1d2" providerId="LiveId" clId="{7774122D-E119-4B23-AAAD-5F1236791581}" dt="2023-08-31T12:44:35.605" v="241" actId="1076"/>
          <ac:spMkLst>
            <pc:docMk/>
            <pc:sldMk cId="0" sldId="579"/>
            <ac:spMk id="13" creationId="{D070E839-F870-13F1-F4F4-1C1511654160}"/>
          </ac:spMkLst>
        </pc:spChg>
      </pc:sldChg>
      <pc:sldChg chg="del">
        <pc:chgData name="LYDIA DIAMANTOPOULOU" userId="b4242e76ae30f1d2" providerId="LiveId" clId="{7774122D-E119-4B23-AAAD-5F1236791581}" dt="2023-08-31T12:37:02.308" v="0" actId="47"/>
        <pc:sldMkLst>
          <pc:docMk/>
          <pc:sldMk cId="0" sldId="580"/>
        </pc:sldMkLst>
      </pc:sldChg>
      <pc:sldChg chg="del">
        <pc:chgData name="LYDIA DIAMANTOPOULOU" userId="b4242e76ae30f1d2" providerId="LiveId" clId="{7774122D-E119-4B23-AAAD-5F1236791581}" dt="2023-08-31T12:37:02.835" v="1" actId="47"/>
        <pc:sldMkLst>
          <pc:docMk/>
          <pc:sldMk cId="0" sldId="581"/>
        </pc:sldMkLst>
      </pc:sldChg>
      <pc:sldChg chg="add del">
        <pc:chgData name="LYDIA DIAMANTOPOULOU" userId="b4242e76ae30f1d2" providerId="LiveId" clId="{7774122D-E119-4B23-AAAD-5F1236791581}" dt="2023-08-31T17:28:08.886" v="1991"/>
        <pc:sldMkLst>
          <pc:docMk/>
          <pc:sldMk cId="0" sldId="582"/>
        </pc:sldMkLst>
      </pc:sldChg>
      <pc:sldChg chg="add">
        <pc:chgData name="LYDIA DIAMANTOPOULOU" userId="b4242e76ae30f1d2" providerId="LiveId" clId="{7774122D-E119-4B23-AAAD-5F1236791581}" dt="2023-08-31T17:28:08.886" v="1991"/>
        <pc:sldMkLst>
          <pc:docMk/>
          <pc:sldMk cId="0" sldId="585"/>
        </pc:sldMkLst>
      </pc:sldChg>
      <pc:sldChg chg="add">
        <pc:chgData name="LYDIA DIAMANTOPOULOU" userId="b4242e76ae30f1d2" providerId="LiveId" clId="{7774122D-E119-4B23-AAAD-5F1236791581}" dt="2023-08-31T17:28:52.626" v="1993"/>
        <pc:sldMkLst>
          <pc:docMk/>
          <pc:sldMk cId="0" sldId="590"/>
        </pc:sldMkLst>
      </pc:sldChg>
      <pc:sldChg chg="add del">
        <pc:chgData name="LYDIA DIAMANTOPOULOU" userId="b4242e76ae30f1d2" providerId="LiveId" clId="{7774122D-E119-4B23-AAAD-5F1236791581}" dt="2023-08-31T17:30:42.312" v="1996" actId="47"/>
        <pc:sldMkLst>
          <pc:docMk/>
          <pc:sldMk cId="0" sldId="591"/>
        </pc:sldMkLst>
      </pc:sldChg>
      <pc:sldChg chg="add">
        <pc:chgData name="LYDIA DIAMANTOPOULOU" userId="b4242e76ae30f1d2" providerId="LiveId" clId="{7774122D-E119-4B23-AAAD-5F1236791581}" dt="2023-08-31T17:29:23.430" v="1994"/>
        <pc:sldMkLst>
          <pc:docMk/>
          <pc:sldMk cId="0" sldId="592"/>
        </pc:sldMkLst>
      </pc:sldChg>
      <pc:sldChg chg="add">
        <pc:chgData name="LYDIA DIAMANTOPOULOU" userId="b4242e76ae30f1d2" providerId="LiveId" clId="{7774122D-E119-4B23-AAAD-5F1236791581}" dt="2023-08-31T17:29:23.430" v="1994"/>
        <pc:sldMkLst>
          <pc:docMk/>
          <pc:sldMk cId="0" sldId="593"/>
        </pc:sldMkLst>
      </pc:sldChg>
      <pc:sldChg chg="add">
        <pc:chgData name="LYDIA DIAMANTOPOULOU" userId="b4242e76ae30f1d2" providerId="LiveId" clId="{7774122D-E119-4B23-AAAD-5F1236791581}" dt="2023-08-31T17:28:08.886" v="1991"/>
        <pc:sldMkLst>
          <pc:docMk/>
          <pc:sldMk cId="0" sldId="594"/>
        </pc:sldMkLst>
      </pc:sldChg>
      <pc:sldChg chg="add">
        <pc:chgData name="LYDIA DIAMANTOPOULOU" userId="b4242e76ae30f1d2" providerId="LiveId" clId="{7774122D-E119-4B23-AAAD-5F1236791581}" dt="2023-08-31T17:42:03.257" v="3288"/>
        <pc:sldMkLst>
          <pc:docMk/>
          <pc:sldMk cId="0" sldId="597"/>
        </pc:sldMkLst>
      </pc:sldChg>
      <pc:sldChg chg="add">
        <pc:chgData name="LYDIA DIAMANTOPOULOU" userId="b4242e76ae30f1d2" providerId="LiveId" clId="{7774122D-E119-4B23-AAAD-5F1236791581}" dt="2023-08-31T17:42:03.257" v="3288"/>
        <pc:sldMkLst>
          <pc:docMk/>
          <pc:sldMk cId="0" sldId="598"/>
        </pc:sldMkLst>
      </pc:sldChg>
      <pc:sldChg chg="add">
        <pc:chgData name="LYDIA DIAMANTOPOULOU" userId="b4242e76ae30f1d2" providerId="LiveId" clId="{7774122D-E119-4B23-AAAD-5F1236791581}" dt="2023-08-31T17:42:03.257" v="3288"/>
        <pc:sldMkLst>
          <pc:docMk/>
          <pc:sldMk cId="0" sldId="599"/>
        </pc:sldMkLst>
      </pc:sldChg>
      <pc:sldChg chg="add">
        <pc:chgData name="LYDIA DIAMANTOPOULOU" userId="b4242e76ae30f1d2" providerId="LiveId" clId="{7774122D-E119-4B23-AAAD-5F1236791581}" dt="2023-08-31T17:42:03.257" v="3288"/>
        <pc:sldMkLst>
          <pc:docMk/>
          <pc:sldMk cId="0" sldId="600"/>
        </pc:sldMkLst>
      </pc:sldChg>
      <pc:sldChg chg="add">
        <pc:chgData name="LYDIA DIAMANTOPOULOU" userId="b4242e76ae30f1d2" providerId="LiveId" clId="{7774122D-E119-4B23-AAAD-5F1236791581}" dt="2023-08-31T17:43:20.501" v="3289"/>
        <pc:sldMkLst>
          <pc:docMk/>
          <pc:sldMk cId="0" sldId="620"/>
        </pc:sldMkLst>
      </pc:sldChg>
      <pc:sldChg chg="add">
        <pc:chgData name="LYDIA DIAMANTOPOULOU" userId="b4242e76ae30f1d2" providerId="LiveId" clId="{7774122D-E119-4B23-AAAD-5F1236791581}" dt="2023-08-31T17:43:20.501" v="3289"/>
        <pc:sldMkLst>
          <pc:docMk/>
          <pc:sldMk cId="0" sldId="621"/>
        </pc:sldMkLst>
      </pc:sldChg>
      <pc:sldChg chg="modSp add mod">
        <pc:chgData name="LYDIA DIAMANTOPOULOU" userId="b4242e76ae30f1d2" providerId="LiveId" clId="{7774122D-E119-4B23-AAAD-5F1236791581}" dt="2023-08-31T17:43:48.202" v="3293" actId="207"/>
        <pc:sldMkLst>
          <pc:docMk/>
          <pc:sldMk cId="0" sldId="623"/>
        </pc:sldMkLst>
        <pc:spChg chg="mod">
          <ac:chgData name="LYDIA DIAMANTOPOULOU" userId="b4242e76ae30f1d2" providerId="LiveId" clId="{7774122D-E119-4B23-AAAD-5F1236791581}" dt="2023-08-31T17:43:36.163" v="3291" actId="207"/>
          <ac:spMkLst>
            <pc:docMk/>
            <pc:sldMk cId="0" sldId="623"/>
            <ac:spMk id="22" creationId="{ABCEB802-E29E-FC0B-5C9F-961804969EFB}"/>
          </ac:spMkLst>
        </pc:spChg>
        <pc:spChg chg="mod">
          <ac:chgData name="LYDIA DIAMANTOPOULOU" userId="b4242e76ae30f1d2" providerId="LiveId" clId="{7774122D-E119-4B23-AAAD-5F1236791581}" dt="2023-08-31T17:43:41.875" v="3292" actId="207"/>
          <ac:spMkLst>
            <pc:docMk/>
            <pc:sldMk cId="0" sldId="623"/>
            <ac:spMk id="100356" creationId="{A8BE3D38-1AD5-ECBB-89B4-AB9A5630880D}"/>
          </ac:spMkLst>
        </pc:spChg>
        <pc:spChg chg="mod">
          <ac:chgData name="LYDIA DIAMANTOPOULOU" userId="b4242e76ae30f1d2" providerId="LiveId" clId="{7774122D-E119-4B23-AAAD-5F1236791581}" dt="2023-08-31T17:43:48.202" v="3293" actId="207"/>
          <ac:spMkLst>
            <pc:docMk/>
            <pc:sldMk cId="0" sldId="623"/>
            <ac:spMk id="100360" creationId="{F78E0813-9AD8-84BB-7A7F-4768CF90DD27}"/>
          </ac:spMkLst>
        </pc:spChg>
      </pc:sldChg>
      <pc:sldChg chg="add">
        <pc:chgData name="LYDIA DIAMANTOPOULOU" userId="b4242e76ae30f1d2" providerId="LiveId" clId="{7774122D-E119-4B23-AAAD-5F1236791581}" dt="2023-08-31T17:43:20.501" v="3289"/>
        <pc:sldMkLst>
          <pc:docMk/>
          <pc:sldMk cId="0" sldId="624"/>
        </pc:sldMkLst>
      </pc:sldChg>
      <pc:sldChg chg="add">
        <pc:chgData name="LYDIA DIAMANTOPOULOU" userId="b4242e76ae30f1d2" providerId="LiveId" clId="{7774122D-E119-4B23-AAAD-5F1236791581}" dt="2023-08-31T17:43:20.501" v="3289"/>
        <pc:sldMkLst>
          <pc:docMk/>
          <pc:sldMk cId="0" sldId="625"/>
        </pc:sldMkLst>
      </pc:sldChg>
      <pc:sldChg chg="del">
        <pc:chgData name="LYDIA DIAMANTOPOULOU" userId="b4242e76ae30f1d2" providerId="LiveId" clId="{7774122D-E119-4B23-AAAD-5F1236791581}" dt="2023-08-31T12:37:09.252" v="14" actId="47"/>
        <pc:sldMkLst>
          <pc:docMk/>
          <pc:sldMk cId="3125040137" sldId="650"/>
        </pc:sldMkLst>
      </pc:sldChg>
      <pc:sldChg chg="del">
        <pc:chgData name="LYDIA DIAMANTOPOULOU" userId="b4242e76ae30f1d2" providerId="LiveId" clId="{7774122D-E119-4B23-AAAD-5F1236791581}" dt="2023-08-31T12:37:09.284" v="15" actId="47"/>
        <pc:sldMkLst>
          <pc:docMk/>
          <pc:sldMk cId="2053341540" sldId="654"/>
        </pc:sldMkLst>
      </pc:sldChg>
      <pc:sldChg chg="del">
        <pc:chgData name="LYDIA DIAMANTOPOULOU" userId="b4242e76ae30f1d2" providerId="LiveId" clId="{7774122D-E119-4B23-AAAD-5F1236791581}" dt="2023-08-31T12:37:09.348" v="17" actId="47"/>
        <pc:sldMkLst>
          <pc:docMk/>
          <pc:sldMk cId="3681457960" sldId="655"/>
        </pc:sldMkLst>
      </pc:sldChg>
      <pc:sldChg chg="del">
        <pc:chgData name="LYDIA DIAMANTOPOULOU" userId="b4242e76ae30f1d2" providerId="LiveId" clId="{7774122D-E119-4B23-AAAD-5F1236791581}" dt="2023-08-31T12:37:04.555" v="7" actId="47"/>
        <pc:sldMkLst>
          <pc:docMk/>
          <pc:sldMk cId="1824884942" sldId="681"/>
        </pc:sldMkLst>
      </pc:sldChg>
      <pc:sldChg chg="del">
        <pc:chgData name="LYDIA DIAMANTOPOULOU" userId="b4242e76ae30f1d2" providerId="LiveId" clId="{7774122D-E119-4B23-AAAD-5F1236791581}" dt="2023-08-31T12:37:05.499" v="10" actId="47"/>
        <pc:sldMkLst>
          <pc:docMk/>
          <pc:sldMk cId="2543150927" sldId="682"/>
        </pc:sldMkLst>
      </pc:sldChg>
      <pc:sldChg chg="del">
        <pc:chgData name="LYDIA DIAMANTOPOULOU" userId="b4242e76ae30f1d2" providerId="LiveId" clId="{7774122D-E119-4B23-AAAD-5F1236791581}" dt="2023-08-31T12:37:09.321" v="16" actId="47"/>
        <pc:sldMkLst>
          <pc:docMk/>
          <pc:sldMk cId="1341278487" sldId="683"/>
        </pc:sldMkLst>
      </pc:sldChg>
      <pc:sldChg chg="add">
        <pc:chgData name="LYDIA DIAMANTOPOULOU" userId="b4242e76ae30f1d2" providerId="LiveId" clId="{7774122D-E119-4B23-AAAD-5F1236791581}" dt="2023-08-31T17:28:26.809" v="1992"/>
        <pc:sldMkLst>
          <pc:docMk/>
          <pc:sldMk cId="0" sldId="684"/>
        </pc:sldMkLst>
      </pc:sldChg>
      <pc:sldChg chg="add">
        <pc:chgData name="LYDIA DIAMANTOPOULOU" userId="b4242e76ae30f1d2" providerId="LiveId" clId="{7774122D-E119-4B23-AAAD-5F1236791581}" dt="2023-08-31T17:42:03.257" v="3288"/>
        <pc:sldMkLst>
          <pc:docMk/>
          <pc:sldMk cId="0" sldId="685"/>
        </pc:sldMkLst>
      </pc:sldChg>
      <pc:sldChg chg="add">
        <pc:chgData name="LYDIA DIAMANTOPOULOU" userId="b4242e76ae30f1d2" providerId="LiveId" clId="{7774122D-E119-4B23-AAAD-5F1236791581}" dt="2023-08-31T17:43:20.501" v="3289"/>
        <pc:sldMkLst>
          <pc:docMk/>
          <pc:sldMk cId="0" sldId="687"/>
        </pc:sldMkLst>
      </pc:sldChg>
      <pc:sldChg chg="del">
        <pc:chgData name="LYDIA DIAMANTOPOULOU" userId="b4242e76ae30f1d2" providerId="LiveId" clId="{7774122D-E119-4B23-AAAD-5F1236791581}" dt="2023-08-31T12:37:04.182" v="5" actId="47"/>
        <pc:sldMkLst>
          <pc:docMk/>
          <pc:sldMk cId="539489957" sldId="689"/>
        </pc:sldMkLst>
      </pc:sldChg>
      <pc:sldChg chg="del">
        <pc:chgData name="LYDIA DIAMANTOPOULOU" userId="b4242e76ae30f1d2" providerId="LiveId" clId="{7774122D-E119-4B23-AAAD-5F1236791581}" dt="2023-08-31T12:37:03.300" v="2" actId="47"/>
        <pc:sldMkLst>
          <pc:docMk/>
          <pc:sldMk cId="2699435908" sldId="690"/>
        </pc:sldMkLst>
      </pc:sldChg>
      <pc:sldChg chg="del">
        <pc:chgData name="LYDIA DIAMANTOPOULOU" userId="b4242e76ae30f1d2" providerId="LiveId" clId="{7774122D-E119-4B23-AAAD-5F1236791581}" dt="2023-08-31T12:37:12.487" v="42" actId="47"/>
        <pc:sldMkLst>
          <pc:docMk/>
          <pc:sldMk cId="0" sldId="708"/>
        </pc:sldMkLst>
      </pc:sldChg>
      <pc:sldChg chg="del">
        <pc:chgData name="LYDIA DIAMANTOPOULOU" userId="b4242e76ae30f1d2" providerId="LiveId" clId="{7774122D-E119-4B23-AAAD-5F1236791581}" dt="2023-08-31T12:37:12.380" v="39" actId="47"/>
        <pc:sldMkLst>
          <pc:docMk/>
          <pc:sldMk cId="0" sldId="725"/>
        </pc:sldMkLst>
      </pc:sldChg>
      <pc:sldChg chg="del">
        <pc:chgData name="LYDIA DIAMANTOPOULOU" userId="b4242e76ae30f1d2" providerId="LiveId" clId="{7774122D-E119-4B23-AAAD-5F1236791581}" dt="2023-08-31T12:37:16.519" v="93" actId="47"/>
        <pc:sldMkLst>
          <pc:docMk/>
          <pc:sldMk cId="0" sldId="727"/>
        </pc:sldMkLst>
      </pc:sldChg>
      <pc:sldChg chg="del">
        <pc:chgData name="LYDIA DIAMANTOPOULOU" userId="b4242e76ae30f1d2" providerId="LiveId" clId="{7774122D-E119-4B23-AAAD-5F1236791581}" dt="2023-08-31T12:37:04.804" v="8" actId="47"/>
        <pc:sldMkLst>
          <pc:docMk/>
          <pc:sldMk cId="1830998468" sldId="761"/>
        </pc:sldMkLst>
      </pc:sldChg>
      <pc:sldChg chg="del">
        <pc:chgData name="LYDIA DIAMANTOPOULOU" userId="b4242e76ae30f1d2" providerId="LiveId" clId="{7774122D-E119-4B23-AAAD-5F1236791581}" dt="2023-08-31T12:37:05.217" v="9" actId="47"/>
        <pc:sldMkLst>
          <pc:docMk/>
          <pc:sldMk cId="3710900957" sldId="762"/>
        </pc:sldMkLst>
      </pc:sldChg>
      <pc:sldChg chg="addSp delSp modSp mod">
        <pc:chgData name="LYDIA DIAMANTOPOULOU" userId="b4242e76ae30f1d2" providerId="LiveId" clId="{7774122D-E119-4B23-AAAD-5F1236791581}" dt="2023-08-31T12:39:12.839" v="202" actId="20577"/>
        <pc:sldMkLst>
          <pc:docMk/>
          <pc:sldMk cId="1268053166" sldId="763"/>
        </pc:sldMkLst>
        <pc:spChg chg="add del">
          <ac:chgData name="LYDIA DIAMANTOPOULOU" userId="b4242e76ae30f1d2" providerId="LiveId" clId="{7774122D-E119-4B23-AAAD-5F1236791581}" dt="2023-08-31T12:38:24.242" v="178" actId="22"/>
          <ac:spMkLst>
            <pc:docMk/>
            <pc:sldMk cId="1268053166" sldId="763"/>
            <ac:spMk id="4" creationId="{BCBD216E-1533-7AAC-5348-9A9E69E2571C}"/>
          </ac:spMkLst>
        </pc:spChg>
        <pc:spChg chg="mod">
          <ac:chgData name="LYDIA DIAMANTOPOULOU" userId="b4242e76ae30f1d2" providerId="LiveId" clId="{7774122D-E119-4B23-AAAD-5F1236791581}" dt="2023-08-31T12:37:44.347" v="163" actId="122"/>
          <ac:spMkLst>
            <pc:docMk/>
            <pc:sldMk cId="1268053166" sldId="763"/>
            <ac:spMk id="5" creationId="{00000000-0000-0000-0000-000000000000}"/>
          </ac:spMkLst>
        </pc:spChg>
        <pc:spChg chg="add del">
          <ac:chgData name="LYDIA DIAMANTOPOULOU" userId="b4242e76ae30f1d2" providerId="LiveId" clId="{7774122D-E119-4B23-AAAD-5F1236791581}" dt="2023-08-31T12:38:28.034" v="180" actId="22"/>
          <ac:spMkLst>
            <pc:docMk/>
            <pc:sldMk cId="1268053166" sldId="763"/>
            <ac:spMk id="7" creationId="{71B037E3-FF09-7E7F-D977-32BCB2F07ED3}"/>
          </ac:spMkLst>
        </pc:spChg>
        <pc:spChg chg="mod">
          <ac:chgData name="LYDIA DIAMANTOPOULOU" userId="b4242e76ae30f1d2" providerId="LiveId" clId="{7774122D-E119-4B23-AAAD-5F1236791581}" dt="2023-08-31T12:39:12.839" v="202" actId="20577"/>
          <ac:spMkLst>
            <pc:docMk/>
            <pc:sldMk cId="1268053166" sldId="763"/>
            <ac:spMk id="10" creationId="{A5784A08-DBED-F340-8F75-A8E3E38A9BD0}"/>
          </ac:spMkLst>
        </pc:spChg>
      </pc:sldChg>
      <pc:sldChg chg="modSp add mod">
        <pc:chgData name="LYDIA DIAMANTOPOULOU" userId="b4242e76ae30f1d2" providerId="LiveId" clId="{7774122D-E119-4B23-AAAD-5F1236791581}" dt="2023-08-31T12:39:44.812" v="208" actId="113"/>
        <pc:sldMkLst>
          <pc:docMk/>
          <pc:sldMk cId="1194099463" sldId="764"/>
        </pc:sldMkLst>
        <pc:spChg chg="mod">
          <ac:chgData name="LYDIA DIAMANTOPOULOU" userId="b4242e76ae30f1d2" providerId="LiveId" clId="{7774122D-E119-4B23-AAAD-5F1236791581}" dt="2023-08-31T12:39:44.812" v="208" actId="113"/>
          <ac:spMkLst>
            <pc:docMk/>
            <pc:sldMk cId="1194099463" sldId="764"/>
            <ac:spMk id="10" creationId="{A5784A08-DBED-F340-8F75-A8E3E38A9BD0}"/>
          </ac:spMkLst>
        </pc:spChg>
      </pc:sldChg>
      <pc:sldChg chg="del">
        <pc:chgData name="LYDIA DIAMANTOPOULOU" userId="b4242e76ae30f1d2" providerId="LiveId" clId="{7774122D-E119-4B23-AAAD-5F1236791581}" dt="2023-08-31T12:37:08.700" v="11" actId="47"/>
        <pc:sldMkLst>
          <pc:docMk/>
          <pc:sldMk cId="2765166080" sldId="764"/>
        </pc:sldMkLst>
      </pc:sldChg>
      <pc:sldChg chg="del">
        <pc:chgData name="LYDIA DIAMANTOPOULOU" userId="b4242e76ae30f1d2" providerId="LiveId" clId="{7774122D-E119-4B23-AAAD-5F1236791581}" dt="2023-08-31T12:37:09.206" v="12" actId="47"/>
        <pc:sldMkLst>
          <pc:docMk/>
          <pc:sldMk cId="895112258" sldId="765"/>
        </pc:sldMkLst>
      </pc:sldChg>
      <pc:sldChg chg="new del">
        <pc:chgData name="LYDIA DIAMANTOPOULOU" userId="b4242e76ae30f1d2" providerId="LiveId" clId="{7774122D-E119-4B23-AAAD-5F1236791581}" dt="2023-08-31T12:43:00.495" v="215" actId="47"/>
        <pc:sldMkLst>
          <pc:docMk/>
          <pc:sldMk cId="1288528513" sldId="765"/>
        </pc:sldMkLst>
      </pc:sldChg>
      <pc:sldChg chg="modSp add mod">
        <pc:chgData name="LYDIA DIAMANTOPOULOU" userId="b4242e76ae30f1d2" providerId="LiveId" clId="{7774122D-E119-4B23-AAAD-5F1236791581}" dt="2023-08-31T12:43:52.005" v="237" actId="20577"/>
        <pc:sldMkLst>
          <pc:docMk/>
          <pc:sldMk cId="3426838250" sldId="766"/>
        </pc:sldMkLst>
        <pc:spChg chg="mod">
          <ac:chgData name="LYDIA DIAMANTOPOULOU" userId="b4242e76ae30f1d2" providerId="LiveId" clId="{7774122D-E119-4B23-AAAD-5F1236791581}" dt="2023-08-31T12:43:26.187" v="230" actId="20577"/>
          <ac:spMkLst>
            <pc:docMk/>
            <pc:sldMk cId="3426838250" sldId="766"/>
            <ac:spMk id="5" creationId="{00000000-0000-0000-0000-000000000000}"/>
          </ac:spMkLst>
        </pc:spChg>
        <pc:spChg chg="mod">
          <ac:chgData name="LYDIA DIAMANTOPOULOU" userId="b4242e76ae30f1d2" providerId="LiveId" clId="{7774122D-E119-4B23-AAAD-5F1236791581}" dt="2023-08-31T12:43:52.005" v="237" actId="20577"/>
          <ac:spMkLst>
            <pc:docMk/>
            <pc:sldMk cId="3426838250" sldId="766"/>
            <ac:spMk id="10" creationId="{A5784A08-DBED-F340-8F75-A8E3E38A9BD0}"/>
          </ac:spMkLst>
        </pc:spChg>
      </pc:sldChg>
      <pc:sldChg chg="del">
        <pc:chgData name="LYDIA DIAMANTOPOULOU" userId="b4242e76ae30f1d2" providerId="LiveId" clId="{7774122D-E119-4B23-AAAD-5F1236791581}" dt="2023-08-31T12:37:09.213" v="13" actId="47"/>
        <pc:sldMkLst>
          <pc:docMk/>
          <pc:sldMk cId="3767932293" sldId="766"/>
        </pc:sldMkLst>
      </pc:sldChg>
      <pc:sldChg chg="del">
        <pc:chgData name="LYDIA DIAMANTOPOULOU" userId="b4242e76ae30f1d2" providerId="LiveId" clId="{7774122D-E119-4B23-AAAD-5F1236791581}" dt="2023-08-31T12:37:09.405" v="18" actId="47"/>
        <pc:sldMkLst>
          <pc:docMk/>
          <pc:sldMk cId="795496497" sldId="767"/>
        </pc:sldMkLst>
      </pc:sldChg>
      <pc:sldChg chg="add del">
        <pc:chgData name="LYDIA DIAMANTOPOULOU" userId="b4242e76ae30f1d2" providerId="LiveId" clId="{7774122D-E119-4B23-AAAD-5F1236791581}" dt="2023-08-31T12:44:28.449" v="239" actId="47"/>
        <pc:sldMkLst>
          <pc:docMk/>
          <pc:sldMk cId="867593702" sldId="767"/>
        </pc:sldMkLst>
      </pc:sldChg>
      <pc:sldChg chg="add del">
        <pc:chgData name="LYDIA DIAMANTOPOULOU" userId="b4242e76ae30f1d2" providerId="LiveId" clId="{7774122D-E119-4B23-AAAD-5F1236791581}" dt="2023-08-31T12:43:00.277" v="214" actId="47"/>
        <pc:sldMkLst>
          <pc:docMk/>
          <pc:sldMk cId="1576837121" sldId="767"/>
        </pc:sldMkLst>
      </pc:sldChg>
      <pc:sldChg chg="modSp add mod">
        <pc:chgData name="LYDIA DIAMANTOPOULOU" userId="b4242e76ae30f1d2" providerId="LiveId" clId="{7774122D-E119-4B23-AAAD-5F1236791581}" dt="2023-08-31T12:48:54.673" v="313" actId="27636"/>
        <pc:sldMkLst>
          <pc:docMk/>
          <pc:sldMk cId="3749126266" sldId="767"/>
        </pc:sldMkLst>
        <pc:spChg chg="mod">
          <ac:chgData name="LYDIA DIAMANTOPOULOU" userId="b4242e76ae30f1d2" providerId="LiveId" clId="{7774122D-E119-4B23-AAAD-5F1236791581}" dt="2023-08-31T12:48:04.251" v="294" actId="20577"/>
          <ac:spMkLst>
            <pc:docMk/>
            <pc:sldMk cId="3749126266" sldId="767"/>
            <ac:spMk id="5" creationId="{00000000-0000-0000-0000-000000000000}"/>
          </ac:spMkLst>
        </pc:spChg>
        <pc:spChg chg="mod">
          <ac:chgData name="LYDIA DIAMANTOPOULOU" userId="b4242e76ae30f1d2" providerId="LiveId" clId="{7774122D-E119-4B23-AAAD-5F1236791581}" dt="2023-08-31T12:48:54.673" v="313" actId="27636"/>
          <ac:spMkLst>
            <pc:docMk/>
            <pc:sldMk cId="3749126266" sldId="767"/>
            <ac:spMk id="10" creationId="{A5784A08-DBED-F340-8F75-A8E3E38A9BD0}"/>
          </ac:spMkLst>
        </pc:spChg>
      </pc:sldChg>
      <pc:sldChg chg="del">
        <pc:chgData name="LYDIA DIAMANTOPOULOU" userId="b4242e76ae30f1d2" providerId="LiveId" clId="{7774122D-E119-4B23-AAAD-5F1236791581}" dt="2023-08-31T12:37:09.470" v="19" actId="47"/>
        <pc:sldMkLst>
          <pc:docMk/>
          <pc:sldMk cId="1069362053" sldId="768"/>
        </pc:sldMkLst>
      </pc:sldChg>
      <pc:sldChg chg="modSp add mod">
        <pc:chgData name="LYDIA DIAMANTOPOULOU" userId="b4242e76ae30f1d2" providerId="LiveId" clId="{7774122D-E119-4B23-AAAD-5F1236791581}" dt="2023-08-31T12:49:44.768" v="324" actId="255"/>
        <pc:sldMkLst>
          <pc:docMk/>
          <pc:sldMk cId="2040283082" sldId="768"/>
        </pc:sldMkLst>
        <pc:spChg chg="mod">
          <ac:chgData name="LYDIA DIAMANTOPOULOU" userId="b4242e76ae30f1d2" providerId="LiveId" clId="{7774122D-E119-4B23-AAAD-5F1236791581}" dt="2023-08-31T12:49:44.768" v="324" actId="255"/>
          <ac:spMkLst>
            <pc:docMk/>
            <pc:sldMk cId="2040283082" sldId="768"/>
            <ac:spMk id="10" creationId="{A5784A08-DBED-F340-8F75-A8E3E38A9BD0}"/>
          </ac:spMkLst>
        </pc:spChg>
      </pc:sldChg>
      <pc:sldChg chg="del">
        <pc:chgData name="LYDIA DIAMANTOPOULOU" userId="b4242e76ae30f1d2" providerId="LiveId" clId="{7774122D-E119-4B23-AAAD-5F1236791581}" dt="2023-08-31T12:37:10.699" v="23" actId="47"/>
        <pc:sldMkLst>
          <pc:docMk/>
          <pc:sldMk cId="1240205824" sldId="769"/>
        </pc:sldMkLst>
      </pc:sldChg>
      <pc:sldChg chg="del">
        <pc:chgData name="LYDIA DIAMANTOPOULOU" userId="b4242e76ae30f1d2" providerId="LiveId" clId="{7774122D-E119-4B23-AAAD-5F1236791581}" dt="2023-08-31T12:37:03.656" v="3" actId="47"/>
        <pc:sldMkLst>
          <pc:docMk/>
          <pc:sldMk cId="1422943363" sldId="771"/>
        </pc:sldMkLst>
      </pc:sldChg>
      <pc:sldChg chg="del">
        <pc:chgData name="LYDIA DIAMANTOPOULOU" userId="b4242e76ae30f1d2" providerId="LiveId" clId="{7774122D-E119-4B23-AAAD-5F1236791581}" dt="2023-08-31T12:37:03.888" v="4" actId="47"/>
        <pc:sldMkLst>
          <pc:docMk/>
          <pc:sldMk cId="3638647425" sldId="772"/>
        </pc:sldMkLst>
      </pc:sldChg>
      <pc:sldChg chg="modSp add mod">
        <pc:chgData name="LYDIA DIAMANTOPOULOU" userId="b4242e76ae30f1d2" providerId="LiveId" clId="{7774122D-E119-4B23-AAAD-5F1236791581}" dt="2023-08-31T16:37:08.134" v="399" actId="20577"/>
        <pc:sldMkLst>
          <pc:docMk/>
          <pc:sldMk cId="935487669" sldId="773"/>
        </pc:sldMkLst>
        <pc:spChg chg="mod">
          <ac:chgData name="LYDIA DIAMANTOPOULOU" userId="b4242e76ae30f1d2" providerId="LiveId" clId="{7774122D-E119-4B23-AAAD-5F1236791581}" dt="2023-08-31T16:34:57.109" v="376" actId="20577"/>
          <ac:spMkLst>
            <pc:docMk/>
            <pc:sldMk cId="935487669" sldId="773"/>
            <ac:spMk id="5" creationId="{00000000-0000-0000-0000-000000000000}"/>
          </ac:spMkLst>
        </pc:spChg>
        <pc:spChg chg="mod">
          <ac:chgData name="LYDIA DIAMANTOPOULOU" userId="b4242e76ae30f1d2" providerId="LiveId" clId="{7774122D-E119-4B23-AAAD-5F1236791581}" dt="2023-08-31T16:37:08.134" v="399" actId="20577"/>
          <ac:spMkLst>
            <pc:docMk/>
            <pc:sldMk cId="935487669" sldId="773"/>
            <ac:spMk id="10" creationId="{A5784A08-DBED-F340-8F75-A8E3E38A9BD0}"/>
          </ac:spMkLst>
        </pc:spChg>
      </pc:sldChg>
      <pc:sldChg chg="del">
        <pc:chgData name="LYDIA DIAMANTOPOULOU" userId="b4242e76ae30f1d2" providerId="LiveId" clId="{7774122D-E119-4B23-AAAD-5F1236791581}" dt="2023-08-31T12:37:04.354" v="6" actId="47"/>
        <pc:sldMkLst>
          <pc:docMk/>
          <pc:sldMk cId="2276101257" sldId="773"/>
        </pc:sldMkLst>
      </pc:sldChg>
      <pc:sldChg chg="del">
        <pc:chgData name="LYDIA DIAMANTOPOULOU" userId="b4242e76ae30f1d2" providerId="LiveId" clId="{7774122D-E119-4B23-AAAD-5F1236791581}" dt="2023-08-31T12:37:09.532" v="20" actId="47"/>
        <pc:sldMkLst>
          <pc:docMk/>
          <pc:sldMk cId="373289085" sldId="774"/>
        </pc:sldMkLst>
      </pc:sldChg>
      <pc:sldChg chg="modSp add mod">
        <pc:chgData name="LYDIA DIAMANTOPOULOU" userId="b4242e76ae30f1d2" providerId="LiveId" clId="{7774122D-E119-4B23-AAAD-5F1236791581}" dt="2023-08-31T16:38:47.758" v="454" actId="20577"/>
        <pc:sldMkLst>
          <pc:docMk/>
          <pc:sldMk cId="1575008722" sldId="774"/>
        </pc:sldMkLst>
        <pc:spChg chg="mod">
          <ac:chgData name="LYDIA DIAMANTOPOULOU" userId="b4242e76ae30f1d2" providerId="LiveId" clId="{7774122D-E119-4B23-AAAD-5F1236791581}" dt="2023-08-31T16:37:16.225" v="407" actId="20577"/>
          <ac:spMkLst>
            <pc:docMk/>
            <pc:sldMk cId="1575008722" sldId="774"/>
            <ac:spMk id="5" creationId="{00000000-0000-0000-0000-000000000000}"/>
          </ac:spMkLst>
        </pc:spChg>
        <pc:spChg chg="mod">
          <ac:chgData name="LYDIA DIAMANTOPOULOU" userId="b4242e76ae30f1d2" providerId="LiveId" clId="{7774122D-E119-4B23-AAAD-5F1236791581}" dt="2023-08-31T16:38:47.758" v="454" actId="20577"/>
          <ac:spMkLst>
            <pc:docMk/>
            <pc:sldMk cId="1575008722" sldId="774"/>
            <ac:spMk id="10" creationId="{A5784A08-DBED-F340-8F75-A8E3E38A9BD0}"/>
          </ac:spMkLst>
        </pc:spChg>
      </pc:sldChg>
      <pc:sldChg chg="modSp add mod">
        <pc:chgData name="LYDIA DIAMANTOPOULOU" userId="b4242e76ae30f1d2" providerId="LiveId" clId="{7774122D-E119-4B23-AAAD-5F1236791581}" dt="2023-08-31T16:40:50.792" v="509" actId="113"/>
        <pc:sldMkLst>
          <pc:docMk/>
          <pc:sldMk cId="240842481" sldId="775"/>
        </pc:sldMkLst>
        <pc:spChg chg="mod">
          <ac:chgData name="LYDIA DIAMANTOPOULOU" userId="b4242e76ae30f1d2" providerId="LiveId" clId="{7774122D-E119-4B23-AAAD-5F1236791581}" dt="2023-08-31T16:39:15.797" v="468" actId="20577"/>
          <ac:spMkLst>
            <pc:docMk/>
            <pc:sldMk cId="240842481" sldId="775"/>
            <ac:spMk id="5" creationId="{00000000-0000-0000-0000-000000000000}"/>
          </ac:spMkLst>
        </pc:spChg>
        <pc:spChg chg="mod">
          <ac:chgData name="LYDIA DIAMANTOPOULOU" userId="b4242e76ae30f1d2" providerId="LiveId" clId="{7774122D-E119-4B23-AAAD-5F1236791581}" dt="2023-08-31T16:40:50.792" v="509" actId="113"/>
          <ac:spMkLst>
            <pc:docMk/>
            <pc:sldMk cId="240842481" sldId="775"/>
            <ac:spMk id="10" creationId="{A5784A08-DBED-F340-8F75-A8E3E38A9BD0}"/>
          </ac:spMkLst>
        </pc:spChg>
      </pc:sldChg>
      <pc:sldChg chg="del">
        <pc:chgData name="LYDIA DIAMANTOPOULOU" userId="b4242e76ae30f1d2" providerId="LiveId" clId="{7774122D-E119-4B23-AAAD-5F1236791581}" dt="2023-08-31T12:37:09.593" v="21" actId="47"/>
        <pc:sldMkLst>
          <pc:docMk/>
          <pc:sldMk cId="4274305805" sldId="775"/>
        </pc:sldMkLst>
      </pc:sldChg>
      <pc:sldChg chg="modSp add mod">
        <pc:chgData name="LYDIA DIAMANTOPOULOU" userId="b4242e76ae30f1d2" providerId="LiveId" clId="{7774122D-E119-4B23-AAAD-5F1236791581}" dt="2023-08-31T16:46:47.101" v="541" actId="123"/>
        <pc:sldMkLst>
          <pc:docMk/>
          <pc:sldMk cId="352440198" sldId="776"/>
        </pc:sldMkLst>
        <pc:spChg chg="mod">
          <ac:chgData name="LYDIA DIAMANTOPOULOU" userId="b4242e76ae30f1d2" providerId="LiveId" clId="{7774122D-E119-4B23-AAAD-5F1236791581}" dt="2023-08-31T16:45:04.712" v="522" actId="20577"/>
          <ac:spMkLst>
            <pc:docMk/>
            <pc:sldMk cId="352440198" sldId="776"/>
            <ac:spMk id="5" creationId="{00000000-0000-0000-0000-000000000000}"/>
          </ac:spMkLst>
        </pc:spChg>
        <pc:spChg chg="mod">
          <ac:chgData name="LYDIA DIAMANTOPOULOU" userId="b4242e76ae30f1d2" providerId="LiveId" clId="{7774122D-E119-4B23-AAAD-5F1236791581}" dt="2023-08-31T16:46:47.101" v="541" actId="123"/>
          <ac:spMkLst>
            <pc:docMk/>
            <pc:sldMk cId="352440198" sldId="776"/>
            <ac:spMk id="10" creationId="{A5784A08-DBED-F340-8F75-A8E3E38A9BD0}"/>
          </ac:spMkLst>
        </pc:spChg>
      </pc:sldChg>
      <pc:sldChg chg="del">
        <pc:chgData name="LYDIA DIAMANTOPOULOU" userId="b4242e76ae30f1d2" providerId="LiveId" clId="{7774122D-E119-4B23-AAAD-5F1236791581}" dt="2023-08-31T12:37:10.250" v="22" actId="47"/>
        <pc:sldMkLst>
          <pc:docMk/>
          <pc:sldMk cId="2951983765" sldId="776"/>
        </pc:sldMkLst>
      </pc:sldChg>
      <pc:sldChg chg="modSp add mod">
        <pc:chgData name="LYDIA DIAMANTOPOULOU" userId="b4242e76ae30f1d2" providerId="LiveId" clId="{7774122D-E119-4B23-AAAD-5F1236791581}" dt="2023-08-31T16:47:16.099" v="551" actId="123"/>
        <pc:sldMkLst>
          <pc:docMk/>
          <pc:sldMk cId="3578937678" sldId="777"/>
        </pc:sldMkLst>
        <pc:spChg chg="mod">
          <ac:chgData name="LYDIA DIAMANTOPOULOU" userId="b4242e76ae30f1d2" providerId="LiveId" clId="{7774122D-E119-4B23-AAAD-5F1236791581}" dt="2023-08-31T16:47:16.099" v="551" actId="123"/>
          <ac:spMkLst>
            <pc:docMk/>
            <pc:sldMk cId="3578937678" sldId="777"/>
            <ac:spMk id="10" creationId="{A5784A08-DBED-F340-8F75-A8E3E38A9BD0}"/>
          </ac:spMkLst>
        </pc:spChg>
      </pc:sldChg>
      <pc:sldChg chg="del">
        <pc:chgData name="LYDIA DIAMANTOPOULOU" userId="b4242e76ae30f1d2" providerId="LiveId" clId="{7774122D-E119-4B23-AAAD-5F1236791581}" dt="2023-08-31T12:37:10.810" v="24" actId="47"/>
        <pc:sldMkLst>
          <pc:docMk/>
          <pc:sldMk cId="3829865944" sldId="777"/>
        </pc:sldMkLst>
      </pc:sldChg>
      <pc:sldChg chg="modSp add mod">
        <pc:chgData name="LYDIA DIAMANTOPOULOU" userId="b4242e76ae30f1d2" providerId="LiveId" clId="{7774122D-E119-4B23-AAAD-5F1236791581}" dt="2023-08-31T16:47:43.289" v="559" actId="123"/>
        <pc:sldMkLst>
          <pc:docMk/>
          <pc:sldMk cId="1241811941" sldId="778"/>
        </pc:sldMkLst>
        <pc:spChg chg="mod">
          <ac:chgData name="LYDIA DIAMANTOPOULOU" userId="b4242e76ae30f1d2" providerId="LiveId" clId="{7774122D-E119-4B23-AAAD-5F1236791581}" dt="2023-08-31T16:47:43.289" v="559" actId="123"/>
          <ac:spMkLst>
            <pc:docMk/>
            <pc:sldMk cId="1241811941" sldId="778"/>
            <ac:spMk id="10" creationId="{A5784A08-DBED-F340-8F75-A8E3E38A9BD0}"/>
          </ac:spMkLst>
        </pc:spChg>
      </pc:sldChg>
      <pc:sldChg chg="modSp add mod">
        <pc:chgData name="LYDIA DIAMANTOPOULOU" userId="b4242e76ae30f1d2" providerId="LiveId" clId="{7774122D-E119-4B23-AAAD-5F1236791581}" dt="2023-08-31T16:50:00.612" v="574" actId="113"/>
        <pc:sldMkLst>
          <pc:docMk/>
          <pc:sldMk cId="4155677035" sldId="779"/>
        </pc:sldMkLst>
        <pc:spChg chg="mod">
          <ac:chgData name="LYDIA DIAMANTOPOULOU" userId="b4242e76ae30f1d2" providerId="LiveId" clId="{7774122D-E119-4B23-AAAD-5F1236791581}" dt="2023-08-31T16:50:00.612" v="574" actId="113"/>
          <ac:spMkLst>
            <pc:docMk/>
            <pc:sldMk cId="4155677035" sldId="779"/>
            <ac:spMk id="10" creationId="{A5784A08-DBED-F340-8F75-A8E3E38A9BD0}"/>
          </ac:spMkLst>
        </pc:spChg>
      </pc:sldChg>
      <pc:sldChg chg="modSp add mod">
        <pc:chgData name="LYDIA DIAMANTOPOULOU" userId="b4242e76ae30f1d2" providerId="LiveId" clId="{7774122D-E119-4B23-AAAD-5F1236791581}" dt="2023-08-31T16:51:50.711" v="591" actId="20577"/>
        <pc:sldMkLst>
          <pc:docMk/>
          <pc:sldMk cId="2571421445" sldId="780"/>
        </pc:sldMkLst>
        <pc:spChg chg="mod">
          <ac:chgData name="LYDIA DIAMANTOPOULOU" userId="b4242e76ae30f1d2" providerId="LiveId" clId="{7774122D-E119-4B23-AAAD-5F1236791581}" dt="2023-08-31T16:51:50.711" v="591" actId="20577"/>
          <ac:spMkLst>
            <pc:docMk/>
            <pc:sldMk cId="2571421445" sldId="780"/>
            <ac:spMk id="10" creationId="{A5784A08-DBED-F340-8F75-A8E3E38A9BD0}"/>
          </ac:spMkLst>
        </pc:spChg>
      </pc:sldChg>
      <pc:sldChg chg="del">
        <pc:chgData name="LYDIA DIAMANTOPOULOU" userId="b4242e76ae30f1d2" providerId="LiveId" clId="{7774122D-E119-4B23-AAAD-5F1236791581}" dt="2023-08-31T12:37:14.554" v="67" actId="47"/>
        <pc:sldMkLst>
          <pc:docMk/>
          <pc:sldMk cId="2571421445" sldId="780"/>
        </pc:sldMkLst>
      </pc:sldChg>
      <pc:sldChg chg="addSp delSp modSp add mod">
        <pc:chgData name="LYDIA DIAMANTOPOULOU" userId="b4242e76ae30f1d2" providerId="LiveId" clId="{7774122D-E119-4B23-AAAD-5F1236791581}" dt="2023-08-31T16:55:50.276" v="607" actId="123"/>
        <pc:sldMkLst>
          <pc:docMk/>
          <pc:sldMk cId="2064754108" sldId="781"/>
        </pc:sldMkLst>
        <pc:spChg chg="add del">
          <ac:chgData name="LYDIA DIAMANTOPOULOU" userId="b4242e76ae30f1d2" providerId="LiveId" clId="{7774122D-E119-4B23-AAAD-5F1236791581}" dt="2023-08-31T16:54:55.085" v="596" actId="478"/>
          <ac:spMkLst>
            <pc:docMk/>
            <pc:sldMk cId="2064754108" sldId="781"/>
            <ac:spMk id="2" creationId="{D0B9A30E-DFD9-8836-71C5-23457259D9EA}"/>
          </ac:spMkLst>
        </pc:spChg>
        <pc:spChg chg="add mod">
          <ac:chgData name="LYDIA DIAMANTOPOULOU" userId="b4242e76ae30f1d2" providerId="LiveId" clId="{7774122D-E119-4B23-AAAD-5F1236791581}" dt="2023-08-31T16:55:42.038" v="604" actId="14100"/>
          <ac:spMkLst>
            <pc:docMk/>
            <pc:sldMk cId="2064754108" sldId="781"/>
            <ac:spMk id="6" creationId="{79419A0C-BBCB-3C54-FC1D-EC9C57225259}"/>
          </ac:spMkLst>
        </pc:spChg>
        <pc:spChg chg="add mod">
          <ac:chgData name="LYDIA DIAMANTOPOULOU" userId="b4242e76ae30f1d2" providerId="LiveId" clId="{7774122D-E119-4B23-AAAD-5F1236791581}" dt="2023-08-31T16:55:50.276" v="607" actId="123"/>
          <ac:spMkLst>
            <pc:docMk/>
            <pc:sldMk cId="2064754108" sldId="781"/>
            <ac:spMk id="8" creationId="{7A4B9EBA-4130-3AE4-EB5B-ACA4830B2EC2}"/>
          </ac:spMkLst>
        </pc:spChg>
        <pc:spChg chg="add del">
          <ac:chgData name="LYDIA DIAMANTOPOULOU" userId="b4242e76ae30f1d2" providerId="LiveId" clId="{7774122D-E119-4B23-AAAD-5F1236791581}" dt="2023-08-31T16:54:55.085" v="596" actId="478"/>
          <ac:spMkLst>
            <pc:docMk/>
            <pc:sldMk cId="2064754108" sldId="781"/>
            <ac:spMk id="10" creationId="{A5784A08-DBED-F340-8F75-A8E3E38A9BD0}"/>
          </ac:spMkLst>
        </pc:spChg>
        <pc:picChg chg="add del">
          <ac:chgData name="LYDIA DIAMANTOPOULOU" userId="b4242e76ae30f1d2" providerId="LiveId" clId="{7774122D-E119-4B23-AAAD-5F1236791581}" dt="2023-08-31T16:54:55.085" v="596" actId="478"/>
          <ac:picMkLst>
            <pc:docMk/>
            <pc:sldMk cId="2064754108" sldId="781"/>
            <ac:picMk id="1026" creationId="{2E088F24-23C7-0CE6-070D-C00F2534D68B}"/>
          </ac:picMkLst>
        </pc:picChg>
      </pc:sldChg>
      <pc:sldChg chg="del">
        <pc:chgData name="LYDIA DIAMANTOPOULOU" userId="b4242e76ae30f1d2" providerId="LiveId" clId="{7774122D-E119-4B23-AAAD-5F1236791581}" dt="2023-08-31T12:37:14.518" v="66" actId="47"/>
        <pc:sldMkLst>
          <pc:docMk/>
          <pc:sldMk cId="2064754108" sldId="781"/>
        </pc:sldMkLst>
      </pc:sldChg>
      <pc:sldChg chg="add">
        <pc:chgData name="LYDIA DIAMANTOPOULOU" userId="b4242e76ae30f1d2" providerId="LiveId" clId="{7774122D-E119-4B23-AAAD-5F1236791581}" dt="2023-08-31T16:55:54.372" v="608"/>
        <pc:sldMkLst>
          <pc:docMk/>
          <pc:sldMk cId="2310401843" sldId="782"/>
        </pc:sldMkLst>
      </pc:sldChg>
      <pc:sldChg chg="del">
        <pc:chgData name="LYDIA DIAMANTOPOULOU" userId="b4242e76ae30f1d2" providerId="LiveId" clId="{7774122D-E119-4B23-AAAD-5F1236791581}" dt="2023-08-31T12:37:11.195" v="33" actId="47"/>
        <pc:sldMkLst>
          <pc:docMk/>
          <pc:sldMk cId="2909599229" sldId="782"/>
        </pc:sldMkLst>
      </pc:sldChg>
      <pc:sldChg chg="delSp modSp add mod">
        <pc:chgData name="LYDIA DIAMANTOPOULOU" userId="b4242e76ae30f1d2" providerId="LiveId" clId="{7774122D-E119-4B23-AAAD-5F1236791581}" dt="2023-08-31T17:01:39.808" v="1013" actId="20577"/>
        <pc:sldMkLst>
          <pc:docMk/>
          <pc:sldMk cId="2153887489" sldId="783"/>
        </pc:sldMkLst>
        <pc:spChg chg="mod">
          <ac:chgData name="LYDIA DIAMANTOPOULOU" userId="b4242e76ae30f1d2" providerId="LiveId" clId="{7774122D-E119-4B23-AAAD-5F1236791581}" dt="2023-08-31T16:57:10.738" v="645" actId="20577"/>
          <ac:spMkLst>
            <pc:docMk/>
            <pc:sldMk cId="2153887489" sldId="783"/>
            <ac:spMk id="5" creationId="{00000000-0000-0000-0000-000000000000}"/>
          </ac:spMkLst>
        </pc:spChg>
        <pc:spChg chg="del">
          <ac:chgData name="LYDIA DIAMANTOPOULOU" userId="b4242e76ae30f1d2" providerId="LiveId" clId="{7774122D-E119-4B23-AAAD-5F1236791581}" dt="2023-08-31T16:57:15.568" v="646" actId="478"/>
          <ac:spMkLst>
            <pc:docMk/>
            <pc:sldMk cId="2153887489" sldId="783"/>
            <ac:spMk id="6" creationId="{79419A0C-BBCB-3C54-FC1D-EC9C57225259}"/>
          </ac:spMkLst>
        </pc:spChg>
        <pc:spChg chg="mod">
          <ac:chgData name="LYDIA DIAMANTOPOULOU" userId="b4242e76ae30f1d2" providerId="LiveId" clId="{7774122D-E119-4B23-AAAD-5F1236791581}" dt="2023-08-31T17:01:39.808" v="1013" actId="20577"/>
          <ac:spMkLst>
            <pc:docMk/>
            <pc:sldMk cId="2153887489" sldId="783"/>
            <ac:spMk id="8" creationId="{7A4B9EBA-4130-3AE4-EB5B-ACA4830B2EC2}"/>
          </ac:spMkLst>
        </pc:spChg>
      </pc:sldChg>
      <pc:sldChg chg="del">
        <pc:chgData name="LYDIA DIAMANTOPOULOU" userId="b4242e76ae30f1d2" providerId="LiveId" clId="{7774122D-E119-4B23-AAAD-5F1236791581}" dt="2023-08-31T12:37:11.033" v="28" actId="47"/>
        <pc:sldMkLst>
          <pc:docMk/>
          <pc:sldMk cId="3042330253" sldId="783"/>
        </pc:sldMkLst>
      </pc:sldChg>
      <pc:sldChg chg="modSp add mod">
        <pc:chgData name="LYDIA DIAMANTOPOULOU" userId="b4242e76ae30f1d2" providerId="LiveId" clId="{7774122D-E119-4B23-AAAD-5F1236791581}" dt="2023-08-31T17:03:53.629" v="1456" actId="20577"/>
        <pc:sldMkLst>
          <pc:docMk/>
          <pc:sldMk cId="1867032065" sldId="784"/>
        </pc:sldMkLst>
        <pc:spChg chg="mod">
          <ac:chgData name="LYDIA DIAMANTOPOULOU" userId="b4242e76ae30f1d2" providerId="LiveId" clId="{7774122D-E119-4B23-AAAD-5F1236791581}" dt="2023-08-31T17:03:53.629" v="1456" actId="20577"/>
          <ac:spMkLst>
            <pc:docMk/>
            <pc:sldMk cId="1867032065" sldId="784"/>
            <ac:spMk id="8" creationId="{7A4B9EBA-4130-3AE4-EB5B-ACA4830B2EC2}"/>
          </ac:spMkLst>
        </pc:spChg>
      </pc:sldChg>
      <pc:sldChg chg="del">
        <pc:chgData name="LYDIA DIAMANTOPOULOU" userId="b4242e76ae30f1d2" providerId="LiveId" clId="{7774122D-E119-4B23-AAAD-5F1236791581}" dt="2023-08-31T12:37:10.873" v="25" actId="47"/>
        <pc:sldMkLst>
          <pc:docMk/>
          <pc:sldMk cId="2330279502" sldId="784"/>
        </pc:sldMkLst>
      </pc:sldChg>
      <pc:sldChg chg="del">
        <pc:chgData name="LYDIA DIAMANTOPOULOU" userId="b4242e76ae30f1d2" providerId="LiveId" clId="{7774122D-E119-4B23-AAAD-5F1236791581}" dt="2023-08-31T12:37:10.930" v="26" actId="47"/>
        <pc:sldMkLst>
          <pc:docMk/>
          <pc:sldMk cId="2674142771" sldId="785"/>
        </pc:sldMkLst>
      </pc:sldChg>
      <pc:sldChg chg="modSp add mod">
        <pc:chgData name="LYDIA DIAMANTOPOULOU" userId="b4242e76ae30f1d2" providerId="LiveId" clId="{7774122D-E119-4B23-AAAD-5F1236791581}" dt="2023-08-31T17:06:38.515" v="1760" actId="20577"/>
        <pc:sldMkLst>
          <pc:docMk/>
          <pc:sldMk cId="2674142771" sldId="785"/>
        </pc:sldMkLst>
        <pc:spChg chg="mod">
          <ac:chgData name="LYDIA DIAMANTOPOULOU" userId="b4242e76ae30f1d2" providerId="LiveId" clId="{7774122D-E119-4B23-AAAD-5F1236791581}" dt="2023-08-31T17:06:38.515" v="1760" actId="20577"/>
          <ac:spMkLst>
            <pc:docMk/>
            <pc:sldMk cId="2674142771" sldId="785"/>
            <ac:spMk id="8" creationId="{7A4B9EBA-4130-3AE4-EB5B-ACA4830B2EC2}"/>
          </ac:spMkLst>
        </pc:spChg>
      </pc:sldChg>
      <pc:sldChg chg="modSp add mod">
        <pc:chgData name="LYDIA DIAMANTOPOULOU" userId="b4242e76ae30f1d2" providerId="LiveId" clId="{7774122D-E119-4B23-AAAD-5F1236791581}" dt="2023-08-31T17:07:41.035" v="1877" actId="1076"/>
        <pc:sldMkLst>
          <pc:docMk/>
          <pc:sldMk cId="1949921279" sldId="786"/>
        </pc:sldMkLst>
        <pc:spChg chg="mod">
          <ac:chgData name="LYDIA DIAMANTOPOULOU" userId="b4242e76ae30f1d2" providerId="LiveId" clId="{7774122D-E119-4B23-AAAD-5F1236791581}" dt="2023-08-31T17:07:41.035" v="1877" actId="1076"/>
          <ac:spMkLst>
            <pc:docMk/>
            <pc:sldMk cId="1949921279" sldId="786"/>
            <ac:spMk id="8" creationId="{7A4B9EBA-4130-3AE4-EB5B-ACA4830B2EC2}"/>
          </ac:spMkLst>
        </pc:spChg>
      </pc:sldChg>
      <pc:sldChg chg="del">
        <pc:chgData name="LYDIA DIAMANTOPOULOU" userId="b4242e76ae30f1d2" providerId="LiveId" clId="{7774122D-E119-4B23-AAAD-5F1236791581}" dt="2023-08-31T12:37:11.052" v="29" actId="47"/>
        <pc:sldMkLst>
          <pc:docMk/>
          <pc:sldMk cId="2611374249" sldId="786"/>
        </pc:sldMkLst>
      </pc:sldChg>
      <pc:sldChg chg="del">
        <pc:chgData name="LYDIA DIAMANTOPOULOU" userId="b4242e76ae30f1d2" providerId="LiveId" clId="{7774122D-E119-4B23-AAAD-5F1236791581}" dt="2023-08-31T12:37:11.096" v="30" actId="47"/>
        <pc:sldMkLst>
          <pc:docMk/>
          <pc:sldMk cId="199247587" sldId="787"/>
        </pc:sldMkLst>
      </pc:sldChg>
      <pc:sldChg chg="add">
        <pc:chgData name="LYDIA DIAMANTOPOULOU" userId="b4242e76ae30f1d2" providerId="LiveId" clId="{7774122D-E119-4B23-AAAD-5F1236791581}" dt="2023-08-31T17:07:43.237" v="1878"/>
        <pc:sldMkLst>
          <pc:docMk/>
          <pc:sldMk cId="3911036231" sldId="787"/>
        </pc:sldMkLst>
      </pc:sldChg>
      <pc:sldChg chg="modSp add mod">
        <pc:chgData name="LYDIA DIAMANTOPOULOU" userId="b4242e76ae30f1d2" providerId="LiveId" clId="{7774122D-E119-4B23-AAAD-5F1236791581}" dt="2023-08-31T17:09:22.705" v="1949" actId="20577"/>
        <pc:sldMkLst>
          <pc:docMk/>
          <pc:sldMk cId="675595510" sldId="788"/>
        </pc:sldMkLst>
        <pc:spChg chg="mod">
          <ac:chgData name="LYDIA DIAMANTOPOULOU" userId="b4242e76ae30f1d2" providerId="LiveId" clId="{7774122D-E119-4B23-AAAD-5F1236791581}" dt="2023-08-31T17:09:22.705" v="1949" actId="20577"/>
          <ac:spMkLst>
            <pc:docMk/>
            <pc:sldMk cId="675595510" sldId="788"/>
            <ac:spMk id="8" creationId="{7A4B9EBA-4130-3AE4-EB5B-ACA4830B2EC2}"/>
          </ac:spMkLst>
        </pc:spChg>
      </pc:sldChg>
      <pc:sldChg chg="del">
        <pc:chgData name="LYDIA DIAMANTOPOULOU" userId="b4242e76ae30f1d2" providerId="LiveId" clId="{7774122D-E119-4B23-AAAD-5F1236791581}" dt="2023-08-31T12:37:11.111" v="31" actId="47"/>
        <pc:sldMkLst>
          <pc:docMk/>
          <pc:sldMk cId="4016239225" sldId="788"/>
        </pc:sldMkLst>
      </pc:sldChg>
      <pc:sldChg chg="modSp add mod">
        <pc:chgData name="LYDIA DIAMANTOPOULOU" userId="b4242e76ae30f1d2" providerId="LiveId" clId="{7774122D-E119-4B23-AAAD-5F1236791581}" dt="2023-08-31T17:10:13.021" v="1957" actId="20577"/>
        <pc:sldMkLst>
          <pc:docMk/>
          <pc:sldMk cId="535321832" sldId="789"/>
        </pc:sldMkLst>
        <pc:spChg chg="mod">
          <ac:chgData name="LYDIA DIAMANTOPOULOU" userId="b4242e76ae30f1d2" providerId="LiveId" clId="{7774122D-E119-4B23-AAAD-5F1236791581}" dt="2023-08-31T17:10:13.021" v="1957" actId="20577"/>
          <ac:spMkLst>
            <pc:docMk/>
            <pc:sldMk cId="535321832" sldId="789"/>
            <ac:spMk id="8" creationId="{7A4B9EBA-4130-3AE4-EB5B-ACA4830B2EC2}"/>
          </ac:spMkLst>
        </pc:spChg>
      </pc:sldChg>
      <pc:sldChg chg="del">
        <pc:chgData name="LYDIA DIAMANTOPOULOU" userId="b4242e76ae30f1d2" providerId="LiveId" clId="{7774122D-E119-4B23-AAAD-5F1236791581}" dt="2023-08-31T12:37:11.151" v="32" actId="47"/>
        <pc:sldMkLst>
          <pc:docMk/>
          <pc:sldMk cId="3179012709" sldId="789"/>
        </pc:sldMkLst>
      </pc:sldChg>
      <pc:sldChg chg="del">
        <pc:chgData name="LYDIA DIAMANTOPOULOU" userId="b4242e76ae30f1d2" providerId="LiveId" clId="{7774122D-E119-4B23-AAAD-5F1236791581}" dt="2023-08-31T12:37:11.215" v="34" actId="47"/>
        <pc:sldMkLst>
          <pc:docMk/>
          <pc:sldMk cId="855429272" sldId="790"/>
        </pc:sldMkLst>
      </pc:sldChg>
      <pc:sldChg chg="modSp add mod">
        <pc:chgData name="LYDIA DIAMANTOPOULOU" userId="b4242e76ae30f1d2" providerId="LiveId" clId="{7774122D-E119-4B23-AAAD-5F1236791581}" dt="2023-08-31T17:11:01.195" v="1963" actId="113"/>
        <pc:sldMkLst>
          <pc:docMk/>
          <pc:sldMk cId="2751378269" sldId="790"/>
        </pc:sldMkLst>
        <pc:spChg chg="mod">
          <ac:chgData name="LYDIA DIAMANTOPOULOU" userId="b4242e76ae30f1d2" providerId="LiveId" clId="{7774122D-E119-4B23-AAAD-5F1236791581}" dt="2023-08-31T17:11:01.195" v="1963" actId="113"/>
          <ac:spMkLst>
            <pc:docMk/>
            <pc:sldMk cId="2751378269" sldId="790"/>
            <ac:spMk id="8" creationId="{7A4B9EBA-4130-3AE4-EB5B-ACA4830B2EC2}"/>
          </ac:spMkLst>
        </pc:spChg>
      </pc:sldChg>
      <pc:sldChg chg="del">
        <pc:chgData name="LYDIA DIAMANTOPOULOU" userId="b4242e76ae30f1d2" providerId="LiveId" clId="{7774122D-E119-4B23-AAAD-5F1236791581}" dt="2023-08-31T12:37:11.767" v="35" actId="47"/>
        <pc:sldMkLst>
          <pc:docMk/>
          <pc:sldMk cId="633872432" sldId="791"/>
        </pc:sldMkLst>
      </pc:sldChg>
      <pc:sldChg chg="modSp add mod">
        <pc:chgData name="LYDIA DIAMANTOPOULOU" userId="b4242e76ae30f1d2" providerId="LiveId" clId="{7774122D-E119-4B23-AAAD-5F1236791581}" dt="2023-08-31T17:14:34.309" v="1969" actId="20577"/>
        <pc:sldMkLst>
          <pc:docMk/>
          <pc:sldMk cId="1741548727" sldId="791"/>
        </pc:sldMkLst>
        <pc:spChg chg="mod">
          <ac:chgData name="LYDIA DIAMANTOPOULOU" userId="b4242e76ae30f1d2" providerId="LiveId" clId="{7774122D-E119-4B23-AAAD-5F1236791581}" dt="2023-08-31T17:14:34.309" v="1969" actId="20577"/>
          <ac:spMkLst>
            <pc:docMk/>
            <pc:sldMk cId="1741548727" sldId="791"/>
            <ac:spMk id="8" creationId="{7A4B9EBA-4130-3AE4-EB5B-ACA4830B2EC2}"/>
          </ac:spMkLst>
        </pc:spChg>
      </pc:sldChg>
      <pc:sldChg chg="modSp add mod">
        <pc:chgData name="LYDIA DIAMANTOPOULOU" userId="b4242e76ae30f1d2" providerId="LiveId" clId="{7774122D-E119-4B23-AAAD-5F1236791581}" dt="2023-08-31T17:25:12.948" v="1978"/>
        <pc:sldMkLst>
          <pc:docMk/>
          <pc:sldMk cId="220818288" sldId="792"/>
        </pc:sldMkLst>
        <pc:spChg chg="mod">
          <ac:chgData name="LYDIA DIAMANTOPOULOU" userId="b4242e76ae30f1d2" providerId="LiveId" clId="{7774122D-E119-4B23-AAAD-5F1236791581}" dt="2023-08-31T17:25:12.948" v="1978"/>
          <ac:spMkLst>
            <pc:docMk/>
            <pc:sldMk cId="220818288" sldId="792"/>
            <ac:spMk id="8" creationId="{7A4B9EBA-4130-3AE4-EB5B-ACA4830B2EC2}"/>
          </ac:spMkLst>
        </pc:spChg>
      </pc:sldChg>
      <pc:sldChg chg="del">
        <pc:chgData name="LYDIA DIAMANTOPOULOU" userId="b4242e76ae30f1d2" providerId="LiveId" clId="{7774122D-E119-4B23-AAAD-5F1236791581}" dt="2023-08-31T12:37:12.294" v="36" actId="47"/>
        <pc:sldMkLst>
          <pc:docMk/>
          <pc:sldMk cId="2713948371" sldId="792"/>
        </pc:sldMkLst>
      </pc:sldChg>
      <pc:sldChg chg="modSp add mod">
        <pc:chgData name="LYDIA DIAMANTOPOULOU" userId="b4242e76ae30f1d2" providerId="LiveId" clId="{7774122D-E119-4B23-AAAD-5F1236791581}" dt="2023-08-31T17:26:48.212" v="1982"/>
        <pc:sldMkLst>
          <pc:docMk/>
          <pc:sldMk cId="1715416543" sldId="793"/>
        </pc:sldMkLst>
        <pc:spChg chg="mod">
          <ac:chgData name="LYDIA DIAMANTOPOULOU" userId="b4242e76ae30f1d2" providerId="LiveId" clId="{7774122D-E119-4B23-AAAD-5F1236791581}" dt="2023-08-31T17:26:48.212" v="1982"/>
          <ac:spMkLst>
            <pc:docMk/>
            <pc:sldMk cId="1715416543" sldId="793"/>
            <ac:spMk id="8" creationId="{7A4B9EBA-4130-3AE4-EB5B-ACA4830B2EC2}"/>
          </ac:spMkLst>
        </pc:spChg>
      </pc:sldChg>
      <pc:sldChg chg="del">
        <pc:chgData name="LYDIA DIAMANTOPOULOU" userId="b4242e76ae30f1d2" providerId="LiveId" clId="{7774122D-E119-4B23-AAAD-5F1236791581}" dt="2023-08-31T12:37:12.334" v="37" actId="47"/>
        <pc:sldMkLst>
          <pc:docMk/>
          <pc:sldMk cId="2906449455" sldId="793"/>
        </pc:sldMkLst>
      </pc:sldChg>
      <pc:sldChg chg="add">
        <pc:chgData name="LYDIA DIAMANTOPOULOU" userId="b4242e76ae30f1d2" providerId="LiveId" clId="{7774122D-E119-4B23-AAAD-5F1236791581}" dt="2023-08-31T17:26:13.858" v="1981"/>
        <pc:sldMkLst>
          <pc:docMk/>
          <pc:sldMk cId="1291516529" sldId="794"/>
        </pc:sldMkLst>
      </pc:sldChg>
      <pc:sldChg chg="del">
        <pc:chgData name="LYDIA DIAMANTOPOULOU" userId="b4242e76ae30f1d2" providerId="LiveId" clId="{7774122D-E119-4B23-AAAD-5F1236791581}" dt="2023-08-31T12:37:12.349" v="38" actId="47"/>
        <pc:sldMkLst>
          <pc:docMk/>
          <pc:sldMk cId="3738131248" sldId="794"/>
        </pc:sldMkLst>
      </pc:sldChg>
      <pc:sldChg chg="del">
        <pc:chgData name="LYDIA DIAMANTOPOULOU" userId="b4242e76ae30f1d2" providerId="LiveId" clId="{7774122D-E119-4B23-AAAD-5F1236791581}" dt="2023-08-31T12:37:12.554" v="44" actId="47"/>
        <pc:sldMkLst>
          <pc:docMk/>
          <pc:sldMk cId="3438644631" sldId="795"/>
        </pc:sldMkLst>
      </pc:sldChg>
      <pc:sldChg chg="modSp add mod">
        <pc:chgData name="LYDIA DIAMANTOPOULOU" userId="b4242e76ae30f1d2" providerId="LiveId" clId="{7774122D-E119-4B23-AAAD-5F1236791581}" dt="2023-08-31T17:27:28.679" v="1990" actId="20577"/>
        <pc:sldMkLst>
          <pc:docMk/>
          <pc:sldMk cId="3462338059" sldId="795"/>
        </pc:sldMkLst>
        <pc:spChg chg="mod">
          <ac:chgData name="LYDIA DIAMANTOPOULOU" userId="b4242e76ae30f1d2" providerId="LiveId" clId="{7774122D-E119-4B23-AAAD-5F1236791581}" dt="2023-08-31T17:27:28.679" v="1990" actId="20577"/>
          <ac:spMkLst>
            <pc:docMk/>
            <pc:sldMk cId="3462338059" sldId="795"/>
            <ac:spMk id="8" creationId="{7A4B9EBA-4130-3AE4-EB5B-ACA4830B2EC2}"/>
          </ac:spMkLst>
        </pc:spChg>
      </pc:sldChg>
      <pc:sldChg chg="addSp delSp modSp add del mod">
        <pc:chgData name="LYDIA DIAMANTOPOULOU" userId="b4242e76ae30f1d2" providerId="LiveId" clId="{7774122D-E119-4B23-AAAD-5F1236791581}" dt="2023-08-31T17:31:11.437" v="2010" actId="47"/>
        <pc:sldMkLst>
          <pc:docMk/>
          <pc:sldMk cId="1218037253" sldId="796"/>
        </pc:sldMkLst>
        <pc:spChg chg="del">
          <ac:chgData name="LYDIA DIAMANTOPOULOU" userId="b4242e76ae30f1d2" providerId="LiveId" clId="{7774122D-E119-4B23-AAAD-5F1236791581}" dt="2023-08-31T17:30:55.120" v="1999" actId="478"/>
          <ac:spMkLst>
            <pc:docMk/>
            <pc:sldMk cId="1218037253" sldId="796"/>
            <ac:spMk id="3" creationId="{F688781A-0852-7867-2F71-8367AB54A0BB}"/>
          </ac:spMkLst>
        </pc:spChg>
        <pc:spChg chg="mod">
          <ac:chgData name="LYDIA DIAMANTOPOULOU" userId="b4242e76ae30f1d2" providerId="LiveId" clId="{7774122D-E119-4B23-AAAD-5F1236791581}" dt="2023-08-31T17:31:06.819" v="2007" actId="20577"/>
          <ac:spMkLst>
            <pc:docMk/>
            <pc:sldMk cId="1218037253" sldId="796"/>
            <ac:spMk id="7" creationId="{CB1431CF-8338-DB78-2ABB-217FADFDDE16}"/>
          </ac:spMkLst>
        </pc:spChg>
        <pc:spChg chg="add del mod">
          <ac:chgData name="LYDIA DIAMANTOPOULOU" userId="b4242e76ae30f1d2" providerId="LiveId" clId="{7774122D-E119-4B23-AAAD-5F1236791581}" dt="2023-08-31T17:31:08.626" v="2009" actId="47"/>
          <ac:spMkLst>
            <pc:docMk/>
            <pc:sldMk cId="1218037253" sldId="796"/>
            <ac:spMk id="9" creationId="{4AFA4DC4-F47C-AD80-B15D-47125FC50AED}"/>
          </ac:spMkLst>
        </pc:spChg>
        <pc:cxnChg chg="add del">
          <ac:chgData name="LYDIA DIAMANTOPOULOU" userId="b4242e76ae30f1d2" providerId="LiveId" clId="{7774122D-E119-4B23-AAAD-5F1236791581}" dt="2023-08-31T17:31:07.733" v="2008" actId="478"/>
          <ac:cxnSpMkLst>
            <pc:docMk/>
            <pc:sldMk cId="1218037253" sldId="796"/>
            <ac:cxnSpMk id="5" creationId="{DCF7AB24-7F02-C6CF-1D94-2841363F86C8}"/>
          </ac:cxnSpMkLst>
        </pc:cxnChg>
      </pc:sldChg>
      <pc:sldChg chg="modSp new mod">
        <pc:chgData name="LYDIA DIAMANTOPOULOU" userId="b4242e76ae30f1d2" providerId="LiveId" clId="{7774122D-E119-4B23-AAAD-5F1236791581}" dt="2023-08-31T17:35:49.490" v="2641" actId="20577"/>
        <pc:sldMkLst>
          <pc:docMk/>
          <pc:sldMk cId="2326675236" sldId="796"/>
        </pc:sldMkLst>
        <pc:spChg chg="mod">
          <ac:chgData name="LYDIA DIAMANTOPOULOU" userId="b4242e76ae30f1d2" providerId="LiveId" clId="{7774122D-E119-4B23-AAAD-5F1236791581}" dt="2023-08-31T17:31:50.343" v="2125" actId="1076"/>
          <ac:spMkLst>
            <pc:docMk/>
            <pc:sldMk cId="2326675236" sldId="796"/>
            <ac:spMk id="2" creationId="{17E2CD34-AA52-C291-705F-82CEC6FF1705}"/>
          </ac:spMkLst>
        </pc:spChg>
        <pc:spChg chg="mod">
          <ac:chgData name="LYDIA DIAMANTOPOULOU" userId="b4242e76ae30f1d2" providerId="LiveId" clId="{7774122D-E119-4B23-AAAD-5F1236791581}" dt="2023-08-31T17:35:49.490" v="2641" actId="20577"/>
          <ac:spMkLst>
            <pc:docMk/>
            <pc:sldMk cId="2326675236" sldId="796"/>
            <ac:spMk id="3" creationId="{37F53AAE-5552-BA63-156E-3EFBEAFDEDC6}"/>
          </ac:spMkLst>
        </pc:spChg>
      </pc:sldChg>
      <pc:sldChg chg="modSp add mod">
        <pc:chgData name="LYDIA DIAMANTOPOULOU" userId="b4242e76ae30f1d2" providerId="LiveId" clId="{7774122D-E119-4B23-AAAD-5F1236791581}" dt="2023-08-31T17:38:57.038" v="2986" actId="20577"/>
        <pc:sldMkLst>
          <pc:docMk/>
          <pc:sldMk cId="2542622713" sldId="797"/>
        </pc:sldMkLst>
        <pc:spChg chg="mod">
          <ac:chgData name="LYDIA DIAMANTOPOULOU" userId="b4242e76ae30f1d2" providerId="LiveId" clId="{7774122D-E119-4B23-AAAD-5F1236791581}" dt="2023-08-31T17:38:57.038" v="2986" actId="20577"/>
          <ac:spMkLst>
            <pc:docMk/>
            <pc:sldMk cId="2542622713" sldId="797"/>
            <ac:spMk id="3" creationId="{37F53AAE-5552-BA63-156E-3EFBEAFDEDC6}"/>
          </ac:spMkLst>
        </pc:spChg>
      </pc:sldChg>
      <pc:sldChg chg="del">
        <pc:chgData name="LYDIA DIAMANTOPOULOU" userId="b4242e76ae30f1d2" providerId="LiveId" clId="{7774122D-E119-4B23-AAAD-5F1236791581}" dt="2023-08-31T12:37:12.627" v="46" actId="47"/>
        <pc:sldMkLst>
          <pc:docMk/>
          <pc:sldMk cId="3326447209" sldId="797"/>
        </pc:sldMkLst>
      </pc:sldChg>
      <pc:sldChg chg="modSp add mod">
        <pc:chgData name="LYDIA DIAMANTOPOULOU" userId="b4242e76ae30f1d2" providerId="LiveId" clId="{7774122D-E119-4B23-AAAD-5F1236791581}" dt="2023-08-31T17:41:14.490" v="3287" actId="20577"/>
        <pc:sldMkLst>
          <pc:docMk/>
          <pc:sldMk cId="1018384380" sldId="798"/>
        </pc:sldMkLst>
        <pc:spChg chg="mod">
          <ac:chgData name="LYDIA DIAMANTOPOULOU" userId="b4242e76ae30f1d2" providerId="LiveId" clId="{7774122D-E119-4B23-AAAD-5F1236791581}" dt="2023-08-31T17:41:14.490" v="3287" actId="20577"/>
          <ac:spMkLst>
            <pc:docMk/>
            <pc:sldMk cId="1018384380" sldId="798"/>
            <ac:spMk id="3" creationId="{37F53AAE-5552-BA63-156E-3EFBEAFDEDC6}"/>
          </ac:spMkLst>
        </pc:spChg>
      </pc:sldChg>
      <pc:sldChg chg="del">
        <pc:chgData name="LYDIA DIAMANTOPOULOU" userId="b4242e76ae30f1d2" providerId="LiveId" clId="{7774122D-E119-4B23-AAAD-5F1236791581}" dt="2023-08-31T12:37:12.679" v="47" actId="47"/>
        <pc:sldMkLst>
          <pc:docMk/>
          <pc:sldMk cId="3447018132" sldId="798"/>
        </pc:sldMkLst>
      </pc:sldChg>
      <pc:sldChg chg="del">
        <pc:chgData name="LYDIA DIAMANTOPOULOU" userId="b4242e76ae30f1d2" providerId="LiveId" clId="{7774122D-E119-4B23-AAAD-5F1236791581}" dt="2023-08-31T12:37:12.700" v="48" actId="47"/>
        <pc:sldMkLst>
          <pc:docMk/>
          <pc:sldMk cId="3154072995" sldId="799"/>
        </pc:sldMkLst>
      </pc:sldChg>
      <pc:sldChg chg="del">
        <pc:chgData name="LYDIA DIAMANTOPOULOU" userId="b4242e76ae30f1d2" providerId="LiveId" clId="{7774122D-E119-4B23-AAAD-5F1236791581}" dt="2023-08-31T12:37:12.735" v="49" actId="47"/>
        <pc:sldMkLst>
          <pc:docMk/>
          <pc:sldMk cId="181083421" sldId="800"/>
        </pc:sldMkLst>
      </pc:sldChg>
      <pc:sldChg chg="del">
        <pc:chgData name="LYDIA DIAMANTOPOULOU" userId="b4242e76ae30f1d2" providerId="LiveId" clId="{7774122D-E119-4B23-AAAD-5F1236791581}" dt="2023-08-31T12:37:12.827" v="51" actId="47"/>
        <pc:sldMkLst>
          <pc:docMk/>
          <pc:sldMk cId="1064636275" sldId="802"/>
        </pc:sldMkLst>
      </pc:sldChg>
      <pc:sldChg chg="del">
        <pc:chgData name="LYDIA DIAMANTOPOULOU" userId="b4242e76ae30f1d2" providerId="LiveId" clId="{7774122D-E119-4B23-AAAD-5F1236791581}" dt="2023-08-31T12:37:12.856" v="52" actId="47"/>
        <pc:sldMkLst>
          <pc:docMk/>
          <pc:sldMk cId="905937024" sldId="803"/>
        </pc:sldMkLst>
      </pc:sldChg>
      <pc:sldChg chg="del">
        <pc:chgData name="LYDIA DIAMANTOPOULOU" userId="b4242e76ae30f1d2" providerId="LiveId" clId="{7774122D-E119-4B23-AAAD-5F1236791581}" dt="2023-08-31T12:37:12.904" v="53" actId="47"/>
        <pc:sldMkLst>
          <pc:docMk/>
          <pc:sldMk cId="17888560" sldId="804"/>
        </pc:sldMkLst>
      </pc:sldChg>
      <pc:sldChg chg="del">
        <pc:chgData name="LYDIA DIAMANTOPOULOU" userId="b4242e76ae30f1d2" providerId="LiveId" clId="{7774122D-E119-4B23-AAAD-5F1236791581}" dt="2023-08-31T12:37:12.931" v="54" actId="47"/>
        <pc:sldMkLst>
          <pc:docMk/>
          <pc:sldMk cId="3062029850" sldId="805"/>
        </pc:sldMkLst>
      </pc:sldChg>
      <pc:sldChg chg="del">
        <pc:chgData name="LYDIA DIAMANTOPOULOU" userId="b4242e76ae30f1d2" providerId="LiveId" clId="{7774122D-E119-4B23-AAAD-5F1236791581}" dt="2023-08-31T12:37:13.630" v="55" actId="47"/>
        <pc:sldMkLst>
          <pc:docMk/>
          <pc:sldMk cId="283388417" sldId="806"/>
        </pc:sldMkLst>
      </pc:sldChg>
      <pc:sldChg chg="del">
        <pc:chgData name="LYDIA DIAMANTOPOULOU" userId="b4242e76ae30f1d2" providerId="LiveId" clId="{7774122D-E119-4B23-AAAD-5F1236791581}" dt="2023-08-31T12:37:14.168" v="56" actId="47"/>
        <pc:sldMkLst>
          <pc:docMk/>
          <pc:sldMk cId="4051603097" sldId="807"/>
        </pc:sldMkLst>
      </pc:sldChg>
      <pc:sldChg chg="del">
        <pc:chgData name="LYDIA DIAMANTOPOULOU" userId="b4242e76ae30f1d2" providerId="LiveId" clId="{7774122D-E119-4B23-AAAD-5F1236791581}" dt="2023-08-31T12:37:14.183" v="57" actId="47"/>
        <pc:sldMkLst>
          <pc:docMk/>
          <pc:sldMk cId="3173002175" sldId="808"/>
        </pc:sldMkLst>
      </pc:sldChg>
      <pc:sldChg chg="del">
        <pc:chgData name="LYDIA DIAMANTOPOULOU" userId="b4242e76ae30f1d2" providerId="LiveId" clId="{7774122D-E119-4B23-AAAD-5F1236791581}" dt="2023-08-31T12:37:12.790" v="50" actId="47"/>
        <pc:sldMkLst>
          <pc:docMk/>
          <pc:sldMk cId="1630045478" sldId="809"/>
        </pc:sldMkLst>
      </pc:sldChg>
      <pc:sldChg chg="del">
        <pc:chgData name="LYDIA DIAMANTOPOULOU" userId="b4242e76ae30f1d2" providerId="LiveId" clId="{7774122D-E119-4B23-AAAD-5F1236791581}" dt="2023-08-31T12:37:14.244" v="58" actId="47"/>
        <pc:sldMkLst>
          <pc:docMk/>
          <pc:sldMk cId="2235818496" sldId="810"/>
        </pc:sldMkLst>
      </pc:sldChg>
      <pc:sldChg chg="del">
        <pc:chgData name="LYDIA DIAMANTOPOULOU" userId="b4242e76ae30f1d2" providerId="LiveId" clId="{7774122D-E119-4B23-AAAD-5F1236791581}" dt="2023-08-31T12:37:14.302" v="60" actId="47"/>
        <pc:sldMkLst>
          <pc:docMk/>
          <pc:sldMk cId="1660193233" sldId="811"/>
        </pc:sldMkLst>
      </pc:sldChg>
      <pc:sldChg chg="del">
        <pc:chgData name="LYDIA DIAMANTOPOULOU" userId="b4242e76ae30f1d2" providerId="LiveId" clId="{7774122D-E119-4B23-AAAD-5F1236791581}" dt="2023-08-31T12:37:14.271" v="59" actId="47"/>
        <pc:sldMkLst>
          <pc:docMk/>
          <pc:sldMk cId="1313434706" sldId="812"/>
        </pc:sldMkLst>
      </pc:sldChg>
      <pc:sldChg chg="del">
        <pc:chgData name="LYDIA DIAMANTOPOULOU" userId="b4242e76ae30f1d2" providerId="LiveId" clId="{7774122D-E119-4B23-AAAD-5F1236791581}" dt="2023-08-31T12:37:14.337" v="61" actId="47"/>
        <pc:sldMkLst>
          <pc:docMk/>
          <pc:sldMk cId="3205764689" sldId="813"/>
        </pc:sldMkLst>
      </pc:sldChg>
      <pc:sldChg chg="del">
        <pc:chgData name="LYDIA DIAMANTOPOULOU" userId="b4242e76ae30f1d2" providerId="LiveId" clId="{7774122D-E119-4B23-AAAD-5F1236791581}" dt="2023-08-31T12:37:14.396" v="62" actId="47"/>
        <pc:sldMkLst>
          <pc:docMk/>
          <pc:sldMk cId="3071999578" sldId="814"/>
        </pc:sldMkLst>
      </pc:sldChg>
      <pc:sldChg chg="del">
        <pc:chgData name="LYDIA DIAMANTOPOULOU" userId="b4242e76ae30f1d2" providerId="LiveId" clId="{7774122D-E119-4B23-AAAD-5F1236791581}" dt="2023-08-31T12:37:14.455" v="64" actId="47"/>
        <pc:sldMkLst>
          <pc:docMk/>
          <pc:sldMk cId="4229981674" sldId="815"/>
        </pc:sldMkLst>
      </pc:sldChg>
      <pc:sldChg chg="del">
        <pc:chgData name="LYDIA DIAMANTOPOULOU" userId="b4242e76ae30f1d2" providerId="LiveId" clId="{7774122D-E119-4B23-AAAD-5F1236791581}" dt="2023-08-31T12:37:14.914" v="78" actId="47"/>
        <pc:sldMkLst>
          <pc:docMk/>
          <pc:sldMk cId="3332186229" sldId="816"/>
        </pc:sldMkLst>
      </pc:sldChg>
      <pc:sldChg chg="del">
        <pc:chgData name="LYDIA DIAMANTOPOULOU" userId="b4242e76ae30f1d2" providerId="LiveId" clId="{7774122D-E119-4B23-AAAD-5F1236791581}" dt="2023-08-31T12:37:15.018" v="81" actId="47"/>
        <pc:sldMkLst>
          <pc:docMk/>
          <pc:sldMk cId="2434576795" sldId="817"/>
        </pc:sldMkLst>
      </pc:sldChg>
      <pc:sldChg chg="del">
        <pc:chgData name="LYDIA DIAMANTOPOULOU" userId="b4242e76ae30f1d2" providerId="LiveId" clId="{7774122D-E119-4B23-AAAD-5F1236791581}" dt="2023-08-31T12:37:14.487" v="65" actId="47"/>
        <pc:sldMkLst>
          <pc:docMk/>
          <pc:sldMk cId="0" sldId="819"/>
        </pc:sldMkLst>
      </pc:sldChg>
      <pc:sldChg chg="del">
        <pc:chgData name="LYDIA DIAMANTOPOULOU" userId="b4242e76ae30f1d2" providerId="LiveId" clId="{7774122D-E119-4B23-AAAD-5F1236791581}" dt="2023-08-31T12:37:14.586" v="68" actId="47"/>
        <pc:sldMkLst>
          <pc:docMk/>
          <pc:sldMk cId="0" sldId="820"/>
        </pc:sldMkLst>
      </pc:sldChg>
      <pc:sldChg chg="del">
        <pc:chgData name="LYDIA DIAMANTOPOULOU" userId="b4242e76ae30f1d2" providerId="LiveId" clId="{7774122D-E119-4B23-AAAD-5F1236791581}" dt="2023-08-31T12:37:14.613" v="69" actId="47"/>
        <pc:sldMkLst>
          <pc:docMk/>
          <pc:sldMk cId="0" sldId="821"/>
        </pc:sldMkLst>
      </pc:sldChg>
      <pc:sldChg chg="del">
        <pc:chgData name="LYDIA DIAMANTOPOULOU" userId="b4242e76ae30f1d2" providerId="LiveId" clId="{7774122D-E119-4B23-AAAD-5F1236791581}" dt="2023-08-31T12:37:15.046" v="82" actId="47"/>
        <pc:sldMkLst>
          <pc:docMk/>
          <pc:sldMk cId="604126657" sldId="822"/>
        </pc:sldMkLst>
      </pc:sldChg>
      <pc:sldChg chg="del">
        <pc:chgData name="LYDIA DIAMANTOPOULOU" userId="b4242e76ae30f1d2" providerId="LiveId" clId="{7774122D-E119-4B23-AAAD-5F1236791581}" dt="2023-08-31T12:37:15.085" v="83" actId="47"/>
        <pc:sldMkLst>
          <pc:docMk/>
          <pc:sldMk cId="338263315" sldId="823"/>
        </pc:sldMkLst>
      </pc:sldChg>
      <pc:sldChg chg="del">
        <pc:chgData name="LYDIA DIAMANTOPOULOU" userId="b4242e76ae30f1d2" providerId="LiveId" clId="{7774122D-E119-4B23-AAAD-5F1236791581}" dt="2023-08-31T12:37:15.165" v="84" actId="47"/>
        <pc:sldMkLst>
          <pc:docMk/>
          <pc:sldMk cId="1085359328" sldId="824"/>
        </pc:sldMkLst>
      </pc:sldChg>
      <pc:sldChg chg="del">
        <pc:chgData name="LYDIA DIAMANTOPOULOU" userId="b4242e76ae30f1d2" providerId="LiveId" clId="{7774122D-E119-4B23-AAAD-5F1236791581}" dt="2023-08-31T12:37:15.185" v="85" actId="47"/>
        <pc:sldMkLst>
          <pc:docMk/>
          <pc:sldMk cId="262601931" sldId="825"/>
        </pc:sldMkLst>
      </pc:sldChg>
      <pc:sldChg chg="del">
        <pc:chgData name="LYDIA DIAMANTOPOULOU" userId="b4242e76ae30f1d2" providerId="LiveId" clId="{7774122D-E119-4B23-AAAD-5F1236791581}" dt="2023-08-31T12:37:14.418" v="63" actId="47"/>
        <pc:sldMkLst>
          <pc:docMk/>
          <pc:sldMk cId="1022973518" sldId="826"/>
        </pc:sldMkLst>
      </pc:sldChg>
      <pc:sldChg chg="del">
        <pc:chgData name="LYDIA DIAMANTOPOULOU" userId="b4242e76ae30f1d2" providerId="LiveId" clId="{7774122D-E119-4B23-AAAD-5F1236791581}" dt="2023-08-31T12:37:14.652" v="70" actId="47"/>
        <pc:sldMkLst>
          <pc:docMk/>
          <pc:sldMk cId="0" sldId="827"/>
        </pc:sldMkLst>
      </pc:sldChg>
      <pc:sldChg chg="del">
        <pc:chgData name="LYDIA DIAMANTOPOULOU" userId="b4242e76ae30f1d2" providerId="LiveId" clId="{7774122D-E119-4B23-AAAD-5F1236791581}" dt="2023-08-31T12:37:14.682" v="71" actId="47"/>
        <pc:sldMkLst>
          <pc:docMk/>
          <pc:sldMk cId="0" sldId="828"/>
        </pc:sldMkLst>
      </pc:sldChg>
      <pc:sldChg chg="del">
        <pc:chgData name="LYDIA DIAMANTOPOULOU" userId="b4242e76ae30f1d2" providerId="LiveId" clId="{7774122D-E119-4B23-AAAD-5F1236791581}" dt="2023-08-31T12:37:14.716" v="72" actId="47"/>
        <pc:sldMkLst>
          <pc:docMk/>
          <pc:sldMk cId="0" sldId="829"/>
        </pc:sldMkLst>
      </pc:sldChg>
      <pc:sldChg chg="del">
        <pc:chgData name="LYDIA DIAMANTOPOULOU" userId="b4242e76ae30f1d2" providerId="LiveId" clId="{7774122D-E119-4B23-AAAD-5F1236791581}" dt="2023-08-31T12:37:14.751" v="73" actId="47"/>
        <pc:sldMkLst>
          <pc:docMk/>
          <pc:sldMk cId="0" sldId="830"/>
        </pc:sldMkLst>
      </pc:sldChg>
      <pc:sldChg chg="del">
        <pc:chgData name="LYDIA DIAMANTOPOULOU" userId="b4242e76ae30f1d2" providerId="LiveId" clId="{7774122D-E119-4B23-AAAD-5F1236791581}" dt="2023-08-31T12:37:14.784" v="74" actId="47"/>
        <pc:sldMkLst>
          <pc:docMk/>
          <pc:sldMk cId="0" sldId="831"/>
        </pc:sldMkLst>
      </pc:sldChg>
      <pc:sldChg chg="del">
        <pc:chgData name="LYDIA DIAMANTOPOULOU" userId="b4242e76ae30f1d2" providerId="LiveId" clId="{7774122D-E119-4B23-AAAD-5F1236791581}" dt="2023-08-31T12:37:14.815" v="75" actId="47"/>
        <pc:sldMkLst>
          <pc:docMk/>
          <pc:sldMk cId="0" sldId="832"/>
        </pc:sldMkLst>
      </pc:sldChg>
      <pc:sldChg chg="del">
        <pc:chgData name="LYDIA DIAMANTOPOULOU" userId="b4242e76ae30f1d2" providerId="LiveId" clId="{7774122D-E119-4B23-AAAD-5F1236791581}" dt="2023-08-31T12:37:14.850" v="76" actId="47"/>
        <pc:sldMkLst>
          <pc:docMk/>
          <pc:sldMk cId="0" sldId="833"/>
        </pc:sldMkLst>
      </pc:sldChg>
      <pc:sldChg chg="del">
        <pc:chgData name="LYDIA DIAMANTOPOULOU" userId="b4242e76ae30f1d2" providerId="LiveId" clId="{7774122D-E119-4B23-AAAD-5F1236791581}" dt="2023-08-31T12:37:14.885" v="77" actId="47"/>
        <pc:sldMkLst>
          <pc:docMk/>
          <pc:sldMk cId="0" sldId="834"/>
        </pc:sldMkLst>
      </pc:sldChg>
      <pc:sldChg chg="del">
        <pc:chgData name="LYDIA DIAMANTOPOULOU" userId="b4242e76ae30f1d2" providerId="LiveId" clId="{7774122D-E119-4B23-AAAD-5F1236791581}" dt="2023-08-31T12:37:14.949" v="79" actId="47"/>
        <pc:sldMkLst>
          <pc:docMk/>
          <pc:sldMk cId="0" sldId="835"/>
        </pc:sldMkLst>
      </pc:sldChg>
      <pc:sldChg chg="del">
        <pc:chgData name="LYDIA DIAMANTOPOULOU" userId="b4242e76ae30f1d2" providerId="LiveId" clId="{7774122D-E119-4B23-AAAD-5F1236791581}" dt="2023-08-31T12:37:14.982" v="80" actId="47"/>
        <pc:sldMkLst>
          <pc:docMk/>
          <pc:sldMk cId="0" sldId="836"/>
        </pc:sldMkLst>
      </pc:sldChg>
      <pc:sldChg chg="del">
        <pc:chgData name="LYDIA DIAMANTOPOULOU" userId="b4242e76ae30f1d2" providerId="LiveId" clId="{7774122D-E119-4B23-AAAD-5F1236791581}" dt="2023-08-31T12:37:15.799" v="86" actId="47"/>
        <pc:sldMkLst>
          <pc:docMk/>
          <pc:sldMk cId="0" sldId="838"/>
        </pc:sldMkLst>
      </pc:sldChg>
      <pc:sldChg chg="del">
        <pc:chgData name="LYDIA DIAMANTOPOULOU" userId="b4242e76ae30f1d2" providerId="LiveId" clId="{7774122D-E119-4B23-AAAD-5F1236791581}" dt="2023-08-31T12:37:16.283" v="87" actId="47"/>
        <pc:sldMkLst>
          <pc:docMk/>
          <pc:sldMk cId="0" sldId="840"/>
        </pc:sldMkLst>
      </pc:sldChg>
      <pc:sldChg chg="del">
        <pc:chgData name="LYDIA DIAMANTOPOULOU" userId="b4242e76ae30f1d2" providerId="LiveId" clId="{7774122D-E119-4B23-AAAD-5F1236791581}" dt="2023-08-31T12:37:16.331" v="88" actId="47"/>
        <pc:sldMkLst>
          <pc:docMk/>
          <pc:sldMk cId="0" sldId="841"/>
        </pc:sldMkLst>
      </pc:sldChg>
      <pc:sldChg chg="del">
        <pc:chgData name="LYDIA DIAMANTOPOULOU" userId="b4242e76ae30f1d2" providerId="LiveId" clId="{7774122D-E119-4B23-AAAD-5F1236791581}" dt="2023-08-31T12:37:16.464" v="91" actId="47"/>
        <pc:sldMkLst>
          <pc:docMk/>
          <pc:sldMk cId="0" sldId="847"/>
        </pc:sldMkLst>
      </pc:sldChg>
      <pc:sldChg chg="del">
        <pc:chgData name="LYDIA DIAMANTOPOULOU" userId="b4242e76ae30f1d2" providerId="LiveId" clId="{7774122D-E119-4B23-AAAD-5F1236791581}" dt="2023-08-31T12:37:16.396" v="90" actId="47"/>
        <pc:sldMkLst>
          <pc:docMk/>
          <pc:sldMk cId="0" sldId="848"/>
        </pc:sldMkLst>
      </pc:sldChg>
      <pc:sldChg chg="del">
        <pc:chgData name="LYDIA DIAMANTOPOULOU" userId="b4242e76ae30f1d2" providerId="LiveId" clId="{7774122D-E119-4B23-AAAD-5F1236791581}" dt="2023-08-31T12:37:16.351" v="89" actId="47"/>
        <pc:sldMkLst>
          <pc:docMk/>
          <pc:sldMk cId="0" sldId="849"/>
        </pc:sldMkLst>
      </pc:sldChg>
      <pc:sldChg chg="del">
        <pc:chgData name="LYDIA DIAMANTOPOULOU" userId="b4242e76ae30f1d2" providerId="LiveId" clId="{7774122D-E119-4B23-AAAD-5F1236791581}" dt="2023-08-31T12:37:16.490" v="92" actId="47"/>
        <pc:sldMkLst>
          <pc:docMk/>
          <pc:sldMk cId="2136306438" sldId="850"/>
        </pc:sldMkLst>
      </pc:sldChg>
      <pc:sldChg chg="del">
        <pc:chgData name="LYDIA DIAMANTOPOULOU" userId="b4242e76ae30f1d2" providerId="LiveId" clId="{7774122D-E119-4B23-AAAD-5F1236791581}" dt="2023-08-31T12:37:16.551" v="94" actId="47"/>
        <pc:sldMkLst>
          <pc:docMk/>
          <pc:sldMk cId="0" sldId="851"/>
        </pc:sldMkLst>
      </pc:sldChg>
      <pc:sldChg chg="del">
        <pc:chgData name="LYDIA DIAMANTOPOULOU" userId="b4242e76ae30f1d2" providerId="LiveId" clId="{7774122D-E119-4B23-AAAD-5F1236791581}" dt="2023-08-31T12:37:16.776" v="100" actId="47"/>
        <pc:sldMkLst>
          <pc:docMk/>
          <pc:sldMk cId="3784243746" sldId="852"/>
        </pc:sldMkLst>
      </pc:sldChg>
      <pc:sldChg chg="del">
        <pc:chgData name="LYDIA DIAMANTOPOULOU" userId="b4242e76ae30f1d2" providerId="LiveId" clId="{7774122D-E119-4B23-AAAD-5F1236791581}" dt="2023-08-31T12:37:16.980" v="105" actId="47"/>
        <pc:sldMkLst>
          <pc:docMk/>
          <pc:sldMk cId="623207459" sldId="853"/>
        </pc:sldMkLst>
      </pc:sldChg>
      <pc:sldChg chg="del">
        <pc:chgData name="LYDIA DIAMANTOPOULOU" userId="b4242e76ae30f1d2" providerId="LiveId" clId="{7774122D-E119-4B23-AAAD-5F1236791581}" dt="2023-08-31T12:37:18.227" v="115" actId="47"/>
        <pc:sldMkLst>
          <pc:docMk/>
          <pc:sldMk cId="0" sldId="854"/>
        </pc:sldMkLst>
      </pc:sldChg>
      <pc:sldChg chg="del">
        <pc:chgData name="LYDIA DIAMANTOPOULOU" userId="b4242e76ae30f1d2" providerId="LiveId" clId="{7774122D-E119-4B23-AAAD-5F1236791581}" dt="2023-08-31T12:37:17.053" v="107" actId="47"/>
        <pc:sldMkLst>
          <pc:docMk/>
          <pc:sldMk cId="917448674" sldId="855"/>
        </pc:sldMkLst>
      </pc:sldChg>
      <pc:sldChg chg="del">
        <pc:chgData name="LYDIA DIAMANTOPOULOU" userId="b4242e76ae30f1d2" providerId="LiveId" clId="{7774122D-E119-4B23-AAAD-5F1236791581}" dt="2023-08-31T12:37:17.091" v="108" actId="47"/>
        <pc:sldMkLst>
          <pc:docMk/>
          <pc:sldMk cId="1517788616" sldId="856"/>
        </pc:sldMkLst>
      </pc:sldChg>
      <pc:sldChg chg="del">
        <pc:chgData name="LYDIA DIAMANTOPOULOU" userId="b4242e76ae30f1d2" providerId="LiveId" clId="{7774122D-E119-4B23-AAAD-5F1236791581}" dt="2023-08-31T12:37:17.117" v="109" actId="47"/>
        <pc:sldMkLst>
          <pc:docMk/>
          <pc:sldMk cId="1244615354" sldId="857"/>
        </pc:sldMkLst>
      </pc:sldChg>
      <pc:sldChg chg="del">
        <pc:chgData name="LYDIA DIAMANTOPOULOU" userId="b4242e76ae30f1d2" providerId="LiveId" clId="{7774122D-E119-4B23-AAAD-5F1236791581}" dt="2023-08-31T12:37:12.421" v="40" actId="47"/>
        <pc:sldMkLst>
          <pc:docMk/>
          <pc:sldMk cId="0" sldId="858"/>
        </pc:sldMkLst>
      </pc:sldChg>
      <pc:sldChg chg="del">
        <pc:chgData name="LYDIA DIAMANTOPOULOU" userId="b4242e76ae30f1d2" providerId="LiveId" clId="{7774122D-E119-4B23-AAAD-5F1236791581}" dt="2023-08-31T12:37:12.587" v="45" actId="47"/>
        <pc:sldMkLst>
          <pc:docMk/>
          <pc:sldMk cId="0" sldId="859"/>
        </pc:sldMkLst>
      </pc:sldChg>
      <pc:sldChg chg="del">
        <pc:chgData name="LYDIA DIAMANTOPOULOU" userId="b4242e76ae30f1d2" providerId="LiveId" clId="{7774122D-E119-4B23-AAAD-5F1236791581}" dt="2023-08-31T12:37:12.523" v="43" actId="47"/>
        <pc:sldMkLst>
          <pc:docMk/>
          <pc:sldMk cId="2510763843" sldId="860"/>
        </pc:sldMkLst>
      </pc:sldChg>
      <pc:sldChg chg="del">
        <pc:chgData name="LYDIA DIAMANTOPOULOU" userId="b4242e76ae30f1d2" providerId="LiveId" clId="{7774122D-E119-4B23-AAAD-5F1236791581}" dt="2023-08-31T12:37:12.454" v="41" actId="47"/>
        <pc:sldMkLst>
          <pc:docMk/>
          <pc:sldMk cId="0" sldId="861"/>
        </pc:sldMkLst>
      </pc:sldChg>
      <pc:sldChg chg="del">
        <pc:chgData name="LYDIA DIAMANTOPOULOU" userId="b4242e76ae30f1d2" providerId="LiveId" clId="{7774122D-E119-4B23-AAAD-5F1236791581}" dt="2023-08-31T12:37:17.150" v="110" actId="47"/>
        <pc:sldMkLst>
          <pc:docMk/>
          <pc:sldMk cId="0" sldId="862"/>
        </pc:sldMkLst>
      </pc:sldChg>
      <pc:sldChg chg="del">
        <pc:chgData name="LYDIA DIAMANTOPOULOU" userId="b4242e76ae30f1d2" providerId="LiveId" clId="{7774122D-E119-4B23-AAAD-5F1236791581}" dt="2023-08-31T12:37:17.600" v="111" actId="47"/>
        <pc:sldMkLst>
          <pc:docMk/>
          <pc:sldMk cId="0" sldId="863"/>
        </pc:sldMkLst>
      </pc:sldChg>
      <pc:sldChg chg="del">
        <pc:chgData name="LYDIA DIAMANTOPOULOU" userId="b4242e76ae30f1d2" providerId="LiveId" clId="{7774122D-E119-4B23-AAAD-5F1236791581}" dt="2023-08-31T12:37:18.118" v="112" actId="47"/>
        <pc:sldMkLst>
          <pc:docMk/>
          <pc:sldMk cId="0" sldId="864"/>
        </pc:sldMkLst>
      </pc:sldChg>
      <pc:sldChg chg="del">
        <pc:chgData name="LYDIA DIAMANTOPOULOU" userId="b4242e76ae30f1d2" providerId="LiveId" clId="{7774122D-E119-4B23-AAAD-5F1236791581}" dt="2023-08-31T12:37:18.151" v="113" actId="47"/>
        <pc:sldMkLst>
          <pc:docMk/>
          <pc:sldMk cId="0" sldId="865"/>
        </pc:sldMkLst>
      </pc:sldChg>
      <pc:sldChg chg="del">
        <pc:chgData name="LYDIA DIAMANTOPOULOU" userId="b4242e76ae30f1d2" providerId="LiveId" clId="{7774122D-E119-4B23-AAAD-5F1236791581}" dt="2023-08-31T12:37:17.014" v="106" actId="47"/>
        <pc:sldMkLst>
          <pc:docMk/>
          <pc:sldMk cId="1177430537" sldId="866"/>
        </pc:sldMkLst>
      </pc:sldChg>
      <pc:sldChg chg="del">
        <pc:chgData name="LYDIA DIAMANTOPOULOU" userId="b4242e76ae30f1d2" providerId="LiveId" clId="{7774122D-E119-4B23-AAAD-5F1236791581}" dt="2023-08-31T12:37:18.184" v="114" actId="47"/>
        <pc:sldMkLst>
          <pc:docMk/>
          <pc:sldMk cId="0" sldId="867"/>
        </pc:sldMkLst>
      </pc:sldChg>
      <pc:sldChg chg="del">
        <pc:chgData name="LYDIA DIAMANTOPOULOU" userId="b4242e76ae30f1d2" providerId="LiveId" clId="{7774122D-E119-4B23-AAAD-5F1236791581}" dt="2023-08-31T12:37:18.251" v="116" actId="47"/>
        <pc:sldMkLst>
          <pc:docMk/>
          <pc:sldMk cId="0" sldId="868"/>
        </pc:sldMkLst>
      </pc:sldChg>
      <pc:sldChg chg="del">
        <pc:chgData name="LYDIA DIAMANTOPOULOU" userId="b4242e76ae30f1d2" providerId="LiveId" clId="{7774122D-E119-4B23-AAAD-5F1236791581}" dt="2023-08-31T12:37:18.297" v="117" actId="47"/>
        <pc:sldMkLst>
          <pc:docMk/>
          <pc:sldMk cId="0" sldId="869"/>
        </pc:sldMkLst>
      </pc:sldChg>
      <pc:sldChg chg="del">
        <pc:chgData name="LYDIA DIAMANTOPOULOU" userId="b4242e76ae30f1d2" providerId="LiveId" clId="{7774122D-E119-4B23-AAAD-5F1236791581}" dt="2023-08-31T12:37:18.317" v="118" actId="47"/>
        <pc:sldMkLst>
          <pc:docMk/>
          <pc:sldMk cId="0" sldId="870"/>
        </pc:sldMkLst>
      </pc:sldChg>
      <pc:sldChg chg="del">
        <pc:chgData name="LYDIA DIAMANTOPOULOU" userId="b4242e76ae30f1d2" providerId="LiveId" clId="{7774122D-E119-4B23-AAAD-5F1236791581}" dt="2023-08-31T12:37:18.351" v="119" actId="47"/>
        <pc:sldMkLst>
          <pc:docMk/>
          <pc:sldMk cId="0" sldId="871"/>
        </pc:sldMkLst>
      </pc:sldChg>
      <pc:sldChg chg="del">
        <pc:chgData name="LYDIA DIAMANTOPOULOU" userId="b4242e76ae30f1d2" providerId="LiveId" clId="{7774122D-E119-4B23-AAAD-5F1236791581}" dt="2023-08-31T12:37:18.388" v="120" actId="47"/>
        <pc:sldMkLst>
          <pc:docMk/>
          <pc:sldMk cId="2414223384" sldId="872"/>
        </pc:sldMkLst>
      </pc:sldChg>
      <pc:sldChg chg="del">
        <pc:chgData name="LYDIA DIAMANTOPOULOU" userId="b4242e76ae30f1d2" providerId="LiveId" clId="{7774122D-E119-4B23-AAAD-5F1236791581}" dt="2023-08-31T12:37:18.419" v="121" actId="47"/>
        <pc:sldMkLst>
          <pc:docMk/>
          <pc:sldMk cId="1852926931" sldId="873"/>
        </pc:sldMkLst>
      </pc:sldChg>
      <pc:sldChg chg="del">
        <pc:chgData name="LYDIA DIAMANTOPOULOU" userId="b4242e76ae30f1d2" providerId="LiveId" clId="{7774122D-E119-4B23-AAAD-5F1236791581}" dt="2023-08-31T12:37:18.453" v="122" actId="47"/>
        <pc:sldMkLst>
          <pc:docMk/>
          <pc:sldMk cId="2838966126" sldId="874"/>
        </pc:sldMkLst>
      </pc:sldChg>
      <pc:sldChg chg="del">
        <pc:chgData name="LYDIA DIAMANTOPOULOU" userId="b4242e76ae30f1d2" providerId="LiveId" clId="{7774122D-E119-4B23-AAAD-5F1236791581}" dt="2023-08-31T12:37:18.483" v="123" actId="47"/>
        <pc:sldMkLst>
          <pc:docMk/>
          <pc:sldMk cId="2583748695" sldId="875"/>
        </pc:sldMkLst>
      </pc:sldChg>
      <pc:sldChg chg="del">
        <pc:chgData name="LYDIA DIAMANTOPOULOU" userId="b4242e76ae30f1d2" providerId="LiveId" clId="{7774122D-E119-4B23-AAAD-5F1236791581}" dt="2023-08-31T12:37:18.634" v="124" actId="47"/>
        <pc:sldMkLst>
          <pc:docMk/>
          <pc:sldMk cId="4176259931" sldId="876"/>
        </pc:sldMkLst>
      </pc:sldChg>
      <pc:sldChg chg="del">
        <pc:chgData name="LYDIA DIAMANTOPOULOU" userId="b4242e76ae30f1d2" providerId="LiveId" clId="{7774122D-E119-4B23-AAAD-5F1236791581}" dt="2023-08-31T12:37:19.250" v="125" actId="47"/>
        <pc:sldMkLst>
          <pc:docMk/>
          <pc:sldMk cId="2867983063" sldId="877"/>
        </pc:sldMkLst>
      </pc:sldChg>
      <pc:sldChg chg="del">
        <pc:chgData name="LYDIA DIAMANTOPOULOU" userId="b4242e76ae30f1d2" providerId="LiveId" clId="{7774122D-E119-4B23-AAAD-5F1236791581}" dt="2023-08-31T12:37:19.515" v="126" actId="47"/>
        <pc:sldMkLst>
          <pc:docMk/>
          <pc:sldMk cId="2094734831" sldId="878"/>
        </pc:sldMkLst>
      </pc:sldChg>
      <pc:sldChg chg="del">
        <pc:chgData name="LYDIA DIAMANTOPOULOU" userId="b4242e76ae30f1d2" providerId="LiveId" clId="{7774122D-E119-4B23-AAAD-5F1236791581}" dt="2023-08-31T12:37:19.741" v="127" actId="47"/>
        <pc:sldMkLst>
          <pc:docMk/>
          <pc:sldMk cId="4049418623" sldId="879"/>
        </pc:sldMkLst>
      </pc:sldChg>
      <pc:sldChg chg="del">
        <pc:chgData name="LYDIA DIAMANTOPOULOU" userId="b4242e76ae30f1d2" providerId="LiveId" clId="{7774122D-E119-4B23-AAAD-5F1236791581}" dt="2023-08-31T12:37:19.870" v="128" actId="47"/>
        <pc:sldMkLst>
          <pc:docMk/>
          <pc:sldMk cId="215967054" sldId="880"/>
        </pc:sldMkLst>
      </pc:sldChg>
      <pc:sldChg chg="del">
        <pc:chgData name="LYDIA DIAMANTOPOULOU" userId="b4242e76ae30f1d2" providerId="LiveId" clId="{7774122D-E119-4B23-AAAD-5F1236791581}" dt="2023-08-31T12:37:20.104" v="129" actId="47"/>
        <pc:sldMkLst>
          <pc:docMk/>
          <pc:sldMk cId="3246778793" sldId="881"/>
        </pc:sldMkLst>
      </pc:sldChg>
      <pc:sldChg chg="del">
        <pc:chgData name="LYDIA DIAMANTOPOULOU" userId="b4242e76ae30f1d2" providerId="LiveId" clId="{7774122D-E119-4B23-AAAD-5F1236791581}" dt="2023-08-31T12:37:20.382" v="130" actId="47"/>
        <pc:sldMkLst>
          <pc:docMk/>
          <pc:sldMk cId="3707798911" sldId="882"/>
        </pc:sldMkLst>
      </pc:sldChg>
      <pc:sldChg chg="del">
        <pc:chgData name="LYDIA DIAMANTOPOULOU" userId="b4242e76ae30f1d2" providerId="LiveId" clId="{7774122D-E119-4B23-AAAD-5F1236791581}" dt="2023-08-31T12:37:20.697" v="131" actId="47"/>
        <pc:sldMkLst>
          <pc:docMk/>
          <pc:sldMk cId="608206877" sldId="883"/>
        </pc:sldMkLst>
      </pc:sldChg>
      <pc:sldChg chg="del">
        <pc:chgData name="LYDIA DIAMANTOPOULOU" userId="b4242e76ae30f1d2" providerId="LiveId" clId="{7774122D-E119-4B23-AAAD-5F1236791581}" dt="2023-08-31T12:37:21.267" v="132" actId="47"/>
        <pc:sldMkLst>
          <pc:docMk/>
          <pc:sldMk cId="1698441441" sldId="884"/>
        </pc:sldMkLst>
      </pc:sldChg>
      <pc:sldChg chg="del">
        <pc:chgData name="LYDIA DIAMANTOPOULOU" userId="b4242e76ae30f1d2" providerId="LiveId" clId="{7774122D-E119-4B23-AAAD-5F1236791581}" dt="2023-08-31T12:37:21.835" v="133" actId="47"/>
        <pc:sldMkLst>
          <pc:docMk/>
          <pc:sldMk cId="1943176754" sldId="885"/>
        </pc:sldMkLst>
      </pc:sldChg>
      <pc:sldMasterChg chg="delSldLayout">
        <pc:chgData name="LYDIA DIAMANTOPOULOU" userId="b4242e76ae30f1d2" providerId="LiveId" clId="{7774122D-E119-4B23-AAAD-5F1236791581}" dt="2023-08-31T12:37:19.870" v="128" actId="47"/>
        <pc:sldMasterMkLst>
          <pc:docMk/>
          <pc:sldMasterMk cId="0" sldId="2147483648"/>
        </pc:sldMasterMkLst>
        <pc:sldLayoutChg chg="del">
          <pc:chgData name="LYDIA DIAMANTOPOULOU" userId="b4242e76ae30f1d2" providerId="LiveId" clId="{7774122D-E119-4B23-AAAD-5F1236791581}" dt="2023-08-31T12:37:19.870" v="128" actId="47"/>
          <pc:sldLayoutMkLst>
            <pc:docMk/>
            <pc:sldMasterMk cId="0" sldId="2147483648"/>
            <pc:sldLayoutMk cId="2315988778"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50A97-7063-4A5D-B211-1FDBDEC3CDF3}" type="datetimeFigureOut">
              <a:rPr lang="el-GR" smtClean="0"/>
              <a:t>5/9/2023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7B0C9-1440-4FED-A2D7-F6160E41C7CC}" type="slidenum">
              <a:rPr lang="el-GR" smtClean="0"/>
              <a:t>‹#›</a:t>
            </a:fld>
            <a:endParaRPr lang="el-GR" dirty="0"/>
          </a:p>
        </p:txBody>
      </p:sp>
    </p:spTree>
    <p:extLst>
      <p:ext uri="{BB962C8B-B14F-4D97-AF65-F5344CB8AC3E}">
        <p14:creationId xmlns:p14="http://schemas.microsoft.com/office/powerpoint/2010/main" val="304897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9A769F20-EB21-3371-765C-49931A9ED4D3}"/>
              </a:ext>
            </a:extLst>
          </p:cNvPr>
          <p:cNvSpPr>
            <a:spLocks noGrp="1" noRot="1" noChangeAspect="1" noChangeArrowheads="1" noTextEdit="1"/>
          </p:cNvSpPr>
          <p:nvPr>
            <p:ph type="sldImg"/>
          </p:nvPr>
        </p:nvSpPr>
        <p:spPr>
          <a:ln/>
        </p:spPr>
      </p:sp>
      <p:sp>
        <p:nvSpPr>
          <p:cNvPr id="160770" name="Rectangle 3">
            <a:extLst>
              <a:ext uri="{FF2B5EF4-FFF2-40B4-BE49-F238E27FC236}">
                <a16:creationId xmlns:a16="http://schemas.microsoft.com/office/drawing/2014/main" id="{CA84002F-4E3C-D12A-74AA-DA5B9955FC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Οι διευθυντές μιας εταιρείας θέλουν να επιτύ</a:t>
            </a:r>
            <a:r>
              <a:rPr lang="en-US" altLang="en-US">
                <a:latin typeface="Arial" panose="020B0604020202020204" pitchFamily="34" charset="0"/>
              </a:rPr>
              <a:t>χο</a:t>
            </a:r>
            <a:r>
              <a:rPr lang="el-GR" altLang="en-US">
                <a:latin typeface="Arial" panose="020B0604020202020204" pitchFamily="34" charset="0"/>
              </a:rPr>
              <a:t>υν κέρδη. </a:t>
            </a:r>
            <a:r>
              <a:rPr lang="en-US" altLang="en-US">
                <a:latin typeface="Arial" panose="020B0604020202020204" pitchFamily="34" charset="0"/>
              </a:rPr>
              <a:t>Ο</a:t>
            </a:r>
            <a:r>
              <a:rPr lang="el-GR" altLang="en-US">
                <a:latin typeface="Arial" panose="020B0604020202020204" pitchFamily="34" charset="0"/>
              </a:rPr>
              <a:t>ι επενδυτές αναζητούν εταιρείες των οποίων η τιμή της μετοχής θα είναι ανοδική. Οι τράπεζες</a:t>
            </a:r>
            <a:r>
              <a:rPr lang="en-US" altLang="en-US">
                <a:latin typeface="Arial" panose="020B0604020202020204" pitchFamily="34" charset="0"/>
              </a:rPr>
              <a:t> </a:t>
            </a:r>
            <a:r>
              <a:rPr lang="el-GR" altLang="en-US">
                <a:latin typeface="Arial" panose="020B0604020202020204" pitchFamily="34" charset="0"/>
              </a:rPr>
              <a:t>αναζητούν δανειο</a:t>
            </a:r>
            <a:r>
              <a:rPr lang="en-US" altLang="en-US">
                <a:latin typeface="Arial" panose="020B0604020202020204" pitchFamily="34" charset="0"/>
              </a:rPr>
              <a:t>λ</a:t>
            </a:r>
            <a:r>
              <a:rPr lang="el-GR" altLang="en-US">
                <a:latin typeface="Arial" panose="020B0604020202020204" pitchFamily="34" charset="0"/>
              </a:rPr>
              <a:t>ήπτες που θα αποπληρώσουν τα κέρδη τους. Η λογιστική παρ</a:t>
            </a:r>
            <a:r>
              <a:rPr lang="en-US" altLang="en-US">
                <a:latin typeface="Arial" panose="020B0604020202020204" pitchFamily="34" charset="0"/>
              </a:rPr>
              <a:t>έ</a:t>
            </a:r>
            <a:r>
              <a:rPr lang="el-GR" altLang="en-US">
                <a:latin typeface="Arial" panose="020B0604020202020204" pitchFamily="34" charset="0"/>
              </a:rPr>
              <a:t>χει όλη την πληροφόρηση που χρειάζονται οι παραπάνω για να πάρουν τις</a:t>
            </a:r>
            <a:r>
              <a:rPr lang="en-US" altLang="en-US">
                <a:latin typeface="Arial" panose="020B0604020202020204" pitchFamily="34" charset="0"/>
              </a:rPr>
              <a:t> </a:t>
            </a:r>
            <a:r>
              <a:rPr lang="el-GR" altLang="en-US">
                <a:latin typeface="Arial" panose="020B0604020202020204" pitchFamily="34" charset="0"/>
              </a:rPr>
              <a:t>αποφάσεις τους.</a:t>
            </a:r>
            <a:r>
              <a:rPr lang="en-US" altLang="en-US">
                <a:latin typeface="Arial" panose="020B0604020202020204" pitchFamily="34" charset="0"/>
              </a:rPr>
              <a:t> </a:t>
            </a:r>
            <a:r>
              <a:rPr lang="el-GR" altLang="en-US">
                <a:latin typeface="Arial" panose="020B0604020202020204" pitchFamily="34" charset="0"/>
              </a:rPr>
              <a:t>Η λογιστική παρέχει τις πληροφ</a:t>
            </a:r>
            <a:r>
              <a:rPr lang="en-US" altLang="en-US">
                <a:latin typeface="Arial" panose="020B0604020202020204" pitchFamily="34" charset="0"/>
              </a:rPr>
              <a:t>ο</a:t>
            </a:r>
            <a:r>
              <a:rPr lang="el-GR" altLang="en-US">
                <a:latin typeface="Arial" panose="020B0604020202020204" pitchFamily="34" charset="0"/>
              </a:rPr>
              <a:t>ρίες αυτές είτε στη βάση των δεδουλευμένων εί</a:t>
            </a:r>
            <a:r>
              <a:rPr lang="en-US" altLang="en-US">
                <a:latin typeface="Arial" panose="020B0604020202020204" pitchFamily="34" charset="0"/>
              </a:rPr>
              <a:t>τ</a:t>
            </a:r>
            <a:r>
              <a:rPr lang="el-GR" altLang="en-US">
                <a:latin typeface="Arial" panose="020B0604020202020204" pitchFamily="34" charset="0"/>
              </a:rPr>
              <a:t>ε σε ταμειακή βάση</a:t>
            </a:r>
            <a:r>
              <a:rPr lang="en-US" altLang="en-US">
                <a:latin typeface="Arial" panose="020B0604020202020204" pitchFamily="34" charset="0"/>
              </a:rPr>
              <a:t>. </a:t>
            </a:r>
          </a:p>
          <a:p>
            <a:r>
              <a:rPr lang="el-GR" altLang="en-US">
                <a:latin typeface="Arial" panose="020B0604020202020204" pitchFamily="34" charset="0"/>
              </a:rPr>
              <a:t>Η λογιστική των δεδουλευμένων απεικονίζει τις επιπτώσεις μιας επιχειρηματικής συναλλαγής τη στιγμή που αυτή πραγματοποιείται. Όταν η εταιρεία παρέχει μια υπηρεσία, πραγματοπο</a:t>
            </a:r>
            <a:r>
              <a:rPr lang="en-US" altLang="en-US">
                <a:latin typeface="Arial" panose="020B0604020202020204" pitchFamily="34" charset="0"/>
              </a:rPr>
              <a:t>ι</a:t>
            </a:r>
            <a:r>
              <a:rPr lang="el-GR" altLang="en-US">
                <a:latin typeface="Arial" panose="020B0604020202020204" pitchFamily="34" charset="0"/>
              </a:rPr>
              <a:t>εί μια πώληση ή ένα έξοδο, ο λογιστής καταχωρεί το γεγονός ακόμα και αν η επειχήρηση δεν εισέπραξε ή δεν πλήρωσε μετρητά.</a:t>
            </a:r>
            <a:r>
              <a:rPr lang="en-US" altLang="en-US">
                <a:latin typeface="Arial" panose="020B0604020202020204" pitchFamily="34" charset="0"/>
              </a:rPr>
              <a:t> </a:t>
            </a:r>
            <a:r>
              <a:rPr lang="el-GR" altLang="en-US">
                <a:latin typeface="Arial" panose="020B0604020202020204" pitchFamily="34" charset="0"/>
              </a:rPr>
              <a:t>Η ταμειακή λογιστική ή λογιστική ταμειακής βάσης καταχωρεί μόνο τις συναλλαγές που πραγματοποιούνται ταμειακά –δηλαδή με </a:t>
            </a:r>
            <a:r>
              <a:rPr lang="en-US" altLang="en-US">
                <a:latin typeface="Arial" panose="020B0604020202020204" pitchFamily="34" charset="0"/>
              </a:rPr>
              <a:t>χ</a:t>
            </a:r>
            <a:r>
              <a:rPr lang="el-GR" altLang="en-US">
                <a:latin typeface="Arial" panose="020B0604020202020204" pitchFamily="34" charset="0"/>
              </a:rPr>
              <a:t>ρηματικές πληρωμές και εισπρά</a:t>
            </a:r>
            <a:r>
              <a:rPr lang="en-US" altLang="en-US">
                <a:latin typeface="Arial" panose="020B0604020202020204" pitchFamily="34" charset="0"/>
              </a:rPr>
              <a:t>ξ</a:t>
            </a:r>
            <a:r>
              <a:rPr lang="el-GR" altLang="en-US">
                <a:latin typeface="Arial" panose="020B0604020202020204" pitchFamily="34" charset="0"/>
              </a:rPr>
              <a:t>εις. Οι εισπράξεις αντιμετωπίζονται ως έσοδα και οι πληρωμές ως έξοδα</a:t>
            </a:r>
            <a:r>
              <a:rPr lang="en-US" altLang="en-US">
                <a:latin typeface="Arial" panose="020B0604020202020204" pitchFamily="34" charset="0"/>
              </a:rPr>
              <a:t>.</a:t>
            </a:r>
          </a:p>
          <a:p>
            <a:r>
              <a:rPr lang="el-GR" altLang="en-US">
                <a:latin typeface="Arial" panose="020B0604020202020204" pitchFamily="34" charset="0"/>
              </a:rPr>
              <a:t>Οι </a:t>
            </a:r>
            <a:r>
              <a:rPr lang="en-US" altLang="en-US">
                <a:latin typeface="Arial" panose="020B0604020202020204" pitchFamily="34" charset="0"/>
              </a:rPr>
              <a:t>Γ</a:t>
            </a:r>
            <a:r>
              <a:rPr lang="el-GR" altLang="en-US">
                <a:latin typeface="Arial" panose="020B0604020202020204" pitchFamily="34" charset="0"/>
              </a:rPr>
              <a:t>ενικά </a:t>
            </a:r>
            <a:r>
              <a:rPr lang="el-GR" altLang="el-GR">
                <a:latin typeface="Arial" panose="020B0604020202020204" pitchFamily="34" charset="0"/>
              </a:rPr>
              <a:t>Παραδεκτές Λογιστικές Αρχές</a:t>
            </a:r>
            <a:r>
              <a:rPr lang="el-GR" altLang="en-US">
                <a:latin typeface="Arial" panose="020B0604020202020204" pitchFamily="34" charset="0"/>
              </a:rPr>
              <a:t> απαιτο</a:t>
            </a:r>
            <a:r>
              <a:rPr lang="en-US" altLang="en-US">
                <a:latin typeface="Arial" panose="020B0604020202020204" pitchFamily="34" charset="0"/>
              </a:rPr>
              <a:t>ύ</a:t>
            </a:r>
            <a:r>
              <a:rPr lang="el-GR" altLang="en-US">
                <a:latin typeface="Arial" panose="020B0604020202020204" pitchFamily="34" charset="0"/>
              </a:rPr>
              <a:t>ν τη λογιστική των δεδουλευμένων.</a:t>
            </a:r>
            <a:r>
              <a:rPr lang="en-US" altLang="en-US">
                <a:latin typeface="Arial" panose="020B0604020202020204" pitchFamily="34" charset="0"/>
              </a:rPr>
              <a:t> </a:t>
            </a:r>
            <a:r>
              <a:rPr lang="el-GR" altLang="en-US">
                <a:latin typeface="Arial" panose="020B0604020202020204" pitchFamily="34" charset="0"/>
              </a:rPr>
              <a:t>Η επιχείρηση εμφανίζει λογιστικά τα έσοδα όταν πραγματοποιούνται και τα έξοδα κατά την ημερομηνία της πραγματοποίησης τους και όχι απαραίτητα όταν γίνονται οι εισπράξεις ή οι πληρωμέ</a:t>
            </a:r>
            <a:r>
              <a:rPr lang="en-US" altLang="en-US">
                <a:latin typeface="Arial" panose="020B0604020202020204" pitchFamily="34" charset="0"/>
              </a:rPr>
              <a:t>ς</a:t>
            </a:r>
            <a:r>
              <a:rPr lang="el-GR" altLang="en-US">
                <a:latin typeface="Arial" panose="020B0604020202020204" pitchFamily="34" charset="0"/>
              </a:rPr>
              <a:t>. Το βασικό ελάττωμα τ</a:t>
            </a:r>
            <a:r>
              <a:rPr lang="en-US" altLang="en-US">
                <a:latin typeface="Arial" panose="020B0604020202020204" pitchFamily="34" charset="0"/>
              </a:rPr>
              <a:t>η</a:t>
            </a:r>
            <a:r>
              <a:rPr lang="el-GR" altLang="en-US">
                <a:latin typeface="Arial" panose="020B0604020202020204" pitchFamily="34" charset="0"/>
              </a:rPr>
              <a:t>ς ταμειακής βάσης είναι ότι αγνοεί σημαντικ</a:t>
            </a:r>
            <a:r>
              <a:rPr lang="en-US" altLang="en-US">
                <a:latin typeface="Arial" panose="020B0604020202020204" pitchFamily="34" charset="0"/>
              </a:rPr>
              <a:t>έ</a:t>
            </a:r>
            <a:r>
              <a:rPr lang="el-GR" altLang="en-US">
                <a:latin typeface="Arial" panose="020B0604020202020204" pitchFamily="34" charset="0"/>
              </a:rPr>
              <a:t>ς πληροφορίες, γεγονός που καθιστά τις οικονομικές καταστάσεις ατελείς. </a:t>
            </a:r>
            <a:endParaRPr lang="en-US" altLang="en-US">
              <a:latin typeface="Arial" panose="020B0604020202020204" pitchFamily="34" charset="0"/>
            </a:endParaRPr>
          </a:p>
          <a:p>
            <a:r>
              <a:rPr lang="el-GR" altLang="en-US">
                <a:latin typeface="Arial" panose="020B0604020202020204" pitchFamily="34" charset="0"/>
              </a:rPr>
              <a:t>Οι εταιρείες πο</a:t>
            </a:r>
            <a:r>
              <a:rPr lang="en-US" altLang="en-US">
                <a:latin typeface="Arial" panose="020B0604020202020204" pitchFamily="34" charset="0"/>
              </a:rPr>
              <a:t>υ</a:t>
            </a:r>
            <a:r>
              <a:rPr lang="el-GR" altLang="en-US">
                <a:latin typeface="Arial" panose="020B0604020202020204" pitchFamily="34" charset="0"/>
              </a:rPr>
              <a:t> χρησιμοποιούν την ταμειακή βάση της λογιστικής δεν ακολουθούν τις ΓΠΛΑ. Οι οικονομικές τους καταστάσεις παραλείπουν σημαντικές πληροφορίες. </a:t>
            </a:r>
            <a:r>
              <a:rPr lang="en-US" altLang="en-US">
                <a:latin typeface="Arial" panose="020B0604020202020204" pitchFamily="34" charset="0"/>
              </a:rPr>
              <a:t>Ό</a:t>
            </a:r>
            <a:r>
              <a:rPr lang="el-GR" altLang="en-US">
                <a:latin typeface="Arial" panose="020B0604020202020204" pitchFamily="34" charset="0"/>
              </a:rPr>
              <a:t>λες οι εταιρείες πλην τ</a:t>
            </a:r>
            <a:r>
              <a:rPr lang="en-US" altLang="en-US">
                <a:latin typeface="Arial" panose="020B0604020202020204" pitchFamily="34" charset="0"/>
              </a:rPr>
              <a:t>ω</a:t>
            </a:r>
            <a:r>
              <a:rPr lang="el-GR" altLang="en-US">
                <a:latin typeface="Arial" panose="020B0604020202020204" pitchFamily="34" charset="0"/>
              </a:rPr>
              <a:t>ν μιρκότερων χρησιμοποιούν λογιστική των δεδουλευμένων</a:t>
            </a:r>
            <a:r>
              <a:rPr lang="en-US" altLang="en-US">
                <a:latin typeface="Arial" panose="020B0604020202020204" pitchFamily="34" charset="0"/>
              </a:rPr>
              <a:t>.</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249C813-1D1F-057D-2064-A9B03BA6F6F2}"/>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2847CAE8-7217-A192-A8D9-24C83DB8F7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62467" name="Picture 2">
            <a:extLst>
              <a:ext uri="{FF2B5EF4-FFF2-40B4-BE49-F238E27FC236}">
                <a16:creationId xmlns:a16="http://schemas.microsoft.com/office/drawing/2014/main" id="{112CBD83-DC17-222A-5A6D-3C6B249E3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619625"/>
            <a:ext cx="6513513"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28D1EFC-48A8-57DA-FDDC-5669BB5B2A8A}"/>
              </a:ext>
            </a:extLst>
          </p:cNvPr>
          <p:cNvSpPr>
            <a:spLocks noGrp="1" noRot="1" noChangeAspect="1" noChangeArrowheads="1" noTextEdit="1"/>
          </p:cNvSpPr>
          <p:nvPr>
            <p:ph type="sldImg"/>
          </p:nvPr>
        </p:nvSpPr>
        <p:spPr>
          <a:ln/>
        </p:spPr>
      </p:sp>
      <p:sp>
        <p:nvSpPr>
          <p:cNvPr id="64514" name="Rectangle 3">
            <a:extLst>
              <a:ext uri="{FF2B5EF4-FFF2-40B4-BE49-F238E27FC236}">
                <a16:creationId xmlns:a16="http://schemas.microsoft.com/office/drawing/2014/main" id="{E22B92A1-D537-8A69-D904-C2AEE13093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64515" name="Picture 2">
            <a:extLst>
              <a:ext uri="{FF2B5EF4-FFF2-40B4-BE49-F238E27FC236}">
                <a16:creationId xmlns:a16="http://schemas.microsoft.com/office/drawing/2014/main" id="{9E72B1B3-330E-0C49-868E-A5A1B0CAB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943475"/>
            <a:ext cx="652303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EB88A8F-871B-242D-5A97-70E65BE36E44}"/>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3D993075-1559-5EAE-B669-9AA4A0B8E1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66563" name="Picture 2">
            <a:extLst>
              <a:ext uri="{FF2B5EF4-FFF2-40B4-BE49-F238E27FC236}">
                <a16:creationId xmlns:a16="http://schemas.microsoft.com/office/drawing/2014/main" id="{D51AC755-E38F-D095-CD17-7C94606D6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60166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26EB69E0-9F8D-3DD4-9F4D-D67707BC2825}"/>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3E297BA6-CFB8-EB84-908A-F3B19CCC5A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68611" name="Picture 2">
            <a:extLst>
              <a:ext uri="{FF2B5EF4-FFF2-40B4-BE49-F238E27FC236}">
                <a16:creationId xmlns:a16="http://schemas.microsoft.com/office/drawing/2014/main" id="{E05B792D-1D5C-37C2-BF9B-3D4A951D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27600"/>
            <a:ext cx="66548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6EE4A1DD-9B9E-A2ED-3068-3A3129ECC56B}"/>
              </a:ext>
            </a:extLst>
          </p:cNvPr>
          <p:cNvSpPr>
            <a:spLocks noGrp="1" noRot="1" noChangeAspect="1" noChangeArrowheads="1" noTextEdit="1"/>
          </p:cNvSpPr>
          <p:nvPr>
            <p:ph type="sldImg"/>
          </p:nvPr>
        </p:nvSpPr>
        <p:spPr>
          <a:ln/>
        </p:spPr>
      </p:sp>
      <p:sp>
        <p:nvSpPr>
          <p:cNvPr id="95234" name="Rectangle 3">
            <a:extLst>
              <a:ext uri="{FF2B5EF4-FFF2-40B4-BE49-F238E27FC236}">
                <a16:creationId xmlns:a16="http://schemas.microsoft.com/office/drawing/2014/main" id="{302E6A71-52C3-7EFF-56B4-F8DB369978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Οι εταιρείες πραγματοποιούν συχνά έσοδα πριν ακόμα εισπράξουν χρήματα. Ένα έσοδο που έχει αναγνωριστεί χωρίς ακόμα να εισπραχθούν χρήματα καλείται </a:t>
            </a:r>
            <a:r>
              <a:rPr lang="el-GR" altLang="el-GR" b="1">
                <a:latin typeface="Arial" panose="020B0604020202020204" pitchFamily="34" charset="0"/>
              </a:rPr>
              <a:t>δεδουλευμένο έσοδο</a:t>
            </a:r>
            <a:r>
              <a:rPr lang="en-US" altLang="el-GR">
                <a:latin typeface="Arial" panose="020B0604020202020204" pitchFamily="34" charset="0"/>
              </a:rPr>
              <a:t>.</a:t>
            </a:r>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CE5D41E3-6A07-20E5-2E89-7FD61D034D9D}"/>
              </a:ext>
            </a:extLst>
          </p:cNvPr>
          <p:cNvSpPr>
            <a:spLocks noGrp="1" noRot="1" noChangeAspect="1" noChangeArrowheads="1" noTextEdit="1"/>
          </p:cNvSpPr>
          <p:nvPr>
            <p:ph type="sldImg"/>
          </p:nvPr>
        </p:nvSpPr>
        <p:spPr>
          <a:ln/>
        </p:spPr>
      </p:sp>
      <p:sp>
        <p:nvSpPr>
          <p:cNvPr id="97282" name="Rectangle 3">
            <a:extLst>
              <a:ext uri="{FF2B5EF4-FFF2-40B4-BE49-F238E27FC236}">
                <a16:creationId xmlns:a16="http://schemas.microsoft.com/office/drawing/2014/main" id="{27417175-8136-9FBC-9745-33FFB9C161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97283" name="Picture 3">
            <a:extLst>
              <a:ext uri="{FF2B5EF4-FFF2-40B4-BE49-F238E27FC236}">
                <a16:creationId xmlns:a16="http://schemas.microsoft.com/office/drawing/2014/main" id="{E0B7A226-5C95-916B-8196-3CAFB8DCB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524375"/>
            <a:ext cx="63341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C8578DDB-215B-780B-EE8E-D0FBE54936C9}"/>
              </a:ext>
            </a:extLst>
          </p:cNvPr>
          <p:cNvSpPr>
            <a:spLocks noGrp="1" noRot="1" noChangeAspect="1" noChangeArrowheads="1" noTextEdit="1"/>
          </p:cNvSpPr>
          <p:nvPr>
            <p:ph type="sldImg"/>
          </p:nvPr>
        </p:nvSpPr>
        <p:spPr>
          <a:ln/>
        </p:spPr>
      </p:sp>
      <p:sp>
        <p:nvSpPr>
          <p:cNvPr id="99330" name="Rectangle 3">
            <a:extLst>
              <a:ext uri="{FF2B5EF4-FFF2-40B4-BE49-F238E27FC236}">
                <a16:creationId xmlns:a16="http://schemas.microsoft.com/office/drawing/2014/main" id="{3494F67D-803E-EE75-D243-4F82F7C9CC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99331" name="Picture 2">
            <a:extLst>
              <a:ext uri="{FF2B5EF4-FFF2-40B4-BE49-F238E27FC236}">
                <a16:creationId xmlns:a16="http://schemas.microsoft.com/office/drawing/2014/main" id="{85837502-126B-086A-A474-13653AF63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5145088"/>
            <a:ext cx="6618287"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FA4FF6A4-3A81-A643-3A18-58E45F795C3B}"/>
              </a:ext>
            </a:extLst>
          </p:cNvPr>
          <p:cNvSpPr>
            <a:spLocks noGrp="1" noRot="1" noChangeAspect="1" noChangeArrowheads="1" noTextEdit="1"/>
          </p:cNvSpPr>
          <p:nvPr>
            <p:ph type="sldImg"/>
          </p:nvPr>
        </p:nvSpPr>
        <p:spPr>
          <a:ln/>
        </p:spPr>
      </p:sp>
      <p:sp>
        <p:nvSpPr>
          <p:cNvPr id="101378" name="Rectangle 3">
            <a:extLst>
              <a:ext uri="{FF2B5EF4-FFF2-40B4-BE49-F238E27FC236}">
                <a16:creationId xmlns:a16="http://schemas.microsoft.com/office/drawing/2014/main" id="{B7CB4875-0481-B075-5C50-F4EB911108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Ορισμένες επιχειρήσεις εισπράττουν χρήματα από τους πελάτες τους πριν πραγματοποιήσουν το έσοδο. Το γεγονός αυτό δημιουργεί μια υποχρεώση που καλείται </a:t>
            </a:r>
            <a:r>
              <a:rPr lang="el-GR" altLang="en-US" b="1">
                <a:latin typeface="Arial" panose="020B0604020202020204" pitchFamily="34" charset="0"/>
              </a:rPr>
              <a:t>μη δεδουλευμένα έσοδο.</a:t>
            </a:r>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046AD63B-E490-0016-D8B5-EF4D6FEF4F81}"/>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4FE45ED9-BDF8-6FA8-758B-7CB936D4A8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Τα μη δεδουλευμένα έσοδα από παροχή υπηρεσιών αποτελούν υποχρέωση επειδή η ΕΜΠΟΡΙΚΗ ΑΥΤΟΚΙΝΗΤΩΝ ΑΕ έχει αναλάβει την υποχρέωση να παρέχει υπηρεσίες συντήρησης</a:t>
            </a:r>
            <a:r>
              <a:rPr lang="en-US" altLang="el-GR">
                <a:latin typeface="Arial" panose="020B0604020202020204" pitchFamily="34" charset="0"/>
              </a:rPr>
              <a:t>.</a:t>
            </a:r>
            <a:endParaRPr lang="en-US" altLang="en-US">
              <a:latin typeface="Arial" panose="020B0604020202020204" pitchFamily="34" charset="0"/>
            </a:endParaRPr>
          </a:p>
        </p:txBody>
      </p:sp>
      <p:pic>
        <p:nvPicPr>
          <p:cNvPr id="103427" name="Picture 2">
            <a:extLst>
              <a:ext uri="{FF2B5EF4-FFF2-40B4-BE49-F238E27FC236}">
                <a16:creationId xmlns:a16="http://schemas.microsoft.com/office/drawing/2014/main" id="{F819D8E9-F73C-1A50-B38C-AB3BA510C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5238750"/>
            <a:ext cx="64373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353DCE69-3EF6-C057-A1DF-E6C2FC7C9109}"/>
              </a:ext>
            </a:extLst>
          </p:cNvPr>
          <p:cNvSpPr>
            <a:spLocks noGrp="1" noRot="1" noChangeAspect="1" noChangeArrowheads="1" noTextEdit="1"/>
          </p:cNvSpPr>
          <p:nvPr>
            <p:ph type="sldImg"/>
          </p:nvPr>
        </p:nvSpPr>
        <p:spPr>
          <a:ln/>
        </p:spPr>
      </p:sp>
      <p:sp>
        <p:nvSpPr>
          <p:cNvPr id="105474" name="Rectangle 3">
            <a:extLst>
              <a:ext uri="{FF2B5EF4-FFF2-40B4-BE49-F238E27FC236}">
                <a16:creationId xmlns:a16="http://schemas.microsoft.com/office/drawing/2014/main" id="{5E8980E2-EA69-D405-D204-3BDEE0012D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105475" name="Picture 2">
            <a:extLst>
              <a:ext uri="{FF2B5EF4-FFF2-40B4-BE49-F238E27FC236}">
                <a16:creationId xmlns:a16="http://schemas.microsoft.com/office/drawing/2014/main" id="{BD2DA22D-5613-BE02-2B83-2DC3BA815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648200"/>
            <a:ext cx="6315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AD36C515-6B9E-83B7-193F-4C9708814AC0}"/>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99121179-177E-45CC-DEE0-610B770573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Πότε πρέπει να αναγνωριστούν τα έσοδα; Αφού αποκτήθηκαν και όχι προηγουμένως. </a:t>
            </a:r>
            <a:endParaRPr lang="en-US" altLang="el-GR">
              <a:latin typeface="Arial" panose="020B0604020202020204" pitchFamily="34" charset="0"/>
            </a:endParaRPr>
          </a:p>
          <a:p>
            <a:r>
              <a:rPr lang="el-GR" altLang="el-GR">
                <a:latin typeface="Arial" panose="020B0604020202020204" pitchFamily="34" charset="0"/>
              </a:rPr>
              <a:t>Στις περισσότερες περιπτώσεις το έσοδο αποκτάται όταν η επιχείρηση παραδώσει ένα αγαθό σε έναν πελάτη ή του προσφέρει μια υπηρεσία</a:t>
            </a:r>
            <a:r>
              <a:rPr lang="en-US" altLang="el-GR">
                <a:latin typeface="Arial" panose="020B0604020202020204" pitchFamily="34" charset="0"/>
              </a:rPr>
              <a:t>. </a:t>
            </a:r>
          </a:p>
          <a:p>
            <a:r>
              <a:rPr lang="el-GR" altLang="el-GR">
                <a:latin typeface="Arial" panose="020B0604020202020204" pitchFamily="34" charset="0"/>
              </a:rPr>
              <a:t>Το έσοδο αναγνωρίζεται όταν η επιχείρηση μεταβιβάσει σε έναν πελάτη τα αγαθά ή τις υπηρεσίες που του έχει υποσχεθεί έναντι ποσού που αντανακλά τα χρήματα (ή την εύλογη αγοραία αξία κάποιας άλλης ανταμοιβής), τα οποία η επιχειρηματική οντότητα αναμένει να εισπράξει για αυτά τα αγαθά και τις υπηρεσίες</a:t>
            </a:r>
            <a:r>
              <a:rPr lang="en-US" altLang="el-GR">
                <a:latin typeface="Arial" panose="020B0604020202020204" pitchFamily="34" charset="0"/>
              </a:rPr>
              <a:t>.</a:t>
            </a: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A6B174F6-7BC9-8018-D3DA-66B43D93B4A3}"/>
              </a:ext>
            </a:extLst>
          </p:cNvPr>
          <p:cNvSpPr>
            <a:spLocks noGrp="1" noRot="1" noChangeAspect="1" noChangeArrowheads="1" noTextEdit="1"/>
          </p:cNvSpPr>
          <p:nvPr>
            <p:ph type="sldImg"/>
          </p:nvPr>
        </p:nvSpPr>
        <p:spPr bwMode="auto">
          <a:xfrm>
            <a:off x="395288"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a:extLst>
              <a:ext uri="{FF2B5EF4-FFF2-40B4-BE49-F238E27FC236}">
                <a16:creationId xmlns:a16="http://schemas.microsoft.com/office/drawing/2014/main" id="{A31E8ED2-8374-B25A-F419-65C4EA33B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73F02C0E-CF9C-BC1F-3678-3136DB475047}"/>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A54A2C9B-D762-0E46-4ACD-5AF21086D0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Η </a:t>
            </a:r>
            <a:r>
              <a:rPr lang="el-GR" altLang="el-GR" b="1">
                <a:solidFill>
                  <a:srgbClr val="740000"/>
                </a:solidFill>
                <a:latin typeface="Arial" panose="020B0604020202020204" pitchFamily="34" charset="0"/>
              </a:rPr>
              <a:t>αρχή αναγνώρισης των εξόδων</a:t>
            </a:r>
            <a:r>
              <a:rPr lang="el-GR" altLang="el-GR">
                <a:latin typeface="Arial" panose="020B0604020202020204" pitchFamily="34" charset="0"/>
              </a:rPr>
              <a:t> αποτελεί τη βάση για την καταχώρισή τους. Τα έξοδα είναι το κόστος των περιουσιακών στοιχείων που χρησιμοποιήθηκαν και των υποχρεώσεων που αναλήφθηκαν για την πραγματοποίηση εσόδων</a:t>
            </a:r>
            <a:r>
              <a:rPr lang="en-US" altLang="el-GR">
                <a:latin typeface="Arial" panose="020B0604020202020204" pitchFamily="34" charset="0"/>
              </a:rPr>
              <a:t>. </a:t>
            </a:r>
            <a:r>
              <a:rPr lang="el-GR" altLang="el-GR">
                <a:latin typeface="Arial" panose="020B0604020202020204" pitchFamily="34" charset="0"/>
              </a:rPr>
              <a:t>Τα έξοδα δεν επιφέρουν μελλοντικά οφέλη στην επιχείρηση. Η </a:t>
            </a:r>
            <a:r>
              <a:rPr lang="el-GR" altLang="el-GR">
                <a:solidFill>
                  <a:srgbClr val="740000"/>
                </a:solidFill>
                <a:latin typeface="Arial" panose="020B0604020202020204" pitchFamily="34" charset="0"/>
              </a:rPr>
              <a:t>Αρχή αναγνώρισης των εξόδων</a:t>
            </a:r>
            <a:r>
              <a:rPr lang="el-GR" altLang="el-GR">
                <a:latin typeface="Arial" panose="020B0604020202020204" pitchFamily="34" charset="0"/>
              </a:rPr>
              <a:t> περιλαμβάνει δύο φάσεις</a:t>
            </a:r>
            <a:r>
              <a:rPr lang="en-US" altLang="el-GR">
                <a:latin typeface="Arial" panose="020B0604020202020204" pitchFamily="34" charset="0"/>
              </a:rPr>
              <a:t>:</a:t>
            </a:r>
          </a:p>
          <a:p>
            <a:pPr marL="571500" lvl="1" indent="-342900">
              <a:buFont typeface="Calibri" panose="020F0502020204030204" pitchFamily="34" charset="0"/>
              <a:buAutoNum type="arabicPeriod"/>
            </a:pPr>
            <a:r>
              <a:rPr lang="el-GR" altLang="el-GR">
                <a:latin typeface="Arial" panose="020B0604020202020204" pitchFamily="34" charset="0"/>
              </a:rPr>
              <a:t>Τον προσδιορισμό όλων των εξόδων που πραγματοποιήθηκαν στη διάρκεια της λογιστικής περιόδου</a:t>
            </a:r>
            <a:r>
              <a:rPr lang="en-US" altLang="el-GR">
                <a:latin typeface="Arial" panose="020B0604020202020204" pitchFamily="34" charset="0"/>
              </a:rPr>
              <a:t>.</a:t>
            </a:r>
          </a:p>
          <a:p>
            <a:pPr marL="571500" lvl="1" indent="-342900">
              <a:buFont typeface="Calibri" panose="020F0502020204030204" pitchFamily="34" charset="0"/>
              <a:buAutoNum type="arabicPeriod"/>
            </a:pPr>
            <a:r>
              <a:rPr lang="el-GR" altLang="el-GR">
                <a:latin typeface="Arial" panose="020B0604020202020204" pitchFamily="34" charset="0"/>
              </a:rPr>
              <a:t>Τη μέτρηση των εξόδων και την αναγνώρισή τους στην ίδια περίοδο που πραγματοποιήθηκαν τα σχετικά έσοδα</a:t>
            </a:r>
            <a:r>
              <a:rPr lang="en-US" altLang="el-GR">
                <a:latin typeface="Arial" panose="020B0604020202020204" pitchFamily="34" charset="0"/>
              </a:rPr>
              <a:t>.</a:t>
            </a:r>
          </a:p>
          <a:p>
            <a:r>
              <a:rPr lang="el-GR" altLang="el-GR">
                <a:latin typeface="Arial" panose="020B0604020202020204" pitchFamily="34" charset="0"/>
              </a:rPr>
              <a:t>Η </a:t>
            </a:r>
            <a:r>
              <a:rPr lang="el-GR" altLang="el-GR" i="1">
                <a:latin typeface="Arial" panose="020B0604020202020204" pitchFamily="34" charset="0"/>
              </a:rPr>
              <a:t>αναγνώριση</a:t>
            </a:r>
            <a:r>
              <a:rPr lang="el-GR" altLang="el-GR">
                <a:latin typeface="Arial" panose="020B0604020202020204" pitchFamily="34" charset="0"/>
              </a:rPr>
              <a:t> των εξόδων μαζί με τα σχετικά έσοδα σημαίνει την αφαίρεση των εξόδων από τα σχετικά έσοδα για να προσδιοριστεί το καθαρό κέρδος ή η καθαρή ζημία</a:t>
            </a:r>
            <a:r>
              <a:rPr lang="en-US" altLang="el-GR">
                <a:latin typeface="Arial" panose="020B0604020202020204" pitchFamily="34"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7B8C0B08-8565-6936-82BC-A2B16613D5CE}"/>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DB512ABB-607E-C9C1-C4B5-CD7553B10A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Ο Πίνακας </a:t>
            </a:r>
            <a:r>
              <a:rPr lang="en-US" altLang="el-GR">
                <a:latin typeface="Arial" panose="020B0604020202020204" pitchFamily="34" charset="0"/>
              </a:rPr>
              <a:t>3-2 </a:t>
            </a:r>
            <a:r>
              <a:rPr lang="el-GR" altLang="el-GR">
                <a:latin typeface="Arial" panose="020B0604020202020204" pitchFamily="34" charset="0"/>
              </a:rPr>
              <a:t>απεικονίζει την αρχή αναγνώρισης των εξόδων </a:t>
            </a:r>
            <a:r>
              <a:rPr lang="en-US" altLang="el-GR">
                <a:latin typeface="Arial" panose="020B0604020202020204" pitchFamily="34" charset="0"/>
              </a:rPr>
              <a:t>(</a:t>
            </a:r>
            <a:r>
              <a:rPr lang="el-GR" altLang="el-GR">
                <a:latin typeface="Arial" panose="020B0604020202020204" pitchFamily="34" charset="0"/>
              </a:rPr>
              <a:t>που καλείται και αρχή συσχέτισης εσόδων και εξόδων)</a:t>
            </a:r>
            <a:r>
              <a:rPr lang="en-US" altLang="el-GR">
                <a:latin typeface="Arial" panose="020B0604020202020204" pitchFamily="34" charset="0"/>
              </a:rPr>
              <a:t>. </a:t>
            </a:r>
          </a:p>
          <a:p>
            <a:r>
              <a:rPr lang="el-GR" altLang="el-GR">
                <a:latin typeface="Arial" panose="020B0604020202020204" pitchFamily="34" charset="0"/>
              </a:rPr>
              <a:t>Ορισμένα έξοδα πληρώνονται με μετρητά. Άλλα εκκινούν από τη χρήση ενός περιουσιακου στοιχείου, όπως τα αναλώσιμα υλικά.</a:t>
            </a:r>
            <a:r>
              <a:rPr lang="en-US" altLang="el-GR">
                <a:latin typeface="Arial" panose="020B0604020202020204" pitchFamily="34" charset="0"/>
              </a:rPr>
              <a:t> </a:t>
            </a:r>
            <a:r>
              <a:rPr lang="el-GR" altLang="el-GR">
                <a:latin typeface="Arial" panose="020B0604020202020204" pitchFamily="34" charset="0"/>
              </a:rPr>
              <a:t>Άλλα πραγματοποιούνται όταν η εταιρεία δημιουργεί μια υποχρέωση</a:t>
            </a:r>
            <a:r>
              <a:rPr lang="en-US" altLang="el-GR">
                <a:latin typeface="Arial" panose="020B0604020202020204" pitchFamily="34" charset="0"/>
              </a:rPr>
              <a:t>.</a:t>
            </a: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764B4E8-D3A4-CC25-B13E-198A46DD1460}"/>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89ADCA48-3DED-D5E6-CE4D-ABA9A71F02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4F2A2498-5301-BC0D-C495-27B3F89EFB9C}"/>
              </a:ext>
            </a:extLst>
          </p:cNvPr>
          <p:cNvSpPr>
            <a:spLocks noGrp="1" noRot="1" noChangeAspect="1" noChangeArrowheads="1" noTextEdit="1"/>
          </p:cNvSpPr>
          <p:nvPr>
            <p:ph type="sldImg"/>
          </p:nvPr>
        </p:nvSpPr>
        <p:spPr>
          <a:ln/>
        </p:spPr>
      </p:sp>
      <p:sp>
        <p:nvSpPr>
          <p:cNvPr id="52226" name="Rectangle 3">
            <a:extLst>
              <a:ext uri="{FF2B5EF4-FFF2-40B4-BE49-F238E27FC236}">
                <a16:creationId xmlns:a16="http://schemas.microsoft.com/office/drawing/2014/main" id="{258E125C-5646-BD7E-55C0-8FE0C77FCF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l-GR" altLang="el-GR">
                <a:latin typeface="Arial" panose="020B0604020202020204" pitchFamily="34" charset="0"/>
              </a:rPr>
              <a:t>Οι λογιστικές προσαρμογές αφορούν τρεις βασικές κατηγορίες</a:t>
            </a:r>
            <a:r>
              <a:rPr lang="en-US" altLang="el-GR">
                <a:latin typeface="Arial" panose="020B0604020202020204" pitchFamily="34" charset="0"/>
              </a:rPr>
              <a:t>:</a:t>
            </a:r>
            <a:r>
              <a:rPr lang="el-GR" altLang="el-GR">
                <a:latin typeface="Arial" panose="020B0604020202020204" pitchFamily="34" charset="0"/>
              </a:rPr>
              <a:t> Μεταβατικούς (αναβαλλόμενους) λογαριασμούς, αποσβέσεις, και δεδουλευμένα έσοδα-έξοδα</a:t>
            </a:r>
            <a:r>
              <a:rPr lang="en-US" altLang="el-GR">
                <a:latin typeface="Arial" panose="020B0604020202020204" pitchFamily="34" charset="0"/>
              </a:rPr>
              <a:t>.</a:t>
            </a:r>
          </a:p>
          <a:p>
            <a:pPr>
              <a:lnSpc>
                <a:spcPct val="90000"/>
              </a:lnSpc>
            </a:pPr>
            <a:r>
              <a:rPr lang="el-GR" altLang="el-GR">
                <a:latin typeface="Arial" panose="020B0604020202020204" pitchFamily="34" charset="0"/>
              </a:rPr>
              <a:t>Μεταβατικοί (αναβαλλόμενοι) λογαριασμοί</a:t>
            </a:r>
            <a:r>
              <a:rPr lang="en-US" altLang="el-GR">
                <a:latin typeface="Arial" panose="020B0604020202020204" pitchFamily="34" charset="0"/>
              </a:rPr>
              <a:t>. </a:t>
            </a:r>
            <a:r>
              <a:rPr lang="el-GR" altLang="el-GR">
                <a:latin typeface="Arial" panose="020B0604020202020204" pitchFamily="34" charset="0"/>
              </a:rPr>
              <a:t>Η </a:t>
            </a:r>
            <a:r>
              <a:rPr lang="el-GR" altLang="el-GR" b="1">
                <a:latin typeface="Arial" panose="020B0604020202020204" pitchFamily="34" charset="0"/>
              </a:rPr>
              <a:t>αναβολή</a:t>
            </a:r>
            <a:r>
              <a:rPr lang="el-GR" altLang="el-GR">
                <a:latin typeface="Arial" panose="020B0604020202020204" pitchFamily="34" charset="0"/>
              </a:rPr>
              <a:t> συνιστά μια προσαρμογή ενός λογαριασμού στις περιπτώσεις που η πληρωμή ή η είσπραξη ενός χρηματικού ποσού έγινε προκαταβολικά</a:t>
            </a:r>
            <a:r>
              <a:rPr lang="en-US" altLang="el-GR">
                <a:latin typeface="Arial" panose="020B0604020202020204" pitchFamily="34" charset="0"/>
              </a:rPr>
              <a:t>. </a:t>
            </a:r>
            <a:r>
              <a:rPr lang="el-GR" altLang="el-GR">
                <a:latin typeface="Arial" panose="020B0604020202020204" pitchFamily="34" charset="0"/>
              </a:rPr>
              <a:t>Μια εταιρεία προμηθεύεται αναλώσιμα υλικά για την άσκηση της δραστηριότητάς της. Κατά τη διάρκεια της περιόδου, ορισμένα από αυτά τα υλικά (περιουσιακά στοιχεία) αναλώνονται και γίνονται έξοδα. Στο τέλος της περιόδου, χρειάζεται μια προσαρμογή για να μειωθεί ο σχετικός λογαριασμός των αναλωσίμων κατά το κόστος αυτών που αναλώθηκαν. Αυτά είναι τα έξοδα ανάλωσης προμηθειών. Τα προπληρωθέντα ενοίκια, τα προπληρωθέντα ασφάλιστρα και όλα τα άλλα προπληρωθέντα έξοδα απαιτούν τέτοιου είδους προσαρμογές.</a:t>
            </a:r>
          </a:p>
          <a:p>
            <a:pPr>
              <a:lnSpc>
                <a:spcPct val="90000"/>
              </a:lnSpc>
            </a:pPr>
            <a:r>
              <a:rPr lang="el-GR" altLang="el-GR">
                <a:latin typeface="Arial" panose="020B0604020202020204" pitchFamily="34" charset="0"/>
              </a:rPr>
              <a:t>Τέτοιες προσαρμογές γίνονται και στους λογαριασμούς των υποχρεώσεων. Εταιρείες όπως η εξεταζόμενη μπορεί να εισπράττουν προκαταβολικά χρήματα από λιανικές εταιρίες τροφίμων πριν πραγματοποιήσουν το σχετικό έσοδο. Όταν η εταιρεία εισπράττει προκαταβολικά χρήματα, αναλαμβάνει την υποχρέωση να παραδώσει εμπορεύματα στον πελάτη. Η υποχρέωση αυτή καλείται Μη δεδουλευμένα έσοδα. Στην συνέχεια ότανη εταιρεία παραδώσει τα προϊόντα στον πελάτη, τα έσοδα αυτά γίνονται δεδουλευμένα έσοδα από πωλήσεις. Αυτή η διαδικασία πραγματοποίησης του εσόδου απαιτεί μια εγγραφή τακτοποίησης στο τέλος. Η τακτοποίηση μειώνει την υποχρέωση και αυξάνει τα δεδουλευμένα έσοδα.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4C0A1E4D-419D-A7B2-BCD7-0AA0960D8B72}"/>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993B9A50-951C-2BE1-9059-FD3CBBF0D2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Με τις </a:t>
            </a:r>
            <a:r>
              <a:rPr lang="el-GR" altLang="el-GR" b="1">
                <a:latin typeface="Arial" panose="020B0604020202020204" pitchFamily="34" charset="0"/>
              </a:rPr>
              <a:t>αποσβέσεις</a:t>
            </a:r>
            <a:r>
              <a:rPr lang="en-US" altLang="el-GR">
                <a:latin typeface="Arial" panose="020B0604020202020204" pitchFamily="34" charset="0"/>
              </a:rPr>
              <a:t> </a:t>
            </a:r>
            <a:r>
              <a:rPr lang="el-GR" altLang="el-GR">
                <a:latin typeface="Arial" panose="020B0604020202020204" pitchFamily="34" charset="0"/>
              </a:rPr>
              <a:t>το κόστος κτήσεως ενός παγίου επιμερίζεται σε όλη την ωφέλιμη ζωή του</a:t>
            </a:r>
            <a:r>
              <a:rPr lang="en-US" altLang="el-GR">
                <a:latin typeface="Arial" panose="020B0604020202020204" pitchFamily="34" charset="0"/>
              </a:rPr>
              <a:t>. </a:t>
            </a:r>
            <a:r>
              <a:rPr lang="el-GR" altLang="el-GR">
                <a:latin typeface="Arial" panose="020B0604020202020204" pitchFamily="34" charset="0"/>
              </a:rPr>
              <a:t>Οι αποσβέσεις είναι ο πλέον γνωστός μακροπρόθεσμος μεταβατικός λογαριασμός</a:t>
            </a:r>
            <a:r>
              <a:rPr lang="en-US" altLang="el-GR">
                <a:latin typeface="Arial" panose="020B0604020202020204" pitchFamily="34" charset="0"/>
              </a:rPr>
              <a:t>. </a:t>
            </a:r>
            <a:r>
              <a:rPr lang="el-GR" altLang="el-GR">
                <a:latin typeface="Arial" panose="020B0604020202020204" pitchFamily="34" charset="0"/>
              </a:rPr>
              <a:t>Κάθε εταιρεία αγοράζει κτίρια και εξοπλισμό</a:t>
            </a:r>
            <a:r>
              <a:rPr lang="en-US" altLang="el-GR">
                <a:latin typeface="Arial" panose="020B0604020202020204" pitchFamily="34" charset="0"/>
              </a:rPr>
              <a:t>.</a:t>
            </a:r>
          </a:p>
          <a:p>
            <a:r>
              <a:rPr lang="el-GR" altLang="el-GR">
                <a:latin typeface="Arial" panose="020B0604020202020204" pitchFamily="34" charset="0"/>
              </a:rPr>
              <a:t>Καθώς χρησιμοποιεί τα περιουσιακά της στοιχεία, καταχωρεί αποσβέσεις για φυσική φθορά λόγω της παρόδου του χρόνου</a:t>
            </a:r>
            <a:r>
              <a:rPr lang="en-US" altLang="el-GR">
                <a:latin typeface="Arial" panose="020B0604020202020204" pitchFamily="34" charset="0"/>
              </a:rPr>
              <a:t>.</a:t>
            </a:r>
          </a:p>
          <a:p>
            <a:r>
              <a:rPr lang="el-GR" altLang="el-GR">
                <a:latin typeface="Arial" panose="020B0604020202020204" pitchFamily="34" charset="0"/>
              </a:rPr>
              <a:t>Η λογιστική προσαρμογή καταχωρεί τα αντίστοιχα ποσά στο λογαριασμό έξοδα απόσβεσης και μειώνει την αξία των παγίων που υπάρχει στα βιβλία της. Η διαδικασία αυτή είναι πανομοιότυπη με αυτή των μεταβατικών λογαριασμών, με μόνη διαφορά ότι αλλάζει ο τύπος του περιουσιακού στοιχείου.</a:t>
            </a: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C22EFB0-A9A6-BD51-5CB5-6596F0254F25}"/>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333388A3-5651-A882-F838-074CF7E751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Το </a:t>
            </a:r>
            <a:r>
              <a:rPr lang="el-GR" altLang="el-GR" b="1">
                <a:latin typeface="Arial" panose="020B0604020202020204" pitchFamily="34" charset="0"/>
              </a:rPr>
              <a:t>δεδουλευμένο</a:t>
            </a:r>
            <a:r>
              <a:rPr lang="en-US" altLang="el-GR">
                <a:latin typeface="Arial" panose="020B0604020202020204" pitchFamily="34" charset="0"/>
              </a:rPr>
              <a:t> </a:t>
            </a:r>
            <a:r>
              <a:rPr lang="el-GR" altLang="el-GR">
                <a:latin typeface="Arial" panose="020B0604020202020204" pitchFamily="34" charset="0"/>
              </a:rPr>
              <a:t>είναι το αντίθετο του μεταβατικού ή αναβαλλόμενου</a:t>
            </a:r>
            <a:r>
              <a:rPr lang="en-US" altLang="el-GR">
                <a:latin typeface="Arial" panose="020B0604020202020204" pitchFamily="34" charset="0"/>
              </a:rPr>
              <a:t>. </a:t>
            </a:r>
            <a:r>
              <a:rPr lang="el-GR" altLang="el-GR">
                <a:latin typeface="Arial" panose="020B0604020202020204" pitchFamily="34" charset="0"/>
              </a:rPr>
              <a:t>Στην περίπτωση ενός δεδουλευμένου εξόδου, οι εταιρείες καταχωρούν το αντίστοιχο έξοδο πριν καταβάλλουν χρήματα. Στην περίπτωση ενός δεδουλευμένου εσόδου, οι εταιρείες καταχωρούν το έσοδο πριν εισπράξουν χρήματα</a:t>
            </a:r>
            <a:r>
              <a:rPr lang="en-US" altLang="el-GR">
                <a:latin typeface="Arial" panose="020B0604020202020204" pitchFamily="34" charset="0"/>
              </a:rPr>
              <a:t>. </a:t>
            </a:r>
            <a:endParaRPr lang="el-GR" altLang="el-GR">
              <a:latin typeface="Arial" panose="020B0604020202020204" pitchFamily="34" charset="0"/>
            </a:endParaRPr>
          </a:p>
          <a:p>
            <a:r>
              <a:rPr lang="el-GR" altLang="el-GR">
                <a:latin typeface="Arial" panose="020B0604020202020204" pitchFamily="34" charset="0"/>
              </a:rPr>
              <a:t>Οι αμοιβές προσωπικού μπορούν να δημιουργήσουν ένα μεταβατικό λογαριασμό. Με την παροδο του χρόνου ο λογαριασμός Αμοιβές και έξοδα προσωπικού γίνεται δεδουλευμένος. Είναι δυνατόν ορισμένες αμοιβές που μια εταιρεία οφείλει στο προσωπικό της το Δεκέμβριο να καταβληθούν μετά το τέλος του έτους. Στο τέλος του έτους η εταιρεία καταχωρίσει το αντίστοιχο ποσό στο λογαριασμό Αμοιβές και έξοδα προσωπικού και στο λογαριασμό Αμοιβές και έξοδα προσωπικού πληρωτέες. Άλλα παραδείγματα τέτοιων λογαριασμών είναι οι Τ¨οκοι και συναφή έξοδα και Φόροι εισοδήματος</a:t>
            </a:r>
            <a:r>
              <a:rPr lang="en-US" altLang="el-GR">
                <a:latin typeface="Arial" panose="020B0604020202020204" pitchFamily="34" charset="0"/>
              </a:rPr>
              <a:t>.</a:t>
            </a:r>
          </a:p>
          <a:p>
            <a:r>
              <a:rPr lang="el-GR" altLang="el-GR">
                <a:latin typeface="Arial" panose="020B0604020202020204" pitchFamily="34" charset="0"/>
              </a:rPr>
              <a:t>Ένα δεδουλευμένο έσοδο είναι έσοδο που έχει μεν πραγματοποιήσει η εταιρεία αλλά θα εισπράξει την επόμενη χρήση. Στο τέλος της χρήσης, η εταιρεία πρέπει να καταχωρίσει το σχετικό έσοδο. Η εγγραφή τακτοποίησης χρεώνει μια απαίτηση και πιστώνει ένα έσοδο. Για παράδειγμα, η αναβολή εσόδων από τόκους σημαίνει τη χρέωση των Τόκων και συναφή έσοδα εισπρακτέα και την πίστωση των Τόκων και συναφή έσοδα.</a:t>
            </a: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2DD350D-46AC-2D36-1FFD-EB184F951E30}"/>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81128105-ABFA-8B51-F658-C28DBACBFB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pic>
        <p:nvPicPr>
          <p:cNvPr id="60419" name="Picture 2">
            <a:extLst>
              <a:ext uri="{FF2B5EF4-FFF2-40B4-BE49-F238E27FC236}">
                <a16:creationId xmlns:a16="http://schemas.microsoft.com/office/drawing/2014/main" id="{40E59BA1-B2B2-5563-A005-00DF4A803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4800600"/>
            <a:ext cx="58959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7596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9/5/2023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9/5/2023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kelley.iu.edu/faculty-research/faculty-directory/profile.cshtml?id=DBFARBER" TargetMode="External"/><Relationship Id="rId2" Type="http://schemas.openxmlformats.org/officeDocument/2006/relationships/hyperlink" Target="https://aaajournals.org/doi/10.2308/accr-5260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tif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C494F-B739-6302-FE5A-BC5140DFFABF}"/>
              </a:ext>
            </a:extLst>
          </p:cNvPr>
          <p:cNvSpPr>
            <a:spLocks noGrp="1"/>
          </p:cNvSpPr>
          <p:nvPr>
            <p:ph type="ctrTitle"/>
          </p:nvPr>
        </p:nvSpPr>
        <p:spPr>
          <a:xfrm>
            <a:off x="298581" y="802298"/>
            <a:ext cx="11579288" cy="2541431"/>
          </a:xfrm>
        </p:spPr>
        <p:txBody>
          <a:bodyPr>
            <a:normAutofit fontScale="90000"/>
          </a:bodyPr>
          <a:lstStyle/>
          <a:p>
            <a:r>
              <a:rPr lang="el-GR" dirty="0"/>
              <a:t>ΧΡΗΜΑΤΟΟΚΟΙΝΟΜΙΚΗ ΛΟΓΙΣΤΙΚΗ</a:t>
            </a:r>
            <a:br>
              <a:rPr lang="el-GR" dirty="0"/>
            </a:br>
            <a:r>
              <a:rPr lang="el-GR" dirty="0"/>
              <a:t>(ΜΑΘΗΜΑ ΚΟΡΜΟΥ)</a:t>
            </a:r>
          </a:p>
        </p:txBody>
      </p:sp>
      <p:sp>
        <p:nvSpPr>
          <p:cNvPr id="3" name="Υπότιτλος 2">
            <a:extLst>
              <a:ext uri="{FF2B5EF4-FFF2-40B4-BE49-F238E27FC236}">
                <a16:creationId xmlns:a16="http://schemas.microsoft.com/office/drawing/2014/main" id="{A6B90949-375C-7305-9F58-05F869B918B1}"/>
              </a:ext>
            </a:extLst>
          </p:cNvPr>
          <p:cNvSpPr>
            <a:spLocks noGrp="1"/>
          </p:cNvSpPr>
          <p:nvPr>
            <p:ph type="subTitle" idx="1"/>
          </p:nvPr>
        </p:nvSpPr>
        <p:spPr/>
        <p:txBody>
          <a:bodyPr/>
          <a:lstStyle/>
          <a:p>
            <a:pPr algn="just"/>
            <a:r>
              <a:rPr lang="el-GR" dirty="0" err="1"/>
              <a:t>ΔιδΑσκοντες</a:t>
            </a:r>
            <a:r>
              <a:rPr lang="el-GR" dirty="0"/>
              <a:t>: </a:t>
            </a:r>
            <a:r>
              <a:rPr lang="el-GR" dirty="0" err="1"/>
              <a:t>Επικ</a:t>
            </a:r>
            <a:r>
              <a:rPr lang="el-GR" dirty="0"/>
              <a:t>. </a:t>
            </a:r>
            <a:r>
              <a:rPr lang="el-GR" dirty="0" err="1"/>
              <a:t>ΚαθηγητΗς</a:t>
            </a:r>
            <a:r>
              <a:rPr lang="el-GR" dirty="0"/>
              <a:t> κος. </a:t>
            </a:r>
            <a:r>
              <a:rPr lang="el-GR" dirty="0" err="1"/>
              <a:t>ΤοΥντας</a:t>
            </a:r>
            <a:r>
              <a:rPr lang="el-GR" dirty="0"/>
              <a:t> </a:t>
            </a:r>
            <a:r>
              <a:rPr lang="el-GR" dirty="0" err="1"/>
              <a:t>ΚανΕλλος</a:t>
            </a:r>
            <a:endParaRPr lang="el-GR" dirty="0"/>
          </a:p>
          <a:p>
            <a:pPr algn="just"/>
            <a:r>
              <a:rPr lang="en-US" dirty="0"/>
              <a:t>Dr. </a:t>
            </a:r>
            <a:r>
              <a:rPr lang="el-GR" dirty="0" err="1"/>
              <a:t>ΔιαμαντοποΥλου</a:t>
            </a:r>
            <a:r>
              <a:rPr lang="el-GR" dirty="0"/>
              <a:t> </a:t>
            </a:r>
            <a:r>
              <a:rPr lang="el-GR" dirty="0" err="1"/>
              <a:t>ΛυδΙα</a:t>
            </a:r>
            <a:endParaRPr lang="el-GR" dirty="0"/>
          </a:p>
          <a:p>
            <a:endParaRPr lang="el-GR" dirty="0"/>
          </a:p>
        </p:txBody>
      </p:sp>
    </p:spTree>
    <p:extLst>
      <p:ext uri="{BB962C8B-B14F-4D97-AF65-F5344CB8AC3E}">
        <p14:creationId xmlns:p14="http://schemas.microsoft.com/office/powerpoint/2010/main" val="138796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ΛΟΓΙΣΤΙΚΕΣ ΠΡΟΣΕΓΓΙΣΕΙΣ ΣΤΟ ΔΗΜΟΣΙΟ</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10</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r>
              <a:rPr lang="el-GR" sz="3000" b="1" dirty="0">
                <a:latin typeface="Times New Roman" panose="02020603050405020304" pitchFamily="18" charset="0"/>
                <a:ea typeface="Times New Roman" panose="02020603050405020304" pitchFamily="18" charset="0"/>
              </a:rPr>
              <a:t>Προσαρμοσμένη </a:t>
            </a:r>
            <a:r>
              <a:rPr lang="el-GR" sz="3000" b="1" dirty="0">
                <a:effectLst/>
                <a:latin typeface="Times New Roman" panose="02020603050405020304" pitchFamily="18" charset="0"/>
                <a:ea typeface="Times New Roman" panose="02020603050405020304" pitchFamily="18" charset="0"/>
              </a:rPr>
              <a:t>Ταμειακή βάση</a:t>
            </a:r>
            <a:endParaRPr lang="el-GR" sz="3000" dirty="0">
              <a:effectLst/>
              <a:latin typeface="Times New Roman" panose="02020603050405020304" pitchFamily="18" charset="0"/>
              <a:ea typeface="Times New Roman" panose="02020603050405020304" pitchFamily="18" charset="0"/>
            </a:endParaRPr>
          </a:p>
          <a:p>
            <a:pPr marL="0" indent="0" algn="just">
              <a:buNone/>
            </a:pPr>
            <a:endParaRPr lang="el-GR" sz="1800" dirty="0">
              <a:effectLst/>
              <a:latin typeface="Times New Roman" panose="02020603050405020304" pitchFamily="18" charset="0"/>
              <a:ea typeface="Times New Roman" panose="02020603050405020304" pitchFamily="18" charset="0"/>
            </a:endParaRPr>
          </a:p>
          <a:p>
            <a:pPr marL="0" indent="0" algn="just">
              <a:buNone/>
            </a:pPr>
            <a:r>
              <a:rPr lang="en-US" sz="2500" dirty="0">
                <a:effectLst/>
                <a:latin typeface="Times New Roman" panose="02020603050405020304" pitchFamily="18" charset="0"/>
                <a:ea typeface="Times New Roman" panose="02020603050405020304" pitchFamily="18" charset="0"/>
              </a:rPr>
              <a:t>Modified cash basis is a method of accounting that uses features of both the cash basis and accrual basis of accounting. Modified cash basis is a hybrid of sorts—the financials are prepared using the cash basis of accounting with accrual adjustments added.</a:t>
            </a:r>
            <a:endParaRPr lang="el-GR" sz="25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51814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ΛΟΓΙΣΤΙΚΕΣ ΠΡΟΣΕΓΓΙΣΕΙΣ ΣΤΟ ΔΗΜΟΣΙΟ</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11</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r>
              <a:rPr lang="el-GR" sz="3000" b="1" dirty="0">
                <a:latin typeface="Times New Roman" panose="02020603050405020304" pitchFamily="18" charset="0"/>
                <a:ea typeface="Times New Roman" panose="02020603050405020304" pitchFamily="18" charset="0"/>
              </a:rPr>
              <a:t>Προσαρμοσμένη Δεδουλευμένη Βάση</a:t>
            </a:r>
            <a:endParaRPr lang="el-GR" sz="3000" dirty="0">
              <a:effectLst/>
              <a:latin typeface="Times New Roman" panose="02020603050405020304" pitchFamily="18" charset="0"/>
              <a:ea typeface="Times New Roman" panose="02020603050405020304" pitchFamily="18" charset="0"/>
            </a:endParaRPr>
          </a:p>
          <a:p>
            <a:pPr marL="0" indent="0" algn="just">
              <a:buNone/>
            </a:pPr>
            <a:endParaRPr lang="el-GR" sz="1800" dirty="0">
              <a:effectLst/>
              <a:latin typeface="Times New Roman" panose="02020603050405020304" pitchFamily="18" charset="0"/>
              <a:ea typeface="Times New Roman" panose="02020603050405020304" pitchFamily="18" charset="0"/>
            </a:endParaRPr>
          </a:p>
          <a:p>
            <a:pPr marL="0" indent="0" algn="just">
              <a:buNone/>
            </a:pPr>
            <a:r>
              <a:rPr lang="en-US" sz="2500" dirty="0">
                <a:effectLst/>
                <a:latin typeface="Times New Roman" panose="02020603050405020304" pitchFamily="18" charset="0"/>
                <a:ea typeface="Times New Roman" panose="02020603050405020304" pitchFamily="18" charset="0"/>
              </a:rPr>
              <a:t>Modified Accrual Basis of Accounting. Modified accrual is a combination of cash basis and full accrual basis. Revenues are recognized when they are both measurable and available. Expenditures, however, are recorded on a full accrual basis because they are always measurable when they are incurred.</a:t>
            </a: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83709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Cash based vs accrual based – expenses example</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12</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dirty="0">
                <a:latin typeface="Century Gothic" panose="020B0502020202020204" pitchFamily="34" charset="0"/>
                <a:cs typeface="Times New Roman" panose="02020603050405020304" pitchFamily="18" charset="0"/>
              </a:rPr>
              <a:t>If a </a:t>
            </a:r>
            <a:r>
              <a:rPr lang="en-US" altLang="el-GR" sz="2400" b="1" dirty="0">
                <a:latin typeface="Century Gothic" panose="020B0502020202020204" pitchFamily="34" charset="0"/>
                <a:cs typeface="Times New Roman" panose="02020603050405020304" pitchFamily="18" charset="0"/>
              </a:rPr>
              <a:t>small</a:t>
            </a:r>
            <a:r>
              <a:rPr lang="en-US" altLang="el-GR" sz="2400" dirty="0">
                <a:latin typeface="Century Gothic" panose="020B0502020202020204" pitchFamily="34" charset="0"/>
                <a:cs typeface="Times New Roman" panose="02020603050405020304" pitchFamily="18" charset="0"/>
              </a:rPr>
              <a:t> delivery business got a fuel </a:t>
            </a:r>
            <a:r>
              <a:rPr lang="en-US" altLang="el-GR" sz="2400" b="1" dirty="0">
                <a:latin typeface="Century Gothic" panose="020B0502020202020204" pitchFamily="34" charset="0"/>
                <a:cs typeface="Times New Roman" panose="02020603050405020304" pitchFamily="18" charset="0"/>
              </a:rPr>
              <a:t>bill</a:t>
            </a:r>
            <a:r>
              <a:rPr lang="en-US" altLang="el-GR" sz="2400" dirty="0">
                <a:latin typeface="Century Gothic" panose="020B0502020202020204" pitchFamily="34" charset="0"/>
                <a:cs typeface="Times New Roman" panose="02020603050405020304" pitchFamily="18" charset="0"/>
              </a:rPr>
              <a:t> for $1,000, </a:t>
            </a:r>
            <a:r>
              <a:rPr lang="en-US" altLang="el-GR" sz="2400" b="1" dirty="0">
                <a:latin typeface="Century Gothic" panose="020B0502020202020204" pitchFamily="34" charset="0"/>
                <a:cs typeface="Times New Roman" panose="02020603050405020304" pitchFamily="18" charset="0"/>
              </a:rPr>
              <a:t>cash-based</a:t>
            </a:r>
            <a:r>
              <a:rPr lang="en-US" altLang="el-GR" sz="2400" dirty="0">
                <a:latin typeface="Century Gothic" panose="020B0502020202020204" pitchFamily="34" charset="0"/>
                <a:cs typeface="Times New Roman" panose="02020603050405020304" pitchFamily="18" charset="0"/>
              </a:rPr>
              <a:t> accounting would record the expense when the </a:t>
            </a:r>
            <a:r>
              <a:rPr lang="en-US" altLang="el-GR" sz="2400" b="1" dirty="0">
                <a:latin typeface="Century Gothic" panose="020B0502020202020204" pitchFamily="34" charset="0"/>
                <a:cs typeface="Times New Roman" panose="02020603050405020304" pitchFamily="18" charset="0"/>
              </a:rPr>
              <a:t>bill is paid</a:t>
            </a:r>
            <a:r>
              <a:rPr lang="en-US" altLang="el-GR" sz="2400" dirty="0">
                <a:latin typeface="Century Gothic" panose="020B0502020202020204" pitchFamily="34" charset="0"/>
                <a:cs typeface="Times New Roman" panose="02020603050405020304" pitchFamily="18" charset="0"/>
              </a:rPr>
              <a:t>, while </a:t>
            </a:r>
            <a:r>
              <a:rPr lang="en-US" altLang="el-GR" sz="2400" b="1" dirty="0">
                <a:latin typeface="Century Gothic" panose="020B0502020202020204" pitchFamily="34" charset="0"/>
                <a:cs typeface="Times New Roman" panose="02020603050405020304" pitchFamily="18" charset="0"/>
              </a:rPr>
              <a:t>accrual-based accounting </a:t>
            </a:r>
            <a:r>
              <a:rPr lang="en-US" altLang="el-GR" sz="2400" dirty="0">
                <a:latin typeface="Century Gothic" panose="020B0502020202020204" pitchFamily="34" charset="0"/>
                <a:cs typeface="Times New Roman" panose="02020603050405020304" pitchFamily="18" charset="0"/>
              </a:rPr>
              <a:t>would record the expense the moment the </a:t>
            </a:r>
            <a:r>
              <a:rPr lang="en-US" altLang="el-GR" sz="2400" b="1" dirty="0">
                <a:latin typeface="Century Gothic" panose="020B0502020202020204" pitchFamily="34" charset="0"/>
                <a:cs typeface="Times New Roman" panose="02020603050405020304" pitchFamily="18" charset="0"/>
              </a:rPr>
              <a:t>bill arrived</a:t>
            </a:r>
            <a:r>
              <a:rPr lang="en-US" altLang="el-GR" sz="2400" dirty="0">
                <a:latin typeface="Century Gothic" panose="020B0502020202020204" pitchFamily="34" charset="0"/>
                <a:cs typeface="Times New Roman" panose="02020603050405020304" pitchFamily="18" charset="0"/>
              </a:rPr>
              <a:t>.</a:t>
            </a:r>
          </a:p>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dirty="0">
                <a:latin typeface="Century Gothic" panose="020B0502020202020204" pitchFamily="34" charset="0"/>
                <a:cs typeface="Times New Roman" panose="02020603050405020304" pitchFamily="18" charset="0"/>
              </a:rPr>
              <a:t>The main difference between accrual and cash basis accounting lies in the timing of when expenses are recognized. The cash method provides an immediate recognition of expenses, while the accrual method focuses on anticipated expenses.</a:t>
            </a:r>
          </a:p>
        </p:txBody>
      </p:sp>
    </p:spTree>
    <p:extLst>
      <p:ext uri="{BB962C8B-B14F-4D97-AF65-F5344CB8AC3E}">
        <p14:creationId xmlns:p14="http://schemas.microsoft.com/office/powerpoint/2010/main" val="93548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Cash based vs accrual based – revenue example</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13</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dirty="0">
                <a:latin typeface="Century Gothic" panose="020B0502020202020204" pitchFamily="34" charset="0"/>
                <a:cs typeface="Times New Roman" panose="02020603050405020304" pitchFamily="18" charset="0"/>
              </a:rPr>
              <a:t>A company </a:t>
            </a:r>
            <a:r>
              <a:rPr lang="en-US" altLang="el-GR" sz="2400" b="1" dirty="0">
                <a:latin typeface="Century Gothic" panose="020B0502020202020204" pitchFamily="34" charset="0"/>
                <a:cs typeface="Times New Roman" panose="02020603050405020304" pitchFamily="18" charset="0"/>
              </a:rPr>
              <a:t>sells</a:t>
            </a:r>
            <a:r>
              <a:rPr lang="en-US" altLang="el-GR" sz="2400" dirty="0">
                <a:latin typeface="Century Gothic" panose="020B0502020202020204" pitchFamily="34" charset="0"/>
                <a:cs typeface="Times New Roman" panose="02020603050405020304" pitchFamily="18" charset="0"/>
              </a:rPr>
              <a:t> $10,000 of green widgets to a customer </a:t>
            </a:r>
            <a:r>
              <a:rPr lang="en-US" altLang="el-GR" sz="2400" b="1" dirty="0">
                <a:latin typeface="Century Gothic" panose="020B0502020202020204" pitchFamily="34" charset="0"/>
                <a:cs typeface="Times New Roman" panose="02020603050405020304" pitchFamily="18" charset="0"/>
              </a:rPr>
              <a:t>in March</a:t>
            </a:r>
            <a:r>
              <a:rPr lang="en-US" altLang="el-GR" sz="2400" dirty="0">
                <a:latin typeface="Century Gothic" panose="020B0502020202020204" pitchFamily="34" charset="0"/>
                <a:cs typeface="Times New Roman" panose="02020603050405020304" pitchFamily="18" charset="0"/>
              </a:rPr>
              <a:t>, which </a:t>
            </a:r>
            <a:r>
              <a:rPr lang="en-US" altLang="el-GR" sz="2400" b="1" dirty="0">
                <a:latin typeface="Century Gothic" panose="020B0502020202020204" pitchFamily="34" charset="0"/>
                <a:cs typeface="Times New Roman" panose="02020603050405020304" pitchFamily="18" charset="0"/>
              </a:rPr>
              <a:t>pays</a:t>
            </a:r>
            <a:r>
              <a:rPr lang="en-US" altLang="el-GR" sz="2400" dirty="0">
                <a:latin typeface="Century Gothic" panose="020B0502020202020204" pitchFamily="34" charset="0"/>
                <a:cs typeface="Times New Roman" panose="02020603050405020304" pitchFamily="18" charset="0"/>
              </a:rPr>
              <a:t> the invoice in </a:t>
            </a:r>
            <a:r>
              <a:rPr lang="en-US" altLang="el-GR" sz="2400" b="1" dirty="0">
                <a:latin typeface="Century Gothic" panose="020B0502020202020204" pitchFamily="34" charset="0"/>
                <a:cs typeface="Times New Roman" panose="02020603050405020304" pitchFamily="18" charset="0"/>
              </a:rPr>
              <a:t>April</a:t>
            </a:r>
            <a:r>
              <a:rPr lang="en-US" altLang="el-GR" sz="2400" dirty="0">
                <a:latin typeface="Century Gothic" panose="020B0502020202020204" pitchFamily="34" charset="0"/>
                <a:cs typeface="Times New Roman" panose="02020603050405020304" pitchFamily="18" charset="0"/>
              </a:rPr>
              <a:t>. Under the </a:t>
            </a:r>
            <a:r>
              <a:rPr lang="en-US" altLang="el-GR" sz="2400" b="1" dirty="0">
                <a:latin typeface="Century Gothic" panose="020B0502020202020204" pitchFamily="34" charset="0"/>
                <a:cs typeface="Times New Roman" panose="02020603050405020304" pitchFamily="18" charset="0"/>
              </a:rPr>
              <a:t>cash basis</a:t>
            </a:r>
            <a:r>
              <a:rPr lang="en-US" altLang="el-GR" sz="2400" dirty="0">
                <a:latin typeface="Century Gothic" panose="020B0502020202020204" pitchFamily="34" charset="0"/>
                <a:cs typeface="Times New Roman" panose="02020603050405020304" pitchFamily="18" charset="0"/>
              </a:rPr>
              <a:t>, the seller recognizes the sale in </a:t>
            </a:r>
            <a:r>
              <a:rPr lang="en-US" altLang="el-GR" sz="2400" b="1" dirty="0">
                <a:latin typeface="Century Gothic" panose="020B0502020202020204" pitchFamily="34" charset="0"/>
                <a:cs typeface="Times New Roman" panose="02020603050405020304" pitchFamily="18" charset="0"/>
              </a:rPr>
              <a:t>April</a:t>
            </a:r>
            <a:r>
              <a:rPr lang="en-US" altLang="el-GR" sz="2400" dirty="0">
                <a:latin typeface="Century Gothic" panose="020B0502020202020204" pitchFamily="34" charset="0"/>
                <a:cs typeface="Times New Roman" panose="02020603050405020304" pitchFamily="18" charset="0"/>
              </a:rPr>
              <a:t>, when the cash is received. Under the </a:t>
            </a:r>
            <a:r>
              <a:rPr lang="en-US" altLang="el-GR" sz="2400" b="1" dirty="0">
                <a:latin typeface="Century Gothic" panose="020B0502020202020204" pitchFamily="34" charset="0"/>
                <a:cs typeface="Times New Roman" panose="02020603050405020304" pitchFamily="18" charset="0"/>
              </a:rPr>
              <a:t>accrual basis</a:t>
            </a:r>
            <a:r>
              <a:rPr lang="en-US" altLang="el-GR" sz="2400" dirty="0">
                <a:latin typeface="Century Gothic" panose="020B0502020202020204" pitchFamily="34" charset="0"/>
                <a:cs typeface="Times New Roman" panose="02020603050405020304" pitchFamily="18" charset="0"/>
              </a:rPr>
              <a:t>, the seller recognizes the sale in March, </a:t>
            </a:r>
            <a:r>
              <a:rPr lang="en-US" altLang="el-GR" sz="2400" b="1" dirty="0">
                <a:latin typeface="Century Gothic" panose="020B0502020202020204" pitchFamily="34" charset="0"/>
                <a:cs typeface="Times New Roman" panose="02020603050405020304" pitchFamily="18" charset="0"/>
              </a:rPr>
              <a:t>when it issues the invoice</a:t>
            </a:r>
          </a:p>
          <a:p>
            <a:pPr marL="0" indent="0">
              <a:buNone/>
            </a:pPr>
            <a:r>
              <a:rPr lang="en-US" altLang="el-GR" sz="2400" dirty="0">
                <a:latin typeface="Century Gothic" panose="020B0502020202020204" pitchFamily="34" charset="0"/>
                <a:cs typeface="Times New Roman" panose="02020603050405020304" pitchFamily="18" charset="0"/>
              </a:rPr>
              <a:t>The main difference between accrual and cash basis accounting lies in the timing of when revenues are recognized. The cash method provides an immediate recognition of revenues, while the accrual method focuses on anticipated revenues.</a:t>
            </a:r>
          </a:p>
        </p:txBody>
      </p:sp>
    </p:spTree>
    <p:extLst>
      <p:ext uri="{BB962C8B-B14F-4D97-AF65-F5344CB8AC3E}">
        <p14:creationId xmlns:p14="http://schemas.microsoft.com/office/powerpoint/2010/main" val="157500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Cash based vs accrual based accounting</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14</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fontScale="92500" lnSpcReduction="2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b="1" dirty="0">
                <a:latin typeface="Century Gothic" panose="020B0502020202020204" pitchFamily="34" charset="0"/>
                <a:cs typeface="Times New Roman" panose="02020603050405020304" pitchFamily="18" charset="0"/>
              </a:rPr>
              <a:t>SUM UP:</a:t>
            </a:r>
          </a:p>
          <a:p>
            <a:pPr>
              <a:buFont typeface="Wingdings" panose="05000000000000000000" pitchFamily="2" charset="2"/>
              <a:buChar char="Ø"/>
            </a:pPr>
            <a:r>
              <a:rPr lang="en-US" altLang="el-GR" sz="2400" dirty="0">
                <a:latin typeface="Century Gothic" panose="020B0502020202020204" pitchFamily="34" charset="0"/>
                <a:cs typeface="Times New Roman" panose="02020603050405020304" pitchFamily="18" charset="0"/>
              </a:rPr>
              <a:t>Accrual accounting </a:t>
            </a:r>
            <a:r>
              <a:rPr lang="en-US" altLang="el-GR" sz="2400" b="1" dirty="0">
                <a:latin typeface="Century Gothic" panose="020B0502020202020204" pitchFamily="34" charset="0"/>
                <a:cs typeface="Times New Roman" panose="02020603050405020304" pitchFamily="18" charset="0"/>
              </a:rPr>
              <a:t>records</a:t>
            </a:r>
            <a:r>
              <a:rPr lang="en-US" altLang="el-GR" sz="2400" dirty="0">
                <a:latin typeface="Century Gothic" panose="020B0502020202020204" pitchFamily="34" charset="0"/>
                <a:cs typeface="Times New Roman" panose="02020603050405020304" pitchFamily="18" charset="0"/>
              </a:rPr>
              <a:t> revenue and expenses when transactions </a:t>
            </a:r>
            <a:r>
              <a:rPr lang="en-US" altLang="el-GR" sz="2400" b="1" dirty="0">
                <a:latin typeface="Century Gothic" panose="020B0502020202020204" pitchFamily="34" charset="0"/>
                <a:cs typeface="Times New Roman" panose="02020603050405020304" pitchFamily="18" charset="0"/>
              </a:rPr>
              <a:t>occur but before </a:t>
            </a:r>
            <a:r>
              <a:rPr lang="en-US" altLang="el-GR" sz="2400" dirty="0">
                <a:latin typeface="Century Gothic" panose="020B0502020202020204" pitchFamily="34" charset="0"/>
                <a:cs typeface="Times New Roman" panose="02020603050405020304" pitchFamily="18" charset="0"/>
              </a:rPr>
              <a:t>money is received or dispensed.</a:t>
            </a:r>
          </a:p>
          <a:p>
            <a:pPr>
              <a:buFont typeface="Wingdings" panose="05000000000000000000" pitchFamily="2" charset="2"/>
              <a:buChar char="Ø"/>
            </a:pPr>
            <a:r>
              <a:rPr lang="en-US" altLang="el-GR" sz="2400" dirty="0">
                <a:latin typeface="Century Gothic" panose="020B0502020202020204" pitchFamily="34" charset="0"/>
                <a:cs typeface="Times New Roman" panose="02020603050405020304" pitchFamily="18" charset="0"/>
              </a:rPr>
              <a:t>Cash basis accounting </a:t>
            </a:r>
            <a:r>
              <a:rPr lang="en-US" altLang="el-GR" sz="2400" b="1" dirty="0">
                <a:latin typeface="Century Gothic" panose="020B0502020202020204" pitchFamily="34" charset="0"/>
                <a:cs typeface="Times New Roman" panose="02020603050405020304" pitchFamily="18" charset="0"/>
              </a:rPr>
              <a:t>records</a:t>
            </a:r>
            <a:r>
              <a:rPr lang="en-US" altLang="el-GR" sz="2400" dirty="0">
                <a:latin typeface="Century Gothic" panose="020B0502020202020204" pitchFamily="34" charset="0"/>
                <a:cs typeface="Times New Roman" panose="02020603050405020304" pitchFamily="18" charset="0"/>
              </a:rPr>
              <a:t> revenue and expenses </a:t>
            </a:r>
            <a:r>
              <a:rPr lang="en-US" altLang="el-GR" sz="2400" b="1" dirty="0">
                <a:latin typeface="Century Gothic" panose="020B0502020202020204" pitchFamily="34" charset="0"/>
                <a:cs typeface="Times New Roman" panose="02020603050405020304" pitchFamily="18" charset="0"/>
              </a:rPr>
              <a:t>when cash related </a:t>
            </a:r>
            <a:r>
              <a:rPr lang="en-US" altLang="el-GR" sz="2400" dirty="0">
                <a:latin typeface="Century Gothic" panose="020B0502020202020204" pitchFamily="34" charset="0"/>
                <a:cs typeface="Times New Roman" panose="02020603050405020304" pitchFamily="18" charset="0"/>
              </a:rPr>
              <a:t>to those transactions actually is received or dispensed.</a:t>
            </a:r>
          </a:p>
          <a:p>
            <a:pPr>
              <a:buFont typeface="Wingdings" panose="05000000000000000000" pitchFamily="2" charset="2"/>
              <a:buChar char="Ø"/>
            </a:pPr>
            <a:r>
              <a:rPr lang="en-US" altLang="el-GR" sz="2400" dirty="0">
                <a:latin typeface="Century Gothic" panose="020B0502020202020204" pitchFamily="34" charset="0"/>
                <a:cs typeface="Times New Roman" panose="02020603050405020304" pitchFamily="18" charset="0"/>
              </a:rPr>
              <a:t>Accrual accounting </a:t>
            </a:r>
            <a:r>
              <a:rPr lang="en-US" altLang="el-GR" sz="2400" b="1" dirty="0">
                <a:latin typeface="Century Gothic" panose="020B0502020202020204" pitchFamily="34" charset="0"/>
                <a:cs typeface="Times New Roman" panose="02020603050405020304" pitchFamily="18" charset="0"/>
              </a:rPr>
              <a:t>provides a more accurate view </a:t>
            </a:r>
            <a:r>
              <a:rPr lang="en-US" altLang="el-GR" sz="2400" dirty="0">
                <a:latin typeface="Century Gothic" panose="020B0502020202020204" pitchFamily="34" charset="0"/>
                <a:cs typeface="Times New Roman" panose="02020603050405020304" pitchFamily="18" charset="0"/>
              </a:rPr>
              <a:t>of a company's health by including accounts payable and accounts receivable.</a:t>
            </a:r>
          </a:p>
          <a:p>
            <a:pPr>
              <a:buFont typeface="Wingdings" panose="05000000000000000000" pitchFamily="2" charset="2"/>
              <a:buChar char="Ø"/>
            </a:pPr>
            <a:r>
              <a:rPr lang="en-US" altLang="el-GR" sz="2400" dirty="0">
                <a:latin typeface="Century Gothic" panose="020B0502020202020204" pitchFamily="34" charset="0"/>
                <a:cs typeface="Times New Roman" panose="02020603050405020304" pitchFamily="18" charset="0"/>
              </a:rPr>
              <a:t>The accrual method is the </a:t>
            </a:r>
            <a:r>
              <a:rPr lang="en-US" altLang="el-GR" sz="2400" b="1" dirty="0">
                <a:latin typeface="Century Gothic" panose="020B0502020202020204" pitchFamily="34" charset="0"/>
                <a:cs typeface="Times New Roman" panose="02020603050405020304" pitchFamily="18" charset="0"/>
              </a:rPr>
              <a:t>more commonly used </a:t>
            </a:r>
            <a:r>
              <a:rPr lang="en-US" altLang="el-GR" sz="2400" dirty="0">
                <a:latin typeface="Century Gothic" panose="020B0502020202020204" pitchFamily="34" charset="0"/>
                <a:cs typeface="Times New Roman" panose="02020603050405020304" pitchFamily="18" charset="0"/>
              </a:rPr>
              <a:t>method by </a:t>
            </a:r>
            <a:r>
              <a:rPr lang="en-US" altLang="el-GR" sz="2400" b="1" dirty="0">
                <a:latin typeface="Century Gothic" panose="020B0502020202020204" pitchFamily="34" charset="0"/>
                <a:cs typeface="Times New Roman" panose="02020603050405020304" pitchFamily="18" charset="0"/>
              </a:rPr>
              <a:t>large</a:t>
            </a:r>
            <a:r>
              <a:rPr lang="en-US" altLang="el-GR" sz="2400" dirty="0">
                <a:latin typeface="Century Gothic" panose="020B0502020202020204" pitchFamily="34" charset="0"/>
                <a:cs typeface="Times New Roman" panose="02020603050405020304" pitchFamily="18" charset="0"/>
              </a:rPr>
              <a:t> companies, especially by </a:t>
            </a:r>
            <a:r>
              <a:rPr lang="en-US" altLang="el-GR" sz="2400" b="1" dirty="0">
                <a:latin typeface="Century Gothic" panose="020B0502020202020204" pitchFamily="34" charset="0"/>
                <a:cs typeface="Times New Roman" panose="02020603050405020304" pitchFamily="18" charset="0"/>
              </a:rPr>
              <a:t>publicly-traded companies</a:t>
            </a:r>
            <a:r>
              <a:rPr lang="en-US" altLang="el-GR" sz="2400" dirty="0">
                <a:latin typeface="Century Gothic" panose="020B0502020202020204" pitchFamily="34" charset="0"/>
                <a:cs typeface="Times New Roman" panose="02020603050405020304" pitchFamily="18" charset="0"/>
              </a:rPr>
              <a:t>, as it smooths out earnings over time.</a:t>
            </a:r>
          </a:p>
          <a:p>
            <a:pPr>
              <a:buFont typeface="Wingdings" panose="05000000000000000000" pitchFamily="2" charset="2"/>
              <a:buChar char="Ø"/>
            </a:pPr>
            <a:r>
              <a:rPr lang="en-US" altLang="el-GR" sz="2400" dirty="0">
                <a:latin typeface="Century Gothic" panose="020B0502020202020204" pitchFamily="34" charset="0"/>
                <a:cs typeface="Times New Roman" panose="02020603050405020304" pitchFamily="18" charset="0"/>
              </a:rPr>
              <a:t>The cash basis method </a:t>
            </a:r>
            <a:r>
              <a:rPr lang="en-US" altLang="el-GR" sz="2400" b="1" dirty="0">
                <a:latin typeface="Century Gothic" panose="020B0502020202020204" pitchFamily="34" charset="0"/>
                <a:cs typeface="Times New Roman" panose="02020603050405020304" pitchFamily="18" charset="0"/>
              </a:rPr>
              <a:t>typically is used </a:t>
            </a:r>
            <a:r>
              <a:rPr lang="en-US" altLang="el-GR" sz="2400" dirty="0">
                <a:latin typeface="Century Gothic" panose="020B0502020202020204" pitchFamily="34" charset="0"/>
                <a:cs typeface="Times New Roman" panose="02020603050405020304" pitchFamily="18" charset="0"/>
              </a:rPr>
              <a:t>by sole proprietors and smaller businesses.</a:t>
            </a:r>
          </a:p>
        </p:txBody>
      </p:sp>
    </p:spTree>
    <p:extLst>
      <p:ext uri="{BB962C8B-B14F-4D97-AF65-F5344CB8AC3E}">
        <p14:creationId xmlns:p14="http://schemas.microsoft.com/office/powerpoint/2010/main" val="24084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15</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fontScale="925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b="1" dirty="0">
                <a:latin typeface="Century Gothic" panose="020B0502020202020204" pitchFamily="34" charset="0"/>
                <a:cs typeface="Times New Roman" panose="02020603050405020304" pitchFamily="18" charset="0"/>
              </a:rPr>
              <a:t>CASH BASED:</a:t>
            </a:r>
          </a:p>
          <a:p>
            <a:pPr marL="0" indent="0">
              <a:buNone/>
            </a:pPr>
            <a:r>
              <a:rPr lang="en-US" altLang="el-GR" sz="2400" b="1" dirty="0">
                <a:latin typeface="Century Gothic" panose="020B0502020202020204" pitchFamily="34" charset="0"/>
                <a:cs typeface="Times New Roman" panose="02020603050405020304" pitchFamily="18" charset="0"/>
              </a:rPr>
              <a:t>Single-Entry System</a:t>
            </a:r>
          </a:p>
          <a:p>
            <a:pPr marL="0" indent="0" algn="just">
              <a:buNone/>
            </a:pPr>
            <a:r>
              <a:rPr lang="en-US" altLang="el-GR" sz="2400" dirty="0">
                <a:latin typeface="Century Gothic" panose="020B0502020202020204" pitchFamily="34" charset="0"/>
                <a:cs typeface="Times New Roman" panose="02020603050405020304" pitchFamily="18" charset="0"/>
              </a:rPr>
              <a:t>While the simplicity of the single-entry system needed for the cash method can be an advantage, it also has some disadvantages. The accrual method necessitates the use of a double-entry system, which is based on accounting equations. Such time-honored accounting principles are intended to provide a standardized, more accurate picture of profit and loss that can be used as a basis for business analysis. Also, utilizing the accrual method can provide far greater control of transaction posting, and can reduce the chance of errors.</a:t>
            </a:r>
          </a:p>
        </p:txBody>
      </p:sp>
    </p:spTree>
    <p:extLst>
      <p:ext uri="{BB962C8B-B14F-4D97-AF65-F5344CB8AC3E}">
        <p14:creationId xmlns:p14="http://schemas.microsoft.com/office/powerpoint/2010/main" val="35244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16</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fontScale="92500"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b="1" dirty="0">
                <a:latin typeface="Century Gothic" panose="020B0502020202020204" pitchFamily="34" charset="0"/>
                <a:cs typeface="Times New Roman" panose="02020603050405020304" pitchFamily="18" charset="0"/>
              </a:rPr>
              <a:t>CASH BASED:</a:t>
            </a:r>
          </a:p>
          <a:p>
            <a:pPr marL="0" indent="0">
              <a:buNone/>
            </a:pPr>
            <a:r>
              <a:rPr lang="en-US" altLang="el-GR" sz="2400" b="1" dirty="0">
                <a:latin typeface="Century Gothic" panose="020B0502020202020204" pitchFamily="34" charset="0"/>
                <a:cs typeface="Times New Roman" panose="02020603050405020304" pitchFamily="18" charset="0"/>
              </a:rPr>
              <a:t>Short-Term Indicator</a:t>
            </a:r>
          </a:p>
          <a:p>
            <a:pPr marL="0" indent="0" algn="just">
              <a:buNone/>
            </a:pPr>
            <a:r>
              <a:rPr lang="en-US" altLang="el-GR" sz="2400" dirty="0">
                <a:latin typeface="Century Gothic" panose="020B0502020202020204" pitchFamily="34" charset="0"/>
                <a:cs typeface="Times New Roman" panose="02020603050405020304" pitchFamily="18" charset="0"/>
              </a:rPr>
              <a:t>While cash basis accounting does indicate the health of the cash flow of a business, it may offer a misleading picture of longer-term profitability. This is because the cash method doesn't show income that has been invoiced but not received. Furthermore, it doesn't take future expenses into account, which can be misleading. For example, your books might show one month as being extremely profitable. However, deeper insight may reveal that sales were actually slow, but a number of customers paid their outstanding bills. Paying an annual bill such as an insurance premium in one lump sum could also throw off your profit for one month, although the policy will be in effect for an entire year.</a:t>
            </a:r>
          </a:p>
        </p:txBody>
      </p:sp>
    </p:spTree>
    <p:extLst>
      <p:ext uri="{BB962C8B-B14F-4D97-AF65-F5344CB8AC3E}">
        <p14:creationId xmlns:p14="http://schemas.microsoft.com/office/powerpoint/2010/main" val="357893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17</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b="1" dirty="0">
                <a:latin typeface="Century Gothic" panose="020B0502020202020204" pitchFamily="34" charset="0"/>
                <a:cs typeface="Times New Roman" panose="02020603050405020304" pitchFamily="18" charset="0"/>
              </a:rPr>
              <a:t>CASH BASED:</a:t>
            </a:r>
          </a:p>
          <a:p>
            <a:pPr marL="0" indent="0">
              <a:buNone/>
            </a:pPr>
            <a:r>
              <a:rPr lang="en-US" altLang="el-GR" sz="2400" b="1" dirty="0">
                <a:latin typeface="Century Gothic" panose="020B0502020202020204" pitchFamily="34" charset="0"/>
                <a:cs typeface="Times New Roman" panose="02020603050405020304" pitchFamily="18" charset="0"/>
              </a:rPr>
              <a:t>Restrictions</a:t>
            </a:r>
          </a:p>
          <a:p>
            <a:pPr marL="0" indent="0" algn="just">
              <a:buNone/>
            </a:pPr>
            <a:r>
              <a:rPr lang="en-US" altLang="el-GR" sz="2400" dirty="0">
                <a:latin typeface="Century Gothic" panose="020B0502020202020204" pitchFamily="34" charset="0"/>
                <a:cs typeface="Times New Roman" panose="02020603050405020304" pitchFamily="18" charset="0"/>
              </a:rPr>
              <a:t>According to the IRS, your choice of accounting method should properly reflect the income and expenses you report for tax purposes. You cannot use the cash method if your business maintains inventory, is a corporation, or has gross receipts in excess of $26 million per year. These are the general rules, but there are exceptions — so if you feel that your business falls into one of these categories, you should consult a professional.</a:t>
            </a:r>
          </a:p>
        </p:txBody>
      </p:sp>
    </p:spTree>
    <p:extLst>
      <p:ext uri="{BB962C8B-B14F-4D97-AF65-F5344CB8AC3E}">
        <p14:creationId xmlns:p14="http://schemas.microsoft.com/office/powerpoint/2010/main" val="124181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18</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b="1" dirty="0">
                <a:latin typeface="Century Gothic" panose="020B0502020202020204" pitchFamily="34" charset="0"/>
                <a:cs typeface="Times New Roman" panose="02020603050405020304" pitchFamily="18" charset="0"/>
              </a:rPr>
              <a:t>ACCRUAL BASED:</a:t>
            </a:r>
          </a:p>
          <a:p>
            <a:pPr marL="0" indent="0" algn="just">
              <a:buNone/>
            </a:pPr>
            <a:r>
              <a:rPr lang="en-US" altLang="el-GR" sz="2400" dirty="0">
                <a:latin typeface="Century Gothic" panose="020B0502020202020204" pitchFamily="34" charset="0"/>
                <a:cs typeface="Times New Roman" panose="02020603050405020304" pitchFamily="18" charset="0"/>
              </a:rPr>
              <a:t>Real earnings management is to manipulate earnings through operational activities that directly affect cash flow. While accrual earnings management is the manipulation of earnings management through estimation and accounting methods that have no direct impact on cash flow (Sun &amp; Lan, 2014).</a:t>
            </a:r>
          </a:p>
        </p:txBody>
      </p:sp>
    </p:spTree>
    <p:extLst>
      <p:ext uri="{BB962C8B-B14F-4D97-AF65-F5344CB8AC3E}">
        <p14:creationId xmlns:p14="http://schemas.microsoft.com/office/powerpoint/2010/main" val="415567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19</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buNone/>
            </a:pPr>
            <a:endParaRPr lang="en-US" altLang="el-GR" sz="2400" dirty="0">
              <a:latin typeface="Century Gothic" panose="020B0502020202020204" pitchFamily="34" charset="0"/>
              <a:cs typeface="Times New Roman" panose="02020603050405020304" pitchFamily="18" charset="0"/>
            </a:endParaRPr>
          </a:p>
          <a:p>
            <a:pPr marL="0" indent="0">
              <a:buNone/>
            </a:pPr>
            <a:r>
              <a:rPr lang="en-US" altLang="el-GR" sz="2400" b="1" dirty="0">
                <a:latin typeface="Century Gothic" panose="020B0502020202020204" pitchFamily="34" charset="0"/>
                <a:cs typeface="Times New Roman" panose="02020603050405020304" pitchFamily="18" charset="0"/>
              </a:rPr>
              <a:t>ACCRUAL BASED:</a:t>
            </a:r>
          </a:p>
          <a:p>
            <a:pPr marL="0" indent="0" algn="just">
              <a:buNone/>
            </a:pPr>
            <a:r>
              <a:rPr lang="en-US" altLang="el-GR" sz="2400" dirty="0">
                <a:latin typeface="Century Gothic" panose="020B0502020202020204" pitchFamily="34" charset="0"/>
                <a:cs typeface="Times New Roman" panose="02020603050405020304" pitchFamily="18" charset="0"/>
              </a:rPr>
              <a:t>Accrual-based earnings management aims to obscure true economic performance by changing accounting methods or estimates within the generally accepted accounting principles. Real earnings management alters the execution of real business transactions. </a:t>
            </a:r>
          </a:p>
        </p:txBody>
      </p:sp>
    </p:spTree>
    <p:extLst>
      <p:ext uri="{BB962C8B-B14F-4D97-AF65-F5344CB8AC3E}">
        <p14:creationId xmlns:p14="http://schemas.microsoft.com/office/powerpoint/2010/main" val="257142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ΑΡΧΗ ΤΟΥ ΔΕΔΟΥΛΕΥΜΕΝΟΥ</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fontScale="925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Σύμφωνα με την </a:t>
            </a:r>
            <a:r>
              <a:rPr lang="el-GR" sz="2400" b="1" kern="0" dirty="0">
                <a:latin typeface="Cambria" panose="02040503050406030204" pitchFamily="18" charset="0"/>
                <a:ea typeface="Cambria" panose="02040503050406030204" pitchFamily="18" charset="0"/>
              </a:rPr>
              <a:t>αρχή του δουλευμένου </a:t>
            </a:r>
            <a:r>
              <a:rPr lang="el-GR" sz="2400" kern="0" dirty="0">
                <a:latin typeface="Cambria" panose="02040503050406030204" pitchFamily="18" charset="0"/>
                <a:ea typeface="Cambria" panose="02040503050406030204" pitchFamily="18" charset="0"/>
              </a:rPr>
              <a:t>τα λογιστικά γεγονότα καταχωρίζονται στα βιβλία </a:t>
            </a:r>
            <a:r>
              <a:rPr lang="el-GR" sz="2400" b="1" kern="0" dirty="0">
                <a:latin typeface="Cambria" panose="02040503050406030204" pitchFamily="18" charset="0"/>
                <a:ea typeface="Cambria" panose="02040503050406030204" pitchFamily="18" charset="0"/>
              </a:rPr>
              <a:t>όταν συμβαίνουν και όχι όταν διακανονίζονται.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Έτσι, σύμφωνα με την παράγραφο 2 του άρθρου 25, του Ν 4308/2014 (ΕΛΠ, αρχή δουλευμένου):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b="1" kern="0" dirty="0">
                <a:latin typeface="Cambria" panose="02040503050406030204" pitchFamily="18" charset="0"/>
                <a:ea typeface="Cambria" panose="02040503050406030204" pitchFamily="18" charset="0"/>
              </a:rPr>
              <a:t>«Τα έσοδα αναγνωρίζονται εντός της περιόδου στην οποία καθίστανται δουλευμένα».</a:t>
            </a:r>
          </a:p>
          <a:p>
            <a:pPr marL="0" algn="just">
              <a:buNone/>
            </a:pPr>
            <a:endParaRPr lang="el-GR" sz="2400" b="1" kern="0" dirty="0">
              <a:latin typeface="Cambria" panose="02040503050406030204" pitchFamily="18" charset="0"/>
              <a:ea typeface="Cambria" panose="02040503050406030204" pitchFamily="18" charset="0"/>
            </a:endParaRPr>
          </a:p>
          <a:p>
            <a:pPr marL="0" algn="just">
              <a:buNone/>
            </a:pPr>
            <a:r>
              <a:rPr lang="el-GR" sz="2400" b="1" kern="0" dirty="0">
                <a:latin typeface="Cambria" panose="02040503050406030204" pitchFamily="18" charset="0"/>
                <a:ea typeface="Cambria" panose="02040503050406030204" pitchFamily="18" charset="0"/>
              </a:rPr>
              <a:t>ΙΣΧΥΕ ΚΑΙ ΕΠΙ ΕΓΛΣ</a:t>
            </a:r>
            <a:endParaRPr lang="en-US" sz="2400" b="1"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805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20</a:t>
            </a:fld>
            <a:endParaRPr lang="en-CA" dirty="0"/>
          </a:p>
        </p:txBody>
      </p:sp>
      <p:sp>
        <p:nvSpPr>
          <p:cNvPr id="6" name="TextBox 5">
            <a:extLst>
              <a:ext uri="{FF2B5EF4-FFF2-40B4-BE49-F238E27FC236}">
                <a16:creationId xmlns:a16="http://schemas.microsoft.com/office/drawing/2014/main" id="{79419A0C-BBCB-3C54-FC1D-EC9C57225259}"/>
              </a:ext>
            </a:extLst>
          </p:cNvPr>
          <p:cNvSpPr txBox="1"/>
          <p:nvPr/>
        </p:nvSpPr>
        <p:spPr>
          <a:xfrm>
            <a:off x="784589" y="1124617"/>
            <a:ext cx="9721680" cy="477054"/>
          </a:xfrm>
          <a:prstGeom prst="rect">
            <a:avLst/>
          </a:prstGeom>
          <a:noFill/>
        </p:spPr>
        <p:txBody>
          <a:bodyPr wrap="square">
            <a:spAutoFit/>
          </a:bodyPr>
          <a:lstStyle/>
          <a:p>
            <a:r>
              <a:rPr lang="en-US" sz="2500" b="1" i="0" dirty="0">
                <a:solidFill>
                  <a:srgbClr val="202124"/>
                </a:solidFill>
                <a:effectLst/>
                <a:latin typeface="Google Sans"/>
              </a:rPr>
              <a:t>What is earnings management and discretionary accruals?</a:t>
            </a:r>
            <a:endParaRPr lang="el-GR" sz="2500" b="1" dirty="0"/>
          </a:p>
        </p:txBody>
      </p:sp>
      <p:sp>
        <p:nvSpPr>
          <p:cNvPr id="8" name="TextBox 7">
            <a:extLst>
              <a:ext uri="{FF2B5EF4-FFF2-40B4-BE49-F238E27FC236}">
                <a16:creationId xmlns:a16="http://schemas.microsoft.com/office/drawing/2014/main" id="{7A4B9EBA-4130-3AE4-EB5B-ACA4830B2EC2}"/>
              </a:ext>
            </a:extLst>
          </p:cNvPr>
          <p:cNvSpPr txBox="1"/>
          <p:nvPr/>
        </p:nvSpPr>
        <p:spPr>
          <a:xfrm>
            <a:off x="784589" y="2667108"/>
            <a:ext cx="10832841" cy="1631216"/>
          </a:xfrm>
          <a:prstGeom prst="rect">
            <a:avLst/>
          </a:prstGeom>
          <a:noFill/>
        </p:spPr>
        <p:txBody>
          <a:bodyPr wrap="square">
            <a:spAutoFit/>
          </a:bodyPr>
          <a:lstStyle/>
          <a:p>
            <a:pPr algn="just"/>
            <a:r>
              <a:rPr lang="en-US" sz="2500" b="0" i="0" dirty="0">
                <a:solidFill>
                  <a:srgbClr val="4D5156"/>
                </a:solidFill>
                <a:effectLst/>
                <a:latin typeface="Google Sans"/>
              </a:rPr>
              <a:t>Earning management refers to the intentional manipulation of a company's financial statements in order to achieve a desired result. Discretionary accruals are accounting adjustments made at the discretion of management and can have a significant impact on a company's financial statements.</a:t>
            </a:r>
            <a:endParaRPr lang="el-GR" sz="2500" dirty="0"/>
          </a:p>
        </p:txBody>
      </p:sp>
    </p:spTree>
    <p:extLst>
      <p:ext uri="{BB962C8B-B14F-4D97-AF65-F5344CB8AC3E}">
        <p14:creationId xmlns:p14="http://schemas.microsoft.com/office/powerpoint/2010/main" val="206475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DISTORTIONS</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21</a:t>
            </a:fld>
            <a:endParaRPr lang="en-CA" dirty="0"/>
          </a:p>
        </p:txBody>
      </p:sp>
      <p:sp>
        <p:nvSpPr>
          <p:cNvPr id="6" name="TextBox 5">
            <a:extLst>
              <a:ext uri="{FF2B5EF4-FFF2-40B4-BE49-F238E27FC236}">
                <a16:creationId xmlns:a16="http://schemas.microsoft.com/office/drawing/2014/main" id="{79419A0C-BBCB-3C54-FC1D-EC9C57225259}"/>
              </a:ext>
            </a:extLst>
          </p:cNvPr>
          <p:cNvSpPr txBox="1"/>
          <p:nvPr/>
        </p:nvSpPr>
        <p:spPr>
          <a:xfrm>
            <a:off x="784589" y="1124617"/>
            <a:ext cx="9721680" cy="477054"/>
          </a:xfrm>
          <a:prstGeom prst="rect">
            <a:avLst/>
          </a:prstGeom>
          <a:noFill/>
        </p:spPr>
        <p:txBody>
          <a:bodyPr wrap="square">
            <a:spAutoFit/>
          </a:bodyPr>
          <a:lstStyle/>
          <a:p>
            <a:r>
              <a:rPr lang="en-US" sz="2500" b="1" i="0" dirty="0">
                <a:solidFill>
                  <a:srgbClr val="202124"/>
                </a:solidFill>
                <a:effectLst/>
                <a:latin typeface="Google Sans"/>
              </a:rPr>
              <a:t>What is earnings management and discretionary accruals?</a:t>
            </a:r>
            <a:endParaRPr lang="el-GR" sz="2500" b="1" dirty="0"/>
          </a:p>
        </p:txBody>
      </p:sp>
      <p:sp>
        <p:nvSpPr>
          <p:cNvPr id="8" name="TextBox 7">
            <a:extLst>
              <a:ext uri="{FF2B5EF4-FFF2-40B4-BE49-F238E27FC236}">
                <a16:creationId xmlns:a16="http://schemas.microsoft.com/office/drawing/2014/main" id="{7A4B9EBA-4130-3AE4-EB5B-ACA4830B2EC2}"/>
              </a:ext>
            </a:extLst>
          </p:cNvPr>
          <p:cNvSpPr txBox="1"/>
          <p:nvPr/>
        </p:nvSpPr>
        <p:spPr>
          <a:xfrm>
            <a:off x="784589" y="2667108"/>
            <a:ext cx="10832841" cy="1631216"/>
          </a:xfrm>
          <a:prstGeom prst="rect">
            <a:avLst/>
          </a:prstGeom>
          <a:noFill/>
        </p:spPr>
        <p:txBody>
          <a:bodyPr wrap="square">
            <a:spAutoFit/>
          </a:bodyPr>
          <a:lstStyle/>
          <a:p>
            <a:pPr algn="just"/>
            <a:r>
              <a:rPr lang="en-US" sz="2500" b="0" i="0" dirty="0">
                <a:solidFill>
                  <a:srgbClr val="4D5156"/>
                </a:solidFill>
                <a:effectLst/>
                <a:latin typeface="Google Sans"/>
              </a:rPr>
              <a:t>Earning management refers to the intentional manipulation of a company's financial statements in order to achieve a desired result. Discretionary accruals are accounting adjustments made at the discretion of management and can have a significant impact on a company's financial statements.</a:t>
            </a:r>
            <a:endParaRPr lang="el-GR" sz="2500" dirty="0"/>
          </a:p>
        </p:txBody>
      </p:sp>
    </p:spTree>
    <p:extLst>
      <p:ext uri="{BB962C8B-B14F-4D97-AF65-F5344CB8AC3E}">
        <p14:creationId xmlns:p14="http://schemas.microsoft.com/office/powerpoint/2010/main" val="231040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22</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784589" y="2667108"/>
            <a:ext cx="10832841" cy="3170099"/>
          </a:xfrm>
          <a:prstGeom prst="rect">
            <a:avLst/>
          </a:prstGeom>
          <a:noFill/>
        </p:spPr>
        <p:txBody>
          <a:bodyPr wrap="square">
            <a:spAutoFit/>
          </a:bodyPr>
          <a:lstStyle/>
          <a:p>
            <a:pPr algn="just"/>
            <a:r>
              <a:rPr lang="el-GR" sz="2500" b="0" i="0" dirty="0">
                <a:solidFill>
                  <a:srgbClr val="4D5156"/>
                </a:solidFill>
                <a:effectLst/>
                <a:latin typeface="Google Sans"/>
              </a:rPr>
              <a:t>ΕΛΛΑΔΑ</a:t>
            </a:r>
            <a:r>
              <a:rPr lang="en-US" sz="2500" b="0" i="0" dirty="0">
                <a:solidFill>
                  <a:srgbClr val="4D5156"/>
                </a:solidFill>
                <a:effectLst/>
                <a:latin typeface="Google Sans"/>
              </a:rPr>
              <a:t> - </a:t>
            </a:r>
            <a:r>
              <a:rPr lang="el-GR" sz="2500" dirty="0">
                <a:solidFill>
                  <a:srgbClr val="4D5156"/>
                </a:solidFill>
                <a:latin typeface="Google Sans"/>
              </a:rPr>
              <a:t>ΤΟ </a:t>
            </a:r>
            <a:r>
              <a:rPr lang="en-US" sz="2500" dirty="0">
                <a:solidFill>
                  <a:srgbClr val="4D5156"/>
                </a:solidFill>
                <a:latin typeface="Google Sans"/>
              </a:rPr>
              <a:t>BACKGROUNG: </a:t>
            </a:r>
          </a:p>
          <a:p>
            <a:pPr algn="just"/>
            <a:endParaRPr lang="en-US" sz="2500" dirty="0">
              <a:solidFill>
                <a:srgbClr val="4D5156"/>
              </a:solidFill>
              <a:latin typeface="Google Sans"/>
            </a:endParaRPr>
          </a:p>
          <a:p>
            <a:pPr algn="just"/>
            <a:r>
              <a:rPr lang="el-GR" sz="2500" dirty="0">
                <a:solidFill>
                  <a:srgbClr val="4D5156"/>
                </a:solidFill>
                <a:latin typeface="Google Sans"/>
              </a:rPr>
              <a:t>ΟΙ ΟΝΤΟΤΗΤΕΣ ΔΙΑΚΡΙΝΟΝΤΑΙ, ΜΕΤΑΞΥ ΑΛΛΩΝ, ΣΕ ΔΥΟ ΚΑΤΗΓΟΡΙΕΣ (ΕΛΕΓΚΤΙΚΑ)</a:t>
            </a:r>
          </a:p>
          <a:p>
            <a:pPr algn="just"/>
            <a:r>
              <a:rPr lang="el-GR" sz="2500" dirty="0">
                <a:solidFill>
                  <a:srgbClr val="4D5156"/>
                </a:solidFill>
                <a:latin typeface="Google Sans"/>
              </a:rPr>
              <a:t>ΣΕ ΑΥΤΈΣ ΠΟΥ ΤΗΡΟΥΝ ΑΠΛΟΓΡΑΦΙΚΟ ΣΥΣΤΗΜΑ ΚΑΙ ΣΕ ΑΥΤΕΣ ΠΟΥ ΤΗΡΟΥΝ ΔΙΠΛΟΓΡΑΦΙΚΟ ΣΥΣΤΗΜΑ</a:t>
            </a:r>
          </a:p>
          <a:p>
            <a:pPr algn="just"/>
            <a:r>
              <a:rPr lang="el-GR" sz="2500" dirty="0">
                <a:solidFill>
                  <a:srgbClr val="4D5156"/>
                </a:solidFill>
                <a:latin typeface="Google Sans"/>
              </a:rPr>
              <a:t>ΤΟ ΜΕΓΑΛΟ «ΒΑΣΑΝΟ» ΣΕ ΕΤΑΙΡΕΙΕΣ ΠΟΥ ΑΝΑΠΤΥΣΣΟΝΤΑΙ – ΕΧΟΥΝ ΜΕΓΑΛΕΣ ΠΩΛΗΣΕΙΣ – ΕΊΝΑΙ Η ΚΑΤΗΓΟΡΙΑ ΤΩΝ ΒΙΒΛΙΩΝ. ΓΙΑΤΙ?</a:t>
            </a:r>
          </a:p>
          <a:p>
            <a:pPr algn="just"/>
            <a:endParaRPr lang="el-GR" sz="2500" dirty="0"/>
          </a:p>
        </p:txBody>
      </p:sp>
    </p:spTree>
    <p:extLst>
      <p:ext uri="{BB962C8B-B14F-4D97-AF65-F5344CB8AC3E}">
        <p14:creationId xmlns:p14="http://schemas.microsoft.com/office/powerpoint/2010/main" val="215388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23</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248855"/>
            <a:ext cx="10832841" cy="4708981"/>
          </a:xfrm>
          <a:prstGeom prst="rect">
            <a:avLst/>
          </a:prstGeom>
          <a:noFill/>
        </p:spPr>
        <p:txBody>
          <a:bodyPr wrap="square">
            <a:spAutoFit/>
          </a:bodyPr>
          <a:lstStyle/>
          <a:p>
            <a:pPr algn="just"/>
            <a:r>
              <a:rPr lang="el-GR" sz="2500" b="0" i="0" dirty="0">
                <a:solidFill>
                  <a:srgbClr val="4D5156"/>
                </a:solidFill>
                <a:effectLst/>
                <a:latin typeface="Google Sans"/>
              </a:rPr>
              <a:t>ΕΛΛΑΔΑ</a:t>
            </a:r>
            <a:r>
              <a:rPr lang="en-US" sz="2500" b="0" i="0" dirty="0">
                <a:solidFill>
                  <a:srgbClr val="4D5156"/>
                </a:solidFill>
                <a:effectLst/>
                <a:latin typeface="Google Sans"/>
              </a:rPr>
              <a:t> - </a:t>
            </a:r>
            <a:r>
              <a:rPr lang="el-GR" sz="2500" dirty="0">
                <a:solidFill>
                  <a:srgbClr val="4D5156"/>
                </a:solidFill>
                <a:latin typeface="Google Sans"/>
              </a:rPr>
              <a:t>ΤΟ </a:t>
            </a:r>
            <a:r>
              <a:rPr lang="en-US" sz="2500" dirty="0">
                <a:solidFill>
                  <a:srgbClr val="4D5156"/>
                </a:solidFill>
                <a:latin typeface="Google Sans"/>
              </a:rPr>
              <a:t>BACKGROUNG: </a:t>
            </a:r>
          </a:p>
          <a:p>
            <a:pPr algn="just"/>
            <a:endParaRPr lang="en-US" sz="2500" dirty="0">
              <a:solidFill>
                <a:srgbClr val="4D5156"/>
              </a:solidFill>
              <a:latin typeface="Google Sans"/>
            </a:endParaRPr>
          </a:p>
          <a:p>
            <a:pPr algn="just"/>
            <a:r>
              <a:rPr lang="el-GR" sz="2500" dirty="0">
                <a:solidFill>
                  <a:srgbClr val="4D5156"/>
                </a:solidFill>
                <a:latin typeface="Google Sans"/>
              </a:rPr>
              <a:t>ΜΙΑ ΑΠΟ ΤΙΣ ΠΙΟ ΒΑΣΙΚΕΣ ΑΛΛΑ ΚΑΙ ΟΥΣΙΑΣΤΙΚΕΣ ΔΙΑΦΟΡΕΣ- ΑΠΟ ΕΛΕΓΚΤΙΚΗΣ ΠΛΕΥΡΑΣ- ΕΊΝΑΙ Η ΠΑΡΑΚΟΛΟΥΘΗΣΗ ΤΟΥ ΤΑΜΕΙΟ ΚΑΙ ΤΩΝ ΤΑΜΕΙΑΚΩΝ ΙΣΟΔΥΝΑΜΩΝ.</a:t>
            </a:r>
          </a:p>
          <a:p>
            <a:pPr algn="just"/>
            <a:endParaRPr lang="el-GR" sz="2500" dirty="0">
              <a:solidFill>
                <a:srgbClr val="4D5156"/>
              </a:solidFill>
              <a:latin typeface="Google Sans"/>
            </a:endParaRPr>
          </a:p>
          <a:p>
            <a:pPr algn="just"/>
            <a:r>
              <a:rPr lang="el-GR" sz="2500" dirty="0">
                <a:solidFill>
                  <a:srgbClr val="4D5156"/>
                </a:solidFill>
                <a:latin typeface="Google Sans"/>
              </a:rPr>
              <a:t>ΟΙ ΕΤΑΙΡΕΙΕΣ ΠΟΥ ΤΗΡΟΥΝ ΔΙΠΛΟΓΡΑΦΙΚΑ ΒΙΒΛΙΑ (Γ ΚΑΤΗΓΟΡΙΑ ΠΑΛΙΑ ΠΡΟ ΕΛΠ) ΠΑΡΑΚΟΛΟΘΟΥΝ ΣΕ ΜΗΝΙΑΙΑ ΒΑΣΗ ΑΝΑΓΚΑΣΤΙΚΑ ΤΑΜΕΙΟ ΚΑΙ ΚΑΤΑΘΕΣΕΙΣ ΟΨΕΩΣ.</a:t>
            </a:r>
          </a:p>
          <a:p>
            <a:pPr algn="just"/>
            <a:endParaRPr lang="el-GR" sz="2500" dirty="0">
              <a:solidFill>
                <a:srgbClr val="4D5156"/>
              </a:solidFill>
              <a:latin typeface="Google Sans"/>
            </a:endParaRPr>
          </a:p>
          <a:p>
            <a:pPr algn="just"/>
            <a:r>
              <a:rPr lang="el-GR" sz="2500" dirty="0">
                <a:solidFill>
                  <a:srgbClr val="4D5156"/>
                </a:solidFill>
                <a:latin typeface="Google Sans"/>
              </a:rPr>
              <a:t>ΑΡΑ Ο ΦΟΡΟΛΟΓΙΚΟΣ ΕΛΕΓΧΟΣ ΚΑΝΕΙ ΕΛΕΓΧΟ ΤΑΜΕΙΟΥ – ΡΕΥΣΤΟΥ - ΚΑΤΑΘΕΣΕΩΝ</a:t>
            </a:r>
          </a:p>
          <a:p>
            <a:pPr algn="just"/>
            <a:endParaRPr lang="el-GR" sz="2500" dirty="0"/>
          </a:p>
        </p:txBody>
      </p:sp>
    </p:spTree>
    <p:extLst>
      <p:ext uri="{BB962C8B-B14F-4D97-AF65-F5344CB8AC3E}">
        <p14:creationId xmlns:p14="http://schemas.microsoft.com/office/powerpoint/2010/main" val="186703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24</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248855"/>
            <a:ext cx="10832841" cy="3170099"/>
          </a:xfrm>
          <a:prstGeom prst="rect">
            <a:avLst/>
          </a:prstGeom>
          <a:noFill/>
        </p:spPr>
        <p:txBody>
          <a:bodyPr wrap="square">
            <a:spAutoFit/>
          </a:bodyPr>
          <a:lstStyle/>
          <a:p>
            <a:pPr algn="just"/>
            <a:r>
              <a:rPr lang="el-GR" sz="2500" b="0" i="0" dirty="0">
                <a:solidFill>
                  <a:srgbClr val="4D5156"/>
                </a:solidFill>
                <a:effectLst/>
                <a:latin typeface="Google Sans"/>
              </a:rPr>
              <a:t>ΕΛΛΑΔΑ</a:t>
            </a:r>
            <a:r>
              <a:rPr lang="en-US" sz="2500" b="0" i="0" dirty="0">
                <a:solidFill>
                  <a:srgbClr val="4D5156"/>
                </a:solidFill>
                <a:effectLst/>
                <a:latin typeface="Google Sans"/>
              </a:rPr>
              <a:t> - </a:t>
            </a:r>
            <a:r>
              <a:rPr lang="el-GR" sz="2500" dirty="0">
                <a:solidFill>
                  <a:srgbClr val="4D5156"/>
                </a:solidFill>
                <a:latin typeface="Google Sans"/>
              </a:rPr>
              <a:t>ΤΟ </a:t>
            </a:r>
            <a:r>
              <a:rPr lang="en-US" sz="2500" dirty="0">
                <a:solidFill>
                  <a:srgbClr val="4D5156"/>
                </a:solidFill>
                <a:latin typeface="Google Sans"/>
              </a:rPr>
              <a:t>BACKGROUNG: </a:t>
            </a:r>
          </a:p>
          <a:p>
            <a:pPr algn="just"/>
            <a:endParaRPr lang="en-US" sz="2500" dirty="0">
              <a:solidFill>
                <a:srgbClr val="4D5156"/>
              </a:solidFill>
              <a:latin typeface="Google Sans"/>
            </a:endParaRPr>
          </a:p>
          <a:p>
            <a:pPr algn="just"/>
            <a:r>
              <a:rPr lang="el-GR" sz="2500" dirty="0">
                <a:solidFill>
                  <a:srgbClr val="4D5156"/>
                </a:solidFill>
                <a:latin typeface="Google Sans"/>
              </a:rPr>
              <a:t>ΘΕΩΡΗΤΙΚΑ ΩΣ ΕΚ ΤΟΥΤΟΥ ΔΕΝ ΥΠΑΡΧΕΙ ΧΩΡΟΣ ΓΙΑ ΔΙΑΣΤΡΕΥΛΩΣΗ ΌΤΑΝ ΜΙΑ ΟΝΤΟΤΗΤΑ ΑΚΟΛΟΥΘΕΙ ΚΑΘΑΡΑ ΤΑΜΕΙΑΚΗ ΒΑΣΗ. </a:t>
            </a:r>
          </a:p>
          <a:p>
            <a:pPr algn="just"/>
            <a:endParaRPr lang="el-GR" sz="2500" dirty="0">
              <a:solidFill>
                <a:srgbClr val="4D5156"/>
              </a:solidFill>
              <a:latin typeface="Google Sans"/>
            </a:endParaRPr>
          </a:p>
          <a:p>
            <a:pPr algn="just"/>
            <a:r>
              <a:rPr lang="el-GR" sz="2500" dirty="0">
                <a:solidFill>
                  <a:srgbClr val="4D5156"/>
                </a:solidFill>
                <a:latin typeface="Google Sans"/>
              </a:rPr>
              <a:t>ΕΑΝ Η ΦΟΡΟΛΟΓΙΚΗ ΔΙΟΙΚΗΣΗ Ή Η ΕΠΙΤΡΟΠΗ ΚΕΦΑΛΑΙΑΓΟΡΑΣ (ΓΙΑ ΤΙΣ ΕΙΣΗΓΜΕΝΕΣ) ΔΙΑΣΠΙΣΤΩΣΕΙ ΚΑΤΙ ΣΕ ΑΥΤΗ ΤΗ ΒΑΣΗ ΜΙΛΑΜΕ ΓΙΑ ΠΟΙΝΙΚΕΣ ΕΥΘΥΝΕΣ ΚΑΙ ΔΟΛΟ.</a:t>
            </a:r>
            <a:endParaRPr lang="el-GR" sz="2500" dirty="0"/>
          </a:p>
        </p:txBody>
      </p:sp>
    </p:spTree>
    <p:extLst>
      <p:ext uri="{BB962C8B-B14F-4D97-AF65-F5344CB8AC3E}">
        <p14:creationId xmlns:p14="http://schemas.microsoft.com/office/powerpoint/2010/main" val="267414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25</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1631216"/>
          </a:xfrm>
          <a:prstGeom prst="rect">
            <a:avLst/>
          </a:prstGeom>
          <a:noFill/>
        </p:spPr>
        <p:txBody>
          <a:bodyPr wrap="square">
            <a:spAutoFit/>
          </a:bodyPr>
          <a:lstStyle/>
          <a:p>
            <a:pPr algn="just"/>
            <a:r>
              <a:rPr lang="el-GR" sz="2500" b="0" i="0" dirty="0">
                <a:solidFill>
                  <a:srgbClr val="4D5156"/>
                </a:solidFill>
                <a:effectLst/>
                <a:latin typeface="Google Sans"/>
              </a:rPr>
              <a:t>ΕΛΛΑΔΑ</a:t>
            </a:r>
            <a:r>
              <a:rPr lang="en-US" sz="2500" b="0" i="0" dirty="0">
                <a:solidFill>
                  <a:srgbClr val="4D5156"/>
                </a:solidFill>
                <a:effectLst/>
                <a:latin typeface="Google Sans"/>
              </a:rPr>
              <a:t> - </a:t>
            </a:r>
            <a:r>
              <a:rPr lang="el-GR" sz="2500" dirty="0">
                <a:solidFill>
                  <a:srgbClr val="4D5156"/>
                </a:solidFill>
                <a:latin typeface="Google Sans"/>
              </a:rPr>
              <a:t>ΤΟ </a:t>
            </a:r>
            <a:r>
              <a:rPr lang="en-US" sz="2500" dirty="0">
                <a:solidFill>
                  <a:srgbClr val="4D5156"/>
                </a:solidFill>
                <a:latin typeface="Google Sans"/>
              </a:rPr>
              <a:t>BACKGROUNG: </a:t>
            </a:r>
          </a:p>
          <a:p>
            <a:pPr algn="just"/>
            <a:endParaRPr lang="en-US" sz="2500" dirty="0">
              <a:solidFill>
                <a:srgbClr val="4D5156"/>
              </a:solidFill>
              <a:latin typeface="Google Sans"/>
            </a:endParaRPr>
          </a:p>
          <a:p>
            <a:pPr algn="just"/>
            <a:r>
              <a:rPr lang="el-GR" sz="2500" dirty="0">
                <a:solidFill>
                  <a:srgbClr val="4D5156"/>
                </a:solidFill>
                <a:latin typeface="Google Sans"/>
              </a:rPr>
              <a:t>ΕΠΟΜΕΝΩΣ ΕΆΝ ΜΙΛΑΜΕ ΓΙΑ ΔΙΑΣΤΕΥΡΛΩΣΗ ΟΙΝΟΜΙΚΩΝ ΜΕΓΕΘΩΝ ΣΥΝΗΘΩΣ ΜΙΛΑΜΕ ΓΙΑ ΔΕΔΟΥΛΕΥΜΕΝΗ ΒΑΣΗ </a:t>
            </a:r>
            <a:endParaRPr lang="el-GR" sz="2500" dirty="0"/>
          </a:p>
        </p:txBody>
      </p:sp>
    </p:spTree>
    <p:extLst>
      <p:ext uri="{BB962C8B-B14F-4D97-AF65-F5344CB8AC3E}">
        <p14:creationId xmlns:p14="http://schemas.microsoft.com/office/powerpoint/2010/main" val="194992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26</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1631216"/>
          </a:xfrm>
          <a:prstGeom prst="rect">
            <a:avLst/>
          </a:prstGeom>
          <a:noFill/>
        </p:spPr>
        <p:txBody>
          <a:bodyPr wrap="square">
            <a:spAutoFit/>
          </a:bodyPr>
          <a:lstStyle/>
          <a:p>
            <a:pPr algn="just"/>
            <a:r>
              <a:rPr lang="el-GR" sz="2500" b="0" i="0" dirty="0">
                <a:solidFill>
                  <a:srgbClr val="4D5156"/>
                </a:solidFill>
                <a:effectLst/>
                <a:latin typeface="Google Sans"/>
              </a:rPr>
              <a:t>ΕΛΛΑΔΑ</a:t>
            </a:r>
            <a:r>
              <a:rPr lang="en-US" sz="2500" b="0" i="0" dirty="0">
                <a:solidFill>
                  <a:srgbClr val="4D5156"/>
                </a:solidFill>
                <a:effectLst/>
                <a:latin typeface="Google Sans"/>
              </a:rPr>
              <a:t> - </a:t>
            </a:r>
            <a:r>
              <a:rPr lang="el-GR" sz="2500" dirty="0">
                <a:solidFill>
                  <a:srgbClr val="4D5156"/>
                </a:solidFill>
                <a:latin typeface="Google Sans"/>
              </a:rPr>
              <a:t>ΤΟ </a:t>
            </a:r>
            <a:r>
              <a:rPr lang="en-US" sz="2500" dirty="0">
                <a:solidFill>
                  <a:srgbClr val="4D5156"/>
                </a:solidFill>
                <a:latin typeface="Google Sans"/>
              </a:rPr>
              <a:t>BACKGROUNG: </a:t>
            </a:r>
          </a:p>
          <a:p>
            <a:pPr algn="just"/>
            <a:endParaRPr lang="en-US" sz="2500" dirty="0">
              <a:solidFill>
                <a:srgbClr val="4D5156"/>
              </a:solidFill>
              <a:latin typeface="Google Sans"/>
            </a:endParaRPr>
          </a:p>
          <a:p>
            <a:pPr algn="just"/>
            <a:r>
              <a:rPr lang="el-GR" sz="2500" dirty="0">
                <a:solidFill>
                  <a:srgbClr val="4D5156"/>
                </a:solidFill>
                <a:latin typeface="Google Sans"/>
              </a:rPr>
              <a:t>ΕΠΟΜΕΝΩΣ ΕΆΝ ΜΙΛΑΜΕ ΓΙΑ ΔΙΑΣΤΕΥΡΛΩΣΗ ΟΙΝΟΜΙΚΩΝ ΜΕΓΕΘΩΝ ΣΥΝΗΘΩΣ ΜΙΛΑΜΕ ΓΙΑ ΔΕΔΟΥΛΕΥΜΕΝΗ ΒΑΣΗ </a:t>
            </a:r>
            <a:endParaRPr lang="el-GR" sz="2500" dirty="0"/>
          </a:p>
        </p:txBody>
      </p:sp>
    </p:spTree>
    <p:extLst>
      <p:ext uri="{BB962C8B-B14F-4D97-AF65-F5344CB8AC3E}">
        <p14:creationId xmlns:p14="http://schemas.microsoft.com/office/powerpoint/2010/main" val="3911036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27</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2785378"/>
          </a:xfrm>
          <a:prstGeom prst="rect">
            <a:avLst/>
          </a:prstGeom>
          <a:noFill/>
        </p:spPr>
        <p:txBody>
          <a:bodyPr wrap="square">
            <a:spAutoFit/>
          </a:bodyPr>
          <a:lstStyle/>
          <a:p>
            <a:pPr algn="just"/>
            <a:r>
              <a:rPr lang="el-GR" sz="2500" b="0" i="0" dirty="0">
                <a:solidFill>
                  <a:srgbClr val="4D5156"/>
                </a:solidFill>
                <a:effectLst/>
                <a:latin typeface="Google Sans"/>
              </a:rPr>
              <a:t>ΕΙΝΑΙ ΠΑΝΤΑ ΤΟ </a:t>
            </a:r>
            <a:r>
              <a:rPr lang="en-US" sz="2500" b="0" i="0" dirty="0">
                <a:solidFill>
                  <a:srgbClr val="4D5156"/>
                </a:solidFill>
                <a:effectLst/>
                <a:latin typeface="Google Sans"/>
              </a:rPr>
              <a:t>EARNINGS MANAGEMENT ILLEGAL?</a:t>
            </a:r>
          </a:p>
          <a:p>
            <a:pPr algn="just"/>
            <a:endParaRPr lang="en-US" sz="2500" dirty="0">
              <a:solidFill>
                <a:srgbClr val="4D5156"/>
              </a:solidFill>
              <a:latin typeface="Google Sans"/>
            </a:endParaRPr>
          </a:p>
          <a:p>
            <a:pPr algn="just"/>
            <a:endParaRPr lang="en-US" sz="2500" b="0" i="0" dirty="0">
              <a:solidFill>
                <a:srgbClr val="4D5156"/>
              </a:solidFill>
              <a:effectLst/>
              <a:latin typeface="Google Sans"/>
            </a:endParaRPr>
          </a:p>
          <a:p>
            <a:pPr algn="just"/>
            <a:r>
              <a:rPr lang="en-US" sz="2500" dirty="0"/>
              <a:t>Changing accounting techniques in itself is not illegal. </a:t>
            </a:r>
          </a:p>
          <a:p>
            <a:pPr algn="just"/>
            <a:endParaRPr lang="en-US" sz="2500" dirty="0"/>
          </a:p>
          <a:p>
            <a:pPr algn="just"/>
            <a:r>
              <a:rPr lang="en-US" sz="2500" dirty="0"/>
              <a:t>However, if the SEC deems that a company is being creative to mislead investors and intentionally misrepresent its results then it may take action and issue fines.</a:t>
            </a:r>
            <a:endParaRPr lang="el-GR" sz="2500" dirty="0"/>
          </a:p>
        </p:txBody>
      </p:sp>
    </p:spTree>
    <p:extLst>
      <p:ext uri="{BB962C8B-B14F-4D97-AF65-F5344CB8AC3E}">
        <p14:creationId xmlns:p14="http://schemas.microsoft.com/office/powerpoint/2010/main" val="675595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28</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3970318"/>
          </a:xfrm>
          <a:prstGeom prst="rect">
            <a:avLst/>
          </a:prstGeom>
          <a:noFill/>
        </p:spPr>
        <p:txBody>
          <a:bodyPr wrap="square">
            <a:spAutoFit/>
          </a:bodyPr>
          <a:lstStyle/>
          <a:p>
            <a:pPr algn="l"/>
            <a:r>
              <a:rPr lang="en-US" sz="2800" b="1" i="0" dirty="0">
                <a:solidFill>
                  <a:srgbClr val="111111"/>
                </a:solidFill>
                <a:effectLst/>
                <a:latin typeface="Cabin-semi-bold"/>
              </a:rPr>
              <a:t>Why Do Companies Engage in Earnings Management?</a:t>
            </a:r>
          </a:p>
          <a:p>
            <a:pPr algn="l"/>
            <a:endParaRPr lang="en-US" sz="2800" dirty="0">
              <a:solidFill>
                <a:srgbClr val="111111"/>
              </a:solidFill>
              <a:latin typeface="Cabin-semi-bold"/>
            </a:endParaRPr>
          </a:p>
          <a:p>
            <a:pPr algn="l"/>
            <a:endParaRPr lang="en-US" sz="2800" b="0" i="0" dirty="0">
              <a:solidFill>
                <a:srgbClr val="111111"/>
              </a:solidFill>
              <a:effectLst/>
              <a:latin typeface="Cabin-semi-bold"/>
            </a:endParaRPr>
          </a:p>
          <a:p>
            <a:pPr algn="just"/>
            <a:r>
              <a:rPr lang="en-US" sz="2800" b="0" i="0" dirty="0">
                <a:solidFill>
                  <a:srgbClr val="111111"/>
                </a:solidFill>
                <a:effectLst/>
                <a:latin typeface="SourceSansPro"/>
              </a:rPr>
              <a:t>There are many reasons corporate managers engage in earnings management. </a:t>
            </a:r>
          </a:p>
          <a:p>
            <a:pPr algn="just"/>
            <a:endParaRPr lang="en-US" sz="2800" dirty="0">
              <a:solidFill>
                <a:srgbClr val="111111"/>
              </a:solidFill>
              <a:latin typeface="SourceSansPro"/>
            </a:endParaRPr>
          </a:p>
          <a:p>
            <a:pPr algn="just"/>
            <a:r>
              <a:rPr lang="en-US" sz="2800" b="0" i="0" dirty="0">
                <a:solidFill>
                  <a:srgbClr val="111111"/>
                </a:solidFill>
                <a:effectLst/>
                <a:latin typeface="SourceSansPro"/>
              </a:rPr>
              <a:t>These include higher bonuses, avoidance of falling below closely followed analyst forecasts, tax savings, boosting the value of the company, and creating a sense of stability.</a:t>
            </a:r>
          </a:p>
        </p:txBody>
      </p:sp>
    </p:spTree>
    <p:extLst>
      <p:ext uri="{BB962C8B-B14F-4D97-AF65-F5344CB8AC3E}">
        <p14:creationId xmlns:p14="http://schemas.microsoft.com/office/powerpoint/2010/main" val="53532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29</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3539430"/>
          </a:xfrm>
          <a:prstGeom prst="rect">
            <a:avLst/>
          </a:prstGeom>
          <a:noFill/>
        </p:spPr>
        <p:txBody>
          <a:bodyPr wrap="square">
            <a:spAutoFit/>
          </a:bodyPr>
          <a:lstStyle/>
          <a:p>
            <a:pPr algn="l"/>
            <a:r>
              <a:rPr lang="en-US" sz="2800" b="1" i="0" dirty="0">
                <a:solidFill>
                  <a:srgbClr val="111111"/>
                </a:solidFill>
                <a:effectLst/>
                <a:latin typeface="Cabin-semi-bold"/>
              </a:rPr>
              <a:t>What Are the Types of Earnings Management?</a:t>
            </a:r>
          </a:p>
          <a:p>
            <a:pPr algn="l"/>
            <a:endParaRPr lang="en-US" sz="2800" dirty="0">
              <a:solidFill>
                <a:srgbClr val="111111"/>
              </a:solidFill>
              <a:latin typeface="Cabin-semi-bold"/>
            </a:endParaRPr>
          </a:p>
          <a:p>
            <a:pPr algn="l"/>
            <a:endParaRPr lang="en-US" sz="2800" b="0" i="0" dirty="0">
              <a:solidFill>
                <a:srgbClr val="111111"/>
              </a:solidFill>
              <a:effectLst/>
              <a:latin typeface="Cabin-semi-bold"/>
            </a:endParaRPr>
          </a:p>
          <a:p>
            <a:pPr algn="just"/>
            <a:r>
              <a:rPr lang="en-US" sz="2800" b="0" i="0" dirty="0">
                <a:solidFill>
                  <a:srgbClr val="111111"/>
                </a:solidFill>
                <a:effectLst/>
                <a:latin typeface="SourceSansPro"/>
              </a:rPr>
              <a:t>Several techniques are used to manage earnings. Examples include lowering capitalization limits, changing from the last-in first-out method of valuing inventory to the first-in first-out method, cutting nonmandatory expenses for short periods, or attributing regular business expenses to a one-off, nonrecurring event.</a:t>
            </a:r>
          </a:p>
        </p:txBody>
      </p:sp>
    </p:spTree>
    <p:extLst>
      <p:ext uri="{BB962C8B-B14F-4D97-AF65-F5344CB8AC3E}">
        <p14:creationId xmlns:p14="http://schemas.microsoft.com/office/powerpoint/2010/main" val="275137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ΑΡΧΗ ΤΟΥ ΔΕΔΟΥΛΕΥΜΕΝΟΥ</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Η θεμελιώδης αρχή του δεδουλευμένου </a:t>
            </a:r>
            <a:r>
              <a:rPr lang="el-GR" sz="2400" b="1" kern="0" dirty="0">
                <a:latin typeface="Cambria" panose="02040503050406030204" pitchFamily="18" charset="0"/>
                <a:ea typeface="Cambria" panose="02040503050406030204" pitchFamily="18" charset="0"/>
              </a:rPr>
              <a:t>επιτάσσει την αναγνώριση </a:t>
            </a:r>
            <a:r>
              <a:rPr lang="el-GR" sz="2400" kern="0" dirty="0">
                <a:latin typeface="Cambria" panose="02040503050406030204" pitchFamily="18" charset="0"/>
                <a:ea typeface="Cambria" panose="02040503050406030204" pitchFamily="18" charset="0"/>
              </a:rPr>
              <a:t>των επιπτώσεων των συναλλαγών και γεγονότων της οντότητας και τη συμπερίληψή τους </a:t>
            </a:r>
            <a:r>
              <a:rPr lang="el-GR" sz="2400" b="1" kern="0" dirty="0">
                <a:latin typeface="Cambria" panose="02040503050406030204" pitchFamily="18" charset="0"/>
                <a:ea typeface="Cambria" panose="02040503050406030204" pitchFamily="18" charset="0"/>
              </a:rPr>
              <a:t>στις χρηματοοικονομικές καταστάσεις </a:t>
            </a:r>
            <a:r>
              <a:rPr lang="el-GR" sz="2400" kern="0" dirty="0">
                <a:latin typeface="Cambria" panose="02040503050406030204" pitchFamily="18" charset="0"/>
                <a:ea typeface="Cambria" panose="02040503050406030204" pitchFamily="18" charset="0"/>
              </a:rPr>
              <a:t>της </a:t>
            </a:r>
            <a:r>
              <a:rPr lang="el-GR" sz="2400" b="1" kern="0" dirty="0">
                <a:latin typeface="Cambria" panose="02040503050406030204" pitchFamily="18" charset="0"/>
                <a:ea typeface="Cambria" panose="02040503050406030204" pitchFamily="18" charset="0"/>
              </a:rPr>
              <a:t>στο χρόνο που προκύπτουν και όχι στο χρόνο που διακανονίζονται ταμειακά </a:t>
            </a:r>
            <a:r>
              <a:rPr lang="el-GR" sz="2400" kern="0" dirty="0">
                <a:latin typeface="Cambria" panose="02040503050406030204" pitchFamily="18" charset="0"/>
                <a:ea typeface="Cambria" panose="02040503050406030204" pitchFamily="18" charset="0"/>
              </a:rPr>
              <a:t>(Ν.4308/2014, Παράρτημα Α – ορισμοί).</a:t>
            </a:r>
            <a:endParaRPr lang="en-US" sz="2400" b="1"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409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30</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2677656"/>
          </a:xfrm>
          <a:prstGeom prst="rect">
            <a:avLst/>
          </a:prstGeom>
          <a:noFill/>
        </p:spPr>
        <p:txBody>
          <a:bodyPr wrap="square">
            <a:spAutoFit/>
          </a:bodyPr>
          <a:lstStyle/>
          <a:p>
            <a:pPr algn="l"/>
            <a:r>
              <a:rPr lang="en-US" sz="2800" b="1" i="0" dirty="0" err="1">
                <a:solidFill>
                  <a:srgbClr val="111111"/>
                </a:solidFill>
                <a:effectLst/>
                <a:latin typeface="Cabin-semi-bold"/>
              </a:rPr>
              <a:t>Dechow</a:t>
            </a:r>
            <a:r>
              <a:rPr lang="en-US" sz="2800" b="1" i="0" dirty="0">
                <a:solidFill>
                  <a:srgbClr val="111111"/>
                </a:solidFill>
                <a:effectLst/>
                <a:latin typeface="Cabin-semi-bold"/>
              </a:rPr>
              <a:t> et al (2011) find that misstating firms boost their accruals in years prior to the manipulation, by applying within GAAP tactics such as relaxing credit policies, building up inventory and fixed asset capacity in anticipation of future growth.</a:t>
            </a:r>
          </a:p>
          <a:p>
            <a:pPr algn="l"/>
            <a:endParaRPr lang="en-US" sz="2800" b="1" dirty="0">
              <a:solidFill>
                <a:srgbClr val="111111"/>
              </a:solidFill>
              <a:latin typeface="Cabin-semi-bold"/>
            </a:endParaRPr>
          </a:p>
          <a:p>
            <a:pPr algn="l"/>
            <a:endParaRPr lang="en-US" sz="2800" b="0" i="0" dirty="0">
              <a:solidFill>
                <a:srgbClr val="111111"/>
              </a:solidFill>
              <a:effectLst/>
              <a:latin typeface="SourceSansPro"/>
            </a:endParaRPr>
          </a:p>
        </p:txBody>
      </p:sp>
    </p:spTree>
    <p:extLst>
      <p:ext uri="{BB962C8B-B14F-4D97-AF65-F5344CB8AC3E}">
        <p14:creationId xmlns:p14="http://schemas.microsoft.com/office/powerpoint/2010/main" val="1741548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31</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3539430"/>
          </a:xfrm>
          <a:prstGeom prst="rect">
            <a:avLst/>
          </a:prstGeom>
          <a:noFill/>
        </p:spPr>
        <p:txBody>
          <a:bodyPr wrap="square">
            <a:spAutoFit/>
          </a:bodyPr>
          <a:lstStyle/>
          <a:p>
            <a:pPr algn="l"/>
            <a:r>
              <a:rPr lang="en-US" sz="2800" b="1" i="0" dirty="0">
                <a:solidFill>
                  <a:srgbClr val="111111"/>
                </a:solidFill>
                <a:effectLst/>
                <a:latin typeface="Cabin-semi-bold"/>
              </a:rPr>
              <a:t>New research from the Kelley School of Business makes the case that “smoothing the numbers” can be beneficial – if you have the right team in place to handle the job.</a:t>
            </a:r>
          </a:p>
          <a:p>
            <a:pPr algn="l"/>
            <a:endParaRPr lang="en-US" sz="2800" b="1" dirty="0">
              <a:solidFill>
                <a:srgbClr val="111111"/>
              </a:solidFill>
              <a:latin typeface="Cabin-semi-bold"/>
            </a:endParaRPr>
          </a:p>
          <a:p>
            <a:pPr algn="l"/>
            <a:r>
              <a:rPr lang="en-US" sz="2800" b="0" i="0" dirty="0">
                <a:solidFill>
                  <a:srgbClr val="4C5A69"/>
                </a:solidFill>
                <a:effectLst/>
                <a:latin typeface="BentonSans"/>
              </a:rPr>
              <a:t>Smoothing, in this case, means adjusting accounting reserves up or down. And contrary to the common wisdom that all earnings management is bad, researchers have identified a setting in which it can be good.</a:t>
            </a:r>
            <a:endParaRPr lang="en-US" sz="2800" b="1" dirty="0">
              <a:solidFill>
                <a:srgbClr val="111111"/>
              </a:solidFill>
              <a:latin typeface="Cabin-semi-bold"/>
            </a:endParaRPr>
          </a:p>
          <a:p>
            <a:pPr algn="l"/>
            <a:endParaRPr lang="en-US" sz="2800" b="0" i="0" dirty="0">
              <a:solidFill>
                <a:srgbClr val="111111"/>
              </a:solidFill>
              <a:effectLst/>
              <a:latin typeface="SourceSansPro"/>
            </a:endParaRPr>
          </a:p>
        </p:txBody>
      </p:sp>
    </p:spTree>
    <p:extLst>
      <p:ext uri="{BB962C8B-B14F-4D97-AF65-F5344CB8AC3E}">
        <p14:creationId xmlns:p14="http://schemas.microsoft.com/office/powerpoint/2010/main" val="220818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32</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2246769"/>
          </a:xfrm>
          <a:prstGeom prst="rect">
            <a:avLst/>
          </a:prstGeom>
          <a:noFill/>
        </p:spPr>
        <p:txBody>
          <a:bodyPr wrap="square">
            <a:spAutoFit/>
          </a:bodyPr>
          <a:lstStyle/>
          <a:p>
            <a:pPr algn="l"/>
            <a:r>
              <a:rPr lang="en-US" sz="2800" b="0" i="0" dirty="0">
                <a:solidFill>
                  <a:srgbClr val="4C5A69"/>
                </a:solidFill>
                <a:effectLst/>
                <a:latin typeface="BentonSans"/>
              </a:rPr>
              <a:t>“We found that more-capable managers who use discretionary accounting choices to signal future performance provide more-useful financial reporting,” Farber said. “Firms with high-ability managers who smooth earnings have more-predictable earnings and cash flows, and the stock market incorporates that information into a firm’s stock price.</a:t>
            </a:r>
            <a:endParaRPr lang="en-US" sz="2800" b="0" i="0" dirty="0">
              <a:solidFill>
                <a:srgbClr val="111111"/>
              </a:solidFill>
              <a:effectLst/>
              <a:latin typeface="SourceSansPro"/>
            </a:endParaRPr>
          </a:p>
        </p:txBody>
      </p:sp>
    </p:spTree>
    <p:extLst>
      <p:ext uri="{BB962C8B-B14F-4D97-AF65-F5344CB8AC3E}">
        <p14:creationId xmlns:p14="http://schemas.microsoft.com/office/powerpoint/2010/main" val="1715416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33</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3108543"/>
          </a:xfrm>
          <a:prstGeom prst="rect">
            <a:avLst/>
          </a:prstGeom>
          <a:noFill/>
        </p:spPr>
        <p:txBody>
          <a:bodyPr wrap="square">
            <a:spAutoFit/>
          </a:bodyPr>
          <a:lstStyle/>
          <a:p>
            <a:pPr algn="l"/>
            <a:r>
              <a:rPr lang="en-US" sz="2800" b="0" i="0" dirty="0">
                <a:solidFill>
                  <a:srgbClr val="4C5A69"/>
                </a:solidFill>
                <a:effectLst/>
                <a:latin typeface="BentonSans"/>
              </a:rPr>
              <a:t>In a paper titled “</a:t>
            </a:r>
            <a:r>
              <a:rPr lang="en-US" sz="2800" b="0" i="0" dirty="0">
                <a:solidFill>
                  <a:srgbClr val="006298"/>
                </a:solidFill>
                <a:effectLst/>
                <a:latin typeface="BentonSans"/>
                <a:hlinkClick r:id="rId2"/>
              </a:rPr>
              <a:t>Managerial Ability and Income Smoothing,</a:t>
            </a:r>
            <a:r>
              <a:rPr lang="en-US" sz="2800" b="0" i="0" dirty="0">
                <a:solidFill>
                  <a:srgbClr val="4C5A69"/>
                </a:solidFill>
                <a:effectLst/>
                <a:latin typeface="BentonSans"/>
              </a:rPr>
              <a:t>” </a:t>
            </a:r>
            <a:r>
              <a:rPr lang="en-US" sz="2800" b="0" i="0" dirty="0">
                <a:solidFill>
                  <a:srgbClr val="006298"/>
                </a:solidFill>
                <a:effectLst/>
                <a:latin typeface="BentonSans"/>
                <a:hlinkClick r:id="rId3"/>
              </a:rPr>
              <a:t>David Farber</a:t>
            </a:r>
            <a:r>
              <a:rPr lang="en-US" sz="2800" b="0" i="0" dirty="0">
                <a:solidFill>
                  <a:srgbClr val="4C5A69"/>
                </a:solidFill>
                <a:effectLst/>
                <a:latin typeface="BentonSans"/>
              </a:rPr>
              <a:t>, an associate professor of accounting at the Indiana University Kelley School of Business at IUPUI, and fellow researchers Bok </a:t>
            </a:r>
            <a:r>
              <a:rPr lang="en-US" sz="2800" b="0" i="0" dirty="0" err="1">
                <a:solidFill>
                  <a:srgbClr val="4C5A69"/>
                </a:solidFill>
                <a:effectLst/>
                <a:latin typeface="BentonSans"/>
              </a:rPr>
              <a:t>Baik</a:t>
            </a:r>
            <a:r>
              <a:rPr lang="en-US" sz="2800" b="0" i="0" dirty="0">
                <a:solidFill>
                  <a:srgbClr val="4C5A69"/>
                </a:solidFill>
                <a:effectLst/>
                <a:latin typeface="BentonSans"/>
              </a:rPr>
              <a:t> of Seoul National University and </a:t>
            </a:r>
            <a:r>
              <a:rPr lang="en-US" sz="2800" b="0" i="0" dirty="0" err="1">
                <a:solidFill>
                  <a:srgbClr val="4C5A69"/>
                </a:solidFill>
                <a:effectLst/>
                <a:latin typeface="BentonSans"/>
              </a:rPr>
              <a:t>Sunhwa</a:t>
            </a:r>
            <a:r>
              <a:rPr lang="en-US" sz="2800" b="0" i="0" dirty="0">
                <a:solidFill>
                  <a:srgbClr val="4C5A69"/>
                </a:solidFill>
                <a:effectLst/>
                <a:latin typeface="BentonSans"/>
              </a:rPr>
              <a:t> Choi of Sungkyunkwan University find that when high-ability management teams use their discretion to smooth bumps in earnings, future earnings and cash flows become more predictable, and a firm’s stock price improves.</a:t>
            </a:r>
            <a:endParaRPr lang="en-US" sz="2800" b="0" i="0" dirty="0">
              <a:solidFill>
                <a:srgbClr val="111111"/>
              </a:solidFill>
              <a:effectLst/>
              <a:latin typeface="SourceSansPro"/>
            </a:endParaRPr>
          </a:p>
        </p:txBody>
      </p:sp>
    </p:spTree>
    <p:extLst>
      <p:ext uri="{BB962C8B-B14F-4D97-AF65-F5344CB8AC3E}">
        <p14:creationId xmlns:p14="http://schemas.microsoft.com/office/powerpoint/2010/main" val="1291516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n-US" sz="4400" dirty="0"/>
              <a:t>ACCOUNTING DISTORTIONS – EARNINGS MANAGEMENT</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34</a:t>
            </a:fld>
            <a:endParaRPr lang="en-CA" dirty="0"/>
          </a:p>
        </p:txBody>
      </p:sp>
      <p:sp>
        <p:nvSpPr>
          <p:cNvPr id="8" name="TextBox 7">
            <a:extLst>
              <a:ext uri="{FF2B5EF4-FFF2-40B4-BE49-F238E27FC236}">
                <a16:creationId xmlns:a16="http://schemas.microsoft.com/office/drawing/2014/main" id="{7A4B9EBA-4130-3AE4-EB5B-ACA4830B2EC2}"/>
              </a:ext>
            </a:extLst>
          </p:cNvPr>
          <p:cNvSpPr txBox="1"/>
          <p:nvPr/>
        </p:nvSpPr>
        <p:spPr>
          <a:xfrm>
            <a:off x="679579" y="1797784"/>
            <a:ext cx="10832841" cy="3539430"/>
          </a:xfrm>
          <a:prstGeom prst="rect">
            <a:avLst/>
          </a:prstGeom>
          <a:noFill/>
        </p:spPr>
        <p:txBody>
          <a:bodyPr wrap="square">
            <a:spAutoFit/>
          </a:bodyPr>
          <a:lstStyle/>
          <a:p>
            <a:pPr algn="just"/>
            <a:r>
              <a:rPr lang="en-US" sz="2800" b="0" i="0" dirty="0">
                <a:solidFill>
                  <a:srgbClr val="4C5A69"/>
                </a:solidFill>
                <a:effectLst/>
                <a:latin typeface="BentonSans"/>
              </a:rPr>
              <a:t>“</a:t>
            </a:r>
            <a:r>
              <a:rPr lang="en-US" sz="2800" b="1" i="0" dirty="0">
                <a:solidFill>
                  <a:srgbClr val="4C5A69"/>
                </a:solidFill>
                <a:effectLst/>
                <a:latin typeface="BentonSans"/>
              </a:rPr>
              <a:t>High-ability</a:t>
            </a:r>
            <a:r>
              <a:rPr lang="en-US" sz="2800" b="0" i="0" dirty="0">
                <a:solidFill>
                  <a:srgbClr val="4C5A69"/>
                </a:solidFill>
                <a:effectLst/>
                <a:latin typeface="BentonSans"/>
              </a:rPr>
              <a:t> management teams are </a:t>
            </a:r>
            <a:r>
              <a:rPr lang="en-US" sz="2800" b="1" i="0" dirty="0">
                <a:solidFill>
                  <a:srgbClr val="4C5A69"/>
                </a:solidFill>
                <a:effectLst/>
                <a:latin typeface="BentonSans"/>
              </a:rPr>
              <a:t>better</a:t>
            </a:r>
            <a:r>
              <a:rPr lang="en-US" sz="2800" b="0" i="0" dirty="0">
                <a:solidFill>
                  <a:srgbClr val="4C5A69"/>
                </a:solidFill>
                <a:effectLst/>
                <a:latin typeface="BentonSans"/>
              </a:rPr>
              <a:t> able to anticipate changes in their firms’ prospects and can therefore better estimate accrual adjustments necessary to smooth their earnings. </a:t>
            </a:r>
          </a:p>
          <a:p>
            <a:pPr algn="just"/>
            <a:endParaRPr lang="en-US" sz="2800" dirty="0">
              <a:solidFill>
                <a:srgbClr val="4C5A69"/>
              </a:solidFill>
              <a:latin typeface="BentonSans"/>
            </a:endParaRPr>
          </a:p>
          <a:p>
            <a:pPr algn="just"/>
            <a:r>
              <a:rPr lang="en-US" sz="2800" b="0" i="0" dirty="0" err="1">
                <a:solidFill>
                  <a:srgbClr val="4C5A69"/>
                </a:solidFill>
                <a:effectLst/>
                <a:latin typeface="BentonSans"/>
              </a:rPr>
              <a:t>SThese</a:t>
            </a:r>
            <a:r>
              <a:rPr lang="en-US" sz="2800" b="0" i="0" dirty="0">
                <a:solidFill>
                  <a:srgbClr val="4C5A69"/>
                </a:solidFill>
                <a:effectLst/>
                <a:latin typeface="BentonSans"/>
              </a:rPr>
              <a:t> managers are trying to communicate to the market by saying, essentially, ‘We had some volatility in earnings this period, but going forward, we expect earnings to follow the path based on the smoother earnings.’”</a:t>
            </a:r>
            <a:endParaRPr lang="en-US" sz="2800" b="0" i="0" dirty="0">
              <a:solidFill>
                <a:srgbClr val="111111"/>
              </a:solidFill>
              <a:effectLst/>
              <a:latin typeface="SourceSansPro"/>
            </a:endParaRPr>
          </a:p>
        </p:txBody>
      </p:sp>
    </p:spTree>
    <p:extLst>
      <p:ext uri="{BB962C8B-B14F-4D97-AF65-F5344CB8AC3E}">
        <p14:creationId xmlns:p14="http://schemas.microsoft.com/office/powerpoint/2010/main" val="3462338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A3FF7-B47A-9DE9-2D4F-0E892391E822}"/>
              </a:ext>
            </a:extLst>
          </p:cNvPr>
          <p:cNvSpPr/>
          <p:nvPr/>
        </p:nvSpPr>
        <p:spPr>
          <a:xfrm>
            <a:off x="2057400" y="1524000"/>
            <a:ext cx="8153400" cy="2370138"/>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914400" indent="-45720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Αρχή αναγνώρισης των εσόδων</a:t>
            </a:r>
            <a:endParaRPr lang="en-US" altLang="el-GR" sz="2800" b="1">
              <a:solidFill>
                <a:srgbClr val="740000"/>
              </a:solidFill>
              <a:latin typeface="Arial" panose="020B0604020202020204" pitchFamily="34" charset="0"/>
            </a:endParaRPr>
          </a:p>
          <a:p>
            <a:pPr algn="l">
              <a:lnSpc>
                <a:spcPct val="125000"/>
              </a:lnSpc>
              <a:spcBef>
                <a:spcPts val="1200"/>
              </a:spcBef>
            </a:pPr>
            <a:r>
              <a:rPr lang="el-GR" altLang="el-GR" sz="2300" b="1">
                <a:latin typeface="Arial" panose="020B0604020202020204" pitchFamily="34" charset="0"/>
              </a:rPr>
              <a:t>Ασχολείται με δύο θέματα</a:t>
            </a:r>
            <a:r>
              <a:rPr lang="en-US" altLang="el-GR" sz="2300" b="1">
                <a:latin typeface="Arial" panose="020B0604020202020204" pitchFamily="34" charset="0"/>
              </a:rPr>
              <a:t>:</a:t>
            </a:r>
          </a:p>
          <a:p>
            <a:pPr lvl="1" algn="l">
              <a:lnSpc>
                <a:spcPct val="125000"/>
              </a:lnSpc>
              <a:spcBef>
                <a:spcPts val="1200"/>
              </a:spcBef>
              <a:buFont typeface="Comic Sans MS" panose="030F0702030302020204" pitchFamily="66" charset="0"/>
              <a:buAutoNum type="arabicPeriod"/>
            </a:pPr>
            <a:r>
              <a:rPr lang="el-GR" altLang="el-GR" sz="2100">
                <a:latin typeface="Arial" panose="020B0604020202020204" pitchFamily="34" charset="0"/>
              </a:rPr>
              <a:t>Πότε να καταχωρηθούν (αναγνωριστούν) τα έσοδα</a:t>
            </a:r>
            <a:endParaRPr lang="en-US" altLang="el-GR" sz="2100">
              <a:latin typeface="Arial" panose="020B0604020202020204" pitchFamily="34" charset="0"/>
            </a:endParaRPr>
          </a:p>
          <a:p>
            <a:pPr lvl="1" algn="l">
              <a:lnSpc>
                <a:spcPct val="125000"/>
              </a:lnSpc>
              <a:spcBef>
                <a:spcPts val="1200"/>
              </a:spcBef>
              <a:buFont typeface="Comic Sans MS" panose="030F0702030302020204" pitchFamily="66" charset="0"/>
              <a:buAutoNum type="arabicPeriod"/>
            </a:pPr>
            <a:r>
              <a:rPr lang="el-GR" altLang="el-GR" sz="2100">
                <a:latin typeface="Arial" panose="020B0604020202020204" pitchFamily="34" charset="0"/>
              </a:rPr>
              <a:t>Ποιό ποσό εσόδων να καταχωρηθεί</a:t>
            </a:r>
            <a:endParaRPr lang="en-US" altLang="el-GR" sz="2100">
              <a:latin typeface="Arial" panose="020B0604020202020204" pitchFamily="34" charset="0"/>
            </a:endParaRPr>
          </a:p>
        </p:txBody>
      </p:sp>
      <p:sp>
        <p:nvSpPr>
          <p:cNvPr id="32770" name="Text Box 13">
            <a:extLst>
              <a:ext uri="{FF2B5EF4-FFF2-40B4-BE49-F238E27FC236}">
                <a16:creationId xmlns:a16="http://schemas.microsoft.com/office/drawing/2014/main" id="{382965E3-3E5D-822A-B982-90C6EA33B820}"/>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2</a:t>
            </a:r>
          </a:p>
        </p:txBody>
      </p:sp>
      <p:sp>
        <p:nvSpPr>
          <p:cNvPr id="3" name="Rectangle 2">
            <a:extLst>
              <a:ext uri="{FF2B5EF4-FFF2-40B4-BE49-F238E27FC236}">
                <a16:creationId xmlns:a16="http://schemas.microsoft.com/office/drawing/2014/main" id="{D11D40DD-899C-5870-13C6-DB1CEB4B8E9D}"/>
              </a:ext>
            </a:extLst>
          </p:cNvPr>
          <p:cNvSpPr/>
          <p:nvPr/>
        </p:nvSpPr>
        <p:spPr>
          <a:xfrm>
            <a:off x="2209800" y="4387851"/>
            <a:ext cx="7772400" cy="1946275"/>
          </a:xfrm>
          <a:prstGeom prst="rect">
            <a:avLst/>
          </a:prstGeom>
          <a:solidFill>
            <a:srgbClr val="E8E8E8"/>
          </a:solidFill>
          <a:ln w="28575">
            <a:solidFill>
              <a:schemeClr val="tx1"/>
            </a:solidFill>
          </a:ln>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l-GR" altLang="el-GR" sz="2000">
                <a:latin typeface="Arial" panose="020B0604020202020204" pitchFamily="34" charset="0"/>
              </a:rPr>
              <a:t>Το έσοδο αναγνωρίζεται όταν η επιχείρηση μεταβιβάσει σε έναν πελάτη τα αγαθά ή τις υπηρεσίες που του έχει υποσχεθεί έναντι ποσού που αντανακλά τα χρήματα (ή την εύλογη αγοραία αξία κάποιας άλλης ανταμοιβής), τα οποία η επιχειρηματική οντότητα αναμένει να εισπράξει για αυτά τα αγαθά και τις υπηρεσίες.</a:t>
            </a:r>
            <a:endParaRPr lang="en-US" altLang="el-GR" sz="2000">
              <a:latin typeface="Arial" panose="020B0604020202020204" pitchFamily="34" charset="0"/>
            </a:endParaRPr>
          </a:p>
        </p:txBody>
      </p:sp>
      <p:sp>
        <p:nvSpPr>
          <p:cNvPr id="32772" name="Rectangle 1031">
            <a:extLst>
              <a:ext uri="{FF2B5EF4-FFF2-40B4-BE49-F238E27FC236}">
                <a16:creationId xmlns:a16="http://schemas.microsoft.com/office/drawing/2014/main" id="{110887E9-BC66-B4EB-750E-D2F0C7A8C0F6}"/>
              </a:ext>
            </a:extLst>
          </p:cNvPr>
          <p:cNvSpPr txBox="1">
            <a:spLocks noChangeArrowheads="1"/>
          </p:cNvSpPr>
          <p:nvPr/>
        </p:nvSpPr>
        <p:spPr bwMode="auto">
          <a:xfrm>
            <a:off x="2057400" y="457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Εφαρμογή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αρχών αναγνώρισης των εσόδων και των εξόδων</a:t>
            </a:r>
            <a:endParaRPr lang="en-US" altLang="en-US" sz="3000" b="1">
              <a:solidFill>
                <a:srgbClr val="0000BF"/>
              </a:solidFill>
              <a:latin typeface="Arial" panose="020B0604020202020204" pitchFamily="34" charset="0"/>
            </a:endParaRPr>
          </a:p>
        </p:txBody>
      </p:sp>
      <p:sp>
        <p:nvSpPr>
          <p:cNvPr id="7" name="Footer Placeholder 8">
            <a:extLst>
              <a:ext uri="{FF2B5EF4-FFF2-40B4-BE49-F238E27FC236}">
                <a16:creationId xmlns:a16="http://schemas.microsoft.com/office/drawing/2014/main" id="{E51AECE9-A644-57B8-4089-D3752B39425F}"/>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DCDC8-CF97-5946-631D-59F80E7F26DB}"/>
              </a:ext>
            </a:extLst>
          </p:cNvPr>
          <p:cNvSpPr/>
          <p:nvPr/>
        </p:nvSpPr>
        <p:spPr>
          <a:xfrm>
            <a:off x="2057400" y="1524000"/>
            <a:ext cx="8153400" cy="4267200"/>
          </a:xfrm>
          <a:prstGeom prst="rect">
            <a:avLst/>
          </a:prstGeom>
          <a:noFill/>
          <a:ln w="12700" cap="sq" cmpd="sng" algn="ctr">
            <a:noFill/>
            <a:prstDash val="solid"/>
            <a:round/>
            <a:headEnd type="none" w="sm" len="sm"/>
            <a:tailEnd type="none" w="sm" len="sm"/>
          </a:ln>
          <a:effectLst/>
        </p:spPr>
        <p:txBody>
          <a:bodyPr tIns="91440"/>
          <a:lstStyle>
            <a:lvl1pPr algn="ctr" eaLnBrk="0" hangingPunct="0">
              <a:defRPr sz="2400">
                <a:solidFill>
                  <a:schemeClr val="tx1"/>
                </a:solidFill>
                <a:latin typeface="Times New Roman" panose="02020603050405020304" pitchFamily="18" charset="0"/>
              </a:defRPr>
            </a:lvl1pPr>
            <a:lvl2pPr marL="682625" indent="-4508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Αρχή αναγνώρισης των εξόδων</a:t>
            </a:r>
            <a:endParaRPr lang="en-US" altLang="el-GR" sz="2800" b="1">
              <a:solidFill>
                <a:srgbClr val="740000"/>
              </a:solidFill>
              <a:latin typeface="Arial" panose="020B0604020202020204" pitchFamily="34" charset="0"/>
            </a:endParaRPr>
          </a:p>
          <a:p>
            <a:pPr algn="l">
              <a:lnSpc>
                <a:spcPct val="125000"/>
              </a:lnSpc>
              <a:spcBef>
                <a:spcPts val="1200"/>
              </a:spcBef>
            </a:pPr>
            <a:r>
              <a:rPr lang="el-GR" altLang="el-GR" b="1">
                <a:latin typeface="Arial" panose="020B0604020202020204" pitchFamily="34" charset="0"/>
              </a:rPr>
              <a:t>Περιλαμβάνει δύο φάσεις</a:t>
            </a:r>
            <a:r>
              <a:rPr lang="en-US" altLang="el-GR" b="1">
                <a:latin typeface="Arial" panose="020B0604020202020204" pitchFamily="34" charset="0"/>
              </a:rPr>
              <a:t>:</a:t>
            </a:r>
          </a:p>
          <a:p>
            <a:pPr lvl="1" algn="l">
              <a:lnSpc>
                <a:spcPct val="125000"/>
              </a:lnSpc>
              <a:spcBef>
                <a:spcPts val="1200"/>
              </a:spcBef>
              <a:buFont typeface="Comic Sans MS" panose="030F0702030302020204" pitchFamily="66" charset="0"/>
              <a:buAutoNum type="arabicPeriod"/>
            </a:pPr>
            <a:r>
              <a:rPr lang="el-GR" altLang="el-GR" sz="2200">
                <a:latin typeface="Arial" panose="020B0604020202020204" pitchFamily="34" charset="0"/>
              </a:rPr>
              <a:t>Τον προσδιορισμό όλων των εξόδων που πραγματοποιήθηκαν στη διάρκεια της λογιστικής περιόδου</a:t>
            </a:r>
            <a:r>
              <a:rPr lang="en-US" altLang="el-GR" sz="2200">
                <a:latin typeface="Arial" panose="020B0604020202020204" pitchFamily="34" charset="0"/>
              </a:rPr>
              <a:t>.</a:t>
            </a:r>
          </a:p>
          <a:p>
            <a:pPr lvl="1" algn="l">
              <a:lnSpc>
                <a:spcPct val="125000"/>
              </a:lnSpc>
              <a:spcBef>
                <a:spcPts val="1200"/>
              </a:spcBef>
              <a:buFont typeface="Comic Sans MS" panose="030F0702030302020204" pitchFamily="66" charset="0"/>
              <a:buAutoNum type="arabicPeriod"/>
            </a:pPr>
            <a:r>
              <a:rPr lang="el-GR" altLang="el-GR" sz="2200">
                <a:latin typeface="Arial" panose="020B0604020202020204" pitchFamily="34" charset="0"/>
              </a:rPr>
              <a:t>Τη μέτρηση των εξόδων και την αναγνώρισή τους στην ίδια περίοδο που πραγματοποιήθηκαν τα σχετικά έσοδα</a:t>
            </a:r>
            <a:r>
              <a:rPr lang="en-US" altLang="el-GR" sz="2200">
                <a:latin typeface="Arial" panose="020B0604020202020204" pitchFamily="34" charset="0"/>
              </a:rPr>
              <a:t>.</a:t>
            </a:r>
          </a:p>
        </p:txBody>
      </p:sp>
      <p:sp>
        <p:nvSpPr>
          <p:cNvPr id="38914" name="Text Box 13">
            <a:extLst>
              <a:ext uri="{FF2B5EF4-FFF2-40B4-BE49-F238E27FC236}">
                <a16:creationId xmlns:a16="http://schemas.microsoft.com/office/drawing/2014/main" id="{E54F09C1-7A95-6E93-88B6-E0C834FB1D8F}"/>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2</a:t>
            </a:r>
          </a:p>
        </p:txBody>
      </p:sp>
      <p:sp>
        <p:nvSpPr>
          <p:cNvPr id="6" name="Rectangle 1031">
            <a:extLst>
              <a:ext uri="{FF2B5EF4-FFF2-40B4-BE49-F238E27FC236}">
                <a16:creationId xmlns:a16="http://schemas.microsoft.com/office/drawing/2014/main" id="{743C7F70-6DE9-F5FD-C60C-A1D7B3742021}"/>
              </a:ext>
            </a:extLst>
          </p:cNvPr>
          <p:cNvSpPr txBox="1">
            <a:spLocks noChangeArrowheads="1"/>
          </p:cNvSpPr>
          <p:nvPr/>
        </p:nvSpPr>
        <p:spPr bwMode="auto">
          <a:xfrm>
            <a:off x="2057400" y="457200"/>
            <a:ext cx="8229600" cy="990600"/>
          </a:xfrm>
          <a:prstGeom prst="rect">
            <a:avLst/>
          </a:prstGeom>
          <a:noFill/>
          <a:ln>
            <a:noFill/>
          </a:ln>
          <a:effectLst/>
        </p:spPr>
        <p:txBody>
          <a:bodyPr lIns="90488" tIns="44450" rIns="90488" bIns="44450"/>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Εφαρμογή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αρχών αναγνώρισης των εσόδων και των εξόδων</a:t>
            </a:r>
            <a:endParaRPr lang="en-US" altLang="el-GR" sz="3000" b="1">
              <a:solidFill>
                <a:srgbClr val="0000BF"/>
              </a:solidFill>
              <a:latin typeface="Arial" panose="020B0604020202020204" pitchFamily="34" charset="0"/>
            </a:endParaRPr>
          </a:p>
        </p:txBody>
      </p:sp>
      <p:sp>
        <p:nvSpPr>
          <p:cNvPr id="7" name="Footer Placeholder 8">
            <a:extLst>
              <a:ext uri="{FF2B5EF4-FFF2-40B4-BE49-F238E27FC236}">
                <a16:creationId xmlns:a16="http://schemas.microsoft.com/office/drawing/2014/main" id="{A045DAA5-92D3-5D98-6BA0-558480DB174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3">
            <a:extLst>
              <a:ext uri="{FF2B5EF4-FFF2-40B4-BE49-F238E27FC236}">
                <a16:creationId xmlns:a16="http://schemas.microsoft.com/office/drawing/2014/main" id="{663A1FE4-C581-92A5-0B05-D4241F66A68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2</a:t>
            </a:r>
          </a:p>
        </p:txBody>
      </p:sp>
      <p:sp>
        <p:nvSpPr>
          <p:cNvPr id="13315" name="Rectangle 1">
            <a:extLst>
              <a:ext uri="{FF2B5EF4-FFF2-40B4-BE49-F238E27FC236}">
                <a16:creationId xmlns:a16="http://schemas.microsoft.com/office/drawing/2014/main" id="{B72B1A74-868A-DE91-B6EC-CABF3BE049CD}"/>
              </a:ext>
            </a:extLst>
          </p:cNvPr>
          <p:cNvSpPr>
            <a:spLocks noChangeArrowheads="1"/>
          </p:cNvSpPr>
          <p:nvPr/>
        </p:nvSpPr>
        <p:spPr bwMode="auto">
          <a:xfrm>
            <a:off x="2057400" y="1606550"/>
            <a:ext cx="8229600" cy="941388"/>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100">
                <a:latin typeface="Arial" panose="020B0604020202020204" pitchFamily="34" charset="0"/>
              </a:rPr>
              <a:t>Ο Πίνακας </a:t>
            </a:r>
            <a:r>
              <a:rPr lang="en-US" altLang="el-GR" sz="2100">
                <a:latin typeface="Arial" panose="020B0604020202020204" pitchFamily="34" charset="0"/>
              </a:rPr>
              <a:t>3-2 </a:t>
            </a:r>
            <a:r>
              <a:rPr lang="el-GR" altLang="el-GR" sz="2100">
                <a:latin typeface="Arial" panose="020B0604020202020204" pitchFamily="34" charset="0"/>
              </a:rPr>
              <a:t>απεικονίζει την αρχή αναγνώρισης των εξόδων </a:t>
            </a:r>
            <a:r>
              <a:rPr lang="en-US" altLang="el-GR" sz="2100">
                <a:latin typeface="Arial" panose="020B0604020202020204" pitchFamily="34" charset="0"/>
              </a:rPr>
              <a:t>(</a:t>
            </a:r>
            <a:r>
              <a:rPr lang="el-GR" altLang="el-GR" sz="2100">
                <a:latin typeface="Arial" panose="020B0604020202020204" pitchFamily="34" charset="0"/>
              </a:rPr>
              <a:t>που καλείται και αρχή συσχέτισης εσόδων και εξόδων)</a:t>
            </a:r>
            <a:r>
              <a:rPr lang="en-US" altLang="el-GR" sz="2100">
                <a:latin typeface="Arial" panose="020B0604020202020204" pitchFamily="34" charset="0"/>
              </a:rPr>
              <a:t>.</a:t>
            </a:r>
          </a:p>
        </p:txBody>
      </p:sp>
      <p:sp>
        <p:nvSpPr>
          <p:cNvPr id="13316" name="Rectangle 1031">
            <a:extLst>
              <a:ext uri="{FF2B5EF4-FFF2-40B4-BE49-F238E27FC236}">
                <a16:creationId xmlns:a16="http://schemas.microsoft.com/office/drawing/2014/main" id="{CCA5E835-070C-FE05-4955-5E4E29C3E8B9}"/>
              </a:ext>
            </a:extLst>
          </p:cNvPr>
          <p:cNvSpPr txBox="1">
            <a:spLocks noChangeArrowheads="1"/>
          </p:cNvSpPr>
          <p:nvPr/>
        </p:nvSpPr>
        <p:spPr bwMode="auto">
          <a:xfrm>
            <a:off x="2057400" y="457200"/>
            <a:ext cx="8229600" cy="990600"/>
          </a:xfrm>
          <a:prstGeom prst="rect">
            <a:avLst/>
          </a:prstGeom>
          <a:noFill/>
          <a:ln>
            <a:noFill/>
          </a:ln>
          <a:effectLst/>
        </p:spPr>
        <p:txBody>
          <a:bodyPr lIns="90488" tIns="44450" rIns="90488" bIns="44450"/>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Εφαρμογή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αρχών αναγνώρισης των εσόδων και των εξόδων</a:t>
            </a:r>
            <a:endParaRPr lang="en-US" altLang="el-GR" sz="3000" b="1">
              <a:solidFill>
                <a:srgbClr val="0000BF"/>
              </a:solidFill>
              <a:latin typeface="Arial" panose="020B0604020202020204" pitchFamily="34" charset="0"/>
            </a:endParaRPr>
          </a:p>
        </p:txBody>
      </p:sp>
      <p:sp>
        <p:nvSpPr>
          <p:cNvPr id="3" name="Rectangle 2">
            <a:extLst>
              <a:ext uri="{FF2B5EF4-FFF2-40B4-BE49-F238E27FC236}">
                <a16:creationId xmlns:a16="http://schemas.microsoft.com/office/drawing/2014/main" id="{7E3730DF-B8A9-14CF-1958-C3B38BC66FE8}"/>
              </a:ext>
            </a:extLst>
          </p:cNvPr>
          <p:cNvSpPr/>
          <p:nvPr/>
        </p:nvSpPr>
        <p:spPr>
          <a:xfrm>
            <a:off x="5876926" y="2563814"/>
            <a:ext cx="4105275" cy="274637"/>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l-GR" altLang="el-GR" sz="1200" b="1">
                <a:latin typeface="Arial" panose="020B0604020202020204" pitchFamily="34" charset="0"/>
              </a:rPr>
              <a:t>Πίνακας </a:t>
            </a:r>
            <a:r>
              <a:rPr lang="en-US" altLang="el-GR" sz="1200" b="1">
                <a:latin typeface="Arial" panose="020B0604020202020204" pitchFamily="34" charset="0"/>
              </a:rPr>
              <a:t>3-2</a:t>
            </a:r>
            <a:r>
              <a:rPr lang="en-US" altLang="el-GR" sz="1200">
                <a:latin typeface="Arial" panose="020B0604020202020204" pitchFamily="34" charset="0"/>
              </a:rPr>
              <a:t> | </a:t>
            </a:r>
            <a:r>
              <a:rPr lang="el-GR" altLang="el-GR" sz="1200">
                <a:latin typeface="Arial" panose="020B0604020202020204" pitchFamily="34" charset="0"/>
              </a:rPr>
              <a:t>Αρχή αναγνώρισης των εξόδων</a:t>
            </a:r>
            <a:endParaRPr lang="en-US" altLang="el-GR" sz="1200">
              <a:latin typeface="Arial" panose="020B0604020202020204" pitchFamily="34" charset="0"/>
            </a:endParaRPr>
          </a:p>
        </p:txBody>
      </p:sp>
      <p:sp>
        <p:nvSpPr>
          <p:cNvPr id="8" name="Footer Placeholder 8">
            <a:extLst>
              <a:ext uri="{FF2B5EF4-FFF2-40B4-BE49-F238E27FC236}">
                <a16:creationId xmlns:a16="http://schemas.microsoft.com/office/drawing/2014/main" id="{194EC800-466A-C664-E877-5ABAD049078C}"/>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40968" name="Picture 8">
            <a:extLst>
              <a:ext uri="{FF2B5EF4-FFF2-40B4-BE49-F238E27FC236}">
                <a16:creationId xmlns:a16="http://schemas.microsoft.com/office/drawing/2014/main" id="{7504A710-EFE3-70C4-23F8-FEEDF2E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81534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3B4DEA4-1496-DDCF-58E9-295BACF159C5}"/>
              </a:ext>
            </a:extLst>
          </p:cNvPr>
          <p:cNvPicPr>
            <a:picLocks noChangeAspect="1" noChangeArrowheads="1"/>
          </p:cNvPicPr>
          <p:nvPr/>
        </p:nvPicPr>
        <p:blipFill>
          <a:blip r:embed="rId3"/>
          <a:srcRect/>
          <a:stretch>
            <a:fillRect/>
          </a:stretch>
        </p:blipFill>
        <p:spPr bwMode="auto">
          <a:xfrm>
            <a:off x="1761700" y="305043"/>
            <a:ext cx="8525301" cy="6012964"/>
          </a:xfrm>
          <a:prstGeom prst="rect">
            <a:avLst/>
          </a:prstGeom>
          <a:noFill/>
          <a:ln>
            <a:noFill/>
          </a:ln>
          <a:effectLst>
            <a:innerShdw blurRad="114300">
              <a:prstClr val="black"/>
            </a:innerShdw>
          </a:effectLst>
        </p:spPr>
      </p:pic>
      <p:sp>
        <p:nvSpPr>
          <p:cNvPr id="43021" name="Text Box 13">
            <a:extLst>
              <a:ext uri="{FF2B5EF4-FFF2-40B4-BE49-F238E27FC236}">
                <a16:creationId xmlns:a16="http://schemas.microsoft.com/office/drawing/2014/main" id="{A52EA7CE-985C-E7CE-AEFC-024C35CE83C6}"/>
              </a:ext>
            </a:extLst>
          </p:cNvPr>
          <p:cNvSpPr txBox="1">
            <a:spLocks noChangeArrowheads="1"/>
          </p:cNvSpPr>
          <p:nvPr/>
        </p:nvSpPr>
        <p:spPr bwMode="auto">
          <a:xfrm>
            <a:off x="9753600" y="62484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2</a:t>
            </a:r>
          </a:p>
        </p:txBody>
      </p:sp>
      <p:sp>
        <p:nvSpPr>
          <p:cNvPr id="43022" name="TextBox 3">
            <a:extLst>
              <a:ext uri="{FF2B5EF4-FFF2-40B4-BE49-F238E27FC236}">
                <a16:creationId xmlns:a16="http://schemas.microsoft.com/office/drawing/2014/main" id="{8DABFA6E-714B-C767-CD8E-0ACAB3447DAC}"/>
              </a:ext>
            </a:extLst>
          </p:cNvPr>
          <p:cNvSpPr txBox="1">
            <a:spLocks noChangeArrowheads="1"/>
          </p:cNvSpPr>
          <p:nvPr/>
        </p:nvSpPr>
        <p:spPr bwMode="auto">
          <a:xfrm>
            <a:off x="2362200" y="62484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a:latin typeface="Arial" panose="020B0604020202020204" pitchFamily="34" charset="0"/>
              </a:rPr>
              <a:t>Advance slide in presentation mode to reveal answers</a:t>
            </a:r>
          </a:p>
        </p:txBody>
      </p:sp>
      <p:sp>
        <p:nvSpPr>
          <p:cNvPr id="3" name="Rectangle 2">
            <a:extLst>
              <a:ext uri="{FF2B5EF4-FFF2-40B4-BE49-F238E27FC236}">
                <a16:creationId xmlns:a16="http://schemas.microsoft.com/office/drawing/2014/main" id="{F972C8E2-8BD6-63CC-DC71-5B9A7D45C852}"/>
              </a:ext>
            </a:extLst>
          </p:cNvPr>
          <p:cNvSpPr/>
          <p:nvPr/>
        </p:nvSpPr>
        <p:spPr>
          <a:xfrm>
            <a:off x="1981200" y="1295401"/>
            <a:ext cx="8001000" cy="1920875"/>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n-US" altLang="el-GR" sz="1800" b="1">
                <a:latin typeface="Arial" panose="020B0604020202020204" pitchFamily="34" charset="0"/>
              </a:rPr>
              <a:t>(1) </a:t>
            </a:r>
            <a:r>
              <a:rPr lang="el-GR" altLang="el-GR" sz="1800">
                <a:latin typeface="Arial" panose="020B0604020202020204" pitchFamily="34" charset="0"/>
              </a:rPr>
              <a:t>Στις 15 Μαρτίου ένας πελάτης κατέβαλε στην </a:t>
            </a:r>
            <a:r>
              <a:rPr lang="en-US" altLang="el-GR" sz="1800">
                <a:latin typeface="Arial" panose="020B0604020202020204" pitchFamily="34" charset="0"/>
              </a:rPr>
              <a:t>Starbucks $250 </a:t>
            </a:r>
            <a:r>
              <a:rPr lang="el-GR" altLang="el-GR" sz="1800">
                <a:latin typeface="Arial" panose="020B0604020202020204" pitchFamily="34" charset="0"/>
              </a:rPr>
              <a:t>για να σερβίρει καφέδες σε μια γιορτή τον Απρίλιο.</a:t>
            </a:r>
            <a:r>
              <a:rPr lang="en-US" altLang="el-GR" sz="1800">
                <a:latin typeface="Arial" panose="020B0604020202020204" pitchFamily="34" charset="0"/>
              </a:rPr>
              <a:t> </a:t>
            </a:r>
            <a:r>
              <a:rPr lang="el-GR" altLang="el-GR" sz="1800">
                <a:latin typeface="Arial" panose="020B0604020202020204" pitchFamily="34" charset="0"/>
              </a:rPr>
              <a:t>Πότε θα πραγματοποιήσει το έσοδο η εταιρεία;</a:t>
            </a:r>
            <a:endParaRPr lang="en-US" altLang="el-GR" sz="1800">
              <a:latin typeface="Arial" panose="020B0604020202020204" pitchFamily="34" charset="0"/>
            </a:endParaRPr>
          </a:p>
          <a:p>
            <a:pPr algn="l">
              <a:lnSpc>
                <a:spcPct val="125000"/>
              </a:lnSpc>
              <a:spcBef>
                <a:spcPts val="900"/>
              </a:spcBef>
            </a:pPr>
            <a:r>
              <a:rPr lang="en-US" altLang="el-GR" sz="1800" b="1">
                <a:latin typeface="Arial" panose="020B0604020202020204" pitchFamily="34" charset="0"/>
              </a:rPr>
              <a:t>(2) </a:t>
            </a:r>
            <a:r>
              <a:rPr lang="el-GR" altLang="el-GR" sz="1800">
                <a:latin typeface="Arial" panose="020B0604020202020204" pitchFamily="34" charset="0"/>
              </a:rPr>
              <a:t>Την 1</a:t>
            </a:r>
            <a:r>
              <a:rPr lang="el-GR" altLang="el-GR" sz="1800" baseline="30000">
                <a:latin typeface="Arial" panose="020B0604020202020204" pitchFamily="34" charset="0"/>
              </a:rPr>
              <a:t>η</a:t>
            </a:r>
            <a:r>
              <a:rPr lang="el-GR" altLang="el-GR" sz="1800">
                <a:latin typeface="Arial" panose="020B0604020202020204" pitchFamily="34" charset="0"/>
              </a:rPr>
              <a:t> Ιουλίου η εταιρεία κατέβαλε </a:t>
            </a:r>
            <a:r>
              <a:rPr lang="en-US" altLang="el-GR" sz="1800">
                <a:latin typeface="Arial" panose="020B0604020202020204" pitchFamily="34" charset="0"/>
              </a:rPr>
              <a:t>$6</a:t>
            </a:r>
            <a:r>
              <a:rPr lang="el-GR" altLang="el-GR" sz="1800">
                <a:latin typeface="Arial" panose="020B0604020202020204" pitchFamily="34" charset="0"/>
              </a:rPr>
              <a:t>.</a:t>
            </a:r>
            <a:r>
              <a:rPr lang="en-US" altLang="el-GR" sz="1800">
                <a:latin typeface="Arial" panose="020B0604020202020204" pitchFamily="34" charset="0"/>
              </a:rPr>
              <a:t>000 </a:t>
            </a:r>
            <a:r>
              <a:rPr lang="el-GR" altLang="el-GR" sz="1800">
                <a:latin typeface="Arial" panose="020B0604020202020204" pitchFamily="34" charset="0"/>
              </a:rPr>
              <a:t>για ενοίκια τριμήνου ενός καταστήματος. Η εταιρεία πραγματοποίησε ένα έξοδο την ημέρα εκείνη ή όχι;</a:t>
            </a:r>
            <a:endParaRPr lang="en-US" altLang="el-GR" sz="1800">
              <a:latin typeface="Arial" panose="020B0604020202020204" pitchFamily="34" charset="0"/>
            </a:endParaRPr>
          </a:p>
        </p:txBody>
      </p:sp>
      <p:cxnSp>
        <p:nvCxnSpPr>
          <p:cNvPr id="43024" name="Straight Connector 4">
            <a:extLst>
              <a:ext uri="{FF2B5EF4-FFF2-40B4-BE49-F238E27FC236}">
                <a16:creationId xmlns:a16="http://schemas.microsoft.com/office/drawing/2014/main" id="{B33FDFEF-2E5D-ABFC-1122-5713EA9B03BF}"/>
              </a:ext>
            </a:extLst>
          </p:cNvPr>
          <p:cNvCxnSpPr>
            <a:cxnSpLocks noChangeShapeType="1"/>
          </p:cNvCxnSpPr>
          <p:nvPr/>
        </p:nvCxnSpPr>
        <p:spPr bwMode="auto">
          <a:xfrm>
            <a:off x="2057400" y="3276600"/>
            <a:ext cx="7924800" cy="0"/>
          </a:xfrm>
          <a:prstGeom prst="line">
            <a:avLst/>
          </a:prstGeom>
          <a:noFill/>
          <a:ln w="28575" cap="sq" algn="ctr">
            <a:solidFill>
              <a:schemeClr val="tx1"/>
            </a:solidFill>
            <a:prstDash val="sysDash"/>
            <a:round/>
            <a:headEnd type="none" w="sm" len="sm"/>
            <a:tailEnd type="none" w="sm" len="sm"/>
          </a:ln>
        </p:spPr>
      </p:cxnSp>
      <p:sp>
        <p:nvSpPr>
          <p:cNvPr id="14" name="Rectangle 13">
            <a:extLst>
              <a:ext uri="{FF2B5EF4-FFF2-40B4-BE49-F238E27FC236}">
                <a16:creationId xmlns:a16="http://schemas.microsoft.com/office/drawing/2014/main" id="{5F528F64-3906-5817-A632-61FF18C07AD4}"/>
              </a:ext>
            </a:extLst>
          </p:cNvPr>
          <p:cNvSpPr/>
          <p:nvPr/>
        </p:nvSpPr>
        <p:spPr>
          <a:xfrm>
            <a:off x="1981200" y="3505201"/>
            <a:ext cx="8153400" cy="2797175"/>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n-US" altLang="el-GR" sz="1700" b="1">
                <a:latin typeface="Arial" panose="020B0604020202020204" pitchFamily="34" charset="0"/>
              </a:rPr>
              <a:t>(1)</a:t>
            </a:r>
            <a:r>
              <a:rPr lang="en-US" altLang="el-GR" sz="1700">
                <a:latin typeface="Arial" panose="020B0604020202020204" pitchFamily="34" charset="0"/>
              </a:rPr>
              <a:t> </a:t>
            </a:r>
            <a:r>
              <a:rPr lang="el-GR" altLang="el-GR" sz="1700">
                <a:latin typeface="Arial" panose="020B0604020202020204" pitchFamily="34" charset="0"/>
              </a:rPr>
              <a:t>Η εταιρεία εισέπραξε χρήματα αλλά δεν θα παραδώσει τα προϊόντα παρά πολύ αργότερα. Η εταιρεία θα πραγματοποιήσει το έσοδο όταν παραδώσει τα προϊόντα στον πελάτη και αυτός τα παραλάβει</a:t>
            </a:r>
            <a:r>
              <a:rPr lang="en-US" altLang="el-GR" sz="1700">
                <a:latin typeface="Arial" panose="020B0604020202020204" pitchFamily="34" charset="0"/>
              </a:rPr>
              <a:t>.</a:t>
            </a:r>
          </a:p>
          <a:p>
            <a:pPr algn="l">
              <a:lnSpc>
                <a:spcPct val="125000"/>
              </a:lnSpc>
              <a:spcBef>
                <a:spcPts val="900"/>
              </a:spcBef>
            </a:pPr>
            <a:r>
              <a:rPr lang="en-US" altLang="el-GR" sz="1700" b="1">
                <a:latin typeface="Arial" panose="020B0604020202020204" pitchFamily="34" charset="0"/>
              </a:rPr>
              <a:t>(2) </a:t>
            </a:r>
            <a:r>
              <a:rPr lang="el-GR" altLang="el-GR" sz="1700">
                <a:latin typeface="Arial" panose="020B0604020202020204" pitchFamily="34" charset="0"/>
              </a:rPr>
              <a:t>Όχι</a:t>
            </a:r>
            <a:r>
              <a:rPr lang="en-US" altLang="el-GR" sz="1700">
                <a:latin typeface="Arial" panose="020B0604020202020204" pitchFamily="34" charset="0"/>
              </a:rPr>
              <a:t>. </a:t>
            </a:r>
            <a:r>
              <a:rPr lang="el-GR" altLang="el-GR" sz="1700">
                <a:latin typeface="Arial" panose="020B0604020202020204" pitchFamily="34" charset="0"/>
              </a:rPr>
              <a:t>Η εταιρεία κατέβαλε τα ενοίκια προκαταβολικά. Μέχρι στιγμής δεν έχει πραγματοποιηθεί κανένα έξοδο επειδή η εταιρεία δεν έχει εγκατασταθεί ακόμα στους χώρους αυτούς. Η προκαταβολή αποτελεί ένα περιουσιακό στοιχείο για την εταιρεία επειδή έχει αποκτήσει το δικαίωμα μελλοντικής εγκατάστασης στο κατάστημα.</a:t>
            </a:r>
            <a:endParaRPr lang="en-US" altLang="el-GR" sz="1700">
              <a:latin typeface="Arial" panose="020B0604020202020204" pitchFamily="34" charset="0"/>
            </a:endParaRPr>
          </a:p>
        </p:txBody>
      </p:sp>
      <p:sp>
        <p:nvSpPr>
          <p:cNvPr id="15" name="Rectangle 14">
            <a:extLst>
              <a:ext uri="{FF2B5EF4-FFF2-40B4-BE49-F238E27FC236}">
                <a16:creationId xmlns:a16="http://schemas.microsoft.com/office/drawing/2014/main" id="{DA1CB7EC-5333-C8D4-EE4C-609C42059213}"/>
              </a:ext>
            </a:extLst>
          </p:cNvPr>
          <p:cNvSpPr/>
          <p:nvPr/>
        </p:nvSpPr>
        <p:spPr>
          <a:xfrm>
            <a:off x="1905000" y="3276600"/>
            <a:ext cx="8001000" cy="404598"/>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l-GR" altLang="el-GR" sz="1800" b="1">
                <a:latin typeface="Arial" panose="020B0604020202020204" pitchFamily="34" charset="0"/>
              </a:rPr>
              <a:t>Απαντήσεις</a:t>
            </a:r>
            <a:r>
              <a:rPr lang="en-US" altLang="el-GR" sz="1800" b="1">
                <a:latin typeface="Arial" panose="020B0604020202020204" pitchFamily="34" charset="0"/>
              </a:rPr>
              <a:t>:</a:t>
            </a:r>
          </a:p>
        </p:txBody>
      </p:sp>
      <p:sp>
        <p:nvSpPr>
          <p:cNvPr id="11" name="Footer Placeholder 8">
            <a:extLst>
              <a:ext uri="{FF2B5EF4-FFF2-40B4-BE49-F238E27FC236}">
                <a16:creationId xmlns:a16="http://schemas.microsoft.com/office/drawing/2014/main" id="{8EDCA26F-96BD-4770-93C4-73C954827D9C}"/>
              </a:ext>
            </a:extLst>
          </p:cNvPr>
          <p:cNvSpPr txBox="1">
            <a:spLocks/>
          </p:cNvSpPr>
          <p:nvPr/>
        </p:nvSpPr>
        <p:spPr>
          <a:xfrm>
            <a:off x="3886200" y="64770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43028" name="Picture 20">
            <a:extLst>
              <a:ext uri="{FF2B5EF4-FFF2-40B4-BE49-F238E27FC236}">
                <a16:creationId xmlns:a16="http://schemas.microsoft.com/office/drawing/2014/main" id="{130E7D4C-BDD1-CAA3-C673-50CC78397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76200"/>
            <a:ext cx="2895600" cy="107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3">
            <a:extLst>
              <a:ext uri="{FF2B5EF4-FFF2-40B4-BE49-F238E27FC236}">
                <a16:creationId xmlns:a16="http://schemas.microsoft.com/office/drawing/2014/main" id="{9D344AB1-5558-E095-27A7-DE0CC0CBCF3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3" name="Rectangle 2">
            <a:extLst>
              <a:ext uri="{FF2B5EF4-FFF2-40B4-BE49-F238E27FC236}">
                <a16:creationId xmlns:a16="http://schemas.microsoft.com/office/drawing/2014/main" id="{0D03CF1E-6354-0A36-0A54-858C51DB7E23}"/>
              </a:ext>
            </a:extLst>
          </p:cNvPr>
          <p:cNvSpPr/>
          <p:nvPr/>
        </p:nvSpPr>
        <p:spPr>
          <a:xfrm>
            <a:off x="7467600" y="2438400"/>
            <a:ext cx="3200400" cy="3549650"/>
          </a:xfrm>
          <a:prstGeom prst="rect">
            <a:avLst/>
          </a:prstGeom>
          <a:ln w="28575">
            <a:solidFill>
              <a:schemeClr val="tx1"/>
            </a:solidFill>
          </a:ln>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pPr>
            <a:r>
              <a:rPr lang="el-GR" altLang="el-GR" sz="2000">
                <a:latin typeface="Arial" panose="020B0604020202020204" pitchFamily="34" charset="0"/>
              </a:rPr>
              <a:t>Η </a:t>
            </a:r>
            <a:r>
              <a:rPr lang="el-GR" altLang="el-GR" sz="2000" b="1">
                <a:latin typeface="Arial" panose="020B0604020202020204" pitchFamily="34" charset="0"/>
              </a:rPr>
              <a:t>αναβολή</a:t>
            </a:r>
            <a:r>
              <a:rPr lang="el-GR" altLang="el-GR" sz="2000">
                <a:latin typeface="Arial" panose="020B0604020202020204" pitchFamily="34" charset="0"/>
              </a:rPr>
              <a:t> συνιστά μια προσαρμογή ενός λογαριασμού στις περιπτώσεις που η πληρωμή ή η είσπραξη ενός χρηματικού ποσού έγινε προκαταβολικά</a:t>
            </a:r>
            <a:r>
              <a:rPr lang="en-US" altLang="el-GR" sz="2000">
                <a:latin typeface="Arial" panose="020B0604020202020204" pitchFamily="34" charset="0"/>
              </a:rPr>
              <a:t>. </a:t>
            </a:r>
          </a:p>
          <a:p>
            <a:pPr>
              <a:spcBef>
                <a:spcPts val="600"/>
              </a:spcBef>
            </a:pPr>
            <a:r>
              <a:rPr lang="el-GR" altLang="el-GR" sz="2000">
                <a:latin typeface="Arial" panose="020B0604020202020204" pitchFamily="34" charset="0"/>
              </a:rPr>
              <a:t>Τέτοιοι λογαριασμοί είναι τα προπληρωμένα έξοδα και τα μη δεδουλευμένα έσοδα</a:t>
            </a:r>
            <a:r>
              <a:rPr lang="en-US" altLang="el-GR" sz="2000">
                <a:latin typeface="Arial" panose="020B0604020202020204" pitchFamily="34" charset="0"/>
              </a:rPr>
              <a:t>.</a:t>
            </a:r>
          </a:p>
        </p:txBody>
      </p:sp>
      <p:cxnSp>
        <p:nvCxnSpPr>
          <p:cNvPr id="5" name="Straight Arrow Connector 4">
            <a:extLst>
              <a:ext uri="{FF2B5EF4-FFF2-40B4-BE49-F238E27FC236}">
                <a16:creationId xmlns:a16="http://schemas.microsoft.com/office/drawing/2014/main" id="{89E503E9-F93C-1FA1-D0A1-1DB4080DF7FF}"/>
              </a:ext>
            </a:extLst>
          </p:cNvPr>
          <p:cNvCxnSpPr/>
          <p:nvPr/>
        </p:nvCxnSpPr>
        <p:spPr bwMode="auto">
          <a:xfrm>
            <a:off x="5486400" y="3581400"/>
            <a:ext cx="1943100" cy="0"/>
          </a:xfrm>
          <a:prstGeom prst="straightConnector1">
            <a:avLst/>
          </a:prstGeom>
          <a:solidFill>
            <a:schemeClr val="accent1"/>
          </a:solidFill>
          <a:ln w="28575" cap="sq" cmpd="sng" algn="ctr">
            <a:solidFill>
              <a:schemeClr val="accent6">
                <a:lumMod val="50000"/>
              </a:schemeClr>
            </a:solidFill>
            <a:prstDash val="solid"/>
            <a:round/>
            <a:headEnd type="none" w="sm" len="sm"/>
            <a:tailEnd type="arrow"/>
          </a:ln>
          <a:effectLst/>
        </p:spPr>
      </p:cxnSp>
      <p:sp>
        <p:nvSpPr>
          <p:cNvPr id="7" name="Rectangle 1031">
            <a:extLst>
              <a:ext uri="{FF2B5EF4-FFF2-40B4-BE49-F238E27FC236}">
                <a16:creationId xmlns:a16="http://schemas.microsoft.com/office/drawing/2014/main" id="{A023339C-64DB-E246-B91C-65833A4F3B49}"/>
              </a:ext>
            </a:extLst>
          </p:cNvPr>
          <p:cNvSpPr txBox="1">
            <a:spLocks noChangeArrowheads="1"/>
          </p:cNvSpPr>
          <p:nvPr/>
        </p:nvSpPr>
        <p:spPr bwMode="auto">
          <a:xfrm>
            <a:off x="2057400" y="457200"/>
            <a:ext cx="8229600" cy="609600"/>
          </a:xfrm>
          <a:prstGeom prst="rect">
            <a:avLst/>
          </a:prstGeom>
          <a:noFill/>
          <a:ln w="63500">
            <a:noFill/>
            <a:miter lim="800000"/>
            <a:headEnd/>
            <a:tailEnd/>
          </a:ln>
          <a:effectLst/>
        </p:spPr>
        <p:txBody>
          <a:bodyPr lIns="90488" tIns="44450" rIns="90488" bIns="44450" anchor="ct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Προσαρμογή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λογαριασμών</a:t>
            </a:r>
            <a:endParaRPr lang="en-US" altLang="el-GR" sz="3000" b="1">
              <a:solidFill>
                <a:srgbClr val="0000BF"/>
              </a:solidFill>
              <a:latin typeface="Arial" panose="020B0604020202020204" pitchFamily="34" charset="0"/>
            </a:endParaRPr>
          </a:p>
        </p:txBody>
      </p:sp>
      <p:sp>
        <p:nvSpPr>
          <p:cNvPr id="8" name="Rectangle 7">
            <a:extLst>
              <a:ext uri="{FF2B5EF4-FFF2-40B4-BE49-F238E27FC236}">
                <a16:creationId xmlns:a16="http://schemas.microsoft.com/office/drawing/2014/main" id="{D253B3C6-CA08-1E99-DD95-A44571839076}"/>
              </a:ext>
            </a:extLst>
          </p:cNvPr>
          <p:cNvSpPr/>
          <p:nvPr/>
        </p:nvSpPr>
        <p:spPr>
          <a:xfrm>
            <a:off x="1981200" y="1676401"/>
            <a:ext cx="8153400" cy="35671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Είδη εγγραφών τακτοποίησης</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b="1">
                <a:latin typeface="Arial" panose="020B0604020202020204" pitchFamily="34" charset="0"/>
              </a:rPr>
              <a:t>Τρεις βασικές κατηγορίες</a:t>
            </a:r>
            <a:r>
              <a:rPr lang="en-US" altLang="el-GR" b="1">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Μεταβατικοί (αναβαλλόμενοι) </a:t>
            </a:r>
          </a:p>
          <a:p>
            <a:pPr algn="l">
              <a:lnSpc>
                <a:spcPct val="125000"/>
              </a:lnSpc>
              <a:spcBef>
                <a:spcPts val="1200"/>
              </a:spcBef>
              <a:buClr>
                <a:srgbClr val="740000"/>
              </a:buClr>
              <a:buSzPct val="80000"/>
            </a:pPr>
            <a:r>
              <a:rPr lang="el-GR" altLang="el-GR" sz="2200">
                <a:latin typeface="Arial" panose="020B0604020202020204" pitchFamily="34" charset="0"/>
              </a:rPr>
              <a:t>   λογαριασμοί</a:t>
            </a:r>
            <a:r>
              <a:rPr lang="en-US" altLang="el-GR" sz="2200">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Αποσβέσεις, και</a:t>
            </a:r>
            <a:r>
              <a:rPr lang="en-US" altLang="el-GR" sz="2200">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Δεδουλευμένα.</a:t>
            </a:r>
            <a:endParaRPr lang="en-US" altLang="el-GR" sz="2200">
              <a:latin typeface="Arial" panose="020B0604020202020204" pitchFamily="34" charset="0"/>
            </a:endParaRPr>
          </a:p>
        </p:txBody>
      </p:sp>
      <p:sp>
        <p:nvSpPr>
          <p:cNvPr id="10" name="Footer Placeholder 8">
            <a:extLst>
              <a:ext uri="{FF2B5EF4-FFF2-40B4-BE49-F238E27FC236}">
                <a16:creationId xmlns:a16="http://schemas.microsoft.com/office/drawing/2014/main" id="{FA0CDDD0-4E21-6204-5968-638CA8BB27E5}"/>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ΤΑΜΕΙΑΚΗ ΒΑΣΗ</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4</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algn="just">
              <a:buFont typeface="Wingdings" panose="05000000000000000000" pitchFamily="2" charset="2"/>
              <a:buChar char="§"/>
            </a:pPr>
            <a:r>
              <a:rPr lang="el-GR" altLang="el-GR" sz="2400" dirty="0">
                <a:latin typeface="Century Gothic" panose="020B0502020202020204" pitchFamily="34" charset="0"/>
                <a:cs typeface="Times New Roman" panose="02020603050405020304" pitchFamily="18" charset="0"/>
              </a:rPr>
              <a:t>Η ταμειακή </a:t>
            </a:r>
            <a:r>
              <a:rPr lang="el-GR" altLang="el-GR" sz="2400" b="1" dirty="0">
                <a:solidFill>
                  <a:srgbClr val="0070C0"/>
                </a:solidFill>
                <a:latin typeface="Century Gothic" panose="020B0502020202020204" pitchFamily="34" charset="0"/>
                <a:cs typeface="Times New Roman" panose="02020603050405020304" pitchFamily="18" charset="0"/>
              </a:rPr>
              <a:t>βάση της λογιστικής </a:t>
            </a:r>
            <a:r>
              <a:rPr lang="el-GR" altLang="el-GR" sz="2400" dirty="0">
                <a:latin typeface="Century Gothic" panose="020B0502020202020204" pitchFamily="34" charset="0"/>
                <a:cs typeface="Times New Roman" panose="02020603050405020304" pitchFamily="18" charset="0"/>
              </a:rPr>
              <a:t>αναφέρεται στη λογιστική αναγνώριση των εσόδων που γίνεται η </a:t>
            </a:r>
            <a:r>
              <a:rPr lang="el-GR" altLang="el-GR" sz="2400" b="1" dirty="0">
                <a:latin typeface="Century Gothic" panose="020B0502020202020204" pitchFamily="34" charset="0"/>
                <a:cs typeface="Times New Roman" panose="02020603050405020304" pitchFamily="18" charset="0"/>
              </a:rPr>
              <a:t>ταμειακή είσπραξη </a:t>
            </a:r>
            <a:r>
              <a:rPr lang="el-GR" altLang="el-GR" sz="2400" dirty="0">
                <a:latin typeface="Century Gothic" panose="020B0502020202020204" pitchFamily="34" charset="0"/>
                <a:cs typeface="Times New Roman" panose="02020603050405020304" pitchFamily="18" charset="0"/>
              </a:rPr>
              <a:t>και των εξόδων την περίοδο που γίνεται η </a:t>
            </a:r>
            <a:r>
              <a:rPr lang="el-GR" altLang="el-GR" sz="2400" b="1" dirty="0">
                <a:latin typeface="Century Gothic" panose="020B0502020202020204" pitchFamily="34" charset="0"/>
                <a:cs typeface="Times New Roman" panose="02020603050405020304" pitchFamily="18" charset="0"/>
              </a:rPr>
              <a:t>ταμειακή πληρωμή</a:t>
            </a:r>
            <a:r>
              <a:rPr lang="el-GR" altLang="el-GR" sz="2400" dirty="0">
                <a:latin typeface="Century Gothic" panose="020B0502020202020204" pitchFamily="34" charset="0"/>
                <a:cs typeface="Times New Roman" panose="02020603050405020304" pitchFamily="18" charset="0"/>
              </a:rPr>
              <a:t>.</a:t>
            </a:r>
          </a:p>
          <a:p>
            <a:pPr algn="just">
              <a:buFont typeface="Wingdings" panose="05000000000000000000" pitchFamily="2" charset="2"/>
              <a:buChar char="§"/>
            </a:pPr>
            <a:endParaRPr lang="el-GR" altLang="el-GR" sz="2400" dirty="0">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endParaRPr lang="el-GR" altLang="el-GR" sz="2400" dirty="0">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r>
              <a:rPr lang="el-GR" altLang="el-GR" sz="2400" dirty="0">
                <a:latin typeface="Century Gothic" panose="020B0502020202020204" pitchFamily="34" charset="0"/>
                <a:cs typeface="Times New Roman" panose="02020603050405020304" pitchFamily="18" charset="0"/>
              </a:rPr>
              <a:t>Σύμφωνα με τη δεδουλευμένη λογιστική, τα έσοδα και τα έξοδα καταχωρούνται</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όταν πραγματοποιούνται και όχι όταν εισπράττονται ή πληρώνονται.</a:t>
            </a: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426838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3">
            <a:extLst>
              <a:ext uri="{FF2B5EF4-FFF2-40B4-BE49-F238E27FC236}">
                <a16:creationId xmlns:a16="http://schemas.microsoft.com/office/drawing/2014/main" id="{8F838526-E682-C6AA-D6B0-C09D34748D31}"/>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2" name="Rectangle 1">
            <a:extLst>
              <a:ext uri="{FF2B5EF4-FFF2-40B4-BE49-F238E27FC236}">
                <a16:creationId xmlns:a16="http://schemas.microsoft.com/office/drawing/2014/main" id="{E8C88461-80DA-81EC-F80D-843CD26A8CF9}"/>
              </a:ext>
            </a:extLst>
          </p:cNvPr>
          <p:cNvSpPr/>
          <p:nvPr/>
        </p:nvSpPr>
        <p:spPr>
          <a:xfrm>
            <a:off x="2057400" y="1066801"/>
            <a:ext cx="8153400" cy="35671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Είδη εγγραφών τακτοποίησης</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b="1">
                <a:latin typeface="Arial" panose="020B0604020202020204" pitchFamily="34" charset="0"/>
              </a:rPr>
              <a:t>Τρεις</a:t>
            </a:r>
            <a:r>
              <a:rPr lang="el-GR" altLang="el-GR" b="1"/>
              <a:t> </a:t>
            </a:r>
            <a:r>
              <a:rPr lang="el-GR" altLang="el-GR" b="1">
                <a:latin typeface="Arial" panose="020B0604020202020204" pitchFamily="34" charset="0"/>
              </a:rPr>
              <a:t>βασικές</a:t>
            </a:r>
            <a:r>
              <a:rPr lang="el-GR" altLang="el-GR" b="1"/>
              <a:t> </a:t>
            </a:r>
            <a:r>
              <a:rPr lang="el-GR" altLang="el-GR" b="1">
                <a:latin typeface="Arial" panose="020B0604020202020204" pitchFamily="34" charset="0"/>
              </a:rPr>
              <a:t>κατηγορίες:</a:t>
            </a:r>
            <a:endParaRPr lang="en-US" altLang="el-GR" b="1">
              <a:latin typeface="Arial" panose="020B0604020202020204" pitchFamily="34" charset="0"/>
            </a:endParaRP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Μεταβατικοί (αναβαλλόμενοι)</a:t>
            </a:r>
          </a:p>
          <a:p>
            <a:pPr algn="l">
              <a:lnSpc>
                <a:spcPct val="125000"/>
              </a:lnSpc>
              <a:spcBef>
                <a:spcPts val="1200"/>
              </a:spcBef>
              <a:buClr>
                <a:srgbClr val="740000"/>
              </a:buClr>
              <a:buSzPct val="80000"/>
            </a:pPr>
            <a:r>
              <a:rPr lang="el-GR" altLang="el-GR" sz="2200">
                <a:latin typeface="Arial" panose="020B0604020202020204" pitchFamily="34" charset="0"/>
              </a:rPr>
              <a:t>   λογαριασμοί</a:t>
            </a:r>
            <a:r>
              <a:rPr lang="en-US" altLang="el-GR" sz="2200">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Αποσβέσεις</a:t>
            </a:r>
            <a:r>
              <a:rPr lang="en-US" altLang="el-GR" sz="2200">
                <a:latin typeface="Arial" panose="020B0604020202020204" pitchFamily="34" charset="0"/>
              </a:rPr>
              <a:t>, </a:t>
            </a:r>
            <a:r>
              <a:rPr lang="el-GR" altLang="el-GR" sz="2200">
                <a:latin typeface="Arial" panose="020B0604020202020204" pitchFamily="34" charset="0"/>
              </a:rPr>
              <a:t>και</a:t>
            </a:r>
            <a:r>
              <a:rPr lang="en-US" altLang="el-GR" sz="2200">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Δεδουλευμένα</a:t>
            </a:r>
            <a:endParaRPr lang="en-US" altLang="el-GR" sz="2200">
              <a:latin typeface="Arial" panose="020B0604020202020204" pitchFamily="34" charset="0"/>
            </a:endParaRPr>
          </a:p>
        </p:txBody>
      </p:sp>
      <p:sp>
        <p:nvSpPr>
          <p:cNvPr id="3" name="Rectangle 2">
            <a:extLst>
              <a:ext uri="{FF2B5EF4-FFF2-40B4-BE49-F238E27FC236}">
                <a16:creationId xmlns:a16="http://schemas.microsoft.com/office/drawing/2014/main" id="{1F3D613F-E207-4545-646F-B068F7E52ED8}"/>
              </a:ext>
            </a:extLst>
          </p:cNvPr>
          <p:cNvSpPr/>
          <p:nvPr/>
        </p:nvSpPr>
        <p:spPr>
          <a:xfrm>
            <a:off x="6172200" y="3124200"/>
            <a:ext cx="3200400" cy="1339850"/>
          </a:xfrm>
          <a:prstGeom prst="rect">
            <a:avLst/>
          </a:prstGeom>
          <a:ln w="28575">
            <a:solidFill>
              <a:schemeClr val="tx1"/>
            </a:solidFill>
          </a:ln>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l-GR" altLang="el-GR" sz="2000">
                <a:latin typeface="Arial" panose="020B0604020202020204" pitchFamily="34" charset="0"/>
              </a:rPr>
              <a:t>Με τις </a:t>
            </a:r>
            <a:r>
              <a:rPr lang="el-GR" altLang="el-GR" sz="2000" b="1">
                <a:latin typeface="Arial" panose="020B0604020202020204" pitchFamily="34" charset="0"/>
              </a:rPr>
              <a:t>αποσβέσεις</a:t>
            </a:r>
            <a:r>
              <a:rPr lang="en-US" altLang="el-GR" sz="2000">
                <a:latin typeface="Arial" panose="020B0604020202020204" pitchFamily="34" charset="0"/>
              </a:rPr>
              <a:t> </a:t>
            </a:r>
            <a:r>
              <a:rPr lang="el-GR" altLang="el-GR" sz="2000">
                <a:latin typeface="Arial" panose="020B0604020202020204" pitchFamily="34" charset="0"/>
              </a:rPr>
              <a:t>το κόστος κτήσεως ενός παγίου επιμερίζεται σε όλη την ωφέλιμη ζωή του</a:t>
            </a:r>
            <a:r>
              <a:rPr lang="en-US" altLang="el-GR" sz="2000">
                <a:latin typeface="Arial" panose="020B0604020202020204" pitchFamily="34" charset="0"/>
              </a:rPr>
              <a:t>.</a:t>
            </a:r>
          </a:p>
        </p:txBody>
      </p:sp>
      <p:cxnSp>
        <p:nvCxnSpPr>
          <p:cNvPr id="5" name="Straight Arrow Connector 4">
            <a:extLst>
              <a:ext uri="{FF2B5EF4-FFF2-40B4-BE49-F238E27FC236}">
                <a16:creationId xmlns:a16="http://schemas.microsoft.com/office/drawing/2014/main" id="{8D71F07A-C69A-CF93-13CC-287EDE454903}"/>
              </a:ext>
            </a:extLst>
          </p:cNvPr>
          <p:cNvCxnSpPr/>
          <p:nvPr/>
        </p:nvCxnSpPr>
        <p:spPr bwMode="auto">
          <a:xfrm>
            <a:off x="5181600" y="3810000"/>
            <a:ext cx="971550" cy="0"/>
          </a:xfrm>
          <a:prstGeom prst="straightConnector1">
            <a:avLst/>
          </a:prstGeom>
          <a:solidFill>
            <a:schemeClr val="accent1"/>
          </a:solidFill>
          <a:ln w="28575" cap="sq" cmpd="sng" algn="ctr">
            <a:solidFill>
              <a:schemeClr val="accent6">
                <a:lumMod val="50000"/>
              </a:schemeClr>
            </a:solidFill>
            <a:prstDash val="solid"/>
            <a:round/>
            <a:headEnd type="none" w="sm" len="sm"/>
            <a:tailEnd type="arrow"/>
          </a:ln>
          <a:effectLst/>
        </p:spPr>
      </p:cxnSp>
      <p:sp>
        <p:nvSpPr>
          <p:cNvPr id="7" name="Rectangle 1031">
            <a:extLst>
              <a:ext uri="{FF2B5EF4-FFF2-40B4-BE49-F238E27FC236}">
                <a16:creationId xmlns:a16="http://schemas.microsoft.com/office/drawing/2014/main" id="{67BE78C6-A358-0710-3297-7EFA246DB220}"/>
              </a:ext>
            </a:extLst>
          </p:cNvPr>
          <p:cNvSpPr txBox="1">
            <a:spLocks noChangeArrowheads="1"/>
          </p:cNvSpPr>
          <p:nvPr/>
        </p:nvSpPr>
        <p:spPr bwMode="auto">
          <a:xfrm>
            <a:off x="2057400" y="457200"/>
            <a:ext cx="8229600" cy="609600"/>
          </a:xfrm>
          <a:prstGeom prst="rect">
            <a:avLst/>
          </a:prstGeom>
          <a:noFill/>
          <a:ln w="63500">
            <a:noFill/>
            <a:miter lim="800000"/>
            <a:headEnd/>
            <a:tailEnd/>
          </a:ln>
          <a:effectLst/>
        </p:spPr>
        <p:txBody>
          <a:bodyPr lIns="90488" tIns="44450" rIns="90488" bIns="44450" anchor="ct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Προσαρμογή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λογαριασμών</a:t>
            </a:r>
            <a:endParaRPr lang="en-US" altLang="el-GR" sz="3000" b="1">
              <a:solidFill>
                <a:srgbClr val="0000BF"/>
              </a:solidFill>
              <a:latin typeface="Arial" panose="020B0604020202020204" pitchFamily="34" charset="0"/>
            </a:endParaRPr>
          </a:p>
        </p:txBody>
      </p:sp>
      <p:sp>
        <p:nvSpPr>
          <p:cNvPr id="9" name="Footer Placeholder 8">
            <a:extLst>
              <a:ext uri="{FF2B5EF4-FFF2-40B4-BE49-F238E27FC236}">
                <a16:creationId xmlns:a16="http://schemas.microsoft.com/office/drawing/2014/main" id="{5E8F3BBE-6CA8-B569-2412-4DF44860D241}"/>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3">
            <a:extLst>
              <a:ext uri="{FF2B5EF4-FFF2-40B4-BE49-F238E27FC236}">
                <a16:creationId xmlns:a16="http://schemas.microsoft.com/office/drawing/2014/main" id="{3F99779D-023B-95D9-D3C7-A05AD99219A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3" name="Rectangle 2">
            <a:extLst>
              <a:ext uri="{FF2B5EF4-FFF2-40B4-BE49-F238E27FC236}">
                <a16:creationId xmlns:a16="http://schemas.microsoft.com/office/drawing/2014/main" id="{F688781A-0852-7867-2F71-8367AB54A0BB}"/>
              </a:ext>
            </a:extLst>
          </p:cNvPr>
          <p:cNvSpPr/>
          <p:nvPr/>
        </p:nvSpPr>
        <p:spPr>
          <a:xfrm>
            <a:off x="6400801" y="2514600"/>
            <a:ext cx="3192463" cy="4083050"/>
          </a:xfrm>
          <a:prstGeom prst="rect">
            <a:avLst/>
          </a:prstGeom>
          <a:ln w="28575">
            <a:solidFill>
              <a:schemeClr val="tx1"/>
            </a:solidFill>
          </a:ln>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l-GR" altLang="el-GR" sz="2000">
                <a:latin typeface="Arial" panose="020B0604020202020204" pitchFamily="34" charset="0"/>
              </a:rPr>
              <a:t>Το </a:t>
            </a:r>
            <a:r>
              <a:rPr lang="el-GR" altLang="el-GR" sz="2000" b="1">
                <a:latin typeface="Arial" panose="020B0604020202020204" pitchFamily="34" charset="0"/>
              </a:rPr>
              <a:t>δεδουλευμένο</a:t>
            </a:r>
            <a:r>
              <a:rPr lang="en-US" altLang="el-GR" sz="2000">
                <a:latin typeface="Arial" panose="020B0604020202020204" pitchFamily="34" charset="0"/>
              </a:rPr>
              <a:t> </a:t>
            </a:r>
            <a:r>
              <a:rPr lang="el-GR" altLang="el-GR" sz="2000">
                <a:latin typeface="Arial" panose="020B0604020202020204" pitchFamily="34" charset="0"/>
              </a:rPr>
              <a:t>είναι το αντίθετο του μεταβατικού ή αναβαλλόμενου</a:t>
            </a:r>
            <a:r>
              <a:rPr lang="en-US" altLang="el-GR" sz="2000">
                <a:latin typeface="Arial" panose="020B0604020202020204" pitchFamily="34" charset="0"/>
              </a:rPr>
              <a:t>. </a:t>
            </a:r>
            <a:r>
              <a:rPr lang="el-GR" altLang="el-GR" sz="2000">
                <a:latin typeface="Arial" panose="020B0604020202020204" pitchFamily="34" charset="0"/>
              </a:rPr>
              <a:t>Στην περίπτωση ενός δεδουλευμένου εξόδου, οι εταιρείες καταχωρούν το αντίστοιχο έξοδο πριν καταβάλλουν χρήματα. Στην περίπτωση ενός δεδουλευμένου εσόδου, οι εταιρείες καταχωρούν το έσοδο πριν εισπράξουν χρήματα</a:t>
            </a:r>
            <a:r>
              <a:rPr lang="en-US" altLang="el-GR" sz="2000">
                <a:latin typeface="Arial" panose="020B0604020202020204" pitchFamily="34" charset="0"/>
              </a:rPr>
              <a:t>.</a:t>
            </a:r>
          </a:p>
        </p:txBody>
      </p:sp>
      <p:cxnSp>
        <p:nvCxnSpPr>
          <p:cNvPr id="5" name="Straight Arrow Connector 4">
            <a:extLst>
              <a:ext uri="{FF2B5EF4-FFF2-40B4-BE49-F238E27FC236}">
                <a16:creationId xmlns:a16="http://schemas.microsoft.com/office/drawing/2014/main" id="{DCF7AB24-7F02-C6CF-1D94-2841363F86C8}"/>
              </a:ext>
            </a:extLst>
          </p:cNvPr>
          <p:cNvCxnSpPr/>
          <p:nvPr/>
        </p:nvCxnSpPr>
        <p:spPr bwMode="auto">
          <a:xfrm>
            <a:off x="4114800" y="5029200"/>
            <a:ext cx="2171700" cy="0"/>
          </a:xfrm>
          <a:prstGeom prst="straightConnector1">
            <a:avLst/>
          </a:prstGeom>
          <a:solidFill>
            <a:schemeClr val="accent1"/>
          </a:solidFill>
          <a:ln w="28575" cap="sq" cmpd="sng" algn="ctr">
            <a:solidFill>
              <a:schemeClr val="accent6">
                <a:lumMod val="50000"/>
              </a:schemeClr>
            </a:solidFill>
            <a:prstDash val="solid"/>
            <a:round/>
            <a:headEnd type="none" w="sm" len="sm"/>
            <a:tailEnd type="arrow"/>
          </a:ln>
          <a:effectLst/>
        </p:spPr>
      </p:cxnSp>
      <p:sp>
        <p:nvSpPr>
          <p:cNvPr id="7" name="Rectangle 1031">
            <a:extLst>
              <a:ext uri="{FF2B5EF4-FFF2-40B4-BE49-F238E27FC236}">
                <a16:creationId xmlns:a16="http://schemas.microsoft.com/office/drawing/2014/main" id="{CB1431CF-8338-DB78-2ABB-217FADFDDE16}"/>
              </a:ext>
            </a:extLst>
          </p:cNvPr>
          <p:cNvSpPr txBox="1">
            <a:spLocks noChangeArrowheads="1"/>
          </p:cNvSpPr>
          <p:nvPr/>
        </p:nvSpPr>
        <p:spPr bwMode="auto">
          <a:xfrm>
            <a:off x="2057400" y="457200"/>
            <a:ext cx="8229600" cy="609600"/>
          </a:xfrm>
          <a:prstGeom prst="rect">
            <a:avLst/>
          </a:prstGeom>
          <a:noFill/>
          <a:ln w="63500">
            <a:noFill/>
            <a:miter lim="800000"/>
            <a:headEnd/>
            <a:tailEnd/>
          </a:ln>
          <a:effectLst/>
        </p:spPr>
        <p:txBody>
          <a:bodyPr lIns="90488" tIns="44450" rIns="90488" bIns="44450" anchor="ct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Προσαρμογή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λογαριασμών</a:t>
            </a:r>
            <a:endParaRPr lang="en-US" altLang="el-GR" sz="3000" b="1">
              <a:solidFill>
                <a:srgbClr val="0000BF"/>
              </a:solidFill>
              <a:latin typeface="Arial" panose="020B0604020202020204" pitchFamily="34" charset="0"/>
            </a:endParaRPr>
          </a:p>
        </p:txBody>
      </p:sp>
      <p:sp>
        <p:nvSpPr>
          <p:cNvPr id="9" name="Rectangle 8">
            <a:extLst>
              <a:ext uri="{FF2B5EF4-FFF2-40B4-BE49-F238E27FC236}">
                <a16:creationId xmlns:a16="http://schemas.microsoft.com/office/drawing/2014/main" id="{4AFA4DC4-F47C-AD80-B15D-47125FC50AED}"/>
              </a:ext>
            </a:extLst>
          </p:cNvPr>
          <p:cNvSpPr/>
          <p:nvPr/>
        </p:nvSpPr>
        <p:spPr>
          <a:xfrm>
            <a:off x="1752600" y="1676401"/>
            <a:ext cx="8153400" cy="35671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Είδη εγγραφών τακτοποίησης</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b="1">
                <a:latin typeface="Arial" panose="020B0604020202020204" pitchFamily="34" charset="0"/>
              </a:rPr>
              <a:t>Τρεις βασικές κατηγορίες</a:t>
            </a:r>
            <a:r>
              <a:rPr lang="en-US" altLang="el-GR" b="1">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Μεταβατικοί (αναβαλλόμενοι)</a:t>
            </a:r>
          </a:p>
          <a:p>
            <a:pPr algn="l">
              <a:lnSpc>
                <a:spcPct val="125000"/>
              </a:lnSpc>
              <a:spcBef>
                <a:spcPts val="1200"/>
              </a:spcBef>
              <a:buClr>
                <a:srgbClr val="740000"/>
              </a:buClr>
              <a:buSzPct val="80000"/>
            </a:pPr>
            <a:r>
              <a:rPr lang="el-GR" altLang="el-GR" sz="2200">
                <a:latin typeface="Arial" panose="020B0604020202020204" pitchFamily="34" charset="0"/>
              </a:rPr>
              <a:t>   λογαριασμοί</a:t>
            </a:r>
            <a:r>
              <a:rPr lang="en-US" altLang="el-GR" sz="2200">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Αποσβέσεις, και</a:t>
            </a:r>
            <a:r>
              <a:rPr lang="en-US" altLang="el-GR" sz="2200">
                <a:latin typeface="Arial" panose="020B0604020202020204" pitchFamily="34" charset="0"/>
              </a:rPr>
              <a:t> </a:t>
            </a:r>
          </a:p>
          <a:p>
            <a:pPr algn="l">
              <a:lnSpc>
                <a:spcPct val="125000"/>
              </a:lnSpc>
              <a:spcBef>
                <a:spcPts val="1200"/>
              </a:spcBef>
              <a:buClr>
                <a:srgbClr val="740000"/>
              </a:buClr>
              <a:buSzPct val="80000"/>
              <a:buFont typeface="Wingdings" panose="05000000000000000000" pitchFamily="2" charset="2"/>
              <a:buChar char="u"/>
            </a:pPr>
            <a:r>
              <a:rPr lang="el-GR" altLang="el-GR" sz="2200">
                <a:latin typeface="Arial" panose="020B0604020202020204" pitchFamily="34" charset="0"/>
              </a:rPr>
              <a:t>Δεδουλευμένα</a:t>
            </a:r>
            <a:endParaRPr lang="en-US" altLang="el-GR" sz="2200">
              <a:latin typeface="Arial" panose="020B0604020202020204" pitchFamily="34" charset="0"/>
            </a:endParaRPr>
          </a:p>
        </p:txBody>
      </p:sp>
      <p:sp>
        <p:nvSpPr>
          <p:cNvPr id="10" name="Footer Placeholder 8">
            <a:extLst>
              <a:ext uri="{FF2B5EF4-FFF2-40B4-BE49-F238E27FC236}">
                <a16:creationId xmlns:a16="http://schemas.microsoft.com/office/drawing/2014/main" id="{54BAC494-5C6D-7EF9-6358-E0022D7068FE}"/>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E2CD34-AA52-C291-705F-82CEC6FF1705}"/>
              </a:ext>
            </a:extLst>
          </p:cNvPr>
          <p:cNvSpPr>
            <a:spLocks noGrp="1"/>
          </p:cNvSpPr>
          <p:nvPr>
            <p:ph type="title"/>
          </p:nvPr>
        </p:nvSpPr>
        <p:spPr>
          <a:xfrm>
            <a:off x="1386264" y="477947"/>
            <a:ext cx="9603275" cy="1049235"/>
          </a:xfrm>
        </p:spPr>
        <p:txBody>
          <a:bodyPr>
            <a:normAutofit fontScale="90000"/>
          </a:bodyPr>
          <a:lstStyle/>
          <a:p>
            <a:r>
              <a:rPr lang="el-GR" dirty="0"/>
              <a:t>ΠΡΟΠΛΗΡΩΜΕΝΑ – ΠΡΟΠΛΗΡΩΘΕΝΤΑ – ΠΑΡΑΣΤΑΤΙΚΑ ΠΟΥ ΕΚΟΔΘΗΚΑΝ 01/01 ΚΑΙ ΑΦΟΡΟΥΝ ΤΗΝ ΠΡΟΗΓΟΥΜΕΝΗ ΧΡΗΣΗ</a:t>
            </a:r>
          </a:p>
        </p:txBody>
      </p:sp>
      <p:sp>
        <p:nvSpPr>
          <p:cNvPr id="3" name="Θέση περιεχομένου 2">
            <a:extLst>
              <a:ext uri="{FF2B5EF4-FFF2-40B4-BE49-F238E27FC236}">
                <a16:creationId xmlns:a16="http://schemas.microsoft.com/office/drawing/2014/main" id="{37F53AAE-5552-BA63-156E-3EFBEAFDEDC6}"/>
              </a:ext>
            </a:extLst>
          </p:cNvPr>
          <p:cNvSpPr>
            <a:spLocks noGrp="1"/>
          </p:cNvSpPr>
          <p:nvPr>
            <p:ph idx="1"/>
          </p:nvPr>
        </p:nvSpPr>
        <p:spPr/>
        <p:txBody>
          <a:bodyPr>
            <a:normAutofit fontScale="92500"/>
          </a:bodyPr>
          <a:lstStyle/>
          <a:p>
            <a:r>
              <a:rPr lang="el-GR" dirty="0"/>
              <a:t>ΓΙΑ ΑΡΧΗ ΠΡΕΠΕΙ ΝΑ ΣΥΜΦΩΝΗΣΟΥΜΕ ΌΤΙ ΕΧΟΥΜΕ 2 ΦΟΡΟΛΟΓΙΕΣ ΚΑΙ ΜΕΤΑ ΤΟ ΌΤΙ ΦΟΡΟΛΟΓΙΑ ΔΙΑΦΕΡΕΙ ΑΠΌ ΤΟ </a:t>
            </a:r>
            <a:r>
              <a:rPr lang="en-US" dirty="0"/>
              <a:t>REPORTING </a:t>
            </a:r>
            <a:r>
              <a:rPr lang="el-GR" dirty="0"/>
              <a:t>ΣΕ ΕΠΙΠΕΔΟ ΟΙΚΟΝΟΜΙΚΩΝ ΚΑΤΑΣΤΑΣΕΩΝ.</a:t>
            </a:r>
          </a:p>
          <a:p>
            <a:r>
              <a:rPr lang="el-GR" dirty="0"/>
              <a:t>ΣΥΜΦΩΝΟΥΜΕ ΌΤΙ ΤΑ ΦΟΡΟΛΟΓΙΚΑ ΜΕΓΕΘΗ ΔΕΝ ΤΑΥΤΙΖΟΝΤΑΙ ΜΕ ΌΤΙ ΦΟΡΟΛΟΓΟΥΜΑΣΤΕ</a:t>
            </a:r>
          </a:p>
          <a:p>
            <a:r>
              <a:rPr lang="el-GR" dirty="0"/>
              <a:t>ΕΠΙΣΗΣ ΘΑ ΣΥΜΦΩΝΗΣΟΥΜΕ ΌΤΙ Ο «ΦΠΑ» ΕΧΕΙ ΆΛΛΟ ΚΑΝΟΝΑ ΑΠΌ ΤΟ «ΕΙΣΟΔΗΜΑ»</a:t>
            </a:r>
          </a:p>
          <a:p>
            <a:endParaRPr lang="el-GR" dirty="0"/>
          </a:p>
          <a:p>
            <a:r>
              <a:rPr lang="el-GR" dirty="0"/>
              <a:t>ΤΟ «ΘΕΤΙΚΟ» ΕΊΝΑΙ ΌΤΙ ΣΕ ΕΠΙΠΕΔΟ ΦΟΡΟΛΟΓΙΑΣ ΕΙΣΟΔΗΜΑΤΟΣ ΠΛΗΣΙΑΖΟΥΜΕ ΤΗΝ ΑΡΧΗ ΤΟΥ ΔΕΔΟΥΛΜΕΝΟΥ.</a:t>
            </a:r>
          </a:p>
        </p:txBody>
      </p:sp>
    </p:spTree>
    <p:extLst>
      <p:ext uri="{BB962C8B-B14F-4D97-AF65-F5344CB8AC3E}">
        <p14:creationId xmlns:p14="http://schemas.microsoft.com/office/powerpoint/2010/main" val="2326675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E2CD34-AA52-C291-705F-82CEC6FF1705}"/>
              </a:ext>
            </a:extLst>
          </p:cNvPr>
          <p:cNvSpPr>
            <a:spLocks noGrp="1"/>
          </p:cNvSpPr>
          <p:nvPr>
            <p:ph type="title"/>
          </p:nvPr>
        </p:nvSpPr>
        <p:spPr>
          <a:xfrm>
            <a:off x="1386264" y="477947"/>
            <a:ext cx="9603275" cy="1049235"/>
          </a:xfrm>
        </p:spPr>
        <p:txBody>
          <a:bodyPr>
            <a:normAutofit fontScale="90000"/>
          </a:bodyPr>
          <a:lstStyle/>
          <a:p>
            <a:r>
              <a:rPr lang="el-GR" dirty="0"/>
              <a:t>ΠΡΟΠΛΗΡΩΜΕΝΑ – ΠΡΟΠΛΗΡΩΘΕΝΤΑ – ΠΑΡΑΣΤΑΤΙΚΑ ΠΟΥ ΕΚΟΔΘΗΚΑΝ 01/01 ΚΑΙ ΑΦΟΡΟΥΝ ΤΗΝ ΠΡΟΗΓΟΥΜΕΝΗ ΧΡΗΣΗ</a:t>
            </a:r>
          </a:p>
        </p:txBody>
      </p:sp>
      <p:sp>
        <p:nvSpPr>
          <p:cNvPr id="3" name="Θέση περιεχομένου 2">
            <a:extLst>
              <a:ext uri="{FF2B5EF4-FFF2-40B4-BE49-F238E27FC236}">
                <a16:creationId xmlns:a16="http://schemas.microsoft.com/office/drawing/2014/main" id="{37F53AAE-5552-BA63-156E-3EFBEAFDEDC6}"/>
              </a:ext>
            </a:extLst>
          </p:cNvPr>
          <p:cNvSpPr>
            <a:spLocks noGrp="1"/>
          </p:cNvSpPr>
          <p:nvPr>
            <p:ph idx="1"/>
          </p:nvPr>
        </p:nvSpPr>
        <p:spPr/>
        <p:txBody>
          <a:bodyPr>
            <a:normAutofit lnSpcReduction="10000"/>
          </a:bodyPr>
          <a:lstStyle/>
          <a:p>
            <a:r>
              <a:rPr lang="en-US" dirty="0"/>
              <a:t>THE SIMPLIEST EXAMPLE:</a:t>
            </a:r>
          </a:p>
          <a:p>
            <a:endParaRPr lang="en-US" dirty="0"/>
          </a:p>
          <a:p>
            <a:r>
              <a:rPr lang="el-GR" dirty="0"/>
              <a:t>ΕΚΔΙΔΕΤΑΙ ΛΟΓΑΡΙΑΣΜΟΣ «ΗΡΩΝ-ΡΕΥΜΑ» ΤΗΝ 31/1/20…ΓΙΑ ΚΑΤΑΝΑΏΣΗ ΤΗΝ 01/01-20..</a:t>
            </a:r>
            <a:r>
              <a:rPr lang="en-US" dirty="0"/>
              <a:t>t-1-31/12/20..t-1.</a:t>
            </a:r>
            <a:endParaRPr lang="el-GR" dirty="0"/>
          </a:p>
          <a:p>
            <a:endParaRPr lang="el-GR" dirty="0"/>
          </a:p>
          <a:p>
            <a:r>
              <a:rPr lang="el-GR" dirty="0"/>
              <a:t>ΣΕ ΕΠΙΠΕΔΟ ΕΙΣΟΔΗΜΑΤΟΣ ΚΑΙ ΟΙΚΟΝΟΜΙΚΩΝ ΚΑΤΑΣΤΑΣΕΩΝ ΤΟ ΕΞΟΔΟ ΘΑ ΛΟΓΙΣΤΕΙ, ΘΑ ΦΟΡΟΛΟΓΗΘΕΙ ΚΑΙ ΘΑ ΑΠΕΙΚΟΝΟΣΤΕΙ ΣΤΑ ΜΕΓΕΘΗ ΤΟΥ </a:t>
            </a:r>
            <a:r>
              <a:rPr lang="en-US" dirty="0"/>
              <a:t>t-1</a:t>
            </a:r>
            <a:r>
              <a:rPr lang="el-GR" dirty="0"/>
              <a:t> και ΣΤΙΣ ΥΠΟΧΡΕΩΣΕΙΣ ΤΟΥ </a:t>
            </a:r>
            <a:r>
              <a:rPr lang="en-US" dirty="0"/>
              <a:t>t-1</a:t>
            </a:r>
            <a:endParaRPr lang="el-GR" dirty="0"/>
          </a:p>
        </p:txBody>
      </p:sp>
    </p:spTree>
    <p:extLst>
      <p:ext uri="{BB962C8B-B14F-4D97-AF65-F5344CB8AC3E}">
        <p14:creationId xmlns:p14="http://schemas.microsoft.com/office/powerpoint/2010/main" val="2542622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E2CD34-AA52-C291-705F-82CEC6FF1705}"/>
              </a:ext>
            </a:extLst>
          </p:cNvPr>
          <p:cNvSpPr>
            <a:spLocks noGrp="1"/>
          </p:cNvSpPr>
          <p:nvPr>
            <p:ph type="title"/>
          </p:nvPr>
        </p:nvSpPr>
        <p:spPr>
          <a:xfrm>
            <a:off x="1386264" y="477947"/>
            <a:ext cx="9603275" cy="1049235"/>
          </a:xfrm>
        </p:spPr>
        <p:txBody>
          <a:bodyPr>
            <a:normAutofit fontScale="90000"/>
          </a:bodyPr>
          <a:lstStyle/>
          <a:p>
            <a:r>
              <a:rPr lang="el-GR" dirty="0"/>
              <a:t>ΠΡΟΠΛΗΡΩΜΕΝΑ – ΠΡΟΠΛΗΡΩΘΕΝΤΑ – ΠΑΡΑΣΤΑΤΙΚΑ ΠΟΥ ΕΚΟΔΘΗΚΑΝ 01/01 ΚΑΙ ΑΦΟΡΟΥΝ ΤΗΝ ΠΡΟΗΓΟΥΜΕΝΗ ΧΡΗΣΗ</a:t>
            </a:r>
          </a:p>
        </p:txBody>
      </p:sp>
      <p:sp>
        <p:nvSpPr>
          <p:cNvPr id="3" name="Θέση περιεχομένου 2">
            <a:extLst>
              <a:ext uri="{FF2B5EF4-FFF2-40B4-BE49-F238E27FC236}">
                <a16:creationId xmlns:a16="http://schemas.microsoft.com/office/drawing/2014/main" id="{37F53AAE-5552-BA63-156E-3EFBEAFDEDC6}"/>
              </a:ext>
            </a:extLst>
          </p:cNvPr>
          <p:cNvSpPr>
            <a:spLocks noGrp="1"/>
          </p:cNvSpPr>
          <p:nvPr>
            <p:ph idx="1"/>
          </p:nvPr>
        </p:nvSpPr>
        <p:spPr/>
        <p:txBody>
          <a:bodyPr>
            <a:normAutofit fontScale="85000" lnSpcReduction="20000"/>
          </a:bodyPr>
          <a:lstStyle/>
          <a:p>
            <a:r>
              <a:rPr lang="en-US" dirty="0"/>
              <a:t>THE SIMPLIEST EXAMPLE:</a:t>
            </a:r>
          </a:p>
          <a:p>
            <a:endParaRPr lang="en-US" dirty="0"/>
          </a:p>
          <a:p>
            <a:r>
              <a:rPr lang="el-GR" dirty="0"/>
              <a:t>ΕΚΔΙΔΕΤΑΙ ΛΟΓΑΡΙΑΣΜΟΣ «ΗΡΩΝ-ΡΕΥΜΑ» ΤΗΝ 31/1/20…ΓΙΑ ΚΑΤΑΝΑΏΣΗ ΤΗΝ 01/01-20..</a:t>
            </a:r>
            <a:r>
              <a:rPr lang="en-US" dirty="0"/>
              <a:t>t-1-31/12/20..t-1.</a:t>
            </a:r>
            <a:endParaRPr lang="el-GR" dirty="0"/>
          </a:p>
          <a:p>
            <a:endParaRPr lang="el-GR" dirty="0"/>
          </a:p>
          <a:p>
            <a:r>
              <a:rPr lang="el-GR" dirty="0"/>
              <a:t>ΣΕ ΕΠΙΠΕΔΟ ΦΠΑ ΩΣΤΟΣΟ Ο ΦΟΡΟΣ ΕΙΣΡΟΩΝ ΘΑ ΕΚΠΕΣΤΕΙ ΣΤΟ ΧΡΟΝΟ </a:t>
            </a:r>
            <a:r>
              <a:rPr lang="en-US" dirty="0"/>
              <a:t>t.</a:t>
            </a:r>
          </a:p>
          <a:p>
            <a:endParaRPr lang="en-US" dirty="0"/>
          </a:p>
          <a:p>
            <a:r>
              <a:rPr lang="el-GR" dirty="0"/>
              <a:t>ΕΠΕΙΔΗ ΘΑ ΚΑΝΩ ΤΑΚΤΟΠΟΙΗΤΙΚΕΣ ΕΓΓΡΑΦΕΣ ΣΤΟ </a:t>
            </a:r>
            <a:r>
              <a:rPr lang="en-US" dirty="0"/>
              <a:t>t</a:t>
            </a:r>
            <a:r>
              <a:rPr lang="el-GR" dirty="0"/>
              <a:t> ΓΙΑ ΤΟ </a:t>
            </a:r>
            <a:r>
              <a:rPr lang="en-US" dirty="0"/>
              <a:t>t-1 </a:t>
            </a:r>
            <a:r>
              <a:rPr lang="el-GR" dirty="0"/>
              <a:t>ΓΙΑ ΝΑ ΕΙΜΑΙ ΣΩΣΤΟΣ ΜΕ ΤΟ ΕΙΣΟΔΗΜΑ ΚΑΙ ΤΑ ΔΛΠ ΣΤΗΝ ΧΡΗΣΗ </a:t>
            </a:r>
            <a:r>
              <a:rPr lang="en-US" dirty="0"/>
              <a:t>t-1</a:t>
            </a:r>
            <a:r>
              <a:rPr lang="el-GR" dirty="0"/>
              <a:t> ΘΑ ΠΡΕΠΕΙ ΝΑ ΘΥΜΗΘΩ ΣΤΟ ΧΡΟΝΟ </a:t>
            </a:r>
            <a:r>
              <a:rPr lang="en-US" dirty="0"/>
              <a:t>t </a:t>
            </a:r>
            <a:r>
              <a:rPr lang="el-GR" dirty="0"/>
              <a:t>ΑΝΤΙΣΤΡΕΨΩ ΤΗΝ ΕΓΓΡΑΦΗ</a:t>
            </a:r>
          </a:p>
        </p:txBody>
      </p:sp>
    </p:spTree>
    <p:extLst>
      <p:ext uri="{BB962C8B-B14F-4D97-AF65-F5344CB8AC3E}">
        <p14:creationId xmlns:p14="http://schemas.microsoft.com/office/powerpoint/2010/main" val="1018384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69430C-0351-678C-224C-E9D0F8AC165B}"/>
              </a:ext>
            </a:extLst>
          </p:cNvPr>
          <p:cNvSpPr/>
          <p:nvPr/>
        </p:nvSpPr>
        <p:spPr bwMode="auto">
          <a:xfrm>
            <a:off x="1828800" y="2517153"/>
            <a:ext cx="8534400" cy="2358906"/>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sp>
        <p:nvSpPr>
          <p:cNvPr id="14" name="Rectangle 13">
            <a:extLst>
              <a:ext uri="{FF2B5EF4-FFF2-40B4-BE49-F238E27FC236}">
                <a16:creationId xmlns:a16="http://schemas.microsoft.com/office/drawing/2014/main" id="{81768DAE-7CF9-6AD8-1018-482951279DBE}"/>
              </a:ext>
            </a:extLst>
          </p:cNvPr>
          <p:cNvSpPr/>
          <p:nvPr/>
        </p:nvSpPr>
        <p:spPr>
          <a:xfrm>
            <a:off x="2057400" y="428626"/>
            <a:ext cx="8153400" cy="210026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Προπληρωμένα έξοδα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300" b="1">
                <a:latin typeface="Arial" panose="020B0604020202020204" pitchFamily="34" charset="0"/>
              </a:rPr>
              <a:t>Προπληρωμένα ενοίκια</a:t>
            </a:r>
            <a:r>
              <a:rPr lang="en-US" altLang="el-GR" sz="2300" b="1">
                <a:latin typeface="Arial" panose="020B0604020202020204" pitchFamily="34" charset="0"/>
              </a:rPr>
              <a:t>. </a:t>
            </a:r>
            <a:r>
              <a:rPr lang="el-GR" altLang="el-GR" sz="2200">
                <a:latin typeface="Arial" panose="020B0604020202020204" pitchFamily="34" charset="0"/>
              </a:rPr>
              <a:t>Την 1</a:t>
            </a:r>
            <a:r>
              <a:rPr lang="el-GR" altLang="el-GR" sz="2200" baseline="30000">
                <a:latin typeface="Arial" panose="020B0604020202020204" pitchFamily="34" charset="0"/>
              </a:rPr>
              <a:t>η</a:t>
            </a:r>
            <a:r>
              <a:rPr lang="el-GR" altLang="el-GR" sz="2200">
                <a:latin typeface="Arial" panose="020B0604020202020204" pitchFamily="34" charset="0"/>
              </a:rPr>
              <a:t> Ιουνίου η ΕΜΠΟΡΙΚΗ ΑΥΤΟΚΙΝΗΤΩΝ ΑΕ προπλήρωσε ενοίκια τριών μηνών</a:t>
            </a:r>
            <a:r>
              <a:rPr lang="en-US" altLang="el-GR" sz="2200">
                <a:latin typeface="Arial" panose="020B0604020202020204" pitchFamily="34" charset="0"/>
              </a:rPr>
              <a:t> ($3</a:t>
            </a:r>
            <a:r>
              <a:rPr lang="el-GR" altLang="el-GR" sz="2200">
                <a:latin typeface="Arial" panose="020B0604020202020204" pitchFamily="34" charset="0"/>
              </a:rPr>
              <a:t>.</a:t>
            </a:r>
            <a:r>
              <a:rPr lang="en-US" altLang="el-GR" sz="2200">
                <a:latin typeface="Arial" panose="020B0604020202020204" pitchFamily="34" charset="0"/>
              </a:rPr>
              <a:t>000). </a:t>
            </a:r>
            <a:r>
              <a:rPr lang="el-GR" altLang="el-GR" sz="2200">
                <a:latin typeface="Arial" panose="020B0604020202020204" pitchFamily="34" charset="0"/>
              </a:rPr>
              <a:t>Η εγγραφή θα είναι</a:t>
            </a:r>
            <a:r>
              <a:rPr lang="en-US" altLang="el-GR" sz="2200">
                <a:latin typeface="Arial" panose="020B0604020202020204" pitchFamily="34" charset="0"/>
              </a:rPr>
              <a:t>:</a:t>
            </a:r>
          </a:p>
        </p:txBody>
      </p:sp>
      <p:sp>
        <p:nvSpPr>
          <p:cNvPr id="59397" name="Text Box 13">
            <a:extLst>
              <a:ext uri="{FF2B5EF4-FFF2-40B4-BE49-F238E27FC236}">
                <a16:creationId xmlns:a16="http://schemas.microsoft.com/office/drawing/2014/main" id="{97A33812-4ABB-2C21-D84B-2E60953DEDCF}"/>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graphicFrame>
        <p:nvGraphicFramePr>
          <p:cNvPr id="59444" name="Group 52">
            <a:extLst>
              <a:ext uri="{FF2B5EF4-FFF2-40B4-BE49-F238E27FC236}">
                <a16:creationId xmlns:a16="http://schemas.microsoft.com/office/drawing/2014/main" id="{E0677607-E998-BFE3-DE94-D678DB011968}"/>
              </a:ext>
            </a:extLst>
          </p:cNvPr>
          <p:cNvGraphicFramePr>
            <a:graphicFrameLocks noGrp="1"/>
          </p:cNvGraphicFramePr>
          <p:nvPr/>
        </p:nvGraphicFramePr>
        <p:xfrm>
          <a:off x="2057400" y="2743200"/>
          <a:ext cx="8077200" cy="1920240"/>
        </p:xfrm>
        <a:graphic>
          <a:graphicData uri="http://schemas.openxmlformats.org/drawingml/2006/table">
            <a:tbl>
              <a:tblPr/>
              <a:tblGrid>
                <a:gridCol w="460375">
                  <a:extLst>
                    <a:ext uri="{9D8B030D-6E8A-4147-A177-3AD203B41FA5}">
                      <a16:colId xmlns:a16="http://schemas.microsoft.com/office/drawing/2014/main" val="2173386289"/>
                    </a:ext>
                  </a:extLst>
                </a:gridCol>
                <a:gridCol w="987425">
                  <a:extLst>
                    <a:ext uri="{9D8B030D-6E8A-4147-A177-3AD203B41FA5}">
                      <a16:colId xmlns:a16="http://schemas.microsoft.com/office/drawing/2014/main" val="3387876556"/>
                    </a:ext>
                  </a:extLst>
                </a:gridCol>
                <a:gridCol w="3581400">
                  <a:extLst>
                    <a:ext uri="{9D8B030D-6E8A-4147-A177-3AD203B41FA5}">
                      <a16:colId xmlns:a16="http://schemas.microsoft.com/office/drawing/2014/main" val="2112782301"/>
                    </a:ext>
                  </a:extLst>
                </a:gridCol>
                <a:gridCol w="1524000">
                  <a:extLst>
                    <a:ext uri="{9D8B030D-6E8A-4147-A177-3AD203B41FA5}">
                      <a16:colId xmlns:a16="http://schemas.microsoft.com/office/drawing/2014/main" val="3833627849"/>
                    </a:ext>
                  </a:extLst>
                </a:gridCol>
                <a:gridCol w="1524000">
                  <a:extLst>
                    <a:ext uri="{9D8B030D-6E8A-4147-A177-3AD203B41FA5}">
                      <a16:colId xmlns:a16="http://schemas.microsoft.com/office/drawing/2014/main" val="1752994350"/>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915916428"/>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a:ln>
                            <a:noFill/>
                          </a:ln>
                          <a:solidFill>
                            <a:schemeClr val="tx1"/>
                          </a:solidFill>
                          <a:effectLst/>
                          <a:latin typeface="Arial" panose="020B0604020202020204" pitchFamily="34" charset="0"/>
                        </a:rPr>
                        <a:t>0</a:t>
                      </a:r>
                      <a:r>
                        <a:rPr kumimoji="0" lang="en-US" altLang="el-GR" sz="2000" b="0" i="0" u="none" strike="noStrike" cap="none" normalizeH="0" baseline="0">
                          <a:ln>
                            <a:noFill/>
                          </a:ln>
                          <a:solidFill>
                            <a:schemeClr val="tx1"/>
                          </a:solidFill>
                          <a:effectLst/>
                          <a:latin typeface="Arial" panose="020B0604020202020204" pitchFamily="34" charset="0"/>
                        </a:rPr>
                        <a:t>1</a:t>
                      </a:r>
                      <a:r>
                        <a:rPr kumimoji="0" lang="el-GR" altLang="el-GR" sz="2000" b="0" i="0" u="none" strike="noStrike" cap="none" normalizeH="0" baseline="0">
                          <a:ln>
                            <a:noFill/>
                          </a:ln>
                          <a:solidFill>
                            <a:schemeClr val="tx1"/>
                          </a:solidFill>
                          <a:effectLst/>
                          <a:latin typeface="Arial" panose="020B0604020202020204" pitchFamily="34" charset="0"/>
                        </a:rPr>
                        <a:t>/06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28941370"/>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33060541"/>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5485414"/>
                  </a:ext>
                </a:extLst>
              </a:tr>
            </a:tbl>
          </a:graphicData>
        </a:graphic>
      </p:graphicFrame>
      <p:sp>
        <p:nvSpPr>
          <p:cNvPr id="5" name="TextBox 4">
            <a:extLst>
              <a:ext uri="{FF2B5EF4-FFF2-40B4-BE49-F238E27FC236}">
                <a16:creationId xmlns:a16="http://schemas.microsoft.com/office/drawing/2014/main" id="{A8CC55B9-5749-B56F-D16A-A524B1FC607C}"/>
              </a:ext>
            </a:extLst>
          </p:cNvPr>
          <p:cNvSpPr txBox="1"/>
          <p:nvPr/>
        </p:nvSpPr>
        <p:spPr>
          <a:xfrm>
            <a:off x="3581400" y="3138488"/>
            <a:ext cx="3505200" cy="671512"/>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Προπληρωμένα ενοίκια</a:t>
            </a:r>
            <a:r>
              <a:rPr lang="en-US" altLang="el-GR" sz="2000">
                <a:latin typeface="Arial" panose="020B0604020202020204" pitchFamily="34" charset="0"/>
              </a:rPr>
              <a:t>  </a:t>
            </a:r>
            <a:r>
              <a:rPr lang="en-US" altLang="el-GR" sz="1800">
                <a:latin typeface="Arial" panose="020B0604020202020204" pitchFamily="34" charset="0"/>
              </a:rPr>
              <a:t>($1</a:t>
            </a:r>
            <a:r>
              <a:rPr lang="el-GR" altLang="el-GR" sz="1800">
                <a:latin typeface="Arial" panose="020B0604020202020204" pitchFamily="34" charset="0"/>
              </a:rPr>
              <a:t>.</a:t>
            </a:r>
            <a:r>
              <a:rPr lang="en-US" altLang="el-GR" sz="1800">
                <a:latin typeface="Arial" panose="020B0604020202020204" pitchFamily="34" charset="0"/>
              </a:rPr>
              <a:t>000 x 3)</a:t>
            </a:r>
            <a:endParaRPr lang="en-US" altLang="el-GR" sz="2000">
              <a:latin typeface="Arial" panose="020B0604020202020204" pitchFamily="34" charset="0"/>
            </a:endParaRPr>
          </a:p>
        </p:txBody>
      </p:sp>
      <p:sp>
        <p:nvSpPr>
          <p:cNvPr id="17" name="TextBox 16">
            <a:extLst>
              <a:ext uri="{FF2B5EF4-FFF2-40B4-BE49-F238E27FC236}">
                <a16:creationId xmlns:a16="http://schemas.microsoft.com/office/drawing/2014/main" id="{5283D4FE-E275-C090-6D82-7520773E2163}"/>
              </a:ext>
            </a:extLst>
          </p:cNvPr>
          <p:cNvSpPr txBox="1"/>
          <p:nvPr/>
        </p:nvSpPr>
        <p:spPr>
          <a:xfrm>
            <a:off x="3581400" y="3822700"/>
            <a:ext cx="3505200" cy="400050"/>
          </a:xfrm>
          <a:prstGeom prst="rect">
            <a:avLst/>
          </a:prstGeom>
          <a:noFill/>
        </p:spPr>
        <p:txBody>
          <a:bodyPr anchor="ctr">
            <a:spAutoFit/>
          </a:bodyPr>
          <a:lstStyle>
            <a:lvl1pPr marL="46355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Ταμείο</a:t>
            </a:r>
            <a:endParaRPr lang="en-US" altLang="el-GR" sz="2000">
              <a:latin typeface="Arial" panose="020B0604020202020204" pitchFamily="34" charset="0"/>
            </a:endParaRPr>
          </a:p>
        </p:txBody>
      </p:sp>
      <p:sp>
        <p:nvSpPr>
          <p:cNvPr id="18" name="TextBox 17">
            <a:extLst>
              <a:ext uri="{FF2B5EF4-FFF2-40B4-BE49-F238E27FC236}">
                <a16:creationId xmlns:a16="http://schemas.microsoft.com/office/drawing/2014/main" id="{155C4979-B06C-7D3A-FE72-757F0FC925BF}"/>
              </a:ext>
            </a:extLst>
          </p:cNvPr>
          <p:cNvSpPr txBox="1"/>
          <p:nvPr/>
        </p:nvSpPr>
        <p:spPr>
          <a:xfrm>
            <a:off x="7086600" y="3405189"/>
            <a:ext cx="14478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l-GR" sz="2000">
                <a:latin typeface="Arial" panose="020B0604020202020204" pitchFamily="34" charset="0"/>
              </a:rPr>
              <a:t>3</a:t>
            </a:r>
            <a:r>
              <a:rPr lang="el-GR" altLang="el-GR" sz="2000">
                <a:latin typeface="Arial" panose="020B0604020202020204" pitchFamily="34" charset="0"/>
              </a:rPr>
              <a:t>.</a:t>
            </a:r>
            <a:r>
              <a:rPr lang="en-US" altLang="el-GR" sz="2000">
                <a:latin typeface="Arial" panose="020B0604020202020204" pitchFamily="34" charset="0"/>
              </a:rPr>
              <a:t>000</a:t>
            </a:r>
          </a:p>
        </p:txBody>
      </p:sp>
      <p:sp>
        <p:nvSpPr>
          <p:cNvPr id="21" name="TextBox 20">
            <a:extLst>
              <a:ext uri="{FF2B5EF4-FFF2-40B4-BE49-F238E27FC236}">
                <a16:creationId xmlns:a16="http://schemas.microsoft.com/office/drawing/2014/main" id="{D14B35C2-1225-2DAE-0D4E-E95494382D30}"/>
              </a:ext>
            </a:extLst>
          </p:cNvPr>
          <p:cNvSpPr txBox="1"/>
          <p:nvPr/>
        </p:nvSpPr>
        <p:spPr>
          <a:xfrm>
            <a:off x="8610600" y="3822700"/>
            <a:ext cx="1447800" cy="400050"/>
          </a:xfrm>
          <a:prstGeom prst="rect">
            <a:avLst/>
          </a:prstGeom>
          <a:noFill/>
        </p:spPr>
        <p:txBody>
          <a:bodyPr anchor="ct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l-GR" sz="2000">
                <a:latin typeface="Arial" panose="020B0604020202020204" pitchFamily="34" charset="0"/>
              </a:rPr>
              <a:t>3</a:t>
            </a:r>
            <a:r>
              <a:rPr lang="el-GR" altLang="el-GR" sz="2000">
                <a:latin typeface="Arial" panose="020B0604020202020204" pitchFamily="34" charset="0"/>
              </a:rPr>
              <a:t>.</a:t>
            </a:r>
            <a:r>
              <a:rPr lang="en-US" altLang="el-GR" sz="2000">
                <a:latin typeface="Arial" panose="020B0604020202020204" pitchFamily="34" charset="0"/>
              </a:rPr>
              <a:t>000</a:t>
            </a:r>
          </a:p>
        </p:txBody>
      </p:sp>
      <p:sp>
        <p:nvSpPr>
          <p:cNvPr id="59434" name="Line 11">
            <a:extLst>
              <a:ext uri="{FF2B5EF4-FFF2-40B4-BE49-F238E27FC236}">
                <a16:creationId xmlns:a16="http://schemas.microsoft.com/office/drawing/2014/main" id="{8CA6F08C-52BA-E984-BD87-8D86E8F38515}"/>
              </a:ext>
            </a:extLst>
          </p:cNvPr>
          <p:cNvSpPr>
            <a:spLocks noChangeShapeType="1"/>
          </p:cNvSpPr>
          <p:nvPr/>
        </p:nvSpPr>
        <p:spPr bwMode="auto">
          <a:xfrm rot="5400000" flipH="1">
            <a:off x="3467100" y="5905500"/>
            <a:ext cx="838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59435" name="Line 15">
            <a:extLst>
              <a:ext uri="{FF2B5EF4-FFF2-40B4-BE49-F238E27FC236}">
                <a16:creationId xmlns:a16="http://schemas.microsoft.com/office/drawing/2014/main" id="{94EB2730-F0BD-483B-AA6D-5208AC4A5CDF}"/>
              </a:ext>
            </a:extLst>
          </p:cNvPr>
          <p:cNvSpPr>
            <a:spLocks noChangeShapeType="1"/>
          </p:cNvSpPr>
          <p:nvPr/>
        </p:nvSpPr>
        <p:spPr bwMode="auto">
          <a:xfrm>
            <a:off x="1981200" y="54864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0" name="Text Box 16">
            <a:extLst>
              <a:ext uri="{FF2B5EF4-FFF2-40B4-BE49-F238E27FC236}">
                <a16:creationId xmlns:a16="http://schemas.microsoft.com/office/drawing/2014/main" id="{1600FCFF-456D-0526-6293-ED337BF3C3BF}"/>
              </a:ext>
            </a:extLst>
          </p:cNvPr>
          <p:cNvSpPr txBox="1">
            <a:spLocks noChangeArrowheads="1"/>
          </p:cNvSpPr>
          <p:nvPr/>
        </p:nvSpPr>
        <p:spPr bwMode="auto">
          <a:xfrm>
            <a:off x="1981200" y="5105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l-GR" sz="2000">
                <a:latin typeface="Arial" panose="020B0604020202020204" pitchFamily="34" charset="0"/>
              </a:rPr>
              <a:t>Προπληρωμένα ενοίκια</a:t>
            </a:r>
            <a:endParaRPr lang="en-US" altLang="en-US" sz="2000">
              <a:latin typeface="Arial" panose="020B0604020202020204" pitchFamily="34" charset="0"/>
            </a:endParaRPr>
          </a:p>
        </p:txBody>
      </p:sp>
      <p:sp>
        <p:nvSpPr>
          <p:cNvPr id="28" name="Text Box 23">
            <a:extLst>
              <a:ext uri="{FF2B5EF4-FFF2-40B4-BE49-F238E27FC236}">
                <a16:creationId xmlns:a16="http://schemas.microsoft.com/office/drawing/2014/main" id="{E4B08D2C-FC2B-EB16-B03B-5C8CC438760D}"/>
              </a:ext>
            </a:extLst>
          </p:cNvPr>
          <p:cNvSpPr txBox="1">
            <a:spLocks noChangeArrowheads="1"/>
          </p:cNvSpPr>
          <p:nvPr/>
        </p:nvSpPr>
        <p:spPr bwMode="auto">
          <a:xfrm>
            <a:off x="6324600" y="5105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Ταμείο</a:t>
            </a:r>
            <a:endParaRPr lang="en-US" altLang="en-US" sz="2000">
              <a:latin typeface="Arial" panose="020B0604020202020204" pitchFamily="34" charset="0"/>
            </a:endParaRPr>
          </a:p>
        </p:txBody>
      </p:sp>
      <p:sp>
        <p:nvSpPr>
          <p:cNvPr id="59438" name="Line 11">
            <a:extLst>
              <a:ext uri="{FF2B5EF4-FFF2-40B4-BE49-F238E27FC236}">
                <a16:creationId xmlns:a16="http://schemas.microsoft.com/office/drawing/2014/main" id="{68DC499F-A9F0-5528-662E-500338336A84}"/>
              </a:ext>
            </a:extLst>
          </p:cNvPr>
          <p:cNvSpPr>
            <a:spLocks noChangeShapeType="1"/>
          </p:cNvSpPr>
          <p:nvPr/>
        </p:nvSpPr>
        <p:spPr bwMode="auto">
          <a:xfrm rot="5400000" flipH="1">
            <a:off x="7810500" y="5905500"/>
            <a:ext cx="838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3" name="Text Box 17">
            <a:extLst>
              <a:ext uri="{FF2B5EF4-FFF2-40B4-BE49-F238E27FC236}">
                <a16:creationId xmlns:a16="http://schemas.microsoft.com/office/drawing/2014/main" id="{10AB44A2-E491-8EAA-0412-CD12625BC9FD}"/>
              </a:ext>
            </a:extLst>
          </p:cNvPr>
          <p:cNvSpPr txBox="1">
            <a:spLocks noChangeArrowheads="1"/>
          </p:cNvSpPr>
          <p:nvPr/>
        </p:nvSpPr>
        <p:spPr bwMode="auto">
          <a:xfrm>
            <a:off x="1828800" y="55467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0</a:t>
            </a:r>
            <a:r>
              <a:rPr lang="en-US" altLang="en-US" sz="2000">
                <a:latin typeface="Arial" panose="020B0604020202020204" pitchFamily="34" charset="0"/>
              </a:rPr>
              <a:t>1</a:t>
            </a:r>
            <a:r>
              <a:rPr lang="el-GR" altLang="en-US" sz="2000">
                <a:latin typeface="Arial" panose="020B0604020202020204" pitchFamily="34" charset="0"/>
              </a:rPr>
              <a:t>/06</a:t>
            </a:r>
            <a:r>
              <a:rPr lang="en-US" altLang="en-US" sz="2000">
                <a:latin typeface="Arial" panose="020B0604020202020204" pitchFamily="34" charset="0"/>
              </a:rPr>
              <a:t>	3</a:t>
            </a:r>
            <a:r>
              <a:rPr lang="el-GR" altLang="en-US" sz="2000">
                <a:latin typeface="Arial" panose="020B0604020202020204" pitchFamily="34" charset="0"/>
              </a:rPr>
              <a:t>.</a:t>
            </a:r>
            <a:r>
              <a:rPr lang="en-US" altLang="en-US" sz="2000">
                <a:latin typeface="Arial" panose="020B0604020202020204" pitchFamily="34" charset="0"/>
              </a:rPr>
              <a:t>000</a:t>
            </a:r>
          </a:p>
        </p:txBody>
      </p:sp>
      <p:sp>
        <p:nvSpPr>
          <p:cNvPr id="59440" name="Line 15">
            <a:extLst>
              <a:ext uri="{FF2B5EF4-FFF2-40B4-BE49-F238E27FC236}">
                <a16:creationId xmlns:a16="http://schemas.microsoft.com/office/drawing/2014/main" id="{E657E1FB-B0E0-C489-8391-69BD1F4491BC}"/>
              </a:ext>
            </a:extLst>
          </p:cNvPr>
          <p:cNvSpPr>
            <a:spLocks noChangeShapeType="1"/>
          </p:cNvSpPr>
          <p:nvPr/>
        </p:nvSpPr>
        <p:spPr bwMode="auto">
          <a:xfrm>
            <a:off x="6324600" y="54864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5" name="Text Box 17">
            <a:extLst>
              <a:ext uri="{FF2B5EF4-FFF2-40B4-BE49-F238E27FC236}">
                <a16:creationId xmlns:a16="http://schemas.microsoft.com/office/drawing/2014/main" id="{F2297A64-1E98-AB7E-73F2-A0EF5F5112C9}"/>
              </a:ext>
            </a:extLst>
          </p:cNvPr>
          <p:cNvSpPr txBox="1">
            <a:spLocks noChangeArrowheads="1"/>
          </p:cNvSpPr>
          <p:nvPr/>
        </p:nvSpPr>
        <p:spPr bwMode="auto">
          <a:xfrm>
            <a:off x="8229600" y="55467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0</a:t>
            </a:r>
            <a:r>
              <a:rPr lang="en-US" altLang="en-US" sz="2000">
                <a:latin typeface="Arial" panose="020B0604020202020204" pitchFamily="34" charset="0"/>
              </a:rPr>
              <a:t>1</a:t>
            </a:r>
            <a:r>
              <a:rPr lang="el-GR" altLang="en-US" sz="2000">
                <a:latin typeface="Arial" panose="020B0604020202020204" pitchFamily="34" charset="0"/>
              </a:rPr>
              <a:t>/06</a:t>
            </a:r>
            <a:r>
              <a:rPr lang="en-US" altLang="en-US" sz="2000">
                <a:latin typeface="Arial" panose="020B0604020202020204" pitchFamily="34" charset="0"/>
              </a:rPr>
              <a:t>	3</a:t>
            </a:r>
            <a:r>
              <a:rPr lang="el-GR" altLang="en-US" sz="2000">
                <a:latin typeface="Arial" panose="020B0604020202020204" pitchFamily="34" charset="0"/>
              </a:rPr>
              <a:t>.</a:t>
            </a:r>
            <a:r>
              <a:rPr lang="en-US" altLang="en-US" sz="2000">
                <a:latin typeface="Arial" panose="020B0604020202020204" pitchFamily="34" charset="0"/>
              </a:rPr>
              <a:t>000</a:t>
            </a:r>
          </a:p>
        </p:txBody>
      </p:sp>
      <p:sp>
        <p:nvSpPr>
          <p:cNvPr id="22" name="Footer Placeholder 8">
            <a:extLst>
              <a:ext uri="{FF2B5EF4-FFF2-40B4-BE49-F238E27FC236}">
                <a16:creationId xmlns:a16="http://schemas.microsoft.com/office/drawing/2014/main" id="{8A4BA508-5DB8-2A7A-E946-8E780556DCFC}"/>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1" grpId="0"/>
      <p:bldP spid="20" grpId="0" autoUpdateAnimBg="0"/>
      <p:bldP spid="28" grpId="0" autoUpdateAnimBg="0"/>
      <p:bldP spid="33" grpId="0"/>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BCA6D5-7F51-22E2-5D27-8899991C3CC8}"/>
              </a:ext>
            </a:extLst>
          </p:cNvPr>
          <p:cNvSpPr/>
          <p:nvPr/>
        </p:nvSpPr>
        <p:spPr bwMode="auto">
          <a:xfrm>
            <a:off x="1828800" y="2986786"/>
            <a:ext cx="8534400" cy="211226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sp>
        <p:nvSpPr>
          <p:cNvPr id="14" name="Rectangle 13">
            <a:extLst>
              <a:ext uri="{FF2B5EF4-FFF2-40B4-BE49-F238E27FC236}">
                <a16:creationId xmlns:a16="http://schemas.microsoft.com/office/drawing/2014/main" id="{78D21DA5-2A17-145A-2AC0-3820E940396F}"/>
              </a:ext>
            </a:extLst>
          </p:cNvPr>
          <p:cNvSpPr/>
          <p:nvPr/>
        </p:nvSpPr>
        <p:spPr>
          <a:xfrm>
            <a:off x="2057400" y="428626"/>
            <a:ext cx="8305800" cy="259556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Προπληρωμένα έξοδα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300" b="1">
                <a:latin typeface="Arial" panose="020B0604020202020204" pitchFamily="34" charset="0"/>
              </a:rPr>
              <a:t>Προπληρωμένα ενοίκια</a:t>
            </a:r>
            <a:r>
              <a:rPr lang="en-US" altLang="el-GR" sz="2300" b="1">
                <a:latin typeface="Arial" panose="020B0604020202020204" pitchFamily="34" charset="0"/>
              </a:rPr>
              <a:t>. </a:t>
            </a:r>
            <a:r>
              <a:rPr lang="el-GR" altLang="el-GR" sz="2200">
                <a:latin typeface="Arial" panose="020B0604020202020204" pitchFamily="34" charset="0"/>
              </a:rPr>
              <a:t>Μέσα στον Ιούνιο</a:t>
            </a:r>
            <a:r>
              <a:rPr lang="en-US" altLang="el-GR" sz="2200">
                <a:latin typeface="Arial" panose="020B0604020202020204" pitchFamily="34" charset="0"/>
              </a:rPr>
              <a:t>, </a:t>
            </a:r>
            <a:r>
              <a:rPr lang="el-GR" altLang="el-GR" sz="2200">
                <a:latin typeface="Arial" panose="020B0604020202020204" pitchFamily="34" charset="0"/>
              </a:rPr>
              <a:t>τα Προπληρωμένα ενοίκια</a:t>
            </a:r>
            <a:r>
              <a:rPr lang="en-US" altLang="el-GR" sz="2200">
                <a:latin typeface="Arial" panose="020B0604020202020204" pitchFamily="34" charset="0"/>
              </a:rPr>
              <a:t> </a:t>
            </a:r>
            <a:r>
              <a:rPr lang="el-GR" altLang="el-GR" sz="2200">
                <a:latin typeface="Arial" panose="020B0604020202020204" pitchFamily="34" charset="0"/>
              </a:rPr>
              <a:t>θα έχουν υπόλοιπο</a:t>
            </a:r>
            <a:r>
              <a:rPr lang="el-GR" altLang="el-GR"/>
              <a:t> </a:t>
            </a:r>
            <a:r>
              <a:rPr lang="en-US" altLang="el-GR" sz="2200">
                <a:latin typeface="Arial" panose="020B0604020202020204" pitchFamily="34" charset="0"/>
              </a:rPr>
              <a:t>$3</a:t>
            </a:r>
            <a:r>
              <a:rPr lang="el-GR" altLang="el-GR" sz="2200">
                <a:latin typeface="Arial" panose="020B0604020202020204" pitchFamily="34" charset="0"/>
              </a:rPr>
              <a:t>.</a:t>
            </a:r>
            <a:r>
              <a:rPr lang="en-US" altLang="el-GR" sz="2200">
                <a:latin typeface="Arial" panose="020B0604020202020204" pitchFamily="34" charset="0"/>
              </a:rPr>
              <a:t>000. </a:t>
            </a:r>
            <a:r>
              <a:rPr lang="el-GR" altLang="el-GR" sz="2200">
                <a:latin typeface="Arial" panose="020B0604020202020204" pitchFamily="34" charset="0"/>
              </a:rPr>
              <a:t>Στις </a:t>
            </a:r>
            <a:r>
              <a:rPr lang="en-US" altLang="el-GR" sz="2200">
                <a:latin typeface="Arial" panose="020B0604020202020204" pitchFamily="34" charset="0"/>
              </a:rPr>
              <a:t>30</a:t>
            </a:r>
            <a:r>
              <a:rPr lang="el-GR" altLang="el-GR" sz="2200">
                <a:latin typeface="Arial" panose="020B0604020202020204" pitchFamily="34" charset="0"/>
              </a:rPr>
              <a:t> Ιουνίου</a:t>
            </a:r>
            <a:r>
              <a:rPr lang="en-US" altLang="el-GR" sz="2200">
                <a:latin typeface="Arial" panose="020B0604020202020204" pitchFamily="34" charset="0"/>
              </a:rPr>
              <a:t>, </a:t>
            </a:r>
            <a:r>
              <a:rPr lang="el-GR" altLang="el-GR" sz="2200">
                <a:latin typeface="Arial" panose="020B0604020202020204" pitchFamily="34" charset="0"/>
              </a:rPr>
              <a:t>μια εγγραφή προσαρμογής θα μεταφέρει </a:t>
            </a:r>
            <a:r>
              <a:rPr lang="en-US" altLang="el-GR" sz="2200">
                <a:latin typeface="Arial" panose="020B0604020202020204" pitchFamily="34" charset="0"/>
              </a:rPr>
              <a:t>$1</a:t>
            </a:r>
            <a:r>
              <a:rPr lang="el-GR" altLang="el-GR" sz="2200">
                <a:latin typeface="Arial" panose="020B0604020202020204" pitchFamily="34" charset="0"/>
              </a:rPr>
              <a:t>.</a:t>
            </a:r>
            <a:r>
              <a:rPr lang="en-US" altLang="el-GR" sz="2200">
                <a:latin typeface="Arial" panose="020B0604020202020204" pitchFamily="34" charset="0"/>
              </a:rPr>
              <a:t>000 ($3</a:t>
            </a:r>
            <a:r>
              <a:rPr lang="el-GR" altLang="el-GR" sz="2200">
                <a:latin typeface="Arial" panose="020B0604020202020204" pitchFamily="34" charset="0"/>
              </a:rPr>
              <a:t>.</a:t>
            </a:r>
            <a:r>
              <a:rPr lang="en-US" altLang="el-GR" sz="2200">
                <a:latin typeface="Arial" panose="020B0604020202020204" pitchFamily="34" charset="0"/>
              </a:rPr>
              <a:t>000 ÷ 3) </a:t>
            </a:r>
            <a:r>
              <a:rPr lang="el-GR" altLang="el-GR" sz="2200">
                <a:latin typeface="Arial" panose="020B0604020202020204" pitchFamily="34" charset="0"/>
              </a:rPr>
              <a:t>από τον λογαριασμό Προπληρωμένα ενοίκια</a:t>
            </a:r>
            <a:r>
              <a:rPr lang="en-US" altLang="el-GR"/>
              <a:t> </a:t>
            </a:r>
            <a:r>
              <a:rPr lang="el-GR" altLang="el-GR" sz="2200">
                <a:latin typeface="Arial" panose="020B0604020202020204" pitchFamily="34" charset="0"/>
              </a:rPr>
              <a:t>στα Ενοίκια έξοδα</a:t>
            </a:r>
            <a:r>
              <a:rPr lang="en-US" altLang="el-GR" sz="2200">
                <a:latin typeface="Arial" panose="020B0604020202020204" pitchFamily="34" charset="0"/>
              </a:rPr>
              <a:t>.</a:t>
            </a:r>
          </a:p>
        </p:txBody>
      </p:sp>
      <p:sp>
        <p:nvSpPr>
          <p:cNvPr id="61445" name="Text Box 13">
            <a:extLst>
              <a:ext uri="{FF2B5EF4-FFF2-40B4-BE49-F238E27FC236}">
                <a16:creationId xmlns:a16="http://schemas.microsoft.com/office/drawing/2014/main" id="{9DBC1F69-5640-0FD3-C9C0-09C356FAF41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graphicFrame>
        <p:nvGraphicFramePr>
          <p:cNvPr id="13" name="Table 12">
            <a:extLst>
              <a:ext uri="{FF2B5EF4-FFF2-40B4-BE49-F238E27FC236}">
                <a16:creationId xmlns:a16="http://schemas.microsoft.com/office/drawing/2014/main" id="{C3D76486-4CC6-2249-FF5C-C1F5B632FA9A}"/>
              </a:ext>
            </a:extLst>
          </p:cNvPr>
          <p:cNvGraphicFramePr>
            <a:graphicFrameLocks noGrp="1"/>
          </p:cNvGraphicFramePr>
          <p:nvPr/>
        </p:nvGraphicFramePr>
        <p:xfrm>
          <a:off x="2057400" y="3327400"/>
          <a:ext cx="8077200" cy="1625600"/>
        </p:xfrm>
        <a:graphic>
          <a:graphicData uri="http://schemas.openxmlformats.org/drawingml/2006/table">
            <a:tbl>
              <a:tblPr/>
              <a:tblGrid>
                <a:gridCol w="460375">
                  <a:extLst>
                    <a:ext uri="{9D8B030D-6E8A-4147-A177-3AD203B41FA5}">
                      <a16:colId xmlns:a16="http://schemas.microsoft.com/office/drawing/2014/main" val="2802057848"/>
                    </a:ext>
                  </a:extLst>
                </a:gridCol>
                <a:gridCol w="987425">
                  <a:extLst>
                    <a:ext uri="{9D8B030D-6E8A-4147-A177-3AD203B41FA5}">
                      <a16:colId xmlns:a16="http://schemas.microsoft.com/office/drawing/2014/main" val="2875385934"/>
                    </a:ext>
                  </a:extLst>
                </a:gridCol>
                <a:gridCol w="3581400">
                  <a:extLst>
                    <a:ext uri="{9D8B030D-6E8A-4147-A177-3AD203B41FA5}">
                      <a16:colId xmlns:a16="http://schemas.microsoft.com/office/drawing/2014/main" val="2546292012"/>
                    </a:ext>
                  </a:extLst>
                </a:gridCol>
                <a:gridCol w="1524000">
                  <a:extLst>
                    <a:ext uri="{9D8B030D-6E8A-4147-A177-3AD203B41FA5}">
                      <a16:colId xmlns:a16="http://schemas.microsoft.com/office/drawing/2014/main" val="2372995722"/>
                    </a:ext>
                  </a:extLst>
                </a:gridCol>
                <a:gridCol w="1524000">
                  <a:extLst>
                    <a:ext uri="{9D8B030D-6E8A-4147-A177-3AD203B41FA5}">
                      <a16:colId xmlns:a16="http://schemas.microsoft.com/office/drawing/2014/main" val="3420460183"/>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36381923"/>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30</a:t>
                      </a:r>
                      <a:r>
                        <a:rPr kumimoji="0" lang="el-GR" altLang="el-GR" sz="2000" b="0" i="0" u="none" strike="noStrike" cap="none" normalizeH="0" baseline="0">
                          <a:ln>
                            <a:noFill/>
                          </a:ln>
                          <a:solidFill>
                            <a:schemeClr val="tx1"/>
                          </a:solidFill>
                          <a:effectLst/>
                          <a:latin typeface="Arial" panose="020B0604020202020204" pitchFamily="34" charset="0"/>
                        </a:rPr>
                        <a:t>/06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2089521"/>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92922860"/>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61299795"/>
                  </a:ext>
                </a:extLst>
              </a:tr>
            </a:tbl>
          </a:graphicData>
        </a:graphic>
      </p:graphicFrame>
      <p:sp>
        <p:nvSpPr>
          <p:cNvPr id="5" name="TextBox 4">
            <a:extLst>
              <a:ext uri="{FF2B5EF4-FFF2-40B4-BE49-F238E27FC236}">
                <a16:creationId xmlns:a16="http://schemas.microsoft.com/office/drawing/2014/main" id="{49B41BC4-B0A2-EE41-7C78-9CA27713C280}"/>
              </a:ext>
            </a:extLst>
          </p:cNvPr>
          <p:cNvSpPr txBox="1"/>
          <p:nvPr/>
        </p:nvSpPr>
        <p:spPr>
          <a:xfrm>
            <a:off x="3581400" y="3717926"/>
            <a:ext cx="35052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Ενοίκια έξοδα</a:t>
            </a:r>
            <a:endParaRPr lang="en-US" altLang="el-GR" sz="2000">
              <a:latin typeface="Arial" panose="020B0604020202020204" pitchFamily="34" charset="0"/>
            </a:endParaRPr>
          </a:p>
        </p:txBody>
      </p:sp>
      <p:sp>
        <p:nvSpPr>
          <p:cNvPr id="17" name="TextBox 16">
            <a:extLst>
              <a:ext uri="{FF2B5EF4-FFF2-40B4-BE49-F238E27FC236}">
                <a16:creationId xmlns:a16="http://schemas.microsoft.com/office/drawing/2014/main" id="{47D741C2-0CF8-718C-603F-F8EDA8EAE89C}"/>
              </a:ext>
            </a:extLst>
          </p:cNvPr>
          <p:cNvSpPr txBox="1"/>
          <p:nvPr/>
        </p:nvSpPr>
        <p:spPr>
          <a:xfrm>
            <a:off x="3581400" y="4173539"/>
            <a:ext cx="3505200" cy="396875"/>
          </a:xfrm>
          <a:prstGeom prst="rect">
            <a:avLst/>
          </a:prstGeom>
          <a:noFill/>
        </p:spPr>
        <p:txBody>
          <a:bodyPr anchor="ctr">
            <a:spAutoFit/>
          </a:bodyPr>
          <a:lstStyle>
            <a:lvl1pPr marL="46355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Προπληρωμένα ενοίκια</a:t>
            </a:r>
            <a:endParaRPr lang="en-US" altLang="el-GR" sz="2000">
              <a:latin typeface="Arial" panose="020B0604020202020204" pitchFamily="34" charset="0"/>
            </a:endParaRPr>
          </a:p>
        </p:txBody>
      </p:sp>
      <p:sp>
        <p:nvSpPr>
          <p:cNvPr id="18" name="TextBox 17">
            <a:extLst>
              <a:ext uri="{FF2B5EF4-FFF2-40B4-BE49-F238E27FC236}">
                <a16:creationId xmlns:a16="http://schemas.microsoft.com/office/drawing/2014/main" id="{2C94EB2F-944C-4C48-AFCB-2F8FD0EA2912}"/>
              </a:ext>
            </a:extLst>
          </p:cNvPr>
          <p:cNvSpPr txBox="1"/>
          <p:nvPr/>
        </p:nvSpPr>
        <p:spPr>
          <a:xfrm>
            <a:off x="7086600" y="3717926"/>
            <a:ext cx="14478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l-GR" sz="2000">
                <a:latin typeface="Arial" panose="020B0604020202020204" pitchFamily="34" charset="0"/>
              </a:rPr>
              <a:t>1</a:t>
            </a:r>
            <a:r>
              <a:rPr lang="el-GR" altLang="el-GR" sz="2000">
                <a:latin typeface="Arial" panose="020B0604020202020204" pitchFamily="34" charset="0"/>
              </a:rPr>
              <a:t>.</a:t>
            </a:r>
            <a:r>
              <a:rPr lang="en-US" altLang="el-GR" sz="2000">
                <a:latin typeface="Arial" panose="020B0604020202020204" pitchFamily="34" charset="0"/>
              </a:rPr>
              <a:t>000</a:t>
            </a:r>
          </a:p>
        </p:txBody>
      </p:sp>
      <p:sp>
        <p:nvSpPr>
          <p:cNvPr id="21" name="TextBox 20">
            <a:extLst>
              <a:ext uri="{FF2B5EF4-FFF2-40B4-BE49-F238E27FC236}">
                <a16:creationId xmlns:a16="http://schemas.microsoft.com/office/drawing/2014/main" id="{E9167ACD-9B0A-0E5A-A79D-ACCB8F7C5FEB}"/>
              </a:ext>
            </a:extLst>
          </p:cNvPr>
          <p:cNvSpPr txBox="1"/>
          <p:nvPr/>
        </p:nvSpPr>
        <p:spPr>
          <a:xfrm>
            <a:off x="8610600" y="4171950"/>
            <a:ext cx="1447800" cy="400050"/>
          </a:xfrm>
          <a:prstGeom prst="rect">
            <a:avLst/>
          </a:prstGeom>
          <a:noFill/>
        </p:spPr>
        <p:txBody>
          <a:bodyPr anchor="ct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l-GR" sz="2000">
                <a:latin typeface="Arial" panose="020B0604020202020204" pitchFamily="34" charset="0"/>
              </a:rPr>
              <a:t>1</a:t>
            </a:r>
            <a:r>
              <a:rPr lang="el-GR" altLang="el-GR" sz="2000">
                <a:latin typeface="Arial" panose="020B0604020202020204" pitchFamily="34" charset="0"/>
              </a:rPr>
              <a:t>.</a:t>
            </a:r>
            <a:r>
              <a:rPr lang="en-US" altLang="el-GR" sz="2000">
                <a:latin typeface="Arial" panose="020B0604020202020204" pitchFamily="34" charset="0"/>
              </a:rPr>
              <a:t>000</a:t>
            </a:r>
          </a:p>
        </p:txBody>
      </p:sp>
      <p:sp>
        <p:nvSpPr>
          <p:cNvPr id="61482" name="Line 11">
            <a:extLst>
              <a:ext uri="{FF2B5EF4-FFF2-40B4-BE49-F238E27FC236}">
                <a16:creationId xmlns:a16="http://schemas.microsoft.com/office/drawing/2014/main" id="{5E8A7A20-87FD-B96D-3A17-976451D21830}"/>
              </a:ext>
            </a:extLst>
          </p:cNvPr>
          <p:cNvSpPr>
            <a:spLocks noChangeShapeType="1"/>
          </p:cNvSpPr>
          <p:nvPr/>
        </p:nvSpPr>
        <p:spPr bwMode="auto">
          <a:xfrm rot="5400000" flipH="1">
            <a:off x="3421063" y="5951538"/>
            <a:ext cx="930275"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1483" name="Line 15">
            <a:extLst>
              <a:ext uri="{FF2B5EF4-FFF2-40B4-BE49-F238E27FC236}">
                <a16:creationId xmlns:a16="http://schemas.microsoft.com/office/drawing/2014/main" id="{24345EDC-9F4F-0C78-B568-C2CD4251EE6E}"/>
              </a:ext>
            </a:extLst>
          </p:cNvPr>
          <p:cNvSpPr>
            <a:spLocks noChangeShapeType="1"/>
          </p:cNvSpPr>
          <p:nvPr/>
        </p:nvSpPr>
        <p:spPr bwMode="auto">
          <a:xfrm>
            <a:off x="1981200" y="54864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1484" name="Text Box 16">
            <a:extLst>
              <a:ext uri="{FF2B5EF4-FFF2-40B4-BE49-F238E27FC236}">
                <a16:creationId xmlns:a16="http://schemas.microsoft.com/office/drawing/2014/main" id="{690D3CFC-AFCC-7E7F-6E90-EBA5CEDAA0AA}"/>
              </a:ext>
            </a:extLst>
          </p:cNvPr>
          <p:cNvSpPr txBox="1">
            <a:spLocks noChangeArrowheads="1"/>
          </p:cNvSpPr>
          <p:nvPr/>
        </p:nvSpPr>
        <p:spPr bwMode="auto">
          <a:xfrm>
            <a:off x="1981200" y="5105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l-GR" sz="2000">
                <a:latin typeface="Arial" panose="020B0604020202020204" pitchFamily="34" charset="0"/>
              </a:rPr>
              <a:t>Προπληρωμένα ενοίκια</a:t>
            </a:r>
            <a:endParaRPr lang="en-US" altLang="en-US" sz="2000">
              <a:latin typeface="Arial" panose="020B0604020202020204" pitchFamily="34" charset="0"/>
            </a:endParaRPr>
          </a:p>
        </p:txBody>
      </p:sp>
      <p:sp>
        <p:nvSpPr>
          <p:cNvPr id="33" name="Text Box 23">
            <a:extLst>
              <a:ext uri="{FF2B5EF4-FFF2-40B4-BE49-F238E27FC236}">
                <a16:creationId xmlns:a16="http://schemas.microsoft.com/office/drawing/2014/main" id="{2C93932C-316D-32FC-6E8D-043AD37002D0}"/>
              </a:ext>
            </a:extLst>
          </p:cNvPr>
          <p:cNvSpPr txBox="1">
            <a:spLocks noChangeArrowheads="1"/>
          </p:cNvSpPr>
          <p:nvPr/>
        </p:nvSpPr>
        <p:spPr bwMode="auto">
          <a:xfrm>
            <a:off x="6324600" y="5105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Ενοίκια έξοδα</a:t>
            </a:r>
            <a:endParaRPr lang="en-US" altLang="en-US" sz="2000">
              <a:latin typeface="Arial" panose="020B0604020202020204" pitchFamily="34" charset="0"/>
            </a:endParaRPr>
          </a:p>
        </p:txBody>
      </p:sp>
      <p:sp>
        <p:nvSpPr>
          <p:cNvPr id="61486" name="Line 11">
            <a:extLst>
              <a:ext uri="{FF2B5EF4-FFF2-40B4-BE49-F238E27FC236}">
                <a16:creationId xmlns:a16="http://schemas.microsoft.com/office/drawing/2014/main" id="{722E054D-0E2A-4BD3-2A82-B9263094C7F3}"/>
              </a:ext>
            </a:extLst>
          </p:cNvPr>
          <p:cNvSpPr>
            <a:spLocks noChangeShapeType="1"/>
          </p:cNvSpPr>
          <p:nvPr/>
        </p:nvSpPr>
        <p:spPr bwMode="auto">
          <a:xfrm rot="5400000" flipH="1">
            <a:off x="7810500" y="5905500"/>
            <a:ext cx="838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1487" name="Text Box 17">
            <a:extLst>
              <a:ext uri="{FF2B5EF4-FFF2-40B4-BE49-F238E27FC236}">
                <a16:creationId xmlns:a16="http://schemas.microsoft.com/office/drawing/2014/main" id="{1BABDD23-698D-1D3B-EDEB-181013484C49}"/>
              </a:ext>
            </a:extLst>
          </p:cNvPr>
          <p:cNvSpPr txBox="1">
            <a:spLocks noChangeArrowheads="1"/>
          </p:cNvSpPr>
          <p:nvPr/>
        </p:nvSpPr>
        <p:spPr bwMode="auto">
          <a:xfrm>
            <a:off x="1828800" y="55467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0</a:t>
            </a:r>
            <a:r>
              <a:rPr lang="en-US" altLang="en-US" sz="2000">
                <a:latin typeface="Arial" panose="020B0604020202020204" pitchFamily="34" charset="0"/>
              </a:rPr>
              <a:t>1</a:t>
            </a:r>
            <a:r>
              <a:rPr lang="el-GR" altLang="en-US" sz="2000">
                <a:latin typeface="Arial" panose="020B0604020202020204" pitchFamily="34" charset="0"/>
              </a:rPr>
              <a:t>/06</a:t>
            </a:r>
            <a:r>
              <a:rPr lang="en-US" altLang="en-US" sz="2000">
                <a:latin typeface="Arial" panose="020B0604020202020204" pitchFamily="34" charset="0"/>
              </a:rPr>
              <a:t>	3.000</a:t>
            </a:r>
          </a:p>
        </p:txBody>
      </p:sp>
      <p:sp>
        <p:nvSpPr>
          <p:cNvPr id="61488" name="Line 15">
            <a:extLst>
              <a:ext uri="{FF2B5EF4-FFF2-40B4-BE49-F238E27FC236}">
                <a16:creationId xmlns:a16="http://schemas.microsoft.com/office/drawing/2014/main" id="{60B389BC-FD08-1BAC-B704-5B3CE16DB73C}"/>
              </a:ext>
            </a:extLst>
          </p:cNvPr>
          <p:cNvSpPr>
            <a:spLocks noChangeShapeType="1"/>
          </p:cNvSpPr>
          <p:nvPr/>
        </p:nvSpPr>
        <p:spPr bwMode="auto">
          <a:xfrm>
            <a:off x="6324600" y="54864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7" name="Text Box 17">
            <a:extLst>
              <a:ext uri="{FF2B5EF4-FFF2-40B4-BE49-F238E27FC236}">
                <a16:creationId xmlns:a16="http://schemas.microsoft.com/office/drawing/2014/main" id="{A2E2ACB8-10E1-47E5-3348-B7022B6FDE2F}"/>
              </a:ext>
            </a:extLst>
          </p:cNvPr>
          <p:cNvSpPr txBox="1">
            <a:spLocks noChangeArrowheads="1"/>
          </p:cNvSpPr>
          <p:nvPr/>
        </p:nvSpPr>
        <p:spPr bwMode="auto">
          <a:xfrm>
            <a:off x="6172200" y="55467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1</a:t>
            </a:r>
            <a:r>
              <a:rPr lang="el-GR" altLang="en-US" sz="2000">
                <a:latin typeface="Arial" panose="020B0604020202020204" pitchFamily="34" charset="0"/>
              </a:rPr>
              <a:t>.</a:t>
            </a:r>
            <a:r>
              <a:rPr lang="en-US" altLang="en-US" sz="2000">
                <a:latin typeface="Arial" panose="020B0604020202020204" pitchFamily="34" charset="0"/>
              </a:rPr>
              <a:t>000</a:t>
            </a:r>
          </a:p>
        </p:txBody>
      </p:sp>
      <p:sp>
        <p:nvSpPr>
          <p:cNvPr id="61490" name="Line 15">
            <a:extLst>
              <a:ext uri="{FF2B5EF4-FFF2-40B4-BE49-F238E27FC236}">
                <a16:creationId xmlns:a16="http://schemas.microsoft.com/office/drawing/2014/main" id="{264A0FED-16BE-F48F-6D8D-BE01DF45270B}"/>
              </a:ext>
            </a:extLst>
          </p:cNvPr>
          <p:cNvSpPr>
            <a:spLocks noChangeShapeType="1"/>
          </p:cNvSpPr>
          <p:nvPr/>
        </p:nvSpPr>
        <p:spPr bwMode="auto">
          <a:xfrm>
            <a:off x="1981200" y="5976938"/>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9" name="Text Box 17">
            <a:extLst>
              <a:ext uri="{FF2B5EF4-FFF2-40B4-BE49-F238E27FC236}">
                <a16:creationId xmlns:a16="http://schemas.microsoft.com/office/drawing/2014/main" id="{9C3AF161-BE26-0DB8-1BB9-97CF3D55FD33}"/>
              </a:ext>
            </a:extLst>
          </p:cNvPr>
          <p:cNvSpPr txBox="1">
            <a:spLocks noChangeArrowheads="1"/>
          </p:cNvSpPr>
          <p:nvPr/>
        </p:nvSpPr>
        <p:spPr bwMode="auto">
          <a:xfrm>
            <a:off x="3886200" y="55467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1</a:t>
            </a:r>
            <a:r>
              <a:rPr lang="el-GR" altLang="en-US" sz="2000">
                <a:latin typeface="Arial" panose="020B0604020202020204" pitchFamily="34" charset="0"/>
              </a:rPr>
              <a:t>.</a:t>
            </a:r>
            <a:r>
              <a:rPr lang="en-US" altLang="en-US" sz="2000">
                <a:latin typeface="Arial" panose="020B0604020202020204" pitchFamily="34" charset="0"/>
              </a:rPr>
              <a:t>000</a:t>
            </a:r>
          </a:p>
        </p:txBody>
      </p:sp>
      <p:sp>
        <p:nvSpPr>
          <p:cNvPr id="40" name="Text Box 17">
            <a:extLst>
              <a:ext uri="{FF2B5EF4-FFF2-40B4-BE49-F238E27FC236}">
                <a16:creationId xmlns:a16="http://schemas.microsoft.com/office/drawing/2014/main" id="{286E2414-41F4-C6C3-7DCD-105805CCE15D}"/>
              </a:ext>
            </a:extLst>
          </p:cNvPr>
          <p:cNvSpPr txBox="1">
            <a:spLocks noChangeArrowheads="1"/>
          </p:cNvSpPr>
          <p:nvPr/>
        </p:nvSpPr>
        <p:spPr bwMode="auto">
          <a:xfrm>
            <a:off x="1828800" y="60198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Υπ.</a:t>
            </a:r>
            <a:r>
              <a:rPr lang="en-US" altLang="en-US" sz="2000">
                <a:latin typeface="Arial" panose="020B0604020202020204" pitchFamily="34" charset="0"/>
              </a:rPr>
              <a:t>	2</a:t>
            </a:r>
            <a:r>
              <a:rPr lang="el-GR" altLang="en-US" sz="2000">
                <a:latin typeface="Arial" panose="020B0604020202020204" pitchFamily="34" charset="0"/>
              </a:rPr>
              <a:t>.</a:t>
            </a:r>
            <a:r>
              <a:rPr lang="en-US" altLang="en-US" sz="2000">
                <a:latin typeface="Arial" panose="020B0604020202020204" pitchFamily="34" charset="0"/>
              </a:rPr>
              <a:t>000</a:t>
            </a:r>
          </a:p>
        </p:txBody>
      </p:sp>
      <p:cxnSp>
        <p:nvCxnSpPr>
          <p:cNvPr id="4" name="Straight Arrow Connector 3">
            <a:extLst>
              <a:ext uri="{FF2B5EF4-FFF2-40B4-BE49-F238E27FC236}">
                <a16:creationId xmlns:a16="http://schemas.microsoft.com/office/drawing/2014/main" id="{458C7EEE-454D-85A4-8B0F-979B67490F43}"/>
              </a:ext>
            </a:extLst>
          </p:cNvPr>
          <p:cNvCxnSpPr/>
          <p:nvPr/>
        </p:nvCxnSpPr>
        <p:spPr bwMode="auto">
          <a:xfrm>
            <a:off x="5886450" y="5749925"/>
            <a:ext cx="304800" cy="0"/>
          </a:xfrm>
          <a:prstGeom prst="straightConnector1">
            <a:avLst/>
          </a:prstGeom>
          <a:solidFill>
            <a:schemeClr val="accent1"/>
          </a:solidFill>
          <a:ln w="38100" cap="sq" cmpd="sng" algn="ctr">
            <a:solidFill>
              <a:schemeClr val="accent6">
                <a:lumMod val="50000"/>
              </a:schemeClr>
            </a:solidFill>
            <a:prstDash val="solid"/>
            <a:round/>
            <a:headEnd type="none" w="sm" len="sm"/>
            <a:tailEnd type="arrow"/>
          </a:ln>
          <a:effectLst/>
        </p:spPr>
      </p:cxnSp>
      <p:sp>
        <p:nvSpPr>
          <p:cNvPr id="23" name="Footer Placeholder 8">
            <a:extLst>
              <a:ext uri="{FF2B5EF4-FFF2-40B4-BE49-F238E27FC236}">
                <a16:creationId xmlns:a16="http://schemas.microsoft.com/office/drawing/2014/main" id="{B5746184-26D8-CC44-44E4-A4E4F60DE67B}"/>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nodeType="afterGroup">
                            <p:stCondLst>
                              <p:cond delay="1500"/>
                            </p:stCondLst>
                            <p:childTnLst>
                              <p:par>
                                <p:cTn id="39" presetID="22" presetClass="entr" presetSubtype="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1" grpId="0"/>
      <p:bldP spid="33" grpId="0" autoUpdateAnimBg="0"/>
      <p:bldP spid="37" grpId="0"/>
      <p:bldP spid="39" grpId="0"/>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CDAD4-063A-FF07-E2CC-5C1216CC5BC3}"/>
              </a:ext>
            </a:extLst>
          </p:cNvPr>
          <p:cNvSpPr/>
          <p:nvPr/>
        </p:nvSpPr>
        <p:spPr bwMode="auto">
          <a:xfrm>
            <a:off x="1828800" y="2362200"/>
            <a:ext cx="8534400" cy="211226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sp>
        <p:nvSpPr>
          <p:cNvPr id="14" name="Rectangle 13">
            <a:extLst>
              <a:ext uri="{FF2B5EF4-FFF2-40B4-BE49-F238E27FC236}">
                <a16:creationId xmlns:a16="http://schemas.microsoft.com/office/drawing/2014/main" id="{FC65CDE8-7D20-0067-F76F-2E74EB346068}"/>
              </a:ext>
            </a:extLst>
          </p:cNvPr>
          <p:cNvSpPr/>
          <p:nvPr/>
        </p:nvSpPr>
        <p:spPr>
          <a:xfrm>
            <a:off x="2057400" y="428626"/>
            <a:ext cx="8153400" cy="168116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Προπληρωμένα έξοδα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300" b="1">
                <a:latin typeface="Arial" panose="020B0604020202020204" pitchFamily="34" charset="0"/>
              </a:rPr>
              <a:t>Αναλώσιμα υλικά</a:t>
            </a:r>
            <a:r>
              <a:rPr lang="en-US" altLang="el-GR" sz="2300" b="1">
                <a:latin typeface="Arial" panose="020B0604020202020204" pitchFamily="34" charset="0"/>
              </a:rPr>
              <a:t>. </a:t>
            </a:r>
            <a:r>
              <a:rPr lang="el-GR" altLang="el-GR" sz="2200">
                <a:latin typeface="Arial" panose="020B0604020202020204" pitchFamily="34" charset="0"/>
              </a:rPr>
              <a:t>Στις 2 Ιουνίου</a:t>
            </a:r>
            <a:r>
              <a:rPr lang="en-US" altLang="el-GR" sz="2200">
                <a:latin typeface="Arial" panose="020B0604020202020204" pitchFamily="34" charset="0"/>
              </a:rPr>
              <a:t>, </a:t>
            </a:r>
            <a:r>
              <a:rPr lang="el-GR" altLang="el-GR" sz="2200">
                <a:latin typeface="Arial" panose="020B0604020202020204" pitchFamily="34" charset="0"/>
              </a:rPr>
              <a:t>η ΕΜΠΟΡΙΚΗ ΑΥΤΟΚΙΝΗΤΩΝ ΑΕ κατέβαλε </a:t>
            </a:r>
            <a:r>
              <a:rPr lang="en-US" altLang="el-GR" sz="2200">
                <a:latin typeface="Arial" panose="020B0604020202020204" pitchFamily="34" charset="0"/>
              </a:rPr>
              <a:t>$700 </a:t>
            </a:r>
            <a:r>
              <a:rPr lang="el-GR" altLang="el-GR" sz="2200">
                <a:latin typeface="Arial" panose="020B0604020202020204" pitchFamily="34" charset="0"/>
              </a:rPr>
              <a:t>για υλικά καθαρισμού</a:t>
            </a:r>
            <a:r>
              <a:rPr lang="en-US" altLang="el-GR" sz="2200">
                <a:latin typeface="Arial" panose="020B0604020202020204" pitchFamily="34" charset="0"/>
              </a:rPr>
              <a:t>:</a:t>
            </a:r>
          </a:p>
        </p:txBody>
      </p:sp>
      <p:sp>
        <p:nvSpPr>
          <p:cNvPr id="63493" name="Text Box 13">
            <a:extLst>
              <a:ext uri="{FF2B5EF4-FFF2-40B4-BE49-F238E27FC236}">
                <a16:creationId xmlns:a16="http://schemas.microsoft.com/office/drawing/2014/main" id="{A616D2EC-16F9-F4B3-7AFB-9462D9728A9C}"/>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graphicFrame>
        <p:nvGraphicFramePr>
          <p:cNvPr id="13" name="Table 12">
            <a:extLst>
              <a:ext uri="{FF2B5EF4-FFF2-40B4-BE49-F238E27FC236}">
                <a16:creationId xmlns:a16="http://schemas.microsoft.com/office/drawing/2014/main" id="{65DD64E1-F6A3-DD51-F861-2E47419C4450}"/>
              </a:ext>
            </a:extLst>
          </p:cNvPr>
          <p:cNvGraphicFramePr>
            <a:graphicFrameLocks noGrp="1"/>
          </p:cNvGraphicFramePr>
          <p:nvPr/>
        </p:nvGraphicFramePr>
        <p:xfrm>
          <a:off x="2057400" y="2606675"/>
          <a:ext cx="8077200" cy="1625600"/>
        </p:xfrm>
        <a:graphic>
          <a:graphicData uri="http://schemas.openxmlformats.org/drawingml/2006/table">
            <a:tbl>
              <a:tblPr/>
              <a:tblGrid>
                <a:gridCol w="460375">
                  <a:extLst>
                    <a:ext uri="{9D8B030D-6E8A-4147-A177-3AD203B41FA5}">
                      <a16:colId xmlns:a16="http://schemas.microsoft.com/office/drawing/2014/main" val="1932506917"/>
                    </a:ext>
                  </a:extLst>
                </a:gridCol>
                <a:gridCol w="987425">
                  <a:extLst>
                    <a:ext uri="{9D8B030D-6E8A-4147-A177-3AD203B41FA5}">
                      <a16:colId xmlns:a16="http://schemas.microsoft.com/office/drawing/2014/main" val="1064318300"/>
                    </a:ext>
                  </a:extLst>
                </a:gridCol>
                <a:gridCol w="3581400">
                  <a:extLst>
                    <a:ext uri="{9D8B030D-6E8A-4147-A177-3AD203B41FA5}">
                      <a16:colId xmlns:a16="http://schemas.microsoft.com/office/drawing/2014/main" val="87692735"/>
                    </a:ext>
                  </a:extLst>
                </a:gridCol>
                <a:gridCol w="1524000">
                  <a:extLst>
                    <a:ext uri="{9D8B030D-6E8A-4147-A177-3AD203B41FA5}">
                      <a16:colId xmlns:a16="http://schemas.microsoft.com/office/drawing/2014/main" val="4081521131"/>
                    </a:ext>
                  </a:extLst>
                </a:gridCol>
                <a:gridCol w="1524000">
                  <a:extLst>
                    <a:ext uri="{9D8B030D-6E8A-4147-A177-3AD203B41FA5}">
                      <a16:colId xmlns:a16="http://schemas.microsoft.com/office/drawing/2014/main" val="872639173"/>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85337074"/>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a:ln>
                            <a:noFill/>
                          </a:ln>
                          <a:solidFill>
                            <a:schemeClr val="tx1"/>
                          </a:solidFill>
                          <a:effectLst/>
                          <a:latin typeface="Arial" panose="020B0604020202020204" pitchFamily="34" charset="0"/>
                        </a:rPr>
                        <a:t>0</a:t>
                      </a:r>
                      <a:r>
                        <a:rPr kumimoji="0" lang="en-US" altLang="el-GR" sz="2000" b="0" i="0" u="none" strike="noStrike" cap="none" normalizeH="0" baseline="0">
                          <a:ln>
                            <a:noFill/>
                          </a:ln>
                          <a:solidFill>
                            <a:schemeClr val="tx1"/>
                          </a:solidFill>
                          <a:effectLst/>
                          <a:latin typeface="Arial" panose="020B0604020202020204" pitchFamily="34" charset="0"/>
                        </a:rPr>
                        <a:t>2</a:t>
                      </a:r>
                      <a:r>
                        <a:rPr kumimoji="0" lang="el-GR" altLang="el-GR" sz="2000" b="0" i="0" u="none" strike="noStrike" cap="none" normalizeH="0" baseline="0">
                          <a:ln>
                            <a:noFill/>
                          </a:ln>
                          <a:solidFill>
                            <a:schemeClr val="tx1"/>
                          </a:solidFill>
                          <a:effectLst/>
                          <a:latin typeface="Arial" panose="020B0604020202020204" pitchFamily="34" charset="0"/>
                        </a:rPr>
                        <a:t>/06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242194675"/>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44885571"/>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372663387"/>
                  </a:ext>
                </a:extLst>
              </a:tr>
            </a:tbl>
          </a:graphicData>
        </a:graphic>
      </p:graphicFrame>
      <p:sp>
        <p:nvSpPr>
          <p:cNvPr id="5" name="TextBox 4">
            <a:extLst>
              <a:ext uri="{FF2B5EF4-FFF2-40B4-BE49-F238E27FC236}">
                <a16:creationId xmlns:a16="http://schemas.microsoft.com/office/drawing/2014/main" id="{DE41E438-C92E-3045-981C-18F9B8E6496E}"/>
              </a:ext>
            </a:extLst>
          </p:cNvPr>
          <p:cNvSpPr txBox="1"/>
          <p:nvPr/>
        </p:nvSpPr>
        <p:spPr>
          <a:xfrm>
            <a:off x="3581400" y="3001964"/>
            <a:ext cx="35052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Αναλώσιμα υλικά</a:t>
            </a:r>
            <a:endParaRPr lang="en-US" altLang="el-GR" sz="2000">
              <a:latin typeface="Arial" panose="020B0604020202020204" pitchFamily="34" charset="0"/>
            </a:endParaRPr>
          </a:p>
        </p:txBody>
      </p:sp>
      <p:sp>
        <p:nvSpPr>
          <p:cNvPr id="17" name="TextBox 16">
            <a:extLst>
              <a:ext uri="{FF2B5EF4-FFF2-40B4-BE49-F238E27FC236}">
                <a16:creationId xmlns:a16="http://schemas.microsoft.com/office/drawing/2014/main" id="{935CD1B9-24F0-E4E2-2A34-8A363E307008}"/>
              </a:ext>
            </a:extLst>
          </p:cNvPr>
          <p:cNvSpPr txBox="1"/>
          <p:nvPr/>
        </p:nvSpPr>
        <p:spPr>
          <a:xfrm>
            <a:off x="3581400" y="3419475"/>
            <a:ext cx="3505200" cy="400050"/>
          </a:xfrm>
          <a:prstGeom prst="rect">
            <a:avLst/>
          </a:prstGeom>
          <a:noFill/>
        </p:spPr>
        <p:txBody>
          <a:bodyPr anchor="ctr">
            <a:spAutoFit/>
          </a:bodyPr>
          <a:lstStyle>
            <a:lvl1pPr marL="46355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Ταμείο</a:t>
            </a:r>
            <a:endParaRPr lang="en-US" altLang="el-GR" sz="2000">
              <a:latin typeface="Arial" panose="020B0604020202020204" pitchFamily="34" charset="0"/>
            </a:endParaRPr>
          </a:p>
        </p:txBody>
      </p:sp>
      <p:sp>
        <p:nvSpPr>
          <p:cNvPr id="18" name="TextBox 17">
            <a:extLst>
              <a:ext uri="{FF2B5EF4-FFF2-40B4-BE49-F238E27FC236}">
                <a16:creationId xmlns:a16="http://schemas.microsoft.com/office/drawing/2014/main" id="{AD3C36EA-2E1F-CAE9-355C-64DBB077B62D}"/>
              </a:ext>
            </a:extLst>
          </p:cNvPr>
          <p:cNvSpPr txBox="1"/>
          <p:nvPr/>
        </p:nvSpPr>
        <p:spPr>
          <a:xfrm>
            <a:off x="7086600" y="3001963"/>
            <a:ext cx="1447800" cy="400050"/>
          </a:xfrm>
          <a:prstGeom prst="rect">
            <a:avLst/>
          </a:prstGeom>
          <a:noFill/>
        </p:spPr>
        <p:txBody>
          <a:bodyPr>
            <a:spAutoFit/>
          </a:bodyPr>
          <a:lstStyle/>
          <a:p>
            <a:pPr algn="r" eaLnBrk="0" hangingPunct="0">
              <a:defRPr/>
            </a:pPr>
            <a:r>
              <a:rPr lang="en-US" sz="2000" dirty="0"/>
              <a:t>700</a:t>
            </a:r>
          </a:p>
        </p:txBody>
      </p:sp>
      <p:sp>
        <p:nvSpPr>
          <p:cNvPr id="21" name="TextBox 20">
            <a:extLst>
              <a:ext uri="{FF2B5EF4-FFF2-40B4-BE49-F238E27FC236}">
                <a16:creationId xmlns:a16="http://schemas.microsoft.com/office/drawing/2014/main" id="{420D997D-7DFA-EB26-9731-9EE7EC1D43F5}"/>
              </a:ext>
            </a:extLst>
          </p:cNvPr>
          <p:cNvSpPr txBox="1"/>
          <p:nvPr/>
        </p:nvSpPr>
        <p:spPr>
          <a:xfrm>
            <a:off x="8610600" y="3419475"/>
            <a:ext cx="1447800" cy="400050"/>
          </a:xfrm>
          <a:prstGeom prst="rect">
            <a:avLst/>
          </a:prstGeom>
          <a:noFill/>
        </p:spPr>
        <p:txBody>
          <a:bodyPr anchor="ctr">
            <a:spAutoFit/>
          </a:bodyPr>
          <a:lstStyle/>
          <a:p>
            <a:pPr algn="r" eaLnBrk="0" hangingPunct="0">
              <a:defRPr/>
            </a:pPr>
            <a:r>
              <a:rPr lang="en-US" sz="2000" dirty="0"/>
              <a:t>700</a:t>
            </a:r>
          </a:p>
        </p:txBody>
      </p:sp>
      <p:sp>
        <p:nvSpPr>
          <p:cNvPr id="63530" name="Line 11">
            <a:extLst>
              <a:ext uri="{FF2B5EF4-FFF2-40B4-BE49-F238E27FC236}">
                <a16:creationId xmlns:a16="http://schemas.microsoft.com/office/drawing/2014/main" id="{823E988D-00B3-C08D-2711-825F8D839BD9}"/>
              </a:ext>
            </a:extLst>
          </p:cNvPr>
          <p:cNvSpPr>
            <a:spLocks noChangeShapeType="1"/>
          </p:cNvSpPr>
          <p:nvPr/>
        </p:nvSpPr>
        <p:spPr bwMode="auto">
          <a:xfrm rot="5400000" flipH="1">
            <a:off x="3467100" y="5600700"/>
            <a:ext cx="838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3531" name="Line 15">
            <a:extLst>
              <a:ext uri="{FF2B5EF4-FFF2-40B4-BE49-F238E27FC236}">
                <a16:creationId xmlns:a16="http://schemas.microsoft.com/office/drawing/2014/main" id="{C4A52119-9D70-B88B-0974-B106B905A358}"/>
              </a:ext>
            </a:extLst>
          </p:cNvPr>
          <p:cNvSpPr>
            <a:spLocks noChangeShapeType="1"/>
          </p:cNvSpPr>
          <p:nvPr/>
        </p:nvSpPr>
        <p:spPr bwMode="auto">
          <a:xfrm>
            <a:off x="1981200" y="51816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0" name="Text Box 16">
            <a:extLst>
              <a:ext uri="{FF2B5EF4-FFF2-40B4-BE49-F238E27FC236}">
                <a16:creationId xmlns:a16="http://schemas.microsoft.com/office/drawing/2014/main" id="{14CE6DB7-E403-6822-A82E-E0A4C5E62151}"/>
              </a:ext>
            </a:extLst>
          </p:cNvPr>
          <p:cNvSpPr txBox="1">
            <a:spLocks noChangeArrowheads="1"/>
          </p:cNvSpPr>
          <p:nvPr/>
        </p:nvSpPr>
        <p:spPr bwMode="auto">
          <a:xfrm>
            <a:off x="1981200" y="48006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l-GR" sz="2000">
                <a:latin typeface="Arial" panose="020B0604020202020204" pitchFamily="34" charset="0"/>
              </a:rPr>
              <a:t>Αναλώσιμα υλικά</a:t>
            </a:r>
            <a:endParaRPr lang="en-US" altLang="en-US" sz="2000">
              <a:latin typeface="Arial" panose="020B0604020202020204" pitchFamily="34" charset="0"/>
            </a:endParaRPr>
          </a:p>
        </p:txBody>
      </p:sp>
      <p:sp>
        <p:nvSpPr>
          <p:cNvPr id="28" name="Text Box 23">
            <a:extLst>
              <a:ext uri="{FF2B5EF4-FFF2-40B4-BE49-F238E27FC236}">
                <a16:creationId xmlns:a16="http://schemas.microsoft.com/office/drawing/2014/main" id="{FFB2D497-FB49-933B-0C6C-BCFEC98DD352}"/>
              </a:ext>
            </a:extLst>
          </p:cNvPr>
          <p:cNvSpPr txBox="1">
            <a:spLocks noChangeArrowheads="1"/>
          </p:cNvSpPr>
          <p:nvPr/>
        </p:nvSpPr>
        <p:spPr bwMode="auto">
          <a:xfrm>
            <a:off x="6324600" y="48006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Ταμείο</a:t>
            </a:r>
            <a:endParaRPr lang="en-US" altLang="en-US" sz="2000">
              <a:latin typeface="Arial" panose="020B0604020202020204" pitchFamily="34" charset="0"/>
            </a:endParaRPr>
          </a:p>
        </p:txBody>
      </p:sp>
      <p:sp>
        <p:nvSpPr>
          <p:cNvPr id="63534" name="Line 11">
            <a:extLst>
              <a:ext uri="{FF2B5EF4-FFF2-40B4-BE49-F238E27FC236}">
                <a16:creationId xmlns:a16="http://schemas.microsoft.com/office/drawing/2014/main" id="{FC34E639-B0B6-84E7-F3D2-83E282456A4D}"/>
              </a:ext>
            </a:extLst>
          </p:cNvPr>
          <p:cNvSpPr>
            <a:spLocks noChangeShapeType="1"/>
          </p:cNvSpPr>
          <p:nvPr/>
        </p:nvSpPr>
        <p:spPr bwMode="auto">
          <a:xfrm rot="5400000" flipH="1">
            <a:off x="7810500" y="5600700"/>
            <a:ext cx="838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3" name="Text Box 17">
            <a:extLst>
              <a:ext uri="{FF2B5EF4-FFF2-40B4-BE49-F238E27FC236}">
                <a16:creationId xmlns:a16="http://schemas.microsoft.com/office/drawing/2014/main" id="{BF8A081C-DB43-5D22-AAA1-ACC941709C05}"/>
              </a:ext>
            </a:extLst>
          </p:cNvPr>
          <p:cNvSpPr txBox="1">
            <a:spLocks noChangeArrowheads="1"/>
          </p:cNvSpPr>
          <p:nvPr/>
        </p:nvSpPr>
        <p:spPr bwMode="auto">
          <a:xfrm>
            <a:off x="1828800" y="52419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0</a:t>
            </a:r>
            <a:r>
              <a:rPr lang="en-US" altLang="en-US" sz="2000">
                <a:latin typeface="Arial" panose="020B0604020202020204" pitchFamily="34" charset="0"/>
              </a:rPr>
              <a:t>2</a:t>
            </a:r>
            <a:r>
              <a:rPr lang="el-GR" altLang="en-US" sz="2000">
                <a:latin typeface="Arial" panose="020B0604020202020204" pitchFamily="34" charset="0"/>
              </a:rPr>
              <a:t>/06</a:t>
            </a:r>
            <a:r>
              <a:rPr lang="en-US" altLang="en-US" sz="2000">
                <a:latin typeface="Arial" panose="020B0604020202020204" pitchFamily="34" charset="0"/>
              </a:rPr>
              <a:t>	700</a:t>
            </a:r>
          </a:p>
        </p:txBody>
      </p:sp>
      <p:sp>
        <p:nvSpPr>
          <p:cNvPr id="63536" name="Line 15">
            <a:extLst>
              <a:ext uri="{FF2B5EF4-FFF2-40B4-BE49-F238E27FC236}">
                <a16:creationId xmlns:a16="http://schemas.microsoft.com/office/drawing/2014/main" id="{DB8600B0-79BF-8FDA-6AC6-9B1857B5FC21}"/>
              </a:ext>
            </a:extLst>
          </p:cNvPr>
          <p:cNvSpPr>
            <a:spLocks noChangeShapeType="1"/>
          </p:cNvSpPr>
          <p:nvPr/>
        </p:nvSpPr>
        <p:spPr bwMode="auto">
          <a:xfrm>
            <a:off x="6324600" y="51816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5" name="Text Box 17">
            <a:extLst>
              <a:ext uri="{FF2B5EF4-FFF2-40B4-BE49-F238E27FC236}">
                <a16:creationId xmlns:a16="http://schemas.microsoft.com/office/drawing/2014/main" id="{10159047-1C89-B63D-97F8-4631EC67A7B8}"/>
              </a:ext>
            </a:extLst>
          </p:cNvPr>
          <p:cNvSpPr txBox="1">
            <a:spLocks noChangeArrowheads="1"/>
          </p:cNvSpPr>
          <p:nvPr/>
        </p:nvSpPr>
        <p:spPr bwMode="auto">
          <a:xfrm>
            <a:off x="8153400" y="52419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0</a:t>
            </a:r>
            <a:r>
              <a:rPr lang="en-US" altLang="en-US" sz="2000">
                <a:latin typeface="Arial" panose="020B0604020202020204" pitchFamily="34" charset="0"/>
              </a:rPr>
              <a:t>2</a:t>
            </a:r>
            <a:r>
              <a:rPr lang="el-GR" altLang="en-US" sz="2000">
                <a:latin typeface="Arial" panose="020B0604020202020204" pitchFamily="34" charset="0"/>
              </a:rPr>
              <a:t>/06</a:t>
            </a:r>
            <a:r>
              <a:rPr lang="en-US" altLang="en-US" sz="2000">
                <a:latin typeface="Arial" panose="020B0604020202020204" pitchFamily="34" charset="0"/>
              </a:rPr>
              <a:t>	700</a:t>
            </a:r>
          </a:p>
        </p:txBody>
      </p:sp>
      <p:sp>
        <p:nvSpPr>
          <p:cNvPr id="22" name="Footer Placeholder 8">
            <a:extLst>
              <a:ext uri="{FF2B5EF4-FFF2-40B4-BE49-F238E27FC236}">
                <a16:creationId xmlns:a16="http://schemas.microsoft.com/office/drawing/2014/main" id="{BB08248D-727D-4175-9F0F-F7B15AA6C525}"/>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1" grpId="0"/>
      <p:bldP spid="20" grpId="0" autoUpdateAnimBg="0"/>
      <p:bldP spid="28" grpId="0" autoUpdateAnimBg="0"/>
      <p:bldP spid="33"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6200EF-2C81-8EEB-8EFA-6229D5FE761B}"/>
              </a:ext>
            </a:extLst>
          </p:cNvPr>
          <p:cNvSpPr/>
          <p:nvPr/>
        </p:nvSpPr>
        <p:spPr bwMode="auto">
          <a:xfrm>
            <a:off x="1828800" y="2530475"/>
            <a:ext cx="8534400" cy="211226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sp>
        <p:nvSpPr>
          <p:cNvPr id="14" name="Rectangle 13">
            <a:extLst>
              <a:ext uri="{FF2B5EF4-FFF2-40B4-BE49-F238E27FC236}">
                <a16:creationId xmlns:a16="http://schemas.microsoft.com/office/drawing/2014/main" id="{4F08F0D0-0B9F-9F64-317D-076EB00BF365}"/>
              </a:ext>
            </a:extLst>
          </p:cNvPr>
          <p:cNvSpPr/>
          <p:nvPr/>
        </p:nvSpPr>
        <p:spPr>
          <a:xfrm>
            <a:off x="2057400" y="428626"/>
            <a:ext cx="8153400" cy="210026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Προπληρωμένα έξοδα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300" b="1">
                <a:latin typeface="Arial" panose="020B0604020202020204" pitchFamily="34" charset="0"/>
              </a:rPr>
              <a:t>Αναλώσιμα υλικά</a:t>
            </a:r>
            <a:r>
              <a:rPr lang="en-US" altLang="el-GR" sz="2300" b="1">
                <a:latin typeface="Arial" panose="020B0604020202020204" pitchFamily="34" charset="0"/>
              </a:rPr>
              <a:t>.  </a:t>
            </a:r>
            <a:r>
              <a:rPr lang="el-GR" altLang="el-GR" sz="2300">
                <a:latin typeface="Arial" panose="020B0604020202020204" pitchFamily="34" charset="0"/>
              </a:rPr>
              <a:t>Η απογραφή στις </a:t>
            </a:r>
            <a:r>
              <a:rPr lang="en-US" altLang="el-GR" sz="2200">
                <a:latin typeface="Arial" panose="020B0604020202020204" pitchFamily="34" charset="0"/>
              </a:rPr>
              <a:t>30 </a:t>
            </a:r>
            <a:r>
              <a:rPr lang="el-GR" altLang="el-GR" sz="2200">
                <a:latin typeface="Arial" panose="020B0604020202020204" pitchFamily="34" charset="0"/>
              </a:rPr>
              <a:t>Ιουνίου έδειξε ότι η αξία των αναλώσιμων υλικών που απομένουν ανέρχεται σε </a:t>
            </a:r>
            <a:r>
              <a:rPr lang="en-US" altLang="el-GR" sz="2200">
                <a:latin typeface="Arial" panose="020B0604020202020204" pitchFamily="34" charset="0"/>
              </a:rPr>
              <a:t>$400. </a:t>
            </a:r>
            <a:r>
              <a:rPr lang="el-GR" altLang="el-GR" sz="2200">
                <a:latin typeface="Arial" panose="020B0604020202020204" pitchFamily="34" charset="0"/>
              </a:rPr>
              <a:t>Η εταιρεία κάνει την ακόλουθη εγγραφή</a:t>
            </a:r>
            <a:r>
              <a:rPr lang="en-US" altLang="el-GR" sz="2200">
                <a:latin typeface="Arial" panose="020B0604020202020204" pitchFamily="34" charset="0"/>
              </a:rPr>
              <a:t>.</a:t>
            </a:r>
          </a:p>
        </p:txBody>
      </p:sp>
      <p:sp>
        <p:nvSpPr>
          <p:cNvPr id="65541" name="Text Box 13">
            <a:extLst>
              <a:ext uri="{FF2B5EF4-FFF2-40B4-BE49-F238E27FC236}">
                <a16:creationId xmlns:a16="http://schemas.microsoft.com/office/drawing/2014/main" id="{18F2D455-76D3-7D9E-E6D5-2EAEAAB75D0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graphicFrame>
        <p:nvGraphicFramePr>
          <p:cNvPr id="13" name="Table 12">
            <a:extLst>
              <a:ext uri="{FF2B5EF4-FFF2-40B4-BE49-F238E27FC236}">
                <a16:creationId xmlns:a16="http://schemas.microsoft.com/office/drawing/2014/main" id="{1CB992B0-1415-9888-9955-536CCFC60473}"/>
              </a:ext>
            </a:extLst>
          </p:cNvPr>
          <p:cNvGraphicFramePr>
            <a:graphicFrameLocks noGrp="1"/>
          </p:cNvGraphicFramePr>
          <p:nvPr/>
        </p:nvGraphicFramePr>
        <p:xfrm>
          <a:off x="2057400" y="2870200"/>
          <a:ext cx="8077200" cy="1625600"/>
        </p:xfrm>
        <a:graphic>
          <a:graphicData uri="http://schemas.openxmlformats.org/drawingml/2006/table">
            <a:tbl>
              <a:tblPr/>
              <a:tblGrid>
                <a:gridCol w="460375">
                  <a:extLst>
                    <a:ext uri="{9D8B030D-6E8A-4147-A177-3AD203B41FA5}">
                      <a16:colId xmlns:a16="http://schemas.microsoft.com/office/drawing/2014/main" val="735466172"/>
                    </a:ext>
                  </a:extLst>
                </a:gridCol>
                <a:gridCol w="987425">
                  <a:extLst>
                    <a:ext uri="{9D8B030D-6E8A-4147-A177-3AD203B41FA5}">
                      <a16:colId xmlns:a16="http://schemas.microsoft.com/office/drawing/2014/main" val="1691510444"/>
                    </a:ext>
                  </a:extLst>
                </a:gridCol>
                <a:gridCol w="3581400">
                  <a:extLst>
                    <a:ext uri="{9D8B030D-6E8A-4147-A177-3AD203B41FA5}">
                      <a16:colId xmlns:a16="http://schemas.microsoft.com/office/drawing/2014/main" val="1343789228"/>
                    </a:ext>
                  </a:extLst>
                </a:gridCol>
                <a:gridCol w="1524000">
                  <a:extLst>
                    <a:ext uri="{9D8B030D-6E8A-4147-A177-3AD203B41FA5}">
                      <a16:colId xmlns:a16="http://schemas.microsoft.com/office/drawing/2014/main" val="3124180547"/>
                    </a:ext>
                  </a:extLst>
                </a:gridCol>
                <a:gridCol w="1524000">
                  <a:extLst>
                    <a:ext uri="{9D8B030D-6E8A-4147-A177-3AD203B41FA5}">
                      <a16:colId xmlns:a16="http://schemas.microsoft.com/office/drawing/2014/main" val="225789769"/>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769282229"/>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a:ln>
                            <a:noFill/>
                          </a:ln>
                          <a:solidFill>
                            <a:schemeClr val="tx1"/>
                          </a:solidFill>
                          <a:effectLst/>
                          <a:latin typeface="Arial" panose="020B0604020202020204" pitchFamily="34" charset="0"/>
                        </a:rPr>
                        <a:t>30/06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30660384"/>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202568577"/>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72733121"/>
                  </a:ext>
                </a:extLst>
              </a:tr>
            </a:tbl>
          </a:graphicData>
        </a:graphic>
      </p:graphicFrame>
      <p:sp>
        <p:nvSpPr>
          <p:cNvPr id="5" name="TextBox 4">
            <a:extLst>
              <a:ext uri="{FF2B5EF4-FFF2-40B4-BE49-F238E27FC236}">
                <a16:creationId xmlns:a16="http://schemas.microsoft.com/office/drawing/2014/main" id="{8A056AE0-EF8F-D475-6CE3-80DA7AAFFAB3}"/>
              </a:ext>
            </a:extLst>
          </p:cNvPr>
          <p:cNvSpPr txBox="1"/>
          <p:nvPr/>
        </p:nvSpPr>
        <p:spPr>
          <a:xfrm>
            <a:off x="3581400" y="3260726"/>
            <a:ext cx="35052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Αναλωθέντα υλικά</a:t>
            </a:r>
            <a:endParaRPr lang="en-US" altLang="el-GR" sz="2000">
              <a:latin typeface="Arial" panose="020B0604020202020204" pitchFamily="34" charset="0"/>
            </a:endParaRPr>
          </a:p>
        </p:txBody>
      </p:sp>
      <p:sp>
        <p:nvSpPr>
          <p:cNvPr id="17" name="TextBox 16">
            <a:extLst>
              <a:ext uri="{FF2B5EF4-FFF2-40B4-BE49-F238E27FC236}">
                <a16:creationId xmlns:a16="http://schemas.microsoft.com/office/drawing/2014/main" id="{58CB36C6-B014-256B-F362-0DD6D02676D7}"/>
              </a:ext>
            </a:extLst>
          </p:cNvPr>
          <p:cNvSpPr txBox="1"/>
          <p:nvPr/>
        </p:nvSpPr>
        <p:spPr>
          <a:xfrm>
            <a:off x="3581400" y="3716339"/>
            <a:ext cx="3505200" cy="396875"/>
          </a:xfrm>
          <a:prstGeom prst="rect">
            <a:avLst/>
          </a:prstGeom>
          <a:noFill/>
        </p:spPr>
        <p:txBody>
          <a:bodyPr anchor="ctr">
            <a:spAutoFit/>
          </a:bodyPr>
          <a:lstStyle>
            <a:lvl1pPr marL="46355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Αναλώσιμα υλικά</a:t>
            </a:r>
            <a:endParaRPr lang="en-US" altLang="el-GR" sz="2000">
              <a:latin typeface="Arial" panose="020B0604020202020204" pitchFamily="34" charset="0"/>
            </a:endParaRPr>
          </a:p>
        </p:txBody>
      </p:sp>
      <p:sp>
        <p:nvSpPr>
          <p:cNvPr id="18" name="TextBox 17">
            <a:extLst>
              <a:ext uri="{FF2B5EF4-FFF2-40B4-BE49-F238E27FC236}">
                <a16:creationId xmlns:a16="http://schemas.microsoft.com/office/drawing/2014/main" id="{084921C1-B80B-275F-0FD6-3EC19084B9DC}"/>
              </a:ext>
            </a:extLst>
          </p:cNvPr>
          <p:cNvSpPr txBox="1"/>
          <p:nvPr/>
        </p:nvSpPr>
        <p:spPr>
          <a:xfrm>
            <a:off x="7086600" y="3336926"/>
            <a:ext cx="1447800" cy="396875"/>
          </a:xfrm>
          <a:prstGeom prst="rect">
            <a:avLst/>
          </a:prstGeom>
          <a:noFill/>
        </p:spPr>
        <p:txBody>
          <a:bodyPr>
            <a:spAutoFit/>
          </a:bodyPr>
          <a:lstStyle/>
          <a:p>
            <a:pPr algn="r" eaLnBrk="0" hangingPunct="0">
              <a:defRPr/>
            </a:pPr>
            <a:r>
              <a:rPr lang="en-US" sz="2000" dirty="0"/>
              <a:t>300</a:t>
            </a:r>
          </a:p>
        </p:txBody>
      </p:sp>
      <p:sp>
        <p:nvSpPr>
          <p:cNvPr id="21" name="TextBox 20">
            <a:extLst>
              <a:ext uri="{FF2B5EF4-FFF2-40B4-BE49-F238E27FC236}">
                <a16:creationId xmlns:a16="http://schemas.microsoft.com/office/drawing/2014/main" id="{DD58A68B-BEE6-EFE7-A0B5-FAC25598F3B0}"/>
              </a:ext>
            </a:extLst>
          </p:cNvPr>
          <p:cNvSpPr txBox="1"/>
          <p:nvPr/>
        </p:nvSpPr>
        <p:spPr>
          <a:xfrm>
            <a:off x="8610600" y="3657600"/>
            <a:ext cx="1447800" cy="400050"/>
          </a:xfrm>
          <a:prstGeom prst="rect">
            <a:avLst/>
          </a:prstGeom>
          <a:noFill/>
        </p:spPr>
        <p:txBody>
          <a:bodyPr anchor="ctr">
            <a:spAutoFit/>
          </a:bodyPr>
          <a:lstStyle/>
          <a:p>
            <a:pPr algn="r" eaLnBrk="0" hangingPunct="0">
              <a:defRPr/>
            </a:pPr>
            <a:r>
              <a:rPr lang="en-US" sz="2000" dirty="0"/>
              <a:t>300</a:t>
            </a:r>
          </a:p>
        </p:txBody>
      </p:sp>
      <p:sp>
        <p:nvSpPr>
          <p:cNvPr id="65578" name="Line 11">
            <a:extLst>
              <a:ext uri="{FF2B5EF4-FFF2-40B4-BE49-F238E27FC236}">
                <a16:creationId xmlns:a16="http://schemas.microsoft.com/office/drawing/2014/main" id="{AE0FCC78-729F-1D5B-073B-DC2FF16F5170}"/>
              </a:ext>
            </a:extLst>
          </p:cNvPr>
          <p:cNvSpPr>
            <a:spLocks noChangeShapeType="1"/>
          </p:cNvSpPr>
          <p:nvPr/>
        </p:nvSpPr>
        <p:spPr bwMode="auto">
          <a:xfrm rot="5400000" flipH="1">
            <a:off x="3352800" y="5715000"/>
            <a:ext cx="10668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5579" name="Line 15">
            <a:extLst>
              <a:ext uri="{FF2B5EF4-FFF2-40B4-BE49-F238E27FC236}">
                <a16:creationId xmlns:a16="http://schemas.microsoft.com/office/drawing/2014/main" id="{86C7B0C2-352C-66B4-1100-BAE341954F6F}"/>
              </a:ext>
            </a:extLst>
          </p:cNvPr>
          <p:cNvSpPr>
            <a:spLocks noChangeShapeType="1"/>
          </p:cNvSpPr>
          <p:nvPr/>
        </p:nvSpPr>
        <p:spPr bwMode="auto">
          <a:xfrm>
            <a:off x="1981200" y="51816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5580" name="Text Box 16">
            <a:extLst>
              <a:ext uri="{FF2B5EF4-FFF2-40B4-BE49-F238E27FC236}">
                <a16:creationId xmlns:a16="http://schemas.microsoft.com/office/drawing/2014/main" id="{6B68E239-B6B8-0767-8852-517422D29604}"/>
              </a:ext>
            </a:extLst>
          </p:cNvPr>
          <p:cNvSpPr txBox="1">
            <a:spLocks noChangeArrowheads="1"/>
          </p:cNvSpPr>
          <p:nvPr/>
        </p:nvSpPr>
        <p:spPr bwMode="auto">
          <a:xfrm>
            <a:off x="1981200" y="48006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l-GR" sz="2000">
                <a:latin typeface="Arial" panose="020B0604020202020204" pitchFamily="34" charset="0"/>
              </a:rPr>
              <a:t>Αναλώσιμα υλικά</a:t>
            </a:r>
            <a:endParaRPr lang="en-US" altLang="en-US" sz="2000">
              <a:latin typeface="Arial" panose="020B0604020202020204" pitchFamily="34" charset="0"/>
            </a:endParaRPr>
          </a:p>
        </p:txBody>
      </p:sp>
      <p:sp>
        <p:nvSpPr>
          <p:cNvPr id="28" name="Text Box 23">
            <a:extLst>
              <a:ext uri="{FF2B5EF4-FFF2-40B4-BE49-F238E27FC236}">
                <a16:creationId xmlns:a16="http://schemas.microsoft.com/office/drawing/2014/main" id="{EC439E51-9EA3-2811-BF4A-6BAA83550079}"/>
              </a:ext>
            </a:extLst>
          </p:cNvPr>
          <p:cNvSpPr txBox="1">
            <a:spLocks noChangeArrowheads="1"/>
          </p:cNvSpPr>
          <p:nvPr/>
        </p:nvSpPr>
        <p:spPr bwMode="auto">
          <a:xfrm>
            <a:off x="6324600" y="48006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Αναλώσιμα υλικά</a:t>
            </a:r>
            <a:endParaRPr lang="en-US" altLang="en-US" sz="2000">
              <a:latin typeface="Arial" panose="020B0604020202020204" pitchFamily="34" charset="0"/>
            </a:endParaRPr>
          </a:p>
        </p:txBody>
      </p:sp>
      <p:sp>
        <p:nvSpPr>
          <p:cNvPr id="65582" name="Line 11">
            <a:extLst>
              <a:ext uri="{FF2B5EF4-FFF2-40B4-BE49-F238E27FC236}">
                <a16:creationId xmlns:a16="http://schemas.microsoft.com/office/drawing/2014/main" id="{20A98756-BDEF-414E-6DFB-C0BA37B668DA}"/>
              </a:ext>
            </a:extLst>
          </p:cNvPr>
          <p:cNvSpPr>
            <a:spLocks noChangeShapeType="1"/>
          </p:cNvSpPr>
          <p:nvPr/>
        </p:nvSpPr>
        <p:spPr bwMode="auto">
          <a:xfrm rot="5400000" flipH="1">
            <a:off x="7810500" y="5600700"/>
            <a:ext cx="838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65583" name="Text Box 17">
            <a:extLst>
              <a:ext uri="{FF2B5EF4-FFF2-40B4-BE49-F238E27FC236}">
                <a16:creationId xmlns:a16="http://schemas.microsoft.com/office/drawing/2014/main" id="{2D67E244-FB31-D163-8B50-7E293D41F1C4}"/>
              </a:ext>
            </a:extLst>
          </p:cNvPr>
          <p:cNvSpPr txBox="1">
            <a:spLocks noChangeArrowheads="1"/>
          </p:cNvSpPr>
          <p:nvPr/>
        </p:nvSpPr>
        <p:spPr bwMode="auto">
          <a:xfrm>
            <a:off x="1828800" y="52419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0</a:t>
            </a:r>
            <a:r>
              <a:rPr lang="en-US" altLang="en-US" sz="2000">
                <a:latin typeface="Arial" panose="020B0604020202020204" pitchFamily="34" charset="0"/>
              </a:rPr>
              <a:t>2</a:t>
            </a:r>
            <a:r>
              <a:rPr lang="el-GR" altLang="en-US" sz="2000">
                <a:latin typeface="Arial" panose="020B0604020202020204" pitchFamily="34" charset="0"/>
              </a:rPr>
              <a:t>/06</a:t>
            </a:r>
            <a:r>
              <a:rPr lang="en-US" altLang="en-US" sz="2000">
                <a:latin typeface="Arial" panose="020B0604020202020204" pitchFamily="34" charset="0"/>
              </a:rPr>
              <a:t>	700</a:t>
            </a:r>
          </a:p>
        </p:txBody>
      </p:sp>
      <p:sp>
        <p:nvSpPr>
          <p:cNvPr id="65584" name="Line 15">
            <a:extLst>
              <a:ext uri="{FF2B5EF4-FFF2-40B4-BE49-F238E27FC236}">
                <a16:creationId xmlns:a16="http://schemas.microsoft.com/office/drawing/2014/main" id="{90300301-8E9B-6E3F-63C6-F058E849944A}"/>
              </a:ext>
            </a:extLst>
          </p:cNvPr>
          <p:cNvSpPr>
            <a:spLocks noChangeShapeType="1"/>
          </p:cNvSpPr>
          <p:nvPr/>
        </p:nvSpPr>
        <p:spPr bwMode="auto">
          <a:xfrm>
            <a:off x="6324600" y="51816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5" name="Text Box 17">
            <a:extLst>
              <a:ext uri="{FF2B5EF4-FFF2-40B4-BE49-F238E27FC236}">
                <a16:creationId xmlns:a16="http://schemas.microsoft.com/office/drawing/2014/main" id="{B26A92F3-176F-8C9A-A71E-8154496B5D9C}"/>
              </a:ext>
            </a:extLst>
          </p:cNvPr>
          <p:cNvSpPr txBox="1">
            <a:spLocks noChangeArrowheads="1"/>
          </p:cNvSpPr>
          <p:nvPr/>
        </p:nvSpPr>
        <p:spPr bwMode="auto">
          <a:xfrm>
            <a:off x="6172200" y="52419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300</a:t>
            </a:r>
          </a:p>
        </p:txBody>
      </p:sp>
      <p:sp>
        <p:nvSpPr>
          <p:cNvPr id="22" name="Text Box 17">
            <a:extLst>
              <a:ext uri="{FF2B5EF4-FFF2-40B4-BE49-F238E27FC236}">
                <a16:creationId xmlns:a16="http://schemas.microsoft.com/office/drawing/2014/main" id="{C7D763D3-18C0-E1E1-7FF3-AB06E3BE6551}"/>
              </a:ext>
            </a:extLst>
          </p:cNvPr>
          <p:cNvSpPr txBox="1">
            <a:spLocks noChangeArrowheads="1"/>
          </p:cNvSpPr>
          <p:nvPr/>
        </p:nvSpPr>
        <p:spPr bwMode="auto">
          <a:xfrm>
            <a:off x="3886200" y="52419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300</a:t>
            </a:r>
          </a:p>
        </p:txBody>
      </p:sp>
      <p:sp>
        <p:nvSpPr>
          <p:cNvPr id="23" name="Line 15">
            <a:extLst>
              <a:ext uri="{FF2B5EF4-FFF2-40B4-BE49-F238E27FC236}">
                <a16:creationId xmlns:a16="http://schemas.microsoft.com/office/drawing/2014/main" id="{6D35CC24-5059-B43D-AF77-7B25110D1CAF}"/>
              </a:ext>
            </a:extLst>
          </p:cNvPr>
          <p:cNvSpPr>
            <a:spLocks noChangeShapeType="1"/>
          </p:cNvSpPr>
          <p:nvPr/>
        </p:nvSpPr>
        <p:spPr bwMode="auto">
          <a:xfrm>
            <a:off x="1981200" y="57150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4" name="Text Box 17">
            <a:extLst>
              <a:ext uri="{FF2B5EF4-FFF2-40B4-BE49-F238E27FC236}">
                <a16:creationId xmlns:a16="http://schemas.microsoft.com/office/drawing/2014/main" id="{471DF3F4-D52E-20D6-DECC-5A811CEA058F}"/>
              </a:ext>
            </a:extLst>
          </p:cNvPr>
          <p:cNvSpPr txBox="1">
            <a:spLocks noChangeArrowheads="1"/>
          </p:cNvSpPr>
          <p:nvPr/>
        </p:nvSpPr>
        <p:spPr bwMode="auto">
          <a:xfrm>
            <a:off x="1828800" y="57753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Υπ</a:t>
            </a:r>
            <a:r>
              <a:rPr lang="en-US" altLang="en-US" sz="2000">
                <a:latin typeface="Arial" panose="020B0604020202020204" pitchFamily="34" charset="0"/>
              </a:rPr>
              <a:t>.	400</a:t>
            </a:r>
          </a:p>
        </p:txBody>
      </p:sp>
      <p:cxnSp>
        <p:nvCxnSpPr>
          <p:cNvPr id="25" name="Straight Arrow Connector 24">
            <a:extLst>
              <a:ext uri="{FF2B5EF4-FFF2-40B4-BE49-F238E27FC236}">
                <a16:creationId xmlns:a16="http://schemas.microsoft.com/office/drawing/2014/main" id="{F6EE3133-763B-4E8C-F9DB-FB93A903D910}"/>
              </a:ext>
            </a:extLst>
          </p:cNvPr>
          <p:cNvCxnSpPr/>
          <p:nvPr/>
        </p:nvCxnSpPr>
        <p:spPr bwMode="auto">
          <a:xfrm>
            <a:off x="5886450" y="5440363"/>
            <a:ext cx="304800" cy="0"/>
          </a:xfrm>
          <a:prstGeom prst="straightConnector1">
            <a:avLst/>
          </a:prstGeom>
          <a:solidFill>
            <a:schemeClr val="accent1"/>
          </a:solidFill>
          <a:ln w="38100" cap="sq" cmpd="sng" algn="ctr">
            <a:solidFill>
              <a:schemeClr val="accent6">
                <a:lumMod val="50000"/>
              </a:schemeClr>
            </a:solidFill>
            <a:prstDash val="solid"/>
            <a:round/>
            <a:headEnd type="none" w="sm" len="sm"/>
            <a:tailEnd type="arrow"/>
          </a:ln>
          <a:effectLst/>
        </p:spPr>
      </p:cxnSp>
      <p:sp>
        <p:nvSpPr>
          <p:cNvPr id="27" name="Footer Placeholder 8">
            <a:extLst>
              <a:ext uri="{FF2B5EF4-FFF2-40B4-BE49-F238E27FC236}">
                <a16:creationId xmlns:a16="http://schemas.microsoft.com/office/drawing/2014/main" id="{3D79E502-AFD5-3D07-1C64-2E9081023F4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par>
                          <p:cTn id="38" fill="hold" nodeType="afterGroup">
                            <p:stCondLst>
                              <p:cond delay="15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1" grpId="0"/>
      <p:bldP spid="28" grpId="0" autoUpdateAnimBg="0"/>
      <p:bldP spid="35" grpId="0"/>
      <p:bldP spid="22"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B3A9D4E-2CB6-C8DA-C70B-C2E563403608}"/>
              </a:ext>
            </a:extLst>
          </p:cNvPr>
          <p:cNvPicPr>
            <a:picLocks noChangeAspect="1" noChangeArrowheads="1"/>
          </p:cNvPicPr>
          <p:nvPr/>
        </p:nvPicPr>
        <p:blipFill>
          <a:blip r:embed="rId3"/>
          <a:srcRect/>
          <a:stretch>
            <a:fillRect/>
          </a:stretch>
        </p:blipFill>
        <p:spPr bwMode="auto">
          <a:xfrm>
            <a:off x="1837900" y="457200"/>
            <a:ext cx="8525301" cy="5791200"/>
          </a:xfrm>
          <a:prstGeom prst="rect">
            <a:avLst/>
          </a:prstGeom>
          <a:noFill/>
          <a:ln>
            <a:noFill/>
          </a:ln>
          <a:effectLst>
            <a:innerShdw blurRad="114300">
              <a:prstClr val="black"/>
            </a:innerShdw>
          </a:effectLst>
        </p:spPr>
      </p:pic>
      <p:sp>
        <p:nvSpPr>
          <p:cNvPr id="67586" name="Text Box 13">
            <a:extLst>
              <a:ext uri="{FF2B5EF4-FFF2-40B4-BE49-F238E27FC236}">
                <a16:creationId xmlns:a16="http://schemas.microsoft.com/office/drawing/2014/main" id="{C0B2A83D-9C82-CEEC-CA1F-39B6E859BD2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pic>
        <p:nvPicPr>
          <p:cNvPr id="67588" name="Picture 3">
            <a:extLst>
              <a:ext uri="{FF2B5EF4-FFF2-40B4-BE49-F238E27FC236}">
                <a16:creationId xmlns:a16="http://schemas.microsoft.com/office/drawing/2014/main" id="{A998D131-FD51-232A-5B8A-F260445B5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550864"/>
            <a:ext cx="83661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9EF383-7F3A-6DED-AFF2-CB913015FEB4}"/>
              </a:ext>
            </a:extLst>
          </p:cNvPr>
          <p:cNvSpPr/>
          <p:nvPr/>
        </p:nvSpPr>
        <p:spPr>
          <a:xfrm>
            <a:off x="2057400" y="1447801"/>
            <a:ext cx="8001000" cy="2530475"/>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l-GR" altLang="el-GR" sz="2000">
                <a:latin typeface="Arial" panose="020B0604020202020204" pitchFamily="34" charset="0"/>
              </a:rPr>
              <a:t>Στις αρχές του μήνα, τα αναλώσιμα υλικά ήταν </a:t>
            </a:r>
            <a:r>
              <a:rPr lang="en-US" altLang="el-GR" sz="2000">
                <a:latin typeface="Arial" panose="020B0604020202020204" pitchFamily="34" charset="0"/>
              </a:rPr>
              <a:t>$5</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Μέσα στο μήνα αγοράστηκαν υλικά αξίας</a:t>
            </a:r>
            <a:r>
              <a:rPr lang="en-US" altLang="el-GR" sz="2000">
                <a:latin typeface="Arial" panose="020B0604020202020204" pitchFamily="34" charset="0"/>
              </a:rPr>
              <a:t> $7</a:t>
            </a:r>
            <a:r>
              <a:rPr lang="el-GR" altLang="el-GR" sz="2000">
                <a:latin typeface="Arial" panose="020B0604020202020204" pitchFamily="34" charset="0"/>
              </a:rPr>
              <a:t>.</a:t>
            </a:r>
            <a:r>
              <a:rPr lang="en-US" altLang="el-GR" sz="2000">
                <a:latin typeface="Arial" panose="020B0604020202020204" pitchFamily="34" charset="0"/>
              </a:rPr>
              <a:t>000. </a:t>
            </a:r>
            <a:r>
              <a:rPr lang="el-GR" altLang="el-GR" sz="2000">
                <a:latin typeface="Arial" panose="020B0604020202020204" pitchFamily="34" charset="0"/>
              </a:rPr>
              <a:t>Στο τέλος του μήνα, το υπόλοιπο των υλικών ήταν </a:t>
            </a:r>
            <a:r>
              <a:rPr lang="en-US" altLang="el-GR" sz="2000">
                <a:latin typeface="Arial" panose="020B0604020202020204" pitchFamily="34" charset="0"/>
              </a:rPr>
              <a:t>$3</a:t>
            </a:r>
            <a:r>
              <a:rPr lang="el-GR" altLang="el-GR" sz="2000">
                <a:latin typeface="Arial" panose="020B0604020202020204" pitchFamily="34" charset="0"/>
              </a:rPr>
              <a:t>.</a:t>
            </a:r>
            <a:r>
              <a:rPr lang="en-US" altLang="el-GR" sz="2000">
                <a:latin typeface="Arial" panose="020B0604020202020204" pitchFamily="34" charset="0"/>
              </a:rPr>
              <a:t>000. </a:t>
            </a:r>
          </a:p>
          <a:p>
            <a:pPr algn="l">
              <a:lnSpc>
                <a:spcPct val="125000"/>
              </a:lnSpc>
              <a:spcBef>
                <a:spcPts val="600"/>
              </a:spcBef>
            </a:pPr>
            <a:r>
              <a:rPr lang="en-US" altLang="el-GR" sz="2000">
                <a:latin typeface="Arial" panose="020B0604020202020204" pitchFamily="34" charset="0"/>
              </a:rPr>
              <a:t>■ </a:t>
            </a:r>
            <a:r>
              <a:rPr lang="el-GR" altLang="el-GR" sz="2000">
                <a:latin typeface="Arial" panose="020B0604020202020204" pitchFamily="34" charset="0"/>
              </a:rPr>
              <a:t>Ποιά είναι η εγγραφή προσαρμογής;</a:t>
            </a:r>
            <a:endParaRPr lang="en-US" altLang="el-GR" sz="2000">
              <a:latin typeface="Arial" panose="020B0604020202020204" pitchFamily="34" charset="0"/>
            </a:endParaRPr>
          </a:p>
          <a:p>
            <a:pPr algn="l">
              <a:lnSpc>
                <a:spcPct val="125000"/>
              </a:lnSpc>
              <a:spcBef>
                <a:spcPts val="600"/>
              </a:spcBef>
            </a:pPr>
            <a:r>
              <a:rPr lang="en-US" altLang="el-GR" sz="2000">
                <a:latin typeface="Arial" panose="020B0604020202020204" pitchFamily="34" charset="0"/>
              </a:rPr>
              <a:t>■ </a:t>
            </a:r>
            <a:r>
              <a:rPr lang="el-GR" altLang="el-GR" sz="2000">
                <a:latin typeface="Arial" panose="020B0604020202020204" pitchFamily="34" charset="0"/>
              </a:rPr>
              <a:t>Ποιό είναι το υπόλοιπο τέλους του λογαριασμού των αναλώσιμων υλικών;</a:t>
            </a:r>
            <a:endParaRPr lang="en-US" altLang="el-GR" sz="2000">
              <a:latin typeface="Arial" panose="020B0604020202020204" pitchFamily="34" charset="0"/>
            </a:endParaRPr>
          </a:p>
        </p:txBody>
      </p:sp>
      <p:cxnSp>
        <p:nvCxnSpPr>
          <p:cNvPr id="67590" name="Straight Connector 4">
            <a:extLst>
              <a:ext uri="{FF2B5EF4-FFF2-40B4-BE49-F238E27FC236}">
                <a16:creationId xmlns:a16="http://schemas.microsoft.com/office/drawing/2014/main" id="{CCA397E8-1B86-FD12-F526-0C67D091A55B}"/>
              </a:ext>
            </a:extLst>
          </p:cNvPr>
          <p:cNvCxnSpPr>
            <a:cxnSpLocks noChangeShapeType="1"/>
          </p:cNvCxnSpPr>
          <p:nvPr/>
        </p:nvCxnSpPr>
        <p:spPr bwMode="auto">
          <a:xfrm>
            <a:off x="2133600" y="3657600"/>
            <a:ext cx="7924800" cy="0"/>
          </a:xfrm>
          <a:prstGeom prst="line">
            <a:avLst/>
          </a:prstGeom>
          <a:noFill/>
          <a:ln w="28575" cap="sq" algn="ctr">
            <a:solidFill>
              <a:schemeClr val="tx1"/>
            </a:solidFill>
            <a:prstDash val="sysDash"/>
            <a:round/>
            <a:headEnd type="none" w="sm" len="sm"/>
            <a:tailEnd type="none" w="sm" len="sm"/>
          </a:ln>
        </p:spPr>
      </p:cxnSp>
      <p:sp>
        <p:nvSpPr>
          <p:cNvPr id="15" name="Rectangle 14">
            <a:extLst>
              <a:ext uri="{FF2B5EF4-FFF2-40B4-BE49-F238E27FC236}">
                <a16:creationId xmlns:a16="http://schemas.microsoft.com/office/drawing/2014/main" id="{2C306918-E832-AB5C-30F8-52A32CF91290}"/>
              </a:ext>
            </a:extLst>
          </p:cNvPr>
          <p:cNvSpPr/>
          <p:nvPr/>
        </p:nvSpPr>
        <p:spPr>
          <a:xfrm>
            <a:off x="2057400" y="3810000"/>
            <a:ext cx="8001000" cy="404598"/>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l-GR" altLang="el-GR" sz="1800" b="1">
                <a:latin typeface="Arial" panose="020B0604020202020204" pitchFamily="34" charset="0"/>
              </a:rPr>
              <a:t>Απάντηση</a:t>
            </a:r>
            <a:r>
              <a:rPr lang="en-US" altLang="el-GR" sz="1800" b="1">
                <a:latin typeface="Arial" panose="020B0604020202020204" pitchFamily="34" charset="0"/>
              </a:rPr>
              <a:t>:</a:t>
            </a:r>
          </a:p>
        </p:txBody>
      </p:sp>
      <p:pic>
        <p:nvPicPr>
          <p:cNvPr id="11" name="Picture 3">
            <a:extLst>
              <a:ext uri="{FF2B5EF4-FFF2-40B4-BE49-F238E27FC236}">
                <a16:creationId xmlns:a16="http://schemas.microsoft.com/office/drawing/2014/main" id="{A42F7CB0-394F-DC44-84AD-B917CED2B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8382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CB42E251-6639-C620-AAB2-91711AC1D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1054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8">
            <a:extLst>
              <a:ext uri="{FF2B5EF4-FFF2-40B4-BE49-F238E27FC236}">
                <a16:creationId xmlns:a16="http://schemas.microsoft.com/office/drawing/2014/main" id="{47C88AB4-DA64-0597-D942-06681C475BF8}"/>
              </a:ext>
            </a:extLst>
          </p:cNvPr>
          <p:cNvSpPr txBox="1">
            <a:spLocks/>
          </p:cNvSpPr>
          <p:nvPr/>
        </p:nvSpPr>
        <p:spPr>
          <a:xfrm>
            <a:off x="3962400" y="67056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67597" name="Picture 13">
            <a:extLst>
              <a:ext uri="{FF2B5EF4-FFF2-40B4-BE49-F238E27FC236}">
                <a16:creationId xmlns:a16="http://schemas.microsoft.com/office/drawing/2014/main" id="{080F512E-CDEC-98DB-0E26-E161D606D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267200"/>
            <a:ext cx="7239000" cy="15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3">
            <a:extLst>
              <a:ext uri="{FF2B5EF4-FFF2-40B4-BE49-F238E27FC236}">
                <a16:creationId xmlns:a16="http://schemas.microsoft.com/office/drawing/2014/main" id="{BCDA125E-2A3D-CB04-90B3-C5775D552914}"/>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1</a:t>
            </a:r>
          </a:p>
        </p:txBody>
      </p:sp>
      <p:sp>
        <p:nvSpPr>
          <p:cNvPr id="4" name="Rectangle 3">
            <a:extLst>
              <a:ext uri="{FF2B5EF4-FFF2-40B4-BE49-F238E27FC236}">
                <a16:creationId xmlns:a16="http://schemas.microsoft.com/office/drawing/2014/main" id="{C990AA6D-7FA5-7596-E842-3C491450FEAE}"/>
              </a:ext>
            </a:extLst>
          </p:cNvPr>
          <p:cNvSpPr/>
          <p:nvPr/>
        </p:nvSpPr>
        <p:spPr bwMode="auto">
          <a:xfrm>
            <a:off x="1981200" y="1638300"/>
            <a:ext cx="3962400" cy="762000"/>
          </a:xfrm>
          <a:prstGeom prst="rect">
            <a:avLst/>
          </a:prstGeom>
          <a:solidFill>
            <a:schemeClr val="bg1">
              <a:lumMod val="85000"/>
            </a:schemeClr>
          </a:solidFill>
          <a:ln w="28575" cap="sq" cmpd="sng" algn="ctr">
            <a:solidFill>
              <a:schemeClr val="tx1"/>
            </a:solidFill>
            <a:prstDash val="solid"/>
            <a:round/>
            <a:headEnd type="none" w="sm" len="sm"/>
            <a:tailEnd type="none" w="sm" len="sm"/>
          </a:ln>
          <a:effectLst/>
        </p:spPr>
        <p:txBody>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l-GR" altLang="el-GR" sz="2500" b="1">
                <a:latin typeface="Arial" panose="020B0604020202020204" pitchFamily="34" charset="0"/>
              </a:rPr>
              <a:t>Λογιστική των δεδουλευμένων</a:t>
            </a:r>
            <a:endParaRPr lang="en-US" altLang="el-GR" sz="2500" b="1">
              <a:latin typeface="Arial" panose="020B0604020202020204" pitchFamily="34" charset="0"/>
            </a:endParaRPr>
          </a:p>
        </p:txBody>
      </p:sp>
      <p:sp>
        <p:nvSpPr>
          <p:cNvPr id="8" name="Rectangle 7">
            <a:extLst>
              <a:ext uri="{FF2B5EF4-FFF2-40B4-BE49-F238E27FC236}">
                <a16:creationId xmlns:a16="http://schemas.microsoft.com/office/drawing/2014/main" id="{DB7A299D-7F3B-6D0F-56BD-F1BD01C933F9}"/>
              </a:ext>
            </a:extLst>
          </p:cNvPr>
          <p:cNvSpPr/>
          <p:nvPr/>
        </p:nvSpPr>
        <p:spPr bwMode="auto">
          <a:xfrm>
            <a:off x="6172200" y="1752600"/>
            <a:ext cx="4038600" cy="533400"/>
          </a:xfrm>
          <a:prstGeom prst="rect">
            <a:avLst/>
          </a:prstGeom>
          <a:solidFill>
            <a:schemeClr val="bg1">
              <a:lumMod val="85000"/>
            </a:schemeClr>
          </a:solidFill>
          <a:ln w="28575" cap="sq" cmpd="sng" algn="ctr">
            <a:solidFill>
              <a:schemeClr val="tx1"/>
            </a:solidFill>
            <a:prstDash val="solid"/>
            <a:round/>
            <a:headEnd type="none" w="sm" len="sm"/>
            <a:tailEnd type="none" w="sm" len="sm"/>
          </a:ln>
          <a:effectLst/>
        </p:spPr>
        <p:txBody>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l-GR" altLang="el-GR" sz="2500" b="1">
                <a:latin typeface="Arial" panose="020B0604020202020204" pitchFamily="34" charset="0"/>
              </a:rPr>
              <a:t>Ταμειακή λογιστική</a:t>
            </a:r>
            <a:endParaRPr lang="en-US" altLang="el-GR" sz="2500" b="1">
              <a:latin typeface="Arial" panose="020B0604020202020204" pitchFamily="34" charset="0"/>
            </a:endParaRPr>
          </a:p>
        </p:txBody>
      </p:sp>
      <p:sp>
        <p:nvSpPr>
          <p:cNvPr id="9" name="Rectangle 8">
            <a:extLst>
              <a:ext uri="{FF2B5EF4-FFF2-40B4-BE49-F238E27FC236}">
                <a16:creationId xmlns:a16="http://schemas.microsoft.com/office/drawing/2014/main" id="{C08D8A68-0797-4F4F-075F-5C8BBF6C8D94}"/>
              </a:ext>
            </a:extLst>
          </p:cNvPr>
          <p:cNvSpPr/>
          <p:nvPr/>
        </p:nvSpPr>
        <p:spPr bwMode="auto">
          <a:xfrm>
            <a:off x="2057400" y="2286000"/>
            <a:ext cx="3886200" cy="3886200"/>
          </a:xfrm>
          <a:prstGeom prst="rect">
            <a:avLst/>
          </a:prstGeom>
          <a:noFill/>
          <a:ln w="12700" cap="sq" cmpd="sng" algn="ctr">
            <a:noFill/>
            <a:prstDash val="solid"/>
            <a:round/>
            <a:headEnd type="none" w="sm" len="sm"/>
            <a:tailEnd type="none" w="sm" len="sm"/>
          </a:ln>
          <a:effectLst/>
        </p:spPr>
        <p:txBody>
          <a:bodyPr tIns="91440"/>
          <a:lstStyle>
            <a:lvl1pPr marL="457200" indent="-347663" algn="ctr" eaLnBrk="0" hangingPunct="0">
              <a:defRPr sz="2400">
                <a:solidFill>
                  <a:schemeClr val="tx1"/>
                </a:solidFill>
                <a:latin typeface="Times New Roman" panose="02020603050405020304" pitchFamily="18" charset="0"/>
              </a:defRPr>
            </a:lvl1pPr>
            <a:lvl2pPr marL="914400" indent="-347663"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ts val="600"/>
              </a:spcBef>
              <a:buClr>
                <a:srgbClr val="740000"/>
              </a:buClr>
              <a:buSzPct val="80000"/>
              <a:buFont typeface="Wingdings" panose="05000000000000000000" pitchFamily="2" charset="2"/>
              <a:buChar char="u"/>
            </a:pPr>
            <a:r>
              <a:rPr lang="el-GR" altLang="el-GR" sz="1900" dirty="0">
                <a:latin typeface="Arial" panose="020B0604020202020204" pitchFamily="34" charset="0"/>
              </a:rPr>
              <a:t>Απεικονίζει τις επιπτώσεις μιας συναλλαγής τη στιγμή που πραγματοποιείται</a:t>
            </a:r>
            <a:endParaRPr lang="en-US" altLang="el-GR" sz="1900" dirty="0">
              <a:latin typeface="Arial" panose="020B0604020202020204" pitchFamily="34" charset="0"/>
            </a:endParaRPr>
          </a:p>
          <a:p>
            <a:pPr algn="l">
              <a:lnSpc>
                <a:spcPct val="120000"/>
              </a:lnSpc>
              <a:spcBef>
                <a:spcPts val="600"/>
              </a:spcBef>
              <a:buClr>
                <a:srgbClr val="740000"/>
              </a:buClr>
              <a:buSzPct val="80000"/>
              <a:buFont typeface="Wingdings" panose="05000000000000000000" pitchFamily="2" charset="2"/>
              <a:buChar char="u"/>
            </a:pPr>
            <a:r>
              <a:rPr lang="el-GR" altLang="el-GR" sz="1900" dirty="0">
                <a:latin typeface="Arial" panose="020B0604020202020204" pitchFamily="34" charset="0"/>
              </a:rPr>
              <a:t>Απαιτείται από τις Γενικά Παραδεκτές Λογιστικές Αρχές</a:t>
            </a:r>
            <a:endParaRPr lang="en-US" altLang="el-GR" sz="1900" dirty="0">
              <a:latin typeface="Arial" panose="020B0604020202020204" pitchFamily="34" charset="0"/>
            </a:endParaRPr>
          </a:p>
          <a:p>
            <a:pPr algn="l">
              <a:lnSpc>
                <a:spcPct val="120000"/>
              </a:lnSpc>
              <a:spcBef>
                <a:spcPts val="600"/>
              </a:spcBef>
              <a:buClr>
                <a:srgbClr val="740000"/>
              </a:buClr>
              <a:buSzPct val="80000"/>
              <a:buFont typeface="Wingdings" panose="05000000000000000000" pitchFamily="2" charset="2"/>
              <a:buChar char="u"/>
            </a:pPr>
            <a:r>
              <a:rPr lang="el-GR" altLang="el-GR" sz="1900" dirty="0">
                <a:latin typeface="Arial" panose="020B0604020202020204" pitchFamily="34" charset="0"/>
              </a:rPr>
              <a:t>Καταχωρεί</a:t>
            </a:r>
            <a:r>
              <a:rPr lang="en-US" altLang="el-GR" sz="1900" dirty="0">
                <a:latin typeface="Arial" panose="020B0604020202020204" pitchFamily="34" charset="0"/>
              </a:rPr>
              <a:t>:</a:t>
            </a:r>
          </a:p>
          <a:p>
            <a:pPr lvl="1" algn="l">
              <a:lnSpc>
                <a:spcPct val="120000"/>
              </a:lnSpc>
              <a:spcBef>
                <a:spcPts val="600"/>
              </a:spcBef>
              <a:buClr>
                <a:srgbClr val="740000"/>
              </a:buClr>
              <a:buSzPct val="80000"/>
              <a:buFont typeface="Arial" panose="020B0604020202020204" pitchFamily="34" charset="0"/>
              <a:buChar char="►"/>
            </a:pPr>
            <a:r>
              <a:rPr lang="el-GR" altLang="el-GR" sz="1800" dirty="0">
                <a:latin typeface="Arial" panose="020B0604020202020204" pitchFamily="34" charset="0"/>
              </a:rPr>
              <a:t>Τα έσοδα όταν πραγματοποιούνται</a:t>
            </a:r>
            <a:endParaRPr lang="en-US" altLang="el-GR" sz="1800" dirty="0">
              <a:latin typeface="Arial" panose="020B0604020202020204" pitchFamily="34" charset="0"/>
            </a:endParaRPr>
          </a:p>
          <a:p>
            <a:pPr lvl="1" algn="l">
              <a:lnSpc>
                <a:spcPct val="120000"/>
              </a:lnSpc>
              <a:spcBef>
                <a:spcPts val="600"/>
              </a:spcBef>
              <a:buClr>
                <a:srgbClr val="740000"/>
              </a:buClr>
              <a:buSzPct val="80000"/>
              <a:buFont typeface="Arial" panose="020B0604020202020204" pitchFamily="34" charset="0"/>
              <a:buChar char="►"/>
            </a:pPr>
            <a:r>
              <a:rPr lang="el-GR" altLang="el-GR" sz="1800" dirty="0">
                <a:latin typeface="Arial" panose="020B0604020202020204" pitchFamily="34" charset="0"/>
              </a:rPr>
              <a:t>Τα έξοδα όταν πραγματοποιούνται</a:t>
            </a:r>
            <a:endParaRPr lang="en-US" altLang="el-GR" sz="1900" dirty="0">
              <a:latin typeface="Arial" panose="020B0604020202020204" pitchFamily="34" charset="0"/>
            </a:endParaRPr>
          </a:p>
        </p:txBody>
      </p:sp>
      <p:sp>
        <p:nvSpPr>
          <p:cNvPr id="10" name="Rectangle 9">
            <a:extLst>
              <a:ext uri="{FF2B5EF4-FFF2-40B4-BE49-F238E27FC236}">
                <a16:creationId xmlns:a16="http://schemas.microsoft.com/office/drawing/2014/main" id="{C2C80F17-8B00-79E3-8D0B-EA9EF507A3FC}"/>
              </a:ext>
            </a:extLst>
          </p:cNvPr>
          <p:cNvSpPr/>
          <p:nvPr/>
        </p:nvSpPr>
        <p:spPr bwMode="auto">
          <a:xfrm>
            <a:off x="6248400" y="2438400"/>
            <a:ext cx="3886200" cy="3886200"/>
          </a:xfrm>
          <a:prstGeom prst="rect">
            <a:avLst/>
          </a:prstGeom>
          <a:noFill/>
          <a:ln w="12700" cap="sq" cmpd="sng" algn="ctr">
            <a:noFill/>
            <a:prstDash val="solid"/>
            <a:round/>
            <a:headEnd type="none" w="sm" len="sm"/>
            <a:tailEnd type="none" w="sm" len="sm"/>
          </a:ln>
          <a:effectLst/>
        </p:spPr>
        <p:txBody>
          <a:bodyPr tIns="91440"/>
          <a:lstStyle>
            <a:lvl1pPr marL="457200" indent="-347663" algn="ctr" eaLnBrk="0" hangingPunct="0">
              <a:defRPr sz="2400">
                <a:solidFill>
                  <a:schemeClr val="tx1"/>
                </a:solidFill>
                <a:latin typeface="Times New Roman" panose="02020603050405020304" pitchFamily="18" charset="0"/>
              </a:defRPr>
            </a:lvl1pPr>
            <a:lvl2pPr marL="914400" indent="-347663"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0000"/>
              </a:lnSpc>
              <a:spcBef>
                <a:spcPts val="600"/>
              </a:spcBef>
              <a:buClr>
                <a:srgbClr val="740000"/>
              </a:buClr>
              <a:buSzPct val="80000"/>
              <a:buFont typeface="Wingdings" panose="05000000000000000000" pitchFamily="2" charset="2"/>
              <a:buChar char="u"/>
            </a:pPr>
            <a:r>
              <a:rPr lang="el-GR" altLang="el-GR" sz="1900">
                <a:latin typeface="Arial" panose="020B0604020202020204" pitchFamily="34" charset="0"/>
              </a:rPr>
              <a:t>Καταχωρεί μόνο ταμειακές συναλλαγές</a:t>
            </a:r>
            <a:endParaRPr lang="en-US" altLang="el-GR" sz="1900">
              <a:latin typeface="Arial" panose="020B0604020202020204" pitchFamily="34" charset="0"/>
            </a:endParaRPr>
          </a:p>
          <a:p>
            <a:pPr lvl="1" algn="l">
              <a:lnSpc>
                <a:spcPct val="120000"/>
              </a:lnSpc>
              <a:spcBef>
                <a:spcPts val="600"/>
              </a:spcBef>
              <a:buClr>
                <a:srgbClr val="740000"/>
              </a:buClr>
              <a:buSzPct val="80000"/>
              <a:buFont typeface="Arial" panose="020B0604020202020204" pitchFamily="34" charset="0"/>
              <a:buChar char="►"/>
            </a:pPr>
            <a:r>
              <a:rPr lang="el-GR" altLang="el-GR" sz="1800">
                <a:latin typeface="Arial" panose="020B0604020202020204" pitchFamily="34" charset="0"/>
              </a:rPr>
              <a:t>Εισπράξεις</a:t>
            </a:r>
            <a:endParaRPr lang="en-US" altLang="el-GR" sz="1800">
              <a:latin typeface="Arial" panose="020B0604020202020204" pitchFamily="34" charset="0"/>
            </a:endParaRPr>
          </a:p>
          <a:p>
            <a:pPr lvl="1" algn="l">
              <a:lnSpc>
                <a:spcPct val="120000"/>
              </a:lnSpc>
              <a:spcBef>
                <a:spcPts val="600"/>
              </a:spcBef>
              <a:buClr>
                <a:srgbClr val="740000"/>
              </a:buClr>
              <a:buSzPct val="80000"/>
              <a:buFont typeface="Arial" panose="020B0604020202020204" pitchFamily="34" charset="0"/>
              <a:buChar char="►"/>
            </a:pPr>
            <a:r>
              <a:rPr lang="el-GR" altLang="el-GR" sz="1800">
                <a:latin typeface="Arial" panose="020B0604020202020204" pitchFamily="34" charset="0"/>
              </a:rPr>
              <a:t>Πληρωμές</a:t>
            </a:r>
            <a:endParaRPr lang="en-US" altLang="el-GR" sz="1800">
              <a:latin typeface="Arial" panose="020B0604020202020204" pitchFamily="34" charset="0"/>
            </a:endParaRPr>
          </a:p>
          <a:p>
            <a:pPr algn="l">
              <a:lnSpc>
                <a:spcPct val="120000"/>
              </a:lnSpc>
              <a:spcBef>
                <a:spcPts val="600"/>
              </a:spcBef>
              <a:buClr>
                <a:srgbClr val="740000"/>
              </a:buClr>
              <a:buSzPct val="80000"/>
              <a:buFont typeface="Wingdings" panose="05000000000000000000" pitchFamily="2" charset="2"/>
              <a:buChar char="u"/>
            </a:pPr>
            <a:r>
              <a:rPr lang="el-GR" altLang="el-GR" sz="1900">
                <a:latin typeface="Arial" panose="020B0604020202020204" pitchFamily="34" charset="0"/>
              </a:rPr>
              <a:t>Αγνοεί σημαντική πληροφορία</a:t>
            </a:r>
          </a:p>
          <a:p>
            <a:pPr algn="l">
              <a:lnSpc>
                <a:spcPct val="120000"/>
              </a:lnSpc>
              <a:spcBef>
                <a:spcPts val="600"/>
              </a:spcBef>
              <a:buClr>
                <a:srgbClr val="740000"/>
              </a:buClr>
              <a:buSzPct val="80000"/>
              <a:buFont typeface="Wingdings" panose="05000000000000000000" pitchFamily="2" charset="2"/>
              <a:buChar char="u"/>
            </a:pPr>
            <a:r>
              <a:rPr lang="el-GR" altLang="el-GR" sz="1900">
                <a:latin typeface="Arial" panose="020B0604020202020204" pitchFamily="34" charset="0"/>
              </a:rPr>
              <a:t>Καταλήγει σε ατελείς οικονομικές καταστάσεις</a:t>
            </a:r>
            <a:endParaRPr lang="en-US" altLang="el-GR" sz="1900">
              <a:latin typeface="Arial" panose="020B0604020202020204" pitchFamily="34" charset="0"/>
            </a:endParaRPr>
          </a:p>
          <a:p>
            <a:pPr algn="l">
              <a:lnSpc>
                <a:spcPct val="120000"/>
              </a:lnSpc>
              <a:spcBef>
                <a:spcPts val="600"/>
              </a:spcBef>
              <a:buClr>
                <a:srgbClr val="740000"/>
              </a:buClr>
              <a:buSzPct val="80000"/>
              <a:buFont typeface="Wingdings" panose="05000000000000000000" pitchFamily="2" charset="2"/>
              <a:buChar char="u"/>
            </a:pPr>
            <a:r>
              <a:rPr lang="el-GR" altLang="el-GR" sz="1900">
                <a:latin typeface="Arial" panose="020B0604020202020204" pitchFamily="34" charset="0"/>
              </a:rPr>
              <a:t>Χρησιμοποιείται μόνο από τις μικρότερες επιχειρήσεις</a:t>
            </a:r>
            <a:endParaRPr lang="en-US" altLang="el-GR" sz="1900">
              <a:latin typeface="Arial" panose="020B0604020202020204" pitchFamily="34" charset="0"/>
            </a:endParaRPr>
          </a:p>
        </p:txBody>
      </p:sp>
      <p:sp>
        <p:nvSpPr>
          <p:cNvPr id="11" name="Rectangle 1031">
            <a:extLst>
              <a:ext uri="{FF2B5EF4-FFF2-40B4-BE49-F238E27FC236}">
                <a16:creationId xmlns:a16="http://schemas.microsoft.com/office/drawing/2014/main" id="{A1E47CCB-5AE0-0484-55F1-437B1A13EB53}"/>
              </a:ext>
            </a:extLst>
          </p:cNvPr>
          <p:cNvSpPr txBox="1">
            <a:spLocks noChangeArrowheads="1"/>
          </p:cNvSpPr>
          <p:nvPr/>
        </p:nvSpPr>
        <p:spPr bwMode="auto">
          <a:xfrm>
            <a:off x="2057400" y="270589"/>
            <a:ext cx="8229600" cy="1012825"/>
          </a:xfrm>
          <a:prstGeom prst="rect">
            <a:avLst/>
          </a:prstGeom>
          <a:noFill/>
          <a:ln w="63500">
            <a:noFill/>
            <a:miter lim="800000"/>
            <a:headEnd/>
            <a:tailEnd/>
          </a:ln>
          <a:effectLst/>
        </p:spPr>
        <p:txBody>
          <a:bodyPr lIns="90488" tIns="44450" rIns="90488" bIns="44450" anchor="ct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dirty="0">
                <a:solidFill>
                  <a:srgbClr val="0000BF"/>
                </a:solidFill>
                <a:latin typeface="Arial" panose="020B0604020202020204" pitchFamily="34" charset="0"/>
              </a:rPr>
              <a:t>Διευκρίνηση του λόγου διαφοροποίησης της λογιστικής των δεδουλευμένων από τη λογιστική ταμειακής βάσης</a:t>
            </a:r>
            <a:endParaRPr lang="en-US" altLang="el-GR" sz="3000" b="1" dirty="0">
              <a:solidFill>
                <a:srgbClr val="0000BF"/>
              </a:solidFill>
              <a:latin typeface="Arial" panose="020B0604020202020204" pitchFamily="34" charset="0"/>
            </a:endParaRPr>
          </a:p>
        </p:txBody>
      </p:sp>
      <p:sp>
        <p:nvSpPr>
          <p:cNvPr id="13" name="Footer Placeholder 8">
            <a:extLst>
              <a:ext uri="{FF2B5EF4-FFF2-40B4-BE49-F238E27FC236}">
                <a16:creationId xmlns:a16="http://schemas.microsoft.com/office/drawing/2014/main" id="{D070E839-F870-13F1-F4F4-1C1511654160}"/>
              </a:ext>
            </a:extLst>
          </p:cNvPr>
          <p:cNvSpPr txBox="1">
            <a:spLocks/>
          </p:cNvSpPr>
          <p:nvPr/>
        </p:nvSpPr>
        <p:spPr>
          <a:xfrm>
            <a:off x="4076700" y="6510338"/>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25E215-4761-EEBD-4048-39CA31BA528F}"/>
              </a:ext>
            </a:extLst>
          </p:cNvPr>
          <p:cNvSpPr/>
          <p:nvPr/>
        </p:nvSpPr>
        <p:spPr>
          <a:xfrm>
            <a:off x="2057400" y="1066801"/>
            <a:ext cx="8153400" cy="12430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Δεδουλευμένα έσοδα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200">
                <a:latin typeface="Arial" panose="020B0604020202020204" pitchFamily="34" charset="0"/>
              </a:rPr>
              <a:t>Έσοδα που πραγματοποιούνται πριν την είσπραξη χρημάτων</a:t>
            </a:r>
            <a:r>
              <a:rPr lang="en-US" altLang="el-GR" sz="2200">
                <a:latin typeface="Arial" panose="020B0604020202020204" pitchFamily="34" charset="0"/>
              </a:rPr>
              <a:t>.</a:t>
            </a:r>
          </a:p>
        </p:txBody>
      </p:sp>
      <p:sp>
        <p:nvSpPr>
          <p:cNvPr id="10" name="Rectangle 1031">
            <a:extLst>
              <a:ext uri="{FF2B5EF4-FFF2-40B4-BE49-F238E27FC236}">
                <a16:creationId xmlns:a16="http://schemas.microsoft.com/office/drawing/2014/main" id="{7DD8DC23-5D4F-C221-E950-46BAE22A03AB}"/>
              </a:ext>
            </a:extLst>
          </p:cNvPr>
          <p:cNvSpPr txBox="1">
            <a:spLocks noChangeArrowheads="1"/>
          </p:cNvSpPr>
          <p:nvPr/>
        </p:nvSpPr>
        <p:spPr bwMode="auto">
          <a:xfrm>
            <a:off x="2057400" y="457200"/>
            <a:ext cx="8229600" cy="609600"/>
          </a:xfrm>
          <a:prstGeom prst="rect">
            <a:avLst/>
          </a:prstGeom>
          <a:noFill/>
          <a:ln w="63500">
            <a:noFill/>
            <a:miter lim="800000"/>
            <a:headEnd/>
            <a:tailEnd/>
          </a:ln>
          <a:effectLst/>
        </p:spPr>
        <p:txBody>
          <a:bodyPr lIns="90488" tIns="44450" rIns="90488" bIns="44450" anchor="ct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Προσαρμογή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λογαριασμών</a:t>
            </a:r>
            <a:endParaRPr lang="en-US" altLang="el-GR" sz="3000" b="1">
              <a:solidFill>
                <a:srgbClr val="0000BF"/>
              </a:solidFill>
              <a:latin typeface="Arial" panose="020B0604020202020204" pitchFamily="34" charset="0"/>
            </a:endParaRPr>
          </a:p>
        </p:txBody>
      </p:sp>
      <p:sp>
        <p:nvSpPr>
          <p:cNvPr id="94211" name="Text Box 13">
            <a:extLst>
              <a:ext uri="{FF2B5EF4-FFF2-40B4-BE49-F238E27FC236}">
                <a16:creationId xmlns:a16="http://schemas.microsoft.com/office/drawing/2014/main" id="{FDD4FAB4-12F6-201E-E151-3A6A1B96E09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94212" name="Rectangle 4">
            <a:extLst>
              <a:ext uri="{FF2B5EF4-FFF2-40B4-BE49-F238E27FC236}">
                <a16:creationId xmlns:a16="http://schemas.microsoft.com/office/drawing/2014/main" id="{774E3C52-BA8B-178B-7DA1-80AF27909E19}"/>
              </a:ext>
            </a:extLst>
          </p:cNvPr>
          <p:cNvSpPr>
            <a:spLocks noChangeArrowheads="1"/>
          </p:cNvSpPr>
          <p:nvPr/>
        </p:nvSpPr>
        <p:spPr bwMode="auto">
          <a:xfrm>
            <a:off x="2209800" y="4513264"/>
            <a:ext cx="3810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defRPr sz="2400">
                <a:solidFill>
                  <a:schemeClr val="tx1"/>
                </a:solidFill>
                <a:latin typeface="Times New Roman" panose="02020603050405020304" pitchFamily="18" charset="0"/>
              </a:defRPr>
            </a:lvl1pPr>
            <a:lvl2pPr marL="685800" indent="-45720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Aft>
                <a:spcPct val="20000"/>
              </a:spcAft>
              <a:buClr>
                <a:srgbClr val="800000"/>
              </a:buClr>
              <a:buSzPct val="80000"/>
              <a:buFont typeface="Wingdings" panose="05000000000000000000" pitchFamily="2" charset="2"/>
              <a:buChar char="u"/>
            </a:pPr>
            <a:r>
              <a:rPr lang="el-GR" altLang="en-US" sz="2200">
                <a:solidFill>
                  <a:schemeClr val="bg2"/>
                </a:solidFill>
                <a:latin typeface="Arial" panose="020B0604020202020204" pitchFamily="34" charset="0"/>
              </a:rPr>
              <a:t>Παρεχόμενες υπηρεσίες</a:t>
            </a:r>
            <a:endParaRPr lang="en-US" altLang="en-US" sz="2200">
              <a:solidFill>
                <a:schemeClr val="bg2"/>
              </a:solidFill>
              <a:latin typeface="Arial" panose="020B0604020202020204" pitchFamily="34" charset="0"/>
            </a:endParaRPr>
          </a:p>
          <a:p>
            <a:pPr lvl="1" algn="l">
              <a:lnSpc>
                <a:spcPct val="120000"/>
              </a:lnSpc>
              <a:spcAft>
                <a:spcPct val="20000"/>
              </a:spcAft>
              <a:buClr>
                <a:srgbClr val="800000"/>
              </a:buClr>
              <a:buSzPct val="80000"/>
              <a:buFont typeface="Wingdings" panose="05000000000000000000" pitchFamily="2" charset="2"/>
              <a:buChar char="u"/>
            </a:pPr>
            <a:r>
              <a:rPr lang="el-GR" altLang="en-US" sz="2200">
                <a:solidFill>
                  <a:schemeClr val="bg2"/>
                </a:solidFill>
                <a:latin typeface="Arial" panose="020B0604020202020204" pitchFamily="34" charset="0"/>
              </a:rPr>
              <a:t>Ενοίκια</a:t>
            </a:r>
            <a:endParaRPr lang="en-US" altLang="en-US" sz="2200">
              <a:solidFill>
                <a:schemeClr val="bg2"/>
              </a:solidFill>
              <a:latin typeface="Arial" panose="020B0604020202020204" pitchFamily="34" charset="0"/>
            </a:endParaRPr>
          </a:p>
          <a:p>
            <a:pPr lvl="1" algn="l">
              <a:lnSpc>
                <a:spcPct val="120000"/>
              </a:lnSpc>
              <a:spcAft>
                <a:spcPct val="20000"/>
              </a:spcAft>
              <a:buClr>
                <a:srgbClr val="800000"/>
              </a:buClr>
              <a:buSzPct val="80000"/>
              <a:buFont typeface="Wingdings" panose="05000000000000000000" pitchFamily="2" charset="2"/>
              <a:buChar char="u"/>
            </a:pPr>
            <a:r>
              <a:rPr lang="el-GR" altLang="en-US" sz="2200">
                <a:solidFill>
                  <a:schemeClr val="bg2"/>
                </a:solidFill>
                <a:latin typeface="Arial" panose="020B0604020202020204" pitchFamily="34" charset="0"/>
              </a:rPr>
              <a:t>Τόκοι</a:t>
            </a:r>
            <a:endParaRPr lang="en-US" altLang="en-US" sz="2200">
              <a:solidFill>
                <a:schemeClr val="bg2"/>
              </a:solidFill>
              <a:latin typeface="Arial" panose="020B0604020202020204" pitchFamily="34" charset="0"/>
            </a:endParaRPr>
          </a:p>
        </p:txBody>
      </p:sp>
      <p:sp>
        <p:nvSpPr>
          <p:cNvPr id="94213" name="Text Box 7">
            <a:extLst>
              <a:ext uri="{FF2B5EF4-FFF2-40B4-BE49-F238E27FC236}">
                <a16:creationId xmlns:a16="http://schemas.microsoft.com/office/drawing/2014/main" id="{E1CAE59E-F52C-A55B-ACC2-4C7EE5FA9732}"/>
              </a:ext>
            </a:extLst>
          </p:cNvPr>
          <p:cNvSpPr txBox="1">
            <a:spLocks noChangeArrowheads="1"/>
          </p:cNvSpPr>
          <p:nvPr/>
        </p:nvSpPr>
        <p:spPr bwMode="auto">
          <a:xfrm>
            <a:off x="5638800" y="3108326"/>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b="1">
                <a:solidFill>
                  <a:srgbClr val="800000"/>
                </a:solidFill>
                <a:latin typeface="Arial" panose="020B0604020202020204" pitchFamily="34" charset="0"/>
              </a:rPr>
              <a:t>ΠΡΙΝ</a:t>
            </a:r>
            <a:endParaRPr lang="en-US" altLang="en-US" sz="2000" b="1">
              <a:solidFill>
                <a:srgbClr val="800000"/>
              </a:solidFill>
              <a:latin typeface="Arial" panose="020B0604020202020204" pitchFamily="34" charset="0"/>
            </a:endParaRPr>
          </a:p>
        </p:txBody>
      </p:sp>
      <p:sp>
        <p:nvSpPr>
          <p:cNvPr id="94214" name="Rectangle 10">
            <a:extLst>
              <a:ext uri="{FF2B5EF4-FFF2-40B4-BE49-F238E27FC236}">
                <a16:creationId xmlns:a16="http://schemas.microsoft.com/office/drawing/2014/main" id="{D5B26987-48B6-BA51-1F3E-C21916FDB2D5}"/>
              </a:ext>
            </a:extLst>
          </p:cNvPr>
          <p:cNvSpPr>
            <a:spLocks noChangeArrowheads="1"/>
          </p:cNvSpPr>
          <p:nvPr/>
        </p:nvSpPr>
        <p:spPr bwMode="auto">
          <a:xfrm>
            <a:off x="2133600" y="3838576"/>
            <a:ext cx="7315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Aft>
                <a:spcPct val="20000"/>
              </a:spcAft>
              <a:buSzPct val="80000"/>
            </a:pPr>
            <a:r>
              <a:rPr lang="el-GR" altLang="en-US" sz="2300">
                <a:solidFill>
                  <a:schemeClr val="bg2"/>
                </a:solidFill>
                <a:latin typeface="Arial" panose="020B0604020202020204" pitchFamily="34" charset="0"/>
              </a:rPr>
              <a:t>Τα δεδουλευμένα έσοδα πραγματοποιούνται συνήθως:</a:t>
            </a:r>
            <a:endParaRPr lang="en-US" altLang="en-US" sz="2300">
              <a:solidFill>
                <a:schemeClr val="bg2"/>
              </a:solidFill>
              <a:latin typeface="Arial" panose="020B0604020202020204" pitchFamily="34" charset="0"/>
            </a:endParaRPr>
          </a:p>
        </p:txBody>
      </p:sp>
      <p:sp>
        <p:nvSpPr>
          <p:cNvPr id="40968" name="Text Box 11">
            <a:extLst>
              <a:ext uri="{FF2B5EF4-FFF2-40B4-BE49-F238E27FC236}">
                <a16:creationId xmlns:a16="http://schemas.microsoft.com/office/drawing/2014/main" id="{F15BF26C-9ED1-E0D0-9C6C-3D4157EA0784}"/>
              </a:ext>
            </a:extLst>
          </p:cNvPr>
          <p:cNvSpPr txBox="1">
            <a:spLocks noChangeArrowheads="1"/>
          </p:cNvSpPr>
          <p:nvPr/>
        </p:nvSpPr>
        <p:spPr bwMode="auto">
          <a:xfrm>
            <a:off x="7162800" y="3019426"/>
            <a:ext cx="289560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a:latin typeface="Arial" panose="020B0604020202020204" pitchFamily="34" charset="0"/>
              </a:rPr>
              <a:t>Ταμειακή είσπραξη</a:t>
            </a:r>
            <a:endParaRPr lang="en-US" altLang="en-US">
              <a:latin typeface="Arial" panose="020B0604020202020204" pitchFamily="34" charset="0"/>
            </a:endParaRPr>
          </a:p>
        </p:txBody>
      </p:sp>
      <p:sp>
        <p:nvSpPr>
          <p:cNvPr id="40969" name="Text Box 12">
            <a:extLst>
              <a:ext uri="{FF2B5EF4-FFF2-40B4-BE49-F238E27FC236}">
                <a16:creationId xmlns:a16="http://schemas.microsoft.com/office/drawing/2014/main" id="{F9B129CD-3BBC-C5C6-F640-0A2332CC912C}"/>
              </a:ext>
            </a:extLst>
          </p:cNvPr>
          <p:cNvSpPr txBox="1">
            <a:spLocks noChangeArrowheads="1"/>
          </p:cNvSpPr>
          <p:nvPr/>
        </p:nvSpPr>
        <p:spPr bwMode="auto">
          <a:xfrm>
            <a:off x="2438401" y="3019426"/>
            <a:ext cx="3135313"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a:latin typeface="Arial" panose="020B0604020202020204" pitchFamily="34" charset="0"/>
              </a:rPr>
              <a:t>Καταχώριση εσόδου</a:t>
            </a:r>
            <a:endParaRPr lang="en-US" altLang="en-US">
              <a:latin typeface="Arial" panose="020B0604020202020204" pitchFamily="34" charset="0"/>
            </a:endParaRPr>
          </a:p>
        </p:txBody>
      </p:sp>
      <p:sp>
        <p:nvSpPr>
          <p:cNvPr id="12" name="Footer Placeholder 8">
            <a:extLst>
              <a:ext uri="{FF2B5EF4-FFF2-40B4-BE49-F238E27FC236}">
                <a16:creationId xmlns:a16="http://schemas.microsoft.com/office/drawing/2014/main" id="{A5E06BBF-B846-EBA9-270B-3DF23735E2EF}"/>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0685A2-77B0-0313-DC41-EB3AEC9DCE5B}"/>
              </a:ext>
            </a:extLst>
          </p:cNvPr>
          <p:cNvSpPr/>
          <p:nvPr/>
        </p:nvSpPr>
        <p:spPr>
          <a:xfrm>
            <a:off x="2057400" y="428626"/>
            <a:ext cx="8153400" cy="27289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Δεδουλευμένα έσοδα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000">
                <a:latin typeface="Arial" panose="020B0604020202020204" pitchFamily="34" charset="0"/>
              </a:rPr>
              <a:t>Στις15 Ιουνίου η ΤΑΧΥΜΕΤΑΦΟΡΙΚΗ ΑΕ ανέθεσε στην ΕΜΠΟΡΙΚΗ ΑΥΤΟΚΙΝΗΤΩΝ ΑΕ τη μηνιαία συντήρηση των αυτοκινήτων της. Η ΕΜΠΟΡΙΚΗ θα πραγματοποιήσει έσοδα $300 (η μισή αμοιβή) για εργασίες που θα εκτελέσει μεταξύ 15-30 Ιουνίου. Στις 30 Ιουνίου θα γίνει η ακόλουθη εγγραφή</a:t>
            </a:r>
            <a:r>
              <a:rPr lang="en-US" altLang="el-GR" sz="2000">
                <a:latin typeface="Arial" panose="020B0604020202020204" pitchFamily="34" charset="0"/>
              </a:rPr>
              <a:t>:</a:t>
            </a:r>
          </a:p>
        </p:txBody>
      </p:sp>
      <p:sp>
        <p:nvSpPr>
          <p:cNvPr id="96258" name="Text Box 13">
            <a:extLst>
              <a:ext uri="{FF2B5EF4-FFF2-40B4-BE49-F238E27FC236}">
                <a16:creationId xmlns:a16="http://schemas.microsoft.com/office/drawing/2014/main" id="{03375B73-E024-48BE-3EA7-2815F79AC3ED}"/>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96259" name="Line 11">
            <a:extLst>
              <a:ext uri="{FF2B5EF4-FFF2-40B4-BE49-F238E27FC236}">
                <a16:creationId xmlns:a16="http://schemas.microsoft.com/office/drawing/2014/main" id="{4BC974C2-8344-FFD9-59E1-1A19B5B6F401}"/>
              </a:ext>
            </a:extLst>
          </p:cNvPr>
          <p:cNvSpPr>
            <a:spLocks noChangeShapeType="1"/>
          </p:cNvSpPr>
          <p:nvPr/>
        </p:nvSpPr>
        <p:spPr bwMode="auto">
          <a:xfrm rot="5400000" flipH="1">
            <a:off x="3380581" y="5915819"/>
            <a:ext cx="1011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96260" name="Line 15">
            <a:extLst>
              <a:ext uri="{FF2B5EF4-FFF2-40B4-BE49-F238E27FC236}">
                <a16:creationId xmlns:a16="http://schemas.microsoft.com/office/drawing/2014/main" id="{A7F576CA-BA88-AF8E-1F95-D462349AE679}"/>
              </a:ext>
            </a:extLst>
          </p:cNvPr>
          <p:cNvSpPr>
            <a:spLocks noChangeShapeType="1"/>
          </p:cNvSpPr>
          <p:nvPr/>
        </p:nvSpPr>
        <p:spPr bwMode="auto">
          <a:xfrm>
            <a:off x="1981200" y="54102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5" name="Text Box 16">
            <a:extLst>
              <a:ext uri="{FF2B5EF4-FFF2-40B4-BE49-F238E27FC236}">
                <a16:creationId xmlns:a16="http://schemas.microsoft.com/office/drawing/2014/main" id="{0EE0D192-7C71-7C80-FAB7-52AD37B5806F}"/>
              </a:ext>
            </a:extLst>
          </p:cNvPr>
          <p:cNvSpPr txBox="1">
            <a:spLocks noChangeArrowheads="1"/>
          </p:cNvSpPr>
          <p:nvPr/>
        </p:nvSpPr>
        <p:spPr bwMode="auto">
          <a:xfrm>
            <a:off x="1981200" y="5029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Απαιτήσεις</a:t>
            </a:r>
            <a:endParaRPr lang="en-US" altLang="en-US" sz="2000">
              <a:latin typeface="Arial" panose="020B0604020202020204" pitchFamily="34" charset="0"/>
            </a:endParaRPr>
          </a:p>
        </p:txBody>
      </p:sp>
      <p:sp>
        <p:nvSpPr>
          <p:cNvPr id="16" name="Text Box 17">
            <a:extLst>
              <a:ext uri="{FF2B5EF4-FFF2-40B4-BE49-F238E27FC236}">
                <a16:creationId xmlns:a16="http://schemas.microsoft.com/office/drawing/2014/main" id="{44D4B6C7-3286-AAE3-85E9-7859ACD3559C}"/>
              </a:ext>
            </a:extLst>
          </p:cNvPr>
          <p:cNvSpPr txBox="1">
            <a:spLocks noChangeArrowheads="1"/>
          </p:cNvSpPr>
          <p:nvPr/>
        </p:nvSpPr>
        <p:spPr bwMode="auto">
          <a:xfrm>
            <a:off x="18288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	2</a:t>
            </a:r>
            <a:r>
              <a:rPr lang="el-GR" altLang="en-US" sz="2000">
                <a:latin typeface="Arial" panose="020B0604020202020204" pitchFamily="34" charset="0"/>
              </a:rPr>
              <a:t>.</a:t>
            </a:r>
            <a:r>
              <a:rPr lang="en-US" altLang="en-US" sz="2000">
                <a:latin typeface="Arial" panose="020B0604020202020204" pitchFamily="34" charset="0"/>
              </a:rPr>
              <a:t>200</a:t>
            </a:r>
          </a:p>
        </p:txBody>
      </p:sp>
      <p:sp>
        <p:nvSpPr>
          <p:cNvPr id="17" name="Text Box 23">
            <a:extLst>
              <a:ext uri="{FF2B5EF4-FFF2-40B4-BE49-F238E27FC236}">
                <a16:creationId xmlns:a16="http://schemas.microsoft.com/office/drawing/2014/main" id="{C5B1811A-5F0B-10CF-1F84-A983E8EBA86C}"/>
              </a:ext>
            </a:extLst>
          </p:cNvPr>
          <p:cNvSpPr txBox="1">
            <a:spLocks noChangeArrowheads="1"/>
          </p:cNvSpPr>
          <p:nvPr/>
        </p:nvSpPr>
        <p:spPr bwMode="auto">
          <a:xfrm>
            <a:off x="6324600" y="5029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Έσοδα από παροχή υπηρε</a:t>
            </a:r>
            <a:r>
              <a:rPr lang="en-US" altLang="en-US" sz="2000">
                <a:latin typeface="Arial" panose="020B0604020202020204" pitchFamily="34" charset="0"/>
              </a:rPr>
              <a:t>σ</a:t>
            </a:r>
            <a:r>
              <a:rPr lang="el-GR" altLang="en-US" sz="2000">
                <a:latin typeface="Arial" panose="020B0604020202020204" pitchFamily="34" charset="0"/>
              </a:rPr>
              <a:t>ιών</a:t>
            </a:r>
            <a:endParaRPr lang="en-US" altLang="en-US" sz="2000">
              <a:latin typeface="Arial" panose="020B0604020202020204" pitchFamily="34" charset="0"/>
            </a:endParaRPr>
          </a:p>
        </p:txBody>
      </p:sp>
      <p:sp>
        <p:nvSpPr>
          <p:cNvPr id="96264" name="Line 15">
            <a:extLst>
              <a:ext uri="{FF2B5EF4-FFF2-40B4-BE49-F238E27FC236}">
                <a16:creationId xmlns:a16="http://schemas.microsoft.com/office/drawing/2014/main" id="{2CBD3C93-155F-0243-4653-CA8907CDF40F}"/>
              </a:ext>
            </a:extLst>
          </p:cNvPr>
          <p:cNvSpPr>
            <a:spLocks noChangeShapeType="1"/>
          </p:cNvSpPr>
          <p:nvPr/>
        </p:nvSpPr>
        <p:spPr bwMode="auto">
          <a:xfrm>
            <a:off x="6324600" y="54102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0" name="Text Box 17">
            <a:extLst>
              <a:ext uri="{FF2B5EF4-FFF2-40B4-BE49-F238E27FC236}">
                <a16:creationId xmlns:a16="http://schemas.microsoft.com/office/drawing/2014/main" id="{0BCF5963-85F4-021D-C58B-AEB549189163}"/>
              </a:ext>
            </a:extLst>
          </p:cNvPr>
          <p:cNvSpPr txBox="1">
            <a:spLocks noChangeArrowheads="1"/>
          </p:cNvSpPr>
          <p:nvPr/>
        </p:nvSpPr>
        <p:spPr bwMode="auto">
          <a:xfrm>
            <a:off x="82296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	7</a:t>
            </a:r>
            <a:r>
              <a:rPr lang="el-GR" altLang="en-US" sz="2000">
                <a:latin typeface="Arial" panose="020B0604020202020204" pitchFamily="34" charset="0"/>
              </a:rPr>
              <a:t>.</a:t>
            </a:r>
            <a:r>
              <a:rPr lang="en-US" altLang="en-US" sz="2000">
                <a:latin typeface="Arial" panose="020B0604020202020204" pitchFamily="34" charset="0"/>
              </a:rPr>
              <a:t>000</a:t>
            </a:r>
          </a:p>
        </p:txBody>
      </p:sp>
      <p:sp>
        <p:nvSpPr>
          <p:cNvPr id="25" name="Text Box 17">
            <a:extLst>
              <a:ext uri="{FF2B5EF4-FFF2-40B4-BE49-F238E27FC236}">
                <a16:creationId xmlns:a16="http://schemas.microsoft.com/office/drawing/2014/main" id="{1CA48859-BAEA-71C2-8128-FE85560E8C40}"/>
              </a:ext>
            </a:extLst>
          </p:cNvPr>
          <p:cNvSpPr txBox="1">
            <a:spLocks noChangeArrowheads="1"/>
          </p:cNvSpPr>
          <p:nvPr/>
        </p:nvSpPr>
        <p:spPr bwMode="auto">
          <a:xfrm>
            <a:off x="1828800" y="57912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300</a:t>
            </a:r>
          </a:p>
        </p:txBody>
      </p:sp>
      <p:sp>
        <p:nvSpPr>
          <p:cNvPr id="26" name="Text Box 17">
            <a:extLst>
              <a:ext uri="{FF2B5EF4-FFF2-40B4-BE49-F238E27FC236}">
                <a16:creationId xmlns:a16="http://schemas.microsoft.com/office/drawing/2014/main" id="{9820EA8E-EFE9-B0C2-D104-7214070FE0F3}"/>
              </a:ext>
            </a:extLst>
          </p:cNvPr>
          <p:cNvSpPr txBox="1">
            <a:spLocks noChangeArrowheads="1"/>
          </p:cNvSpPr>
          <p:nvPr/>
        </p:nvSpPr>
        <p:spPr bwMode="auto">
          <a:xfrm>
            <a:off x="8229600" y="57912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300</a:t>
            </a:r>
          </a:p>
        </p:txBody>
      </p:sp>
      <p:sp>
        <p:nvSpPr>
          <p:cNvPr id="27" name="Rectangle 26">
            <a:extLst>
              <a:ext uri="{FF2B5EF4-FFF2-40B4-BE49-F238E27FC236}">
                <a16:creationId xmlns:a16="http://schemas.microsoft.com/office/drawing/2014/main" id="{A6CA0848-825A-EF0B-6103-454498FBCFDB}"/>
              </a:ext>
            </a:extLst>
          </p:cNvPr>
          <p:cNvSpPr/>
          <p:nvPr/>
        </p:nvSpPr>
        <p:spPr bwMode="auto">
          <a:xfrm>
            <a:off x="1828800" y="3169666"/>
            <a:ext cx="8534400" cy="170078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graphicFrame>
        <p:nvGraphicFramePr>
          <p:cNvPr id="96304" name="Group 48">
            <a:extLst>
              <a:ext uri="{FF2B5EF4-FFF2-40B4-BE49-F238E27FC236}">
                <a16:creationId xmlns:a16="http://schemas.microsoft.com/office/drawing/2014/main" id="{C7E87033-AA7D-5B93-FECB-1A99B87BAD2C}"/>
              </a:ext>
            </a:extLst>
          </p:cNvPr>
          <p:cNvGraphicFramePr>
            <a:graphicFrameLocks noGrp="1"/>
          </p:cNvGraphicFramePr>
          <p:nvPr/>
        </p:nvGraphicFramePr>
        <p:xfrm>
          <a:off x="2057400" y="3267075"/>
          <a:ext cx="8077200" cy="1513840"/>
        </p:xfrm>
        <a:graphic>
          <a:graphicData uri="http://schemas.openxmlformats.org/drawingml/2006/table">
            <a:tbl>
              <a:tblPr/>
              <a:tblGrid>
                <a:gridCol w="460375">
                  <a:extLst>
                    <a:ext uri="{9D8B030D-6E8A-4147-A177-3AD203B41FA5}">
                      <a16:colId xmlns:a16="http://schemas.microsoft.com/office/drawing/2014/main" val="3213714194"/>
                    </a:ext>
                  </a:extLst>
                </a:gridCol>
                <a:gridCol w="987425">
                  <a:extLst>
                    <a:ext uri="{9D8B030D-6E8A-4147-A177-3AD203B41FA5}">
                      <a16:colId xmlns:a16="http://schemas.microsoft.com/office/drawing/2014/main" val="1129568332"/>
                    </a:ext>
                  </a:extLst>
                </a:gridCol>
                <a:gridCol w="3581400">
                  <a:extLst>
                    <a:ext uri="{9D8B030D-6E8A-4147-A177-3AD203B41FA5}">
                      <a16:colId xmlns:a16="http://schemas.microsoft.com/office/drawing/2014/main" val="592944759"/>
                    </a:ext>
                  </a:extLst>
                </a:gridCol>
                <a:gridCol w="1524000">
                  <a:extLst>
                    <a:ext uri="{9D8B030D-6E8A-4147-A177-3AD203B41FA5}">
                      <a16:colId xmlns:a16="http://schemas.microsoft.com/office/drawing/2014/main" val="1924968586"/>
                    </a:ext>
                  </a:extLst>
                </a:gridCol>
                <a:gridCol w="1524000">
                  <a:extLst>
                    <a:ext uri="{9D8B030D-6E8A-4147-A177-3AD203B41FA5}">
                      <a16:colId xmlns:a16="http://schemas.microsoft.com/office/drawing/2014/main" val="1555963178"/>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716068826"/>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30</a:t>
                      </a:r>
                      <a:r>
                        <a:rPr kumimoji="0" lang="el-GR" altLang="el-GR" sz="2000" b="0" i="0" u="none" strike="noStrike" cap="none" normalizeH="0" baseline="0">
                          <a:ln>
                            <a:noFill/>
                          </a:ln>
                          <a:solidFill>
                            <a:schemeClr val="tx1"/>
                          </a:solidFill>
                          <a:effectLst/>
                          <a:latin typeface="Arial" panose="020B0604020202020204" pitchFamily="34" charset="0"/>
                        </a:rPr>
                        <a:t>/06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72717796"/>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59915611"/>
                  </a:ext>
                </a:extLst>
              </a:tr>
            </a:tbl>
          </a:graphicData>
        </a:graphic>
      </p:graphicFrame>
      <p:sp>
        <p:nvSpPr>
          <p:cNvPr id="29" name="TextBox 28">
            <a:extLst>
              <a:ext uri="{FF2B5EF4-FFF2-40B4-BE49-F238E27FC236}">
                <a16:creationId xmlns:a16="http://schemas.microsoft.com/office/drawing/2014/main" id="{75A26010-A87B-9D18-7226-121C9992525B}"/>
              </a:ext>
            </a:extLst>
          </p:cNvPr>
          <p:cNvSpPr txBox="1"/>
          <p:nvPr/>
        </p:nvSpPr>
        <p:spPr>
          <a:xfrm>
            <a:off x="3581400" y="3663951"/>
            <a:ext cx="35052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Απαιτήσεις</a:t>
            </a:r>
            <a:endParaRPr lang="en-US" altLang="el-GR" sz="2000">
              <a:latin typeface="Arial" panose="020B0604020202020204" pitchFamily="34" charset="0"/>
            </a:endParaRPr>
          </a:p>
        </p:txBody>
      </p:sp>
      <p:sp>
        <p:nvSpPr>
          <p:cNvPr id="30" name="TextBox 29">
            <a:extLst>
              <a:ext uri="{FF2B5EF4-FFF2-40B4-BE49-F238E27FC236}">
                <a16:creationId xmlns:a16="http://schemas.microsoft.com/office/drawing/2014/main" id="{B99FCE1B-B609-F648-F93B-75B5BAF5C3AB}"/>
              </a:ext>
            </a:extLst>
          </p:cNvPr>
          <p:cNvSpPr txBox="1"/>
          <p:nvPr/>
        </p:nvSpPr>
        <p:spPr>
          <a:xfrm>
            <a:off x="3581400" y="4098926"/>
            <a:ext cx="3505200" cy="701675"/>
          </a:xfrm>
          <a:prstGeom prst="rect">
            <a:avLst/>
          </a:prstGeom>
          <a:noFill/>
        </p:spPr>
        <p:txBody>
          <a:bodyPr anchor="ctr">
            <a:spAutoFit/>
          </a:bodyPr>
          <a:lstStyle>
            <a:lvl1pPr marL="287338"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Έσοδα από παροχή υπηρεσιών</a:t>
            </a:r>
            <a:endParaRPr lang="en-US" altLang="el-GR" sz="2000">
              <a:latin typeface="Arial" panose="020B0604020202020204" pitchFamily="34" charset="0"/>
            </a:endParaRPr>
          </a:p>
        </p:txBody>
      </p:sp>
      <p:sp>
        <p:nvSpPr>
          <p:cNvPr id="31" name="TextBox 30">
            <a:extLst>
              <a:ext uri="{FF2B5EF4-FFF2-40B4-BE49-F238E27FC236}">
                <a16:creationId xmlns:a16="http://schemas.microsoft.com/office/drawing/2014/main" id="{02EB47D7-31EC-29EE-5172-48D5D283BFCB}"/>
              </a:ext>
            </a:extLst>
          </p:cNvPr>
          <p:cNvSpPr txBox="1"/>
          <p:nvPr/>
        </p:nvSpPr>
        <p:spPr>
          <a:xfrm>
            <a:off x="7086600" y="3663950"/>
            <a:ext cx="1447800" cy="400050"/>
          </a:xfrm>
          <a:prstGeom prst="rect">
            <a:avLst/>
          </a:prstGeom>
          <a:noFill/>
        </p:spPr>
        <p:txBody>
          <a:bodyPr>
            <a:spAutoFit/>
          </a:bodyPr>
          <a:lstStyle/>
          <a:p>
            <a:pPr algn="r" eaLnBrk="0" hangingPunct="0">
              <a:defRPr/>
            </a:pPr>
            <a:r>
              <a:rPr lang="en-US" sz="2000" dirty="0"/>
              <a:t>300</a:t>
            </a:r>
          </a:p>
        </p:txBody>
      </p:sp>
      <p:sp>
        <p:nvSpPr>
          <p:cNvPr id="32" name="TextBox 31">
            <a:extLst>
              <a:ext uri="{FF2B5EF4-FFF2-40B4-BE49-F238E27FC236}">
                <a16:creationId xmlns:a16="http://schemas.microsoft.com/office/drawing/2014/main" id="{0001F558-A66E-5503-DE08-3E9986E5CC4B}"/>
              </a:ext>
            </a:extLst>
          </p:cNvPr>
          <p:cNvSpPr txBox="1"/>
          <p:nvPr/>
        </p:nvSpPr>
        <p:spPr>
          <a:xfrm>
            <a:off x="8610600" y="4248150"/>
            <a:ext cx="1447800" cy="400050"/>
          </a:xfrm>
          <a:prstGeom prst="rect">
            <a:avLst/>
          </a:prstGeom>
          <a:noFill/>
        </p:spPr>
        <p:txBody>
          <a:bodyPr anchor="ctr">
            <a:spAutoFit/>
          </a:bodyPr>
          <a:lstStyle/>
          <a:p>
            <a:pPr algn="r" eaLnBrk="0" hangingPunct="0">
              <a:defRPr/>
            </a:pPr>
            <a:r>
              <a:rPr lang="en-US" sz="2000" dirty="0"/>
              <a:t>300</a:t>
            </a:r>
          </a:p>
        </p:txBody>
      </p:sp>
      <p:sp>
        <p:nvSpPr>
          <p:cNvPr id="96301" name="Line 11">
            <a:extLst>
              <a:ext uri="{FF2B5EF4-FFF2-40B4-BE49-F238E27FC236}">
                <a16:creationId xmlns:a16="http://schemas.microsoft.com/office/drawing/2014/main" id="{770926C1-1904-7536-6B7F-5FEBCCF54B90}"/>
              </a:ext>
            </a:extLst>
          </p:cNvPr>
          <p:cNvSpPr>
            <a:spLocks noChangeShapeType="1"/>
          </p:cNvSpPr>
          <p:nvPr/>
        </p:nvSpPr>
        <p:spPr bwMode="auto">
          <a:xfrm rot="5400000" flipH="1">
            <a:off x="7723981" y="5915819"/>
            <a:ext cx="1011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2" name="Footer Placeholder 8">
            <a:extLst>
              <a:ext uri="{FF2B5EF4-FFF2-40B4-BE49-F238E27FC236}">
                <a16:creationId xmlns:a16="http://schemas.microsoft.com/office/drawing/2014/main" id="{D9042378-956E-F997-0980-5B22D14968EF}"/>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nodeType="afterGroup">
                            <p:stCondLst>
                              <p:cond delay="250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P spid="25" grpId="0"/>
      <p:bldP spid="26" grpId="0"/>
      <p:bldP spid="29" grpId="0"/>
      <p:bldP spid="30" grpId="0"/>
      <p:bldP spid="31"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79E182-8190-4D31-6DB2-04B9FEF96304}"/>
              </a:ext>
            </a:extLst>
          </p:cNvPr>
          <p:cNvPicPr>
            <a:picLocks noChangeAspect="1" noChangeArrowheads="1"/>
          </p:cNvPicPr>
          <p:nvPr/>
        </p:nvPicPr>
        <p:blipFill>
          <a:blip r:embed="rId3"/>
          <a:srcRect/>
          <a:stretch>
            <a:fillRect/>
          </a:stretch>
        </p:blipFill>
        <p:spPr bwMode="auto">
          <a:xfrm>
            <a:off x="1837900" y="457200"/>
            <a:ext cx="8525301" cy="5791200"/>
          </a:xfrm>
          <a:prstGeom prst="rect">
            <a:avLst/>
          </a:prstGeom>
          <a:noFill/>
          <a:ln>
            <a:noFill/>
          </a:ln>
          <a:effectLst>
            <a:innerShdw blurRad="114300">
              <a:prstClr val="black"/>
            </a:innerShdw>
          </a:effectLst>
        </p:spPr>
      </p:pic>
      <p:pic>
        <p:nvPicPr>
          <p:cNvPr id="14" name="Picture 3">
            <a:extLst>
              <a:ext uri="{FF2B5EF4-FFF2-40B4-BE49-F238E27FC236}">
                <a16:creationId xmlns:a16="http://schemas.microsoft.com/office/drawing/2014/main" id="{1A38F703-A597-F04E-1CD8-1F448C1EA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4419600"/>
            <a:ext cx="8366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13">
            <a:extLst>
              <a:ext uri="{FF2B5EF4-FFF2-40B4-BE49-F238E27FC236}">
                <a16:creationId xmlns:a16="http://schemas.microsoft.com/office/drawing/2014/main" id="{970FBAC4-82EC-20CB-931A-E4B1C68492EF}"/>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pic>
        <p:nvPicPr>
          <p:cNvPr id="98310" name="Picture 3">
            <a:extLst>
              <a:ext uri="{FF2B5EF4-FFF2-40B4-BE49-F238E27FC236}">
                <a16:creationId xmlns:a16="http://schemas.microsoft.com/office/drawing/2014/main" id="{F20437C2-B8E9-B540-9863-23A0C23CB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550864"/>
            <a:ext cx="83661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954CE6E-BEBA-774C-899F-D133761A87BD}"/>
              </a:ext>
            </a:extLst>
          </p:cNvPr>
          <p:cNvSpPr/>
          <p:nvPr/>
        </p:nvSpPr>
        <p:spPr>
          <a:xfrm>
            <a:off x="2057400" y="1447801"/>
            <a:ext cx="8001000" cy="1768475"/>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l-GR" altLang="el-GR" sz="2200">
                <a:latin typeface="Arial" panose="020B0604020202020204" pitchFamily="34" charset="0"/>
              </a:rPr>
              <a:t>Ας υποθέσουμε ότι η εταιρεία έχει στα χέρια της ένα γραμμάτιο εισπρακτέο. Στο τέλος ΙΟυνίου έχει κερδίσει τόκους </a:t>
            </a:r>
            <a:r>
              <a:rPr lang="en-US" altLang="el-GR" sz="2200">
                <a:latin typeface="Arial" panose="020B0604020202020204" pitchFamily="34" charset="0"/>
              </a:rPr>
              <a:t>$100</a:t>
            </a:r>
            <a:r>
              <a:rPr lang="el-GR" altLang="el-GR" sz="2200">
                <a:latin typeface="Arial" panose="020B0604020202020204" pitchFamily="34" charset="0"/>
              </a:rPr>
              <a:t>. Καταχωρείστε στο ημερολόγιο την εγγραφή προσαρμογής στις</a:t>
            </a:r>
            <a:r>
              <a:rPr lang="en-US" altLang="el-GR" sz="2200">
                <a:latin typeface="Arial" panose="020B0604020202020204" pitchFamily="34" charset="0"/>
              </a:rPr>
              <a:t> 30</a:t>
            </a:r>
            <a:r>
              <a:rPr lang="el-GR" altLang="el-GR" sz="2200">
                <a:latin typeface="Arial" panose="020B0604020202020204" pitchFamily="34" charset="0"/>
              </a:rPr>
              <a:t> Ιουνίου</a:t>
            </a:r>
            <a:r>
              <a:rPr lang="en-US" altLang="el-GR" sz="2200">
                <a:latin typeface="Arial" panose="020B0604020202020204" pitchFamily="34" charset="0"/>
              </a:rPr>
              <a:t>.</a:t>
            </a:r>
          </a:p>
        </p:txBody>
      </p:sp>
      <p:cxnSp>
        <p:nvCxnSpPr>
          <p:cNvPr id="98312" name="Straight Connector 4">
            <a:extLst>
              <a:ext uri="{FF2B5EF4-FFF2-40B4-BE49-F238E27FC236}">
                <a16:creationId xmlns:a16="http://schemas.microsoft.com/office/drawing/2014/main" id="{B8D48DF2-6E00-E21F-B3C5-7BE2031E14C2}"/>
              </a:ext>
            </a:extLst>
          </p:cNvPr>
          <p:cNvCxnSpPr>
            <a:cxnSpLocks noChangeShapeType="1"/>
          </p:cNvCxnSpPr>
          <p:nvPr/>
        </p:nvCxnSpPr>
        <p:spPr bwMode="auto">
          <a:xfrm>
            <a:off x="2133600" y="3276600"/>
            <a:ext cx="7924800" cy="0"/>
          </a:xfrm>
          <a:prstGeom prst="line">
            <a:avLst/>
          </a:prstGeom>
          <a:noFill/>
          <a:ln w="28575" cap="sq" algn="ctr">
            <a:solidFill>
              <a:schemeClr val="tx1"/>
            </a:solidFill>
            <a:prstDash val="sysDash"/>
            <a:round/>
            <a:headEnd type="none" w="sm" len="sm"/>
            <a:tailEnd type="none" w="sm" len="sm"/>
          </a:ln>
        </p:spPr>
      </p:cxnSp>
      <p:sp>
        <p:nvSpPr>
          <p:cNvPr id="15" name="Rectangle 14">
            <a:extLst>
              <a:ext uri="{FF2B5EF4-FFF2-40B4-BE49-F238E27FC236}">
                <a16:creationId xmlns:a16="http://schemas.microsoft.com/office/drawing/2014/main" id="{59481EE0-54F7-9163-DE75-9511898906EE}"/>
              </a:ext>
            </a:extLst>
          </p:cNvPr>
          <p:cNvSpPr/>
          <p:nvPr/>
        </p:nvSpPr>
        <p:spPr>
          <a:xfrm>
            <a:off x="2057400" y="3429000"/>
            <a:ext cx="8001000" cy="473912"/>
          </a:xfrm>
          <a:prstGeom prst="rect">
            <a:avLst/>
          </a:prstGeom>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900"/>
              </a:spcBef>
            </a:pPr>
            <a:r>
              <a:rPr lang="el-GR" altLang="el-GR" sz="2200" b="1">
                <a:latin typeface="Arial" panose="020B0604020202020204" pitchFamily="34" charset="0"/>
              </a:rPr>
              <a:t>Απάντηση</a:t>
            </a:r>
            <a:r>
              <a:rPr lang="en-US" altLang="el-GR" sz="2200" b="1">
                <a:latin typeface="Arial" panose="020B0604020202020204" pitchFamily="34" charset="0"/>
              </a:rPr>
              <a:t>:</a:t>
            </a:r>
          </a:p>
        </p:txBody>
      </p:sp>
      <p:sp>
        <p:nvSpPr>
          <p:cNvPr id="12" name="Footer Placeholder 8">
            <a:extLst>
              <a:ext uri="{FF2B5EF4-FFF2-40B4-BE49-F238E27FC236}">
                <a16:creationId xmlns:a16="http://schemas.microsoft.com/office/drawing/2014/main" id="{07657445-54D2-FD73-07B7-232EFCC5DAB5}"/>
              </a:ext>
            </a:extLst>
          </p:cNvPr>
          <p:cNvSpPr txBox="1">
            <a:spLocks/>
          </p:cNvSpPr>
          <p:nvPr/>
        </p:nvSpPr>
        <p:spPr>
          <a:xfrm>
            <a:off x="3962400" y="67056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98316" name="Picture 12">
            <a:extLst>
              <a:ext uri="{FF2B5EF4-FFF2-40B4-BE49-F238E27FC236}">
                <a16:creationId xmlns:a16="http://schemas.microsoft.com/office/drawing/2014/main" id="{38387F91-BAEE-F97F-179B-E3B8D3FE54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038600"/>
            <a:ext cx="7696200" cy="146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F86E66-59D1-BCAD-1DFC-B68E12F50477}"/>
              </a:ext>
            </a:extLst>
          </p:cNvPr>
          <p:cNvSpPr/>
          <p:nvPr/>
        </p:nvSpPr>
        <p:spPr>
          <a:xfrm>
            <a:off x="2057400" y="1066801"/>
            <a:ext cx="8153400" cy="16621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Μη δεδουλευμένα έσοδα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200">
                <a:latin typeface="Arial" panose="020B0604020202020204" pitchFamily="34" charset="0"/>
              </a:rPr>
              <a:t>Είσπραξη χρημάτων από τους πελάτες πριν πραγματοποιηθεί το έσοδο.</a:t>
            </a:r>
            <a:endParaRPr lang="en-US" altLang="el-GR" sz="2200">
              <a:latin typeface="Arial" panose="020B0604020202020204" pitchFamily="34" charset="0"/>
            </a:endParaRPr>
          </a:p>
        </p:txBody>
      </p:sp>
      <p:sp>
        <p:nvSpPr>
          <p:cNvPr id="10" name="Rectangle 1031">
            <a:extLst>
              <a:ext uri="{FF2B5EF4-FFF2-40B4-BE49-F238E27FC236}">
                <a16:creationId xmlns:a16="http://schemas.microsoft.com/office/drawing/2014/main" id="{63ECF68C-ACC5-888B-C73B-A479ECB6CB38}"/>
              </a:ext>
            </a:extLst>
          </p:cNvPr>
          <p:cNvSpPr txBox="1">
            <a:spLocks noChangeArrowheads="1"/>
          </p:cNvSpPr>
          <p:nvPr/>
        </p:nvSpPr>
        <p:spPr bwMode="auto">
          <a:xfrm>
            <a:off x="2057400" y="457200"/>
            <a:ext cx="8229600" cy="609600"/>
          </a:xfrm>
          <a:prstGeom prst="rect">
            <a:avLst/>
          </a:prstGeom>
          <a:noFill/>
          <a:ln w="63500">
            <a:noFill/>
            <a:miter lim="800000"/>
            <a:headEnd/>
            <a:tailEnd/>
          </a:ln>
          <a:effectLst/>
        </p:spPr>
        <p:txBody>
          <a:bodyPr lIns="90488" tIns="44450" rIns="90488" bIns="44450" anchor="ct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3000" b="1">
                <a:solidFill>
                  <a:srgbClr val="0000BF"/>
                </a:solidFill>
                <a:latin typeface="Arial" panose="020B0604020202020204" pitchFamily="34" charset="0"/>
              </a:rPr>
              <a:t>Προσαρμογή</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λογαριασμών</a:t>
            </a:r>
            <a:endParaRPr lang="en-US" altLang="el-GR" sz="3000" b="1">
              <a:solidFill>
                <a:srgbClr val="0000BF"/>
              </a:solidFill>
              <a:latin typeface="Arial" panose="020B0604020202020204" pitchFamily="34" charset="0"/>
            </a:endParaRPr>
          </a:p>
        </p:txBody>
      </p:sp>
      <p:sp>
        <p:nvSpPr>
          <p:cNvPr id="100355" name="Text Box 13">
            <a:extLst>
              <a:ext uri="{FF2B5EF4-FFF2-40B4-BE49-F238E27FC236}">
                <a16:creationId xmlns:a16="http://schemas.microsoft.com/office/drawing/2014/main" id="{24BC6633-28BA-CA09-3C00-04BE07BCDCBC}"/>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100356" name="Rectangle 4">
            <a:extLst>
              <a:ext uri="{FF2B5EF4-FFF2-40B4-BE49-F238E27FC236}">
                <a16:creationId xmlns:a16="http://schemas.microsoft.com/office/drawing/2014/main" id="{A8BE3D38-1AD5-ECBB-89B4-AB9A5630880D}"/>
              </a:ext>
            </a:extLst>
          </p:cNvPr>
          <p:cNvSpPr>
            <a:spLocks noChangeArrowheads="1"/>
          </p:cNvSpPr>
          <p:nvPr/>
        </p:nvSpPr>
        <p:spPr bwMode="auto">
          <a:xfrm>
            <a:off x="2286000" y="4191001"/>
            <a:ext cx="33528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defRPr sz="2400">
                <a:solidFill>
                  <a:schemeClr val="tx1"/>
                </a:solidFill>
                <a:latin typeface="Times New Roman" panose="02020603050405020304" pitchFamily="18" charset="0"/>
              </a:defRPr>
            </a:lvl1pPr>
            <a:lvl2pPr marL="685800" indent="-45720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Aft>
                <a:spcPct val="20000"/>
              </a:spcAft>
              <a:buClr>
                <a:srgbClr val="800000"/>
              </a:buClr>
              <a:buSzPct val="80000"/>
              <a:buFont typeface="Wingdings" panose="05000000000000000000" pitchFamily="2" charset="2"/>
              <a:buNone/>
            </a:pPr>
            <a:endParaRPr lang="en-US" altLang="en-US" sz="2200" dirty="0">
              <a:latin typeface="Arial" panose="020B0604020202020204" pitchFamily="34" charset="0"/>
            </a:endParaRPr>
          </a:p>
          <a:p>
            <a:pPr lvl="1" algn="l">
              <a:lnSpc>
                <a:spcPct val="120000"/>
              </a:lnSpc>
              <a:spcAft>
                <a:spcPct val="20000"/>
              </a:spcAft>
              <a:buClr>
                <a:srgbClr val="800000"/>
              </a:buClr>
              <a:buSzPct val="80000"/>
              <a:buFont typeface="Wingdings" panose="05000000000000000000" pitchFamily="2" charset="2"/>
              <a:buChar char="u"/>
            </a:pPr>
            <a:r>
              <a:rPr lang="el-GR" altLang="en-US" sz="2200" dirty="0">
                <a:latin typeface="Arial" panose="020B0604020202020204" pitchFamily="34" charset="0"/>
              </a:rPr>
              <a:t>Αεροπορικά εισιτήρια</a:t>
            </a:r>
            <a:endParaRPr lang="en-US" altLang="en-US" sz="2200" dirty="0">
              <a:latin typeface="Arial" panose="020B0604020202020204" pitchFamily="34" charset="0"/>
            </a:endParaRPr>
          </a:p>
        </p:txBody>
      </p:sp>
      <p:sp>
        <p:nvSpPr>
          <p:cNvPr id="44038" name="Text Box 5">
            <a:extLst>
              <a:ext uri="{FF2B5EF4-FFF2-40B4-BE49-F238E27FC236}">
                <a16:creationId xmlns:a16="http://schemas.microsoft.com/office/drawing/2014/main" id="{62085503-5CC2-92B8-C2F6-E262F9DF81D3}"/>
              </a:ext>
            </a:extLst>
          </p:cNvPr>
          <p:cNvSpPr txBox="1">
            <a:spLocks noChangeArrowheads="1"/>
          </p:cNvSpPr>
          <p:nvPr/>
        </p:nvSpPr>
        <p:spPr bwMode="auto">
          <a:xfrm>
            <a:off x="2057400" y="3076576"/>
            <a:ext cx="2819400"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a:latin typeface="Arial" panose="020B0604020202020204" pitchFamily="34" charset="0"/>
              </a:rPr>
              <a:t>Ταμειακή είσπραξη</a:t>
            </a:r>
            <a:endParaRPr lang="en-US" altLang="en-US">
              <a:latin typeface="Arial" panose="020B0604020202020204" pitchFamily="34" charset="0"/>
            </a:endParaRPr>
          </a:p>
        </p:txBody>
      </p:sp>
      <p:sp>
        <p:nvSpPr>
          <p:cNvPr id="44039" name="Text Box 6">
            <a:extLst>
              <a:ext uri="{FF2B5EF4-FFF2-40B4-BE49-F238E27FC236}">
                <a16:creationId xmlns:a16="http://schemas.microsoft.com/office/drawing/2014/main" id="{F0B1E687-CBEF-AF9F-BA20-13CD90C2D661}"/>
              </a:ext>
            </a:extLst>
          </p:cNvPr>
          <p:cNvSpPr txBox="1">
            <a:spLocks noChangeArrowheads="1"/>
          </p:cNvSpPr>
          <p:nvPr/>
        </p:nvSpPr>
        <p:spPr bwMode="auto">
          <a:xfrm>
            <a:off x="6542088" y="3076576"/>
            <a:ext cx="3135312" cy="46166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a:latin typeface="Arial" panose="020B0604020202020204" pitchFamily="34" charset="0"/>
              </a:rPr>
              <a:t>Καταχώριση εσόδου</a:t>
            </a:r>
            <a:endParaRPr lang="en-US" altLang="en-US">
              <a:latin typeface="Arial" panose="020B0604020202020204" pitchFamily="34" charset="0"/>
            </a:endParaRPr>
          </a:p>
        </p:txBody>
      </p:sp>
      <p:sp>
        <p:nvSpPr>
          <p:cNvPr id="100359" name="Text Box 7">
            <a:extLst>
              <a:ext uri="{FF2B5EF4-FFF2-40B4-BE49-F238E27FC236}">
                <a16:creationId xmlns:a16="http://schemas.microsoft.com/office/drawing/2014/main" id="{0684C612-5543-3C2A-FF23-6D35F74D21C6}"/>
              </a:ext>
            </a:extLst>
          </p:cNvPr>
          <p:cNvSpPr txBox="1">
            <a:spLocks noChangeArrowheads="1"/>
          </p:cNvSpPr>
          <p:nvPr/>
        </p:nvSpPr>
        <p:spPr bwMode="auto">
          <a:xfrm>
            <a:off x="4648200" y="3136901"/>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b="1">
                <a:solidFill>
                  <a:srgbClr val="800000"/>
                </a:solidFill>
                <a:latin typeface="Arial" panose="020B0604020202020204" pitchFamily="34" charset="0"/>
              </a:rPr>
              <a:t>ΠΡΙΝ</a:t>
            </a:r>
            <a:endParaRPr lang="en-US" altLang="en-US" sz="2000" b="1">
              <a:solidFill>
                <a:srgbClr val="800000"/>
              </a:solidFill>
              <a:latin typeface="Arial" panose="020B0604020202020204" pitchFamily="34" charset="0"/>
            </a:endParaRPr>
          </a:p>
        </p:txBody>
      </p:sp>
      <p:sp>
        <p:nvSpPr>
          <p:cNvPr id="100360" name="Rectangle 9">
            <a:extLst>
              <a:ext uri="{FF2B5EF4-FFF2-40B4-BE49-F238E27FC236}">
                <a16:creationId xmlns:a16="http://schemas.microsoft.com/office/drawing/2014/main" id="{F78E0813-9AD8-84BB-7A7F-4768CF90DD27}"/>
              </a:ext>
            </a:extLst>
          </p:cNvPr>
          <p:cNvSpPr>
            <a:spLocks noChangeArrowheads="1"/>
          </p:cNvSpPr>
          <p:nvPr/>
        </p:nvSpPr>
        <p:spPr bwMode="auto">
          <a:xfrm>
            <a:off x="5715000" y="4568826"/>
            <a:ext cx="4038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defRPr sz="2400">
                <a:solidFill>
                  <a:schemeClr val="tx1"/>
                </a:solidFill>
                <a:latin typeface="Times New Roman" panose="02020603050405020304" pitchFamily="18" charset="0"/>
              </a:defRPr>
            </a:lvl1pPr>
            <a:lvl2pPr marL="685800" indent="-45720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lnSpc>
                <a:spcPct val="120000"/>
              </a:lnSpc>
              <a:spcAft>
                <a:spcPct val="20000"/>
              </a:spcAft>
              <a:buClr>
                <a:srgbClr val="800000"/>
              </a:buClr>
              <a:buSzPct val="80000"/>
              <a:buFont typeface="Wingdings" panose="05000000000000000000" pitchFamily="2" charset="2"/>
              <a:buChar char="u"/>
            </a:pPr>
            <a:r>
              <a:rPr lang="el-GR" altLang="en-US" sz="2200" dirty="0">
                <a:latin typeface="Arial" panose="020B0604020202020204" pitchFamily="34" charset="0"/>
              </a:rPr>
              <a:t>Συνδρομές στον τύπο</a:t>
            </a:r>
            <a:endParaRPr lang="en-US" altLang="en-US" sz="2200" dirty="0">
              <a:latin typeface="Arial" panose="020B0604020202020204" pitchFamily="34" charset="0"/>
            </a:endParaRPr>
          </a:p>
          <a:p>
            <a:pPr lvl="1" algn="l">
              <a:lnSpc>
                <a:spcPct val="120000"/>
              </a:lnSpc>
              <a:spcAft>
                <a:spcPct val="20000"/>
              </a:spcAft>
              <a:buClr>
                <a:srgbClr val="800000"/>
              </a:buClr>
              <a:buSzPct val="80000"/>
              <a:buFont typeface="Wingdings" panose="05000000000000000000" pitchFamily="2" charset="2"/>
              <a:buChar char="u"/>
            </a:pPr>
            <a:r>
              <a:rPr lang="el-GR" altLang="en-US" sz="2200" dirty="0">
                <a:latin typeface="Arial" panose="020B0604020202020204" pitchFamily="34" charset="0"/>
              </a:rPr>
              <a:t>Ενοίκια</a:t>
            </a:r>
            <a:endParaRPr lang="en-US" altLang="en-US" sz="2200" dirty="0">
              <a:latin typeface="Arial" panose="020B0604020202020204" pitchFamily="34" charset="0"/>
            </a:endParaRPr>
          </a:p>
        </p:txBody>
      </p:sp>
      <p:sp>
        <p:nvSpPr>
          <p:cNvPr id="22" name="Rectangle 10">
            <a:extLst>
              <a:ext uri="{FF2B5EF4-FFF2-40B4-BE49-F238E27FC236}">
                <a16:creationId xmlns:a16="http://schemas.microsoft.com/office/drawing/2014/main" id="{ABCEB802-E29E-FC0B-5C9F-961804969EFB}"/>
              </a:ext>
            </a:extLst>
          </p:cNvPr>
          <p:cNvSpPr>
            <a:spLocks noChangeArrowheads="1"/>
          </p:cNvSpPr>
          <p:nvPr/>
        </p:nvSpPr>
        <p:spPr bwMode="auto">
          <a:xfrm>
            <a:off x="1905000" y="3990975"/>
            <a:ext cx="7924800" cy="457200"/>
          </a:xfrm>
          <a:prstGeom prst="rect">
            <a:avLst/>
          </a:prstGeom>
          <a:noFill/>
          <a:ln>
            <a:noFill/>
          </a:ln>
          <a:effectLst/>
        </p:spPr>
        <p:txBody>
          <a:bodyPr tIns="46038" bIns="46038"/>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Clr>
                <a:srgbClr val="006666"/>
              </a:buClr>
              <a:buFont typeface="Monotype Sorts"/>
              <a:buNone/>
            </a:pPr>
            <a:r>
              <a:rPr lang="el-GR" altLang="el-GR" sz="2300" dirty="0">
                <a:latin typeface="Arial" panose="020B0604020202020204" pitchFamily="34" charset="0"/>
              </a:rPr>
              <a:t>Τα μη δεδουλευμένα έσοδα πραγματοποιούνται συνήθως:</a:t>
            </a:r>
            <a:endParaRPr lang="en-US" altLang="el-GR" sz="2300" dirty="0">
              <a:latin typeface="Arial" panose="020B0604020202020204" pitchFamily="34" charset="0"/>
            </a:endParaRPr>
          </a:p>
        </p:txBody>
      </p:sp>
      <p:sp>
        <p:nvSpPr>
          <p:cNvPr id="12" name="Footer Placeholder 8">
            <a:extLst>
              <a:ext uri="{FF2B5EF4-FFF2-40B4-BE49-F238E27FC236}">
                <a16:creationId xmlns:a16="http://schemas.microsoft.com/office/drawing/2014/main" id="{70A9D3D6-7000-742E-A41B-D4E3A6F51FB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EF5DFA-2EB2-75D2-C62A-60447B1F585F}"/>
              </a:ext>
            </a:extLst>
          </p:cNvPr>
          <p:cNvSpPr/>
          <p:nvPr/>
        </p:nvSpPr>
        <p:spPr>
          <a:xfrm>
            <a:off x="2057400" y="428626"/>
            <a:ext cx="8153400" cy="27289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Μη δεδουλευμένα έσοδα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000">
                <a:latin typeface="Arial" panose="020B0604020202020204" pitchFamily="34" charset="0"/>
              </a:rPr>
              <a:t>Έστω ότι η ΜΕΤΑΦΟΡΕΣ ΑΕ συμφωνεί με την ΕΜΠΟΡΙΚΗ ΑΥΤΟΚΙΝΗΤΩΝ ΑΕ για εργασίες συντήρησης των φορτηγών της, με την καταβολή </a:t>
            </a:r>
            <a:r>
              <a:rPr lang="en-US" altLang="el-GR" sz="2000">
                <a:latin typeface="Arial" panose="020B0604020202020204" pitchFamily="34" charset="0"/>
              </a:rPr>
              <a:t>$400 </a:t>
            </a:r>
            <a:r>
              <a:rPr lang="el-GR" altLang="el-GR" sz="2000">
                <a:latin typeface="Arial" panose="020B0604020202020204" pitchFamily="34" charset="0"/>
              </a:rPr>
              <a:t>το μήνα, αρχίζοντας με την υπογραφή της συμφωνίας. Αν η ΕΜΠΟΡΙΚΗ εισπράξει την πρώτη καταβολή στις 15 Ιουνίου, τότε η συναλλαγή θα καταχωρηθεί ως εξής</a:t>
            </a:r>
            <a:r>
              <a:rPr lang="en-US" altLang="el-GR" sz="2000">
                <a:latin typeface="Arial" panose="020B0604020202020204" pitchFamily="34" charset="0"/>
              </a:rPr>
              <a:t>:</a:t>
            </a:r>
          </a:p>
        </p:txBody>
      </p:sp>
      <p:sp>
        <p:nvSpPr>
          <p:cNvPr id="102402" name="Text Box 13">
            <a:extLst>
              <a:ext uri="{FF2B5EF4-FFF2-40B4-BE49-F238E27FC236}">
                <a16:creationId xmlns:a16="http://schemas.microsoft.com/office/drawing/2014/main" id="{CFC5A93A-4FB3-D2D0-A196-491C5C56811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102403" name="Line 11">
            <a:extLst>
              <a:ext uri="{FF2B5EF4-FFF2-40B4-BE49-F238E27FC236}">
                <a16:creationId xmlns:a16="http://schemas.microsoft.com/office/drawing/2014/main" id="{87ACB503-4127-4411-4CE3-98104F72FE32}"/>
              </a:ext>
            </a:extLst>
          </p:cNvPr>
          <p:cNvSpPr>
            <a:spLocks noChangeShapeType="1"/>
          </p:cNvSpPr>
          <p:nvPr/>
        </p:nvSpPr>
        <p:spPr bwMode="auto">
          <a:xfrm rot="5400000" flipH="1">
            <a:off x="3380581" y="5915819"/>
            <a:ext cx="1011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02404" name="Line 15">
            <a:extLst>
              <a:ext uri="{FF2B5EF4-FFF2-40B4-BE49-F238E27FC236}">
                <a16:creationId xmlns:a16="http://schemas.microsoft.com/office/drawing/2014/main" id="{9B9595CF-087E-F474-866C-9EA999566A08}"/>
              </a:ext>
            </a:extLst>
          </p:cNvPr>
          <p:cNvSpPr>
            <a:spLocks noChangeShapeType="1"/>
          </p:cNvSpPr>
          <p:nvPr/>
        </p:nvSpPr>
        <p:spPr bwMode="auto">
          <a:xfrm>
            <a:off x="1981200" y="54102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5" name="Text Box 16">
            <a:extLst>
              <a:ext uri="{FF2B5EF4-FFF2-40B4-BE49-F238E27FC236}">
                <a16:creationId xmlns:a16="http://schemas.microsoft.com/office/drawing/2014/main" id="{002BF897-37D3-BF6D-FFB8-550637909A92}"/>
              </a:ext>
            </a:extLst>
          </p:cNvPr>
          <p:cNvSpPr txBox="1">
            <a:spLocks noChangeArrowheads="1"/>
          </p:cNvSpPr>
          <p:nvPr/>
        </p:nvSpPr>
        <p:spPr bwMode="auto">
          <a:xfrm>
            <a:off x="1981200" y="5029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Ταμειακά διαθέσιμα</a:t>
            </a:r>
            <a:endParaRPr lang="en-US" altLang="en-US" sz="2000">
              <a:latin typeface="Arial" panose="020B0604020202020204" pitchFamily="34" charset="0"/>
            </a:endParaRPr>
          </a:p>
        </p:txBody>
      </p:sp>
      <p:sp>
        <p:nvSpPr>
          <p:cNvPr id="16" name="Text Box 17">
            <a:extLst>
              <a:ext uri="{FF2B5EF4-FFF2-40B4-BE49-F238E27FC236}">
                <a16:creationId xmlns:a16="http://schemas.microsoft.com/office/drawing/2014/main" id="{AD68023F-311A-D730-F783-F1B91BA8D404}"/>
              </a:ext>
            </a:extLst>
          </p:cNvPr>
          <p:cNvSpPr txBox="1">
            <a:spLocks noChangeArrowheads="1"/>
          </p:cNvSpPr>
          <p:nvPr/>
        </p:nvSpPr>
        <p:spPr bwMode="auto">
          <a:xfrm>
            <a:off x="18288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Jun 15	400</a:t>
            </a:r>
          </a:p>
        </p:txBody>
      </p:sp>
      <p:sp>
        <p:nvSpPr>
          <p:cNvPr id="17" name="Text Box 23">
            <a:extLst>
              <a:ext uri="{FF2B5EF4-FFF2-40B4-BE49-F238E27FC236}">
                <a16:creationId xmlns:a16="http://schemas.microsoft.com/office/drawing/2014/main" id="{58FB053B-4DBA-59FA-A84B-0FB5DF32D181}"/>
              </a:ext>
            </a:extLst>
          </p:cNvPr>
          <p:cNvSpPr txBox="1">
            <a:spLocks noChangeArrowheads="1"/>
          </p:cNvSpPr>
          <p:nvPr/>
        </p:nvSpPr>
        <p:spPr bwMode="auto">
          <a:xfrm>
            <a:off x="6324600" y="4800600"/>
            <a:ext cx="403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n-US" sz="2000">
                <a:latin typeface="Arial" panose="020B0604020202020204" pitchFamily="34" charset="0"/>
              </a:rPr>
              <a:t>Μη δεδουλευμένα έσοδα από παροχή υπηρεσιών</a:t>
            </a:r>
            <a:endParaRPr lang="en-US" altLang="en-US" sz="2000">
              <a:latin typeface="Arial" panose="020B0604020202020204" pitchFamily="34" charset="0"/>
            </a:endParaRPr>
          </a:p>
        </p:txBody>
      </p:sp>
      <p:sp>
        <p:nvSpPr>
          <p:cNvPr id="102408" name="Line 15">
            <a:extLst>
              <a:ext uri="{FF2B5EF4-FFF2-40B4-BE49-F238E27FC236}">
                <a16:creationId xmlns:a16="http://schemas.microsoft.com/office/drawing/2014/main" id="{BBE83A2F-FD30-4DC9-54F7-8C5C23F7BFCA}"/>
              </a:ext>
            </a:extLst>
          </p:cNvPr>
          <p:cNvSpPr>
            <a:spLocks noChangeShapeType="1"/>
          </p:cNvSpPr>
          <p:nvPr/>
        </p:nvSpPr>
        <p:spPr bwMode="auto">
          <a:xfrm>
            <a:off x="6324600" y="54102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0" name="Text Box 17">
            <a:extLst>
              <a:ext uri="{FF2B5EF4-FFF2-40B4-BE49-F238E27FC236}">
                <a16:creationId xmlns:a16="http://schemas.microsoft.com/office/drawing/2014/main" id="{C4084225-B730-4C4C-4B96-8C182DDBCD75}"/>
              </a:ext>
            </a:extLst>
          </p:cNvPr>
          <p:cNvSpPr txBox="1">
            <a:spLocks noChangeArrowheads="1"/>
          </p:cNvSpPr>
          <p:nvPr/>
        </p:nvSpPr>
        <p:spPr bwMode="auto">
          <a:xfrm>
            <a:off x="82296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15</a:t>
            </a:r>
            <a:r>
              <a:rPr lang="el-GR" altLang="en-US" sz="2000">
                <a:latin typeface="Arial" panose="020B0604020202020204" pitchFamily="34" charset="0"/>
              </a:rPr>
              <a:t>/06</a:t>
            </a:r>
            <a:r>
              <a:rPr lang="en-US" altLang="en-US" sz="2000">
                <a:latin typeface="Arial" panose="020B0604020202020204" pitchFamily="34" charset="0"/>
              </a:rPr>
              <a:t>	400</a:t>
            </a:r>
          </a:p>
        </p:txBody>
      </p:sp>
      <p:sp>
        <p:nvSpPr>
          <p:cNvPr id="27" name="Rectangle 26">
            <a:extLst>
              <a:ext uri="{FF2B5EF4-FFF2-40B4-BE49-F238E27FC236}">
                <a16:creationId xmlns:a16="http://schemas.microsoft.com/office/drawing/2014/main" id="{FE7F2763-5FDC-5921-7B2A-580858A3D573}"/>
              </a:ext>
            </a:extLst>
          </p:cNvPr>
          <p:cNvSpPr/>
          <p:nvPr/>
        </p:nvSpPr>
        <p:spPr bwMode="auto">
          <a:xfrm>
            <a:off x="1835145" y="3169666"/>
            <a:ext cx="8528060" cy="170078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graphicFrame>
        <p:nvGraphicFramePr>
          <p:cNvPr id="102446" name="Group 46">
            <a:extLst>
              <a:ext uri="{FF2B5EF4-FFF2-40B4-BE49-F238E27FC236}">
                <a16:creationId xmlns:a16="http://schemas.microsoft.com/office/drawing/2014/main" id="{DEEDAC70-4DED-AA58-1165-256922153CF7}"/>
              </a:ext>
            </a:extLst>
          </p:cNvPr>
          <p:cNvGraphicFramePr>
            <a:graphicFrameLocks noGrp="1"/>
          </p:cNvGraphicFramePr>
          <p:nvPr/>
        </p:nvGraphicFramePr>
        <p:xfrm>
          <a:off x="2057400" y="3282950"/>
          <a:ext cx="8077200" cy="1513840"/>
        </p:xfrm>
        <a:graphic>
          <a:graphicData uri="http://schemas.openxmlformats.org/drawingml/2006/table">
            <a:tbl>
              <a:tblPr/>
              <a:tblGrid>
                <a:gridCol w="460375">
                  <a:extLst>
                    <a:ext uri="{9D8B030D-6E8A-4147-A177-3AD203B41FA5}">
                      <a16:colId xmlns:a16="http://schemas.microsoft.com/office/drawing/2014/main" val="3198026441"/>
                    </a:ext>
                  </a:extLst>
                </a:gridCol>
                <a:gridCol w="987425">
                  <a:extLst>
                    <a:ext uri="{9D8B030D-6E8A-4147-A177-3AD203B41FA5}">
                      <a16:colId xmlns:a16="http://schemas.microsoft.com/office/drawing/2014/main" val="2253182016"/>
                    </a:ext>
                  </a:extLst>
                </a:gridCol>
                <a:gridCol w="3810000">
                  <a:extLst>
                    <a:ext uri="{9D8B030D-6E8A-4147-A177-3AD203B41FA5}">
                      <a16:colId xmlns:a16="http://schemas.microsoft.com/office/drawing/2014/main" val="470853103"/>
                    </a:ext>
                  </a:extLst>
                </a:gridCol>
                <a:gridCol w="1447800">
                  <a:extLst>
                    <a:ext uri="{9D8B030D-6E8A-4147-A177-3AD203B41FA5}">
                      <a16:colId xmlns:a16="http://schemas.microsoft.com/office/drawing/2014/main" val="1882960732"/>
                    </a:ext>
                  </a:extLst>
                </a:gridCol>
                <a:gridCol w="1371600">
                  <a:extLst>
                    <a:ext uri="{9D8B030D-6E8A-4147-A177-3AD203B41FA5}">
                      <a16:colId xmlns:a16="http://schemas.microsoft.com/office/drawing/2014/main" val="2555602330"/>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31675329"/>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15</a:t>
                      </a:r>
                      <a:r>
                        <a:rPr kumimoji="0" lang="el-GR" altLang="el-GR" sz="2000" b="0" i="0" u="none" strike="noStrike" cap="none" normalizeH="0" baseline="0">
                          <a:ln>
                            <a:noFill/>
                          </a:ln>
                          <a:solidFill>
                            <a:schemeClr val="tx1"/>
                          </a:solidFill>
                          <a:effectLst/>
                          <a:latin typeface="Arial" panose="020B0604020202020204" pitchFamily="34" charset="0"/>
                        </a:rPr>
                        <a:t>/06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93278124"/>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54948896"/>
                  </a:ext>
                </a:extLst>
              </a:tr>
            </a:tbl>
          </a:graphicData>
        </a:graphic>
      </p:graphicFrame>
      <p:sp>
        <p:nvSpPr>
          <p:cNvPr id="29" name="TextBox 28">
            <a:extLst>
              <a:ext uri="{FF2B5EF4-FFF2-40B4-BE49-F238E27FC236}">
                <a16:creationId xmlns:a16="http://schemas.microsoft.com/office/drawing/2014/main" id="{F5286826-FDD6-93EB-0EF4-1ECB7494F90A}"/>
              </a:ext>
            </a:extLst>
          </p:cNvPr>
          <p:cNvSpPr txBox="1"/>
          <p:nvPr/>
        </p:nvSpPr>
        <p:spPr>
          <a:xfrm>
            <a:off x="3581400" y="3679826"/>
            <a:ext cx="3505200" cy="3968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Ταμειακά διαθέσιμα</a:t>
            </a:r>
            <a:endParaRPr lang="en-US" altLang="el-GR" sz="2000">
              <a:latin typeface="Arial" panose="020B0604020202020204" pitchFamily="34" charset="0"/>
            </a:endParaRPr>
          </a:p>
        </p:txBody>
      </p:sp>
      <p:sp>
        <p:nvSpPr>
          <p:cNvPr id="30" name="TextBox 29">
            <a:extLst>
              <a:ext uri="{FF2B5EF4-FFF2-40B4-BE49-F238E27FC236}">
                <a16:creationId xmlns:a16="http://schemas.microsoft.com/office/drawing/2014/main" id="{3D0FA732-EBFA-D26B-BEBF-E6701599F442}"/>
              </a:ext>
            </a:extLst>
          </p:cNvPr>
          <p:cNvSpPr txBox="1"/>
          <p:nvPr/>
        </p:nvSpPr>
        <p:spPr>
          <a:xfrm>
            <a:off x="3581400" y="4130676"/>
            <a:ext cx="3733800" cy="701675"/>
          </a:xfrm>
          <a:prstGeom prst="rect">
            <a:avLst/>
          </a:prstGeom>
          <a:noFill/>
        </p:spPr>
        <p:txBody>
          <a:bodyPr>
            <a:spAutoFit/>
          </a:bodyPr>
          <a:lstStyle>
            <a:lvl1pPr marL="287338"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Μη δεδουλευμένα έσοδα από παροχή υπηρεσιών</a:t>
            </a:r>
            <a:endParaRPr lang="en-US" altLang="el-GR" sz="2000">
              <a:latin typeface="Arial" panose="020B0604020202020204" pitchFamily="34" charset="0"/>
            </a:endParaRPr>
          </a:p>
        </p:txBody>
      </p:sp>
      <p:sp>
        <p:nvSpPr>
          <p:cNvPr id="31" name="TextBox 30">
            <a:extLst>
              <a:ext uri="{FF2B5EF4-FFF2-40B4-BE49-F238E27FC236}">
                <a16:creationId xmlns:a16="http://schemas.microsoft.com/office/drawing/2014/main" id="{016B5BB3-DD92-6A94-43A0-F33B045BEDB1}"/>
              </a:ext>
            </a:extLst>
          </p:cNvPr>
          <p:cNvSpPr txBox="1"/>
          <p:nvPr/>
        </p:nvSpPr>
        <p:spPr>
          <a:xfrm>
            <a:off x="7086600" y="3679826"/>
            <a:ext cx="1447800" cy="396875"/>
          </a:xfrm>
          <a:prstGeom prst="rect">
            <a:avLst/>
          </a:prstGeom>
          <a:noFill/>
        </p:spPr>
        <p:txBody>
          <a:bodyPr>
            <a:spAutoFit/>
          </a:bodyPr>
          <a:lstStyle/>
          <a:p>
            <a:pPr algn="r" eaLnBrk="0" hangingPunct="0">
              <a:defRPr/>
            </a:pPr>
            <a:r>
              <a:rPr lang="en-US" sz="2000" dirty="0"/>
              <a:t>400</a:t>
            </a:r>
          </a:p>
        </p:txBody>
      </p:sp>
      <p:sp>
        <p:nvSpPr>
          <p:cNvPr id="32" name="TextBox 31">
            <a:extLst>
              <a:ext uri="{FF2B5EF4-FFF2-40B4-BE49-F238E27FC236}">
                <a16:creationId xmlns:a16="http://schemas.microsoft.com/office/drawing/2014/main" id="{04A6887D-E975-9C73-B5F1-286DE0D81547}"/>
              </a:ext>
            </a:extLst>
          </p:cNvPr>
          <p:cNvSpPr txBox="1"/>
          <p:nvPr/>
        </p:nvSpPr>
        <p:spPr>
          <a:xfrm>
            <a:off x="8610600" y="4094164"/>
            <a:ext cx="1447800" cy="396875"/>
          </a:xfrm>
          <a:prstGeom prst="rect">
            <a:avLst/>
          </a:prstGeom>
          <a:noFill/>
        </p:spPr>
        <p:txBody>
          <a:bodyPr>
            <a:spAutoFit/>
          </a:bodyPr>
          <a:lstStyle/>
          <a:p>
            <a:pPr algn="r" eaLnBrk="0" hangingPunct="0">
              <a:defRPr/>
            </a:pPr>
            <a:r>
              <a:rPr lang="en-US" sz="2000" dirty="0"/>
              <a:t>400</a:t>
            </a:r>
          </a:p>
        </p:txBody>
      </p:sp>
      <p:sp>
        <p:nvSpPr>
          <p:cNvPr id="102443" name="Line 11">
            <a:extLst>
              <a:ext uri="{FF2B5EF4-FFF2-40B4-BE49-F238E27FC236}">
                <a16:creationId xmlns:a16="http://schemas.microsoft.com/office/drawing/2014/main" id="{156C0902-6311-0925-BE0A-6850EBD52FD8}"/>
              </a:ext>
            </a:extLst>
          </p:cNvPr>
          <p:cNvSpPr>
            <a:spLocks noChangeShapeType="1"/>
          </p:cNvSpPr>
          <p:nvPr/>
        </p:nvSpPr>
        <p:spPr bwMode="auto">
          <a:xfrm rot="5400000" flipH="1">
            <a:off x="7723981" y="5915819"/>
            <a:ext cx="1011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9" name="Footer Placeholder 8">
            <a:extLst>
              <a:ext uri="{FF2B5EF4-FFF2-40B4-BE49-F238E27FC236}">
                <a16:creationId xmlns:a16="http://schemas.microsoft.com/office/drawing/2014/main" id="{8EEC2DE5-7C9B-60B4-D66D-E9F995BA231F}"/>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P spid="29" grpId="0"/>
      <p:bldP spid="30" grpId="0"/>
      <p:bldP spid="31"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077F3E-C2C8-AEC7-F466-907D9A40BC98}"/>
              </a:ext>
            </a:extLst>
          </p:cNvPr>
          <p:cNvSpPr/>
          <p:nvPr/>
        </p:nvSpPr>
        <p:spPr>
          <a:xfrm>
            <a:off x="2057400" y="428626"/>
            <a:ext cx="8153400" cy="2347913"/>
          </a:xfrm>
          <a:prstGeom prst="rect">
            <a:avLst/>
          </a:prstGeom>
          <a:noFill/>
          <a:ln w="12700" cap="sq" cmpd="sng" algn="ctr">
            <a:noFill/>
            <a:prstDash val="solid"/>
            <a:round/>
            <a:headEnd type="none" w="sm" len="sm"/>
            <a:tailEnd type="none" w="sm" len="sm"/>
          </a:ln>
          <a:effectLst/>
        </p:spPr>
        <p:txBody>
          <a:bodyPr tIns="9144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25000"/>
              </a:lnSpc>
              <a:spcBef>
                <a:spcPts val="1200"/>
              </a:spcBef>
              <a:buClr>
                <a:srgbClr val="740000"/>
              </a:buClr>
              <a:buSzPct val="80000"/>
            </a:pPr>
            <a:r>
              <a:rPr lang="el-GR" altLang="el-GR" sz="2800" b="1">
                <a:solidFill>
                  <a:srgbClr val="740000"/>
                </a:solidFill>
                <a:latin typeface="Arial" panose="020B0604020202020204" pitchFamily="34" charset="0"/>
              </a:rPr>
              <a:t>Μη δεδουλευμένα έσοδα</a:t>
            </a:r>
            <a:endParaRPr lang="en-US" altLang="el-GR" sz="2800" b="1">
              <a:solidFill>
                <a:srgbClr val="740000"/>
              </a:solidFill>
              <a:latin typeface="Arial" panose="020B0604020202020204" pitchFamily="34" charset="0"/>
            </a:endParaRPr>
          </a:p>
          <a:p>
            <a:pPr algn="l">
              <a:lnSpc>
                <a:spcPct val="125000"/>
              </a:lnSpc>
              <a:spcBef>
                <a:spcPts val="1200"/>
              </a:spcBef>
              <a:buClr>
                <a:srgbClr val="740000"/>
              </a:buClr>
              <a:buSzPct val="80000"/>
            </a:pPr>
            <a:r>
              <a:rPr lang="el-GR" altLang="el-GR" sz="2000">
                <a:latin typeface="Arial" panose="020B0604020202020204" pitchFamily="34" charset="0"/>
              </a:rPr>
              <a:t>Στις </a:t>
            </a:r>
            <a:r>
              <a:rPr lang="en-US" altLang="el-GR" sz="2000">
                <a:latin typeface="Arial" panose="020B0604020202020204" pitchFamily="34" charset="0"/>
              </a:rPr>
              <a:t>30</a:t>
            </a:r>
            <a:r>
              <a:rPr lang="el-GR" altLang="el-GR" sz="2000">
                <a:latin typeface="Arial" panose="020B0604020202020204" pitchFamily="34" charset="0"/>
              </a:rPr>
              <a:t> Ιουνίου στο προσωρινό ισοζύγιο τα μη δεδουλευμένα έσοδα εμφανίζονται με υπόλοιπο </a:t>
            </a:r>
            <a:r>
              <a:rPr lang="en-US" altLang="el-GR" sz="2000">
                <a:latin typeface="Arial" panose="020B0604020202020204" pitchFamily="34" charset="0"/>
              </a:rPr>
              <a:t>$400. </a:t>
            </a:r>
            <a:r>
              <a:rPr lang="el-GR" altLang="el-GR" sz="2000">
                <a:latin typeface="Arial" panose="020B0604020202020204" pitchFamily="34" charset="0"/>
              </a:rPr>
              <a:t>Στις 15 μέρες που απομένουν για το τέλος του μήνα, η ΕΜΠΟΡΙΚΗ θα έχει δεδουλευμένα έσοδα </a:t>
            </a:r>
            <a:r>
              <a:rPr lang="en-US" altLang="el-GR" sz="2000">
                <a:latin typeface="Arial" panose="020B0604020202020204" pitchFamily="34" charset="0"/>
              </a:rPr>
              <a:t>$200</a:t>
            </a:r>
            <a:r>
              <a:rPr lang="el-GR" altLang="el-GR" sz="2000">
                <a:latin typeface="Arial" panose="020B0604020202020204" pitchFamily="34" charset="0"/>
              </a:rPr>
              <a:t> (400 /2)</a:t>
            </a:r>
            <a:r>
              <a:rPr lang="en-US" altLang="el-GR" sz="2000">
                <a:latin typeface="Arial" panose="020B0604020202020204" pitchFamily="34" charset="0"/>
              </a:rPr>
              <a:t>. </a:t>
            </a:r>
            <a:r>
              <a:rPr lang="el-GR" altLang="el-GR" sz="2000">
                <a:latin typeface="Arial" panose="020B0604020202020204" pitchFamily="34" charset="0"/>
              </a:rPr>
              <a:t>Η εγγραφή στις </a:t>
            </a:r>
            <a:r>
              <a:rPr lang="en-US" altLang="el-GR" sz="2000">
                <a:latin typeface="Arial" panose="020B0604020202020204" pitchFamily="34" charset="0"/>
              </a:rPr>
              <a:t>30</a:t>
            </a:r>
            <a:r>
              <a:rPr lang="el-GR" altLang="el-GR" sz="2000">
                <a:latin typeface="Arial" panose="020B0604020202020204" pitchFamily="34" charset="0"/>
              </a:rPr>
              <a:t> Ιουνίου θα είναι</a:t>
            </a:r>
            <a:r>
              <a:rPr lang="en-US" altLang="el-GR" sz="2000">
                <a:latin typeface="Arial" panose="020B0604020202020204" pitchFamily="34" charset="0"/>
              </a:rPr>
              <a:t>:</a:t>
            </a:r>
          </a:p>
        </p:txBody>
      </p:sp>
      <p:sp>
        <p:nvSpPr>
          <p:cNvPr id="104450" name="Text Box 13">
            <a:extLst>
              <a:ext uri="{FF2B5EF4-FFF2-40B4-BE49-F238E27FC236}">
                <a16:creationId xmlns:a16="http://schemas.microsoft.com/office/drawing/2014/main" id="{9E7FD438-EC62-FC63-E022-A2C0F9CA08E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latin typeface="Arial" panose="020B0604020202020204" pitchFamily="34" charset="0"/>
              </a:rPr>
              <a:t>LO 3</a:t>
            </a:r>
          </a:p>
        </p:txBody>
      </p:sp>
      <p:sp>
        <p:nvSpPr>
          <p:cNvPr id="104451" name="Line 11">
            <a:extLst>
              <a:ext uri="{FF2B5EF4-FFF2-40B4-BE49-F238E27FC236}">
                <a16:creationId xmlns:a16="http://schemas.microsoft.com/office/drawing/2014/main" id="{0B0AEE12-8456-AEF2-E9A6-3D1C23B4ED82}"/>
              </a:ext>
            </a:extLst>
          </p:cNvPr>
          <p:cNvSpPr>
            <a:spLocks noChangeShapeType="1"/>
          </p:cNvSpPr>
          <p:nvPr/>
        </p:nvSpPr>
        <p:spPr bwMode="auto">
          <a:xfrm rot="5400000" flipH="1">
            <a:off x="3380581" y="5915819"/>
            <a:ext cx="1011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04452" name="Line 15">
            <a:extLst>
              <a:ext uri="{FF2B5EF4-FFF2-40B4-BE49-F238E27FC236}">
                <a16:creationId xmlns:a16="http://schemas.microsoft.com/office/drawing/2014/main" id="{6E269FD0-9C62-5D0A-9465-3A08884B5DD6}"/>
              </a:ext>
            </a:extLst>
          </p:cNvPr>
          <p:cNvSpPr>
            <a:spLocks noChangeShapeType="1"/>
          </p:cNvSpPr>
          <p:nvPr/>
        </p:nvSpPr>
        <p:spPr bwMode="auto">
          <a:xfrm>
            <a:off x="1981200" y="54102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04453" name="Text Box 16">
            <a:extLst>
              <a:ext uri="{FF2B5EF4-FFF2-40B4-BE49-F238E27FC236}">
                <a16:creationId xmlns:a16="http://schemas.microsoft.com/office/drawing/2014/main" id="{28C4C6B4-F92A-5110-6E8D-3067D3613A07}"/>
              </a:ext>
            </a:extLst>
          </p:cNvPr>
          <p:cNvSpPr txBox="1">
            <a:spLocks noChangeArrowheads="1"/>
          </p:cNvSpPr>
          <p:nvPr/>
        </p:nvSpPr>
        <p:spPr bwMode="auto">
          <a:xfrm>
            <a:off x="1981200" y="5029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l-GR" sz="2000">
                <a:latin typeface="Arial" panose="020B0604020202020204" pitchFamily="34" charset="0"/>
              </a:rPr>
              <a:t>Έσοδα από παροχή υπηρεσιών</a:t>
            </a:r>
            <a:endParaRPr lang="en-US" altLang="en-US" sz="2000">
              <a:latin typeface="Arial" panose="020B0604020202020204" pitchFamily="34" charset="0"/>
            </a:endParaRPr>
          </a:p>
        </p:txBody>
      </p:sp>
      <p:sp>
        <p:nvSpPr>
          <p:cNvPr id="104454" name="Text Box 17">
            <a:extLst>
              <a:ext uri="{FF2B5EF4-FFF2-40B4-BE49-F238E27FC236}">
                <a16:creationId xmlns:a16="http://schemas.microsoft.com/office/drawing/2014/main" id="{DF28C7C9-809D-C244-D56F-1330196D058A}"/>
              </a:ext>
            </a:extLst>
          </p:cNvPr>
          <p:cNvSpPr txBox="1">
            <a:spLocks noChangeArrowheads="1"/>
          </p:cNvSpPr>
          <p:nvPr/>
        </p:nvSpPr>
        <p:spPr bwMode="auto">
          <a:xfrm>
            <a:off x="38862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	7</a:t>
            </a:r>
            <a:r>
              <a:rPr lang="el-GR" altLang="en-US" sz="2000">
                <a:latin typeface="Arial" panose="020B0604020202020204" pitchFamily="34" charset="0"/>
              </a:rPr>
              <a:t>.</a:t>
            </a:r>
            <a:r>
              <a:rPr lang="en-US" altLang="en-US" sz="2000">
                <a:latin typeface="Arial" panose="020B0604020202020204" pitchFamily="34" charset="0"/>
              </a:rPr>
              <a:t>000</a:t>
            </a:r>
          </a:p>
        </p:txBody>
      </p:sp>
      <p:sp>
        <p:nvSpPr>
          <p:cNvPr id="104455" name="Text Box 23">
            <a:extLst>
              <a:ext uri="{FF2B5EF4-FFF2-40B4-BE49-F238E27FC236}">
                <a16:creationId xmlns:a16="http://schemas.microsoft.com/office/drawing/2014/main" id="{8282F423-FC44-255C-234C-AF9E564277B7}"/>
              </a:ext>
            </a:extLst>
          </p:cNvPr>
          <p:cNvSpPr txBox="1">
            <a:spLocks noChangeArrowheads="1"/>
          </p:cNvSpPr>
          <p:nvPr/>
        </p:nvSpPr>
        <p:spPr bwMode="auto">
          <a:xfrm>
            <a:off x="6324600" y="4800600"/>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l-GR" altLang="el-GR" sz="2000">
                <a:latin typeface="Arial" panose="020B0604020202020204" pitchFamily="34" charset="0"/>
              </a:rPr>
              <a:t>Μη δεδουλευμένα έσοδα από παροχή υπηρεσιών</a:t>
            </a:r>
            <a:endParaRPr lang="en-US" altLang="en-US" sz="2000">
              <a:latin typeface="Arial" panose="020B0604020202020204" pitchFamily="34" charset="0"/>
            </a:endParaRPr>
          </a:p>
        </p:txBody>
      </p:sp>
      <p:sp>
        <p:nvSpPr>
          <p:cNvPr id="104456" name="Line 15">
            <a:extLst>
              <a:ext uri="{FF2B5EF4-FFF2-40B4-BE49-F238E27FC236}">
                <a16:creationId xmlns:a16="http://schemas.microsoft.com/office/drawing/2014/main" id="{BF28E44B-4D5C-5DE3-6724-55FF6BF31C5B}"/>
              </a:ext>
            </a:extLst>
          </p:cNvPr>
          <p:cNvSpPr>
            <a:spLocks noChangeShapeType="1"/>
          </p:cNvSpPr>
          <p:nvPr/>
        </p:nvSpPr>
        <p:spPr bwMode="auto">
          <a:xfrm>
            <a:off x="6324600" y="54102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04457" name="Text Box 17">
            <a:extLst>
              <a:ext uri="{FF2B5EF4-FFF2-40B4-BE49-F238E27FC236}">
                <a16:creationId xmlns:a16="http://schemas.microsoft.com/office/drawing/2014/main" id="{620C33CF-8BC5-E8D6-DF56-54EABA285CC8}"/>
              </a:ext>
            </a:extLst>
          </p:cNvPr>
          <p:cNvSpPr txBox="1">
            <a:spLocks noChangeArrowheads="1"/>
          </p:cNvSpPr>
          <p:nvPr/>
        </p:nvSpPr>
        <p:spPr bwMode="auto">
          <a:xfrm>
            <a:off x="82296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15</a:t>
            </a:r>
            <a:r>
              <a:rPr lang="el-GR" altLang="en-US" sz="2000">
                <a:latin typeface="Arial" panose="020B0604020202020204" pitchFamily="34" charset="0"/>
              </a:rPr>
              <a:t>/06</a:t>
            </a:r>
            <a:r>
              <a:rPr lang="en-US" altLang="en-US" sz="2000">
                <a:latin typeface="Arial" panose="020B0604020202020204" pitchFamily="34" charset="0"/>
              </a:rPr>
              <a:t>	400</a:t>
            </a:r>
          </a:p>
        </p:txBody>
      </p:sp>
      <p:sp>
        <p:nvSpPr>
          <p:cNvPr id="27" name="Rectangle 26">
            <a:extLst>
              <a:ext uri="{FF2B5EF4-FFF2-40B4-BE49-F238E27FC236}">
                <a16:creationId xmlns:a16="http://schemas.microsoft.com/office/drawing/2014/main" id="{AB5E1A32-F705-EAE2-8348-60E1ED97B141}"/>
              </a:ext>
            </a:extLst>
          </p:cNvPr>
          <p:cNvSpPr/>
          <p:nvPr/>
        </p:nvSpPr>
        <p:spPr bwMode="auto">
          <a:xfrm>
            <a:off x="1828800" y="2826083"/>
            <a:ext cx="8534400" cy="1967172"/>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lgn="ctr" eaLnBrk="0" hangingPunct="0">
              <a:defRPr/>
            </a:pPr>
            <a:endParaRPr lang="en-US" dirty="0"/>
          </a:p>
        </p:txBody>
      </p:sp>
      <p:graphicFrame>
        <p:nvGraphicFramePr>
          <p:cNvPr id="104500" name="Group 52">
            <a:extLst>
              <a:ext uri="{FF2B5EF4-FFF2-40B4-BE49-F238E27FC236}">
                <a16:creationId xmlns:a16="http://schemas.microsoft.com/office/drawing/2014/main" id="{CC29F56C-A14F-43E5-E86E-923734128126}"/>
              </a:ext>
            </a:extLst>
          </p:cNvPr>
          <p:cNvGraphicFramePr>
            <a:graphicFrameLocks noGrp="1"/>
          </p:cNvGraphicFramePr>
          <p:nvPr/>
        </p:nvGraphicFramePr>
        <p:xfrm>
          <a:off x="2057400" y="2936875"/>
          <a:ext cx="8077200" cy="1808480"/>
        </p:xfrm>
        <a:graphic>
          <a:graphicData uri="http://schemas.openxmlformats.org/drawingml/2006/table">
            <a:tbl>
              <a:tblPr/>
              <a:tblGrid>
                <a:gridCol w="460375">
                  <a:extLst>
                    <a:ext uri="{9D8B030D-6E8A-4147-A177-3AD203B41FA5}">
                      <a16:colId xmlns:a16="http://schemas.microsoft.com/office/drawing/2014/main" val="2824550067"/>
                    </a:ext>
                  </a:extLst>
                </a:gridCol>
                <a:gridCol w="987425">
                  <a:extLst>
                    <a:ext uri="{9D8B030D-6E8A-4147-A177-3AD203B41FA5}">
                      <a16:colId xmlns:a16="http://schemas.microsoft.com/office/drawing/2014/main" val="2464318248"/>
                    </a:ext>
                  </a:extLst>
                </a:gridCol>
                <a:gridCol w="3810000">
                  <a:extLst>
                    <a:ext uri="{9D8B030D-6E8A-4147-A177-3AD203B41FA5}">
                      <a16:colId xmlns:a16="http://schemas.microsoft.com/office/drawing/2014/main" val="4085867817"/>
                    </a:ext>
                  </a:extLst>
                </a:gridCol>
                <a:gridCol w="1447800">
                  <a:extLst>
                    <a:ext uri="{9D8B030D-6E8A-4147-A177-3AD203B41FA5}">
                      <a16:colId xmlns:a16="http://schemas.microsoft.com/office/drawing/2014/main" val="2314932734"/>
                    </a:ext>
                  </a:extLst>
                </a:gridCol>
                <a:gridCol w="1371600">
                  <a:extLst>
                    <a:ext uri="{9D8B030D-6E8A-4147-A177-3AD203B41FA5}">
                      <a16:colId xmlns:a16="http://schemas.microsoft.com/office/drawing/2014/main" val="3828161682"/>
                    </a:ext>
                  </a:extLst>
                </a:gridCol>
              </a:tblGrid>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826562443"/>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30</a:t>
                      </a:r>
                      <a:r>
                        <a:rPr kumimoji="0" lang="el-GR" altLang="el-GR" sz="2000" b="0" i="0" u="none" strike="noStrike" cap="none" normalizeH="0" baseline="0">
                          <a:ln>
                            <a:noFill/>
                          </a:ln>
                          <a:solidFill>
                            <a:schemeClr val="tx1"/>
                          </a:solidFill>
                          <a:effectLst/>
                          <a:latin typeface="Arial" panose="020B0604020202020204" pitchFamily="34" charset="0"/>
                        </a:rPr>
                        <a:t>/06</a:t>
                      </a:r>
                      <a:endParaRPr kumimoji="0" lang="en-US"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027706178"/>
                  </a:ext>
                </a:extLst>
              </a:tr>
              <a:tr h="406400">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Clr>
                          <a:schemeClr val="accent2"/>
                        </a:buClr>
                        <a:buSzPct val="75000"/>
                        <a:buFont typeface="Wingdings" panose="05000000000000000000" pitchFamily="2" charset="2"/>
                        <a:defRPr sz="2400" b="1">
                          <a:solidFill>
                            <a:schemeClr val="bg2"/>
                          </a:solidFill>
                          <a:latin typeface="Arial" panose="020B0604020202020204" pitchFamily="34" charset="0"/>
                        </a:defRPr>
                      </a:lvl1pPr>
                      <a:lvl2pPr marL="742950" indent="-285750" eaLnBrk="0" hangingPunct="0">
                        <a:spcBef>
                          <a:spcPct val="20000"/>
                        </a:spcBef>
                        <a:buClr>
                          <a:schemeClr val="accent2"/>
                        </a:buClr>
                        <a:buSzPct val="75000"/>
                        <a:buFont typeface="Wingdings" panose="05000000000000000000" pitchFamily="2" charset="2"/>
                        <a:defRPr sz="2000" b="1">
                          <a:solidFill>
                            <a:schemeClr val="bg2"/>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3pPr>
                      <a:lvl4pPr marL="16002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4pPr>
                      <a:lvl5pPr marL="2057400" indent="-228600" eaLnBrk="0" hangingPunct="0">
                        <a:spcBef>
                          <a:spcPct val="20000"/>
                        </a:spcBef>
                        <a:buClr>
                          <a:schemeClr val="accent2"/>
                        </a:buClr>
                        <a:buSzPct val="75000"/>
                        <a:buFont typeface="Wingdings" panose="05000000000000000000" pitchFamily="2" charset="2"/>
                        <a:defRPr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defRPr b="1">
                          <a:solidFill>
                            <a:schemeClr val="bg2"/>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99595935"/>
                  </a:ext>
                </a:extLst>
              </a:tr>
            </a:tbl>
          </a:graphicData>
        </a:graphic>
      </p:graphicFrame>
      <p:sp>
        <p:nvSpPr>
          <p:cNvPr id="29" name="TextBox 28">
            <a:extLst>
              <a:ext uri="{FF2B5EF4-FFF2-40B4-BE49-F238E27FC236}">
                <a16:creationId xmlns:a16="http://schemas.microsoft.com/office/drawing/2014/main" id="{4E1A5D9D-03BA-2EF7-9E1C-F81ACBA04989}"/>
              </a:ext>
            </a:extLst>
          </p:cNvPr>
          <p:cNvSpPr txBox="1"/>
          <p:nvPr/>
        </p:nvSpPr>
        <p:spPr>
          <a:xfrm>
            <a:off x="3581400" y="3394076"/>
            <a:ext cx="3505200" cy="701675"/>
          </a:xfrm>
          <a:prstGeom prst="rect">
            <a:avLst/>
          </a:prstGeom>
          <a:noFill/>
        </p:spPr>
        <p:txBody>
          <a:bodyPr>
            <a:spAutoFit/>
          </a:bodyPr>
          <a:lstStyle>
            <a:lvl1pPr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Μη δεδουλευμένα έσοδα από παροχή υπηρεσιών </a:t>
            </a:r>
            <a:endParaRPr lang="en-US" altLang="el-GR" sz="2000">
              <a:latin typeface="Arial" panose="020B0604020202020204" pitchFamily="34" charset="0"/>
            </a:endParaRPr>
          </a:p>
        </p:txBody>
      </p:sp>
      <p:sp>
        <p:nvSpPr>
          <p:cNvPr id="30" name="TextBox 29">
            <a:extLst>
              <a:ext uri="{FF2B5EF4-FFF2-40B4-BE49-F238E27FC236}">
                <a16:creationId xmlns:a16="http://schemas.microsoft.com/office/drawing/2014/main" id="{508D078C-BB53-333A-39F0-1D41B28C27FD}"/>
              </a:ext>
            </a:extLst>
          </p:cNvPr>
          <p:cNvSpPr txBox="1"/>
          <p:nvPr/>
        </p:nvSpPr>
        <p:spPr>
          <a:xfrm>
            <a:off x="3581400" y="4079876"/>
            <a:ext cx="3733800" cy="701675"/>
          </a:xfrm>
          <a:prstGeom prst="rect">
            <a:avLst/>
          </a:prstGeom>
          <a:noFill/>
        </p:spPr>
        <p:txBody>
          <a:bodyPr>
            <a:spAutoFit/>
          </a:bodyPr>
          <a:lstStyle>
            <a:lvl1pPr marL="287338" algn="ctr" eaLnBrk="0" hangingPunct="0">
              <a:defRPr sz="2400">
                <a:solidFill>
                  <a:schemeClr val="tx1"/>
                </a:solidFill>
                <a:latin typeface="Times New Roman" panose="02020603050405020304" pitchFamily="18" charset="0"/>
              </a:defRPr>
            </a:lvl1pPr>
            <a:lvl2pPr marL="742950" indent="-285750" algn="ctr" eaLnBrk="0" hangingPunct="0">
              <a:defRPr sz="2400">
                <a:solidFill>
                  <a:schemeClr val="tx1"/>
                </a:solidFill>
                <a:latin typeface="Times New Roman" panose="02020603050405020304" pitchFamily="18" charset="0"/>
              </a:defRPr>
            </a:lvl2pPr>
            <a:lvl3pPr marL="1143000" indent="-228600" algn="ctr" eaLnBrk="0" hangingPunct="0">
              <a:defRPr sz="2400">
                <a:solidFill>
                  <a:schemeClr val="tx1"/>
                </a:solidFill>
                <a:latin typeface="Times New Roman" panose="02020603050405020304" pitchFamily="18" charset="0"/>
              </a:defRPr>
            </a:lvl3pPr>
            <a:lvl4pPr marL="1600200" indent="-228600" algn="ctr" eaLnBrk="0" hangingPunct="0">
              <a:defRPr sz="2400">
                <a:solidFill>
                  <a:schemeClr val="tx1"/>
                </a:solidFill>
                <a:latin typeface="Times New Roman" panose="02020603050405020304" pitchFamily="18" charset="0"/>
              </a:defRPr>
            </a:lvl4pPr>
            <a:lvl5pPr marL="2057400" indent="-228600" algn="ctr"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l-GR" altLang="el-GR" sz="2000">
                <a:latin typeface="Arial" panose="020B0604020202020204" pitchFamily="34" charset="0"/>
              </a:rPr>
              <a:t>Έσοδα από παροχή υπηρεσιών</a:t>
            </a:r>
            <a:endParaRPr lang="en-US" altLang="el-GR" sz="2000">
              <a:latin typeface="Arial" panose="020B0604020202020204" pitchFamily="34" charset="0"/>
            </a:endParaRPr>
          </a:p>
        </p:txBody>
      </p:sp>
      <p:sp>
        <p:nvSpPr>
          <p:cNvPr id="31" name="TextBox 30">
            <a:extLst>
              <a:ext uri="{FF2B5EF4-FFF2-40B4-BE49-F238E27FC236}">
                <a16:creationId xmlns:a16="http://schemas.microsoft.com/office/drawing/2014/main" id="{BCD0707E-ABAB-743C-A4AF-22CFB151FD4D}"/>
              </a:ext>
            </a:extLst>
          </p:cNvPr>
          <p:cNvSpPr txBox="1"/>
          <p:nvPr/>
        </p:nvSpPr>
        <p:spPr>
          <a:xfrm>
            <a:off x="7086600" y="3552826"/>
            <a:ext cx="1447800" cy="396875"/>
          </a:xfrm>
          <a:prstGeom prst="rect">
            <a:avLst/>
          </a:prstGeom>
          <a:noFill/>
        </p:spPr>
        <p:txBody>
          <a:bodyPr>
            <a:spAutoFit/>
          </a:bodyPr>
          <a:lstStyle/>
          <a:p>
            <a:pPr algn="r" eaLnBrk="0" hangingPunct="0">
              <a:defRPr/>
            </a:pPr>
            <a:r>
              <a:rPr lang="en-US" sz="2000" dirty="0"/>
              <a:t>200</a:t>
            </a:r>
          </a:p>
        </p:txBody>
      </p:sp>
      <p:sp>
        <p:nvSpPr>
          <p:cNvPr id="32" name="TextBox 31">
            <a:extLst>
              <a:ext uri="{FF2B5EF4-FFF2-40B4-BE49-F238E27FC236}">
                <a16:creationId xmlns:a16="http://schemas.microsoft.com/office/drawing/2014/main" id="{59F5D09A-4DDE-E266-0D97-19FE58E9C728}"/>
              </a:ext>
            </a:extLst>
          </p:cNvPr>
          <p:cNvSpPr txBox="1"/>
          <p:nvPr/>
        </p:nvSpPr>
        <p:spPr>
          <a:xfrm>
            <a:off x="8610600" y="4232276"/>
            <a:ext cx="1447800" cy="396875"/>
          </a:xfrm>
          <a:prstGeom prst="rect">
            <a:avLst/>
          </a:prstGeom>
          <a:noFill/>
        </p:spPr>
        <p:txBody>
          <a:bodyPr>
            <a:spAutoFit/>
          </a:bodyPr>
          <a:lstStyle/>
          <a:p>
            <a:pPr algn="r" eaLnBrk="0" hangingPunct="0">
              <a:defRPr/>
            </a:pPr>
            <a:r>
              <a:rPr lang="en-US" sz="2000" dirty="0"/>
              <a:t>200</a:t>
            </a:r>
          </a:p>
        </p:txBody>
      </p:sp>
      <p:sp>
        <p:nvSpPr>
          <p:cNvPr id="104491" name="Line 11">
            <a:extLst>
              <a:ext uri="{FF2B5EF4-FFF2-40B4-BE49-F238E27FC236}">
                <a16:creationId xmlns:a16="http://schemas.microsoft.com/office/drawing/2014/main" id="{70A2FC55-92D3-B8A9-92E5-6CDFA54E13B4}"/>
              </a:ext>
            </a:extLst>
          </p:cNvPr>
          <p:cNvSpPr>
            <a:spLocks noChangeShapeType="1"/>
          </p:cNvSpPr>
          <p:nvPr/>
        </p:nvSpPr>
        <p:spPr bwMode="auto">
          <a:xfrm rot="5400000" flipH="1">
            <a:off x="7723981" y="5915819"/>
            <a:ext cx="10112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9" name="Text Box 17">
            <a:extLst>
              <a:ext uri="{FF2B5EF4-FFF2-40B4-BE49-F238E27FC236}">
                <a16:creationId xmlns:a16="http://schemas.microsoft.com/office/drawing/2014/main" id="{F876130A-6DE8-2F22-DBC2-3E3DD95A547E}"/>
              </a:ext>
            </a:extLst>
          </p:cNvPr>
          <p:cNvSpPr txBox="1">
            <a:spLocks noChangeArrowheads="1"/>
          </p:cNvSpPr>
          <p:nvPr/>
        </p:nvSpPr>
        <p:spPr bwMode="auto">
          <a:xfrm>
            <a:off x="6172200" y="54705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200</a:t>
            </a:r>
          </a:p>
        </p:txBody>
      </p:sp>
      <p:sp>
        <p:nvSpPr>
          <p:cNvPr id="21" name="Line 15">
            <a:extLst>
              <a:ext uri="{FF2B5EF4-FFF2-40B4-BE49-F238E27FC236}">
                <a16:creationId xmlns:a16="http://schemas.microsoft.com/office/drawing/2014/main" id="{E3C3B4B1-0728-B9CA-104C-62644B921859}"/>
              </a:ext>
            </a:extLst>
          </p:cNvPr>
          <p:cNvSpPr>
            <a:spLocks noChangeShapeType="1"/>
          </p:cNvSpPr>
          <p:nvPr/>
        </p:nvSpPr>
        <p:spPr bwMode="auto">
          <a:xfrm>
            <a:off x="6324600" y="59436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2" name="Text Box 17">
            <a:extLst>
              <a:ext uri="{FF2B5EF4-FFF2-40B4-BE49-F238E27FC236}">
                <a16:creationId xmlns:a16="http://schemas.microsoft.com/office/drawing/2014/main" id="{4EBEB562-CD2C-D7EB-C3F5-CB148F0EE111}"/>
              </a:ext>
            </a:extLst>
          </p:cNvPr>
          <p:cNvSpPr txBox="1">
            <a:spLocks noChangeArrowheads="1"/>
          </p:cNvSpPr>
          <p:nvPr/>
        </p:nvSpPr>
        <p:spPr bwMode="auto">
          <a:xfrm>
            <a:off x="8229600" y="60039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l-GR" altLang="en-US" sz="2000">
                <a:latin typeface="Arial" panose="020B0604020202020204" pitchFamily="34" charset="0"/>
              </a:rPr>
              <a:t>Υπ.</a:t>
            </a:r>
            <a:r>
              <a:rPr lang="en-US" altLang="en-US" sz="2000">
                <a:latin typeface="Arial" panose="020B0604020202020204" pitchFamily="34" charset="0"/>
              </a:rPr>
              <a:t>	200</a:t>
            </a:r>
          </a:p>
        </p:txBody>
      </p:sp>
      <p:sp>
        <p:nvSpPr>
          <p:cNvPr id="104495" name="Text Box 17">
            <a:extLst>
              <a:ext uri="{FF2B5EF4-FFF2-40B4-BE49-F238E27FC236}">
                <a16:creationId xmlns:a16="http://schemas.microsoft.com/office/drawing/2014/main" id="{E0FCB32B-FCFE-A890-C294-ECBA19CBB4D5}"/>
              </a:ext>
            </a:extLst>
          </p:cNvPr>
          <p:cNvSpPr txBox="1">
            <a:spLocks noChangeArrowheads="1"/>
          </p:cNvSpPr>
          <p:nvPr/>
        </p:nvSpPr>
        <p:spPr bwMode="auto">
          <a:xfrm>
            <a:off x="3886200" y="5791201"/>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300</a:t>
            </a:r>
          </a:p>
        </p:txBody>
      </p:sp>
      <p:sp>
        <p:nvSpPr>
          <p:cNvPr id="24" name="Text Box 17">
            <a:extLst>
              <a:ext uri="{FF2B5EF4-FFF2-40B4-BE49-F238E27FC236}">
                <a16:creationId xmlns:a16="http://schemas.microsoft.com/office/drawing/2014/main" id="{F204B708-C6DB-5081-E87A-4AA9358A0F3E}"/>
              </a:ext>
            </a:extLst>
          </p:cNvPr>
          <p:cNvSpPr txBox="1">
            <a:spLocks noChangeArrowheads="1"/>
          </p:cNvSpPr>
          <p:nvPr/>
        </p:nvSpPr>
        <p:spPr bwMode="auto">
          <a:xfrm>
            <a:off x="3886200" y="6080126"/>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gn="ctr" eaLnBrk="0" hangingPunct="0">
              <a:tabLst>
                <a:tab pos="1828800" algn="r"/>
              </a:tabLst>
              <a:defRPr sz="2400">
                <a:solidFill>
                  <a:schemeClr val="tx1"/>
                </a:solidFill>
                <a:latin typeface="Times New Roman" panose="02020603050405020304" pitchFamily="18" charset="0"/>
              </a:defRPr>
            </a:lvl1pPr>
            <a:lvl2pPr marL="742950" indent="-285750" algn="ctr" eaLnBrk="0" hangingPunct="0">
              <a:tabLst>
                <a:tab pos="1828800" algn="r"/>
              </a:tabLst>
              <a:defRPr sz="2400">
                <a:solidFill>
                  <a:schemeClr val="tx1"/>
                </a:solidFill>
                <a:latin typeface="Times New Roman" panose="02020603050405020304" pitchFamily="18" charset="0"/>
              </a:defRPr>
            </a:lvl2pPr>
            <a:lvl3pPr marL="1143000" indent="-228600" algn="ctr" eaLnBrk="0" hangingPunct="0">
              <a:tabLst>
                <a:tab pos="1828800" algn="r"/>
              </a:tabLst>
              <a:defRPr sz="2400">
                <a:solidFill>
                  <a:schemeClr val="tx1"/>
                </a:solidFill>
                <a:latin typeface="Times New Roman" panose="02020603050405020304" pitchFamily="18" charset="0"/>
              </a:defRPr>
            </a:lvl3pPr>
            <a:lvl4pPr marL="1600200" indent="-228600" algn="ctr" eaLnBrk="0" hangingPunct="0">
              <a:tabLst>
                <a:tab pos="1828800" algn="r"/>
              </a:tabLst>
              <a:defRPr sz="2400">
                <a:solidFill>
                  <a:schemeClr val="tx1"/>
                </a:solidFill>
                <a:latin typeface="Times New Roman" panose="02020603050405020304" pitchFamily="18" charset="0"/>
              </a:defRPr>
            </a:lvl4pPr>
            <a:lvl5pPr marL="2057400" indent="-228600" algn="ctr" eaLnBrk="0" hangingPunct="0">
              <a:tabLst>
                <a:tab pos="1828800" algn="r"/>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28800" algn="r"/>
              </a:tabLst>
              <a:defRPr sz="2400">
                <a:solidFill>
                  <a:schemeClr val="tx1"/>
                </a:solidFill>
                <a:latin typeface="Times New Roman" panose="02020603050405020304" pitchFamily="18" charset="0"/>
              </a:defRPr>
            </a:lvl9pPr>
          </a:lstStyle>
          <a:p>
            <a:pPr algn="l">
              <a:spcBef>
                <a:spcPct val="50000"/>
              </a:spcBef>
            </a:pPr>
            <a:r>
              <a:rPr lang="en-US" altLang="en-US" sz="2000">
                <a:latin typeface="Arial" panose="020B0604020202020204" pitchFamily="34" charset="0"/>
              </a:rPr>
              <a:t>30</a:t>
            </a:r>
            <a:r>
              <a:rPr lang="el-GR" altLang="en-US" sz="2000">
                <a:latin typeface="Arial" panose="020B0604020202020204" pitchFamily="34" charset="0"/>
              </a:rPr>
              <a:t>/06</a:t>
            </a:r>
            <a:r>
              <a:rPr lang="en-US" altLang="en-US" sz="2000">
                <a:latin typeface="Arial" panose="020B0604020202020204" pitchFamily="34" charset="0"/>
              </a:rPr>
              <a:t>	200</a:t>
            </a:r>
          </a:p>
        </p:txBody>
      </p:sp>
      <p:sp>
        <p:nvSpPr>
          <p:cNvPr id="25" name="Footer Placeholder 8">
            <a:extLst>
              <a:ext uri="{FF2B5EF4-FFF2-40B4-BE49-F238E27FC236}">
                <a16:creationId xmlns:a16="http://schemas.microsoft.com/office/drawing/2014/main" id="{6D3B9DB8-93D9-8187-C2B3-76BDB8D9E18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19" grpId="0"/>
      <p:bldP spid="22"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EC453-BF30-C7BE-5194-42322FED2883}"/>
              </a:ext>
            </a:extLst>
          </p:cNvPr>
          <p:cNvSpPr>
            <a:spLocks noGrp="1"/>
          </p:cNvSpPr>
          <p:nvPr>
            <p:ph type="title"/>
          </p:nvPr>
        </p:nvSpPr>
        <p:spPr>
          <a:xfrm>
            <a:off x="1294362" y="179368"/>
            <a:ext cx="9603275" cy="445783"/>
          </a:xfrm>
        </p:spPr>
        <p:txBody>
          <a:bodyPr>
            <a:normAutofit fontScale="90000"/>
          </a:bodyPr>
          <a:lstStyle/>
          <a:p>
            <a:pPr algn="ctr"/>
            <a:r>
              <a:rPr lang="el-GR" b="1" dirty="0"/>
              <a:t>ΜΕΡΟΣ ΤΩΝ ΔΙΑΦΑΝΕΙΩΝ ΠΡΟΕΡΧΕΤΑΙ ΑΠΟ</a:t>
            </a:r>
          </a:p>
        </p:txBody>
      </p:sp>
    </p:spTree>
    <p:extLst>
      <p:ext uri="{BB962C8B-B14F-4D97-AF65-F5344CB8AC3E}">
        <p14:creationId xmlns:p14="http://schemas.microsoft.com/office/powerpoint/2010/main" val="2418349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1">
            <a:extLst>
              <a:ext uri="{FF2B5EF4-FFF2-40B4-BE49-F238E27FC236}">
                <a16:creationId xmlns:a16="http://schemas.microsoft.com/office/drawing/2014/main" id="{52681301-0DE6-349A-732A-6B6CEBAC3C7B}"/>
              </a:ext>
            </a:extLst>
          </p:cNvPr>
          <p:cNvSpPr txBox="1">
            <a:spLocks noChangeArrowheads="1"/>
          </p:cNvSpPr>
          <p:nvPr/>
        </p:nvSpPr>
        <p:spPr bwMode="auto">
          <a:xfrm>
            <a:off x="8305800" y="4711540"/>
            <a:ext cx="35814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
              </a:spcBef>
            </a:pPr>
            <a:r>
              <a:rPr lang="en-US" altLang="en-US" sz="1200" b="1" dirty="0">
                <a:latin typeface="Arial" panose="020B0604020202020204" pitchFamily="34" charset="0"/>
              </a:rPr>
              <a:t>Prepared by</a:t>
            </a:r>
          </a:p>
          <a:p>
            <a:pPr algn="ctr">
              <a:spcBef>
                <a:spcPct val="5000"/>
              </a:spcBef>
            </a:pPr>
            <a:r>
              <a:rPr lang="en-US" altLang="en-US" sz="1200" b="1" dirty="0">
                <a:latin typeface="Arial" panose="020B0604020202020204" pitchFamily="34" charset="0"/>
              </a:rPr>
              <a:t>Coby Harmon</a:t>
            </a:r>
          </a:p>
          <a:p>
            <a:pPr algn="ctr">
              <a:spcBef>
                <a:spcPct val="5000"/>
              </a:spcBef>
            </a:pPr>
            <a:r>
              <a:rPr lang="en-US" altLang="en-US" sz="1200" b="1" dirty="0">
                <a:latin typeface="Arial" panose="020B0604020202020204" pitchFamily="34" charset="0"/>
              </a:rPr>
              <a:t>University of California, Santa Barbara</a:t>
            </a:r>
          </a:p>
          <a:p>
            <a:pPr algn="ctr">
              <a:spcBef>
                <a:spcPct val="5000"/>
              </a:spcBef>
            </a:pPr>
            <a:r>
              <a:rPr lang="en-US" altLang="en-US" sz="1200" b="1" dirty="0">
                <a:latin typeface="Arial" panose="020B0604020202020204" pitchFamily="34" charset="0"/>
              </a:rPr>
              <a:t>Westmont College</a:t>
            </a:r>
          </a:p>
        </p:txBody>
      </p:sp>
      <p:sp>
        <p:nvSpPr>
          <p:cNvPr id="22" name="Footer Placeholder 8">
            <a:extLst>
              <a:ext uri="{FF2B5EF4-FFF2-40B4-BE49-F238E27FC236}">
                <a16:creationId xmlns:a16="http://schemas.microsoft.com/office/drawing/2014/main" id="{C7F17215-2944-63D4-8241-10375E4F1506}"/>
              </a:ext>
            </a:extLst>
          </p:cNvPr>
          <p:cNvSpPr txBox="1">
            <a:spLocks/>
          </p:cNvSpPr>
          <p:nvPr/>
        </p:nvSpPr>
        <p:spPr>
          <a:xfrm>
            <a:off x="-422987" y="4323184"/>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15363" name="Picture 1">
            <a:extLst>
              <a:ext uri="{FF2B5EF4-FFF2-40B4-BE49-F238E27FC236}">
                <a16:creationId xmlns:a16="http://schemas.microsoft.com/office/drawing/2014/main" id="{FE7DB3EA-F114-F23A-0E4C-A5CE251B5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48895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ΛΟΓΙΣΤΙΚΕΣ ΠΡΟΣΕΓΓΙΣΕΙΣ ΣΤΟ ΔΗΜΟΣΙΟ</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6</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r>
              <a:rPr lang="el-GR" sz="2500" b="1" dirty="0">
                <a:effectLst/>
                <a:latin typeface="Times New Roman" panose="02020603050405020304" pitchFamily="18" charset="0"/>
                <a:ea typeface="Times New Roman" panose="02020603050405020304" pitchFamily="18" charset="0"/>
              </a:rPr>
              <a:t>Τα βασικά λογιστικά συστήματα παρακολούθησης των συναλλαγών στον Δημόσιο Τομέα είναι τα εξής:</a:t>
            </a:r>
          </a:p>
          <a:p>
            <a:pPr marL="0" indent="0">
              <a:buNone/>
            </a:pPr>
            <a:endParaRPr lang="el-GR" sz="1800" dirty="0">
              <a:effectLst/>
              <a:latin typeface="Times New Roman" panose="02020603050405020304" pitchFamily="18" charset="0"/>
              <a:ea typeface="Times New Roman" panose="02020603050405020304" pitchFamily="18" charset="0"/>
            </a:endParaRPr>
          </a:p>
          <a:p>
            <a:r>
              <a:rPr lang="el-GR" sz="2500" dirty="0">
                <a:effectLst/>
                <a:latin typeface="Times New Roman" panose="02020603050405020304" pitchFamily="18" charset="0"/>
                <a:ea typeface="Times New Roman" panose="02020603050405020304" pitchFamily="18" charset="0"/>
              </a:rPr>
              <a:t>Ταμειακή βάση (</a:t>
            </a:r>
            <a:r>
              <a:rPr lang="en-US" sz="2500" dirty="0">
                <a:effectLst/>
                <a:latin typeface="Times New Roman" panose="02020603050405020304" pitchFamily="18" charset="0"/>
                <a:ea typeface="Times New Roman" panose="02020603050405020304" pitchFamily="18" charset="0"/>
              </a:rPr>
              <a:t>cash basis</a:t>
            </a:r>
            <a:r>
              <a:rPr lang="el-GR" sz="2500" dirty="0">
                <a:effectLst/>
                <a:latin typeface="Times New Roman" panose="02020603050405020304" pitchFamily="18" charset="0"/>
                <a:ea typeface="Times New Roman" panose="02020603050405020304" pitchFamily="18" charset="0"/>
              </a:rPr>
              <a:t>).</a:t>
            </a:r>
          </a:p>
          <a:p>
            <a:pPr marL="0" indent="0">
              <a:buNone/>
            </a:pPr>
            <a:endParaRPr lang="el-GR" sz="2500" dirty="0">
              <a:effectLst/>
              <a:latin typeface="Times New Roman" panose="02020603050405020304" pitchFamily="18" charset="0"/>
              <a:ea typeface="Times New Roman" panose="02020603050405020304" pitchFamily="18" charset="0"/>
            </a:endParaRPr>
          </a:p>
          <a:p>
            <a:r>
              <a:rPr lang="el-GR" sz="2500" dirty="0">
                <a:effectLst/>
                <a:latin typeface="Times New Roman" panose="02020603050405020304" pitchFamily="18" charset="0"/>
                <a:ea typeface="Times New Roman" panose="02020603050405020304" pitchFamily="18" charset="0"/>
              </a:rPr>
              <a:t>Προσαρμοσμένη ταμειακή βάση (</a:t>
            </a:r>
            <a:r>
              <a:rPr lang="en-US" sz="2500" dirty="0">
                <a:effectLst/>
                <a:latin typeface="Times New Roman" panose="02020603050405020304" pitchFamily="18" charset="0"/>
                <a:ea typeface="Times New Roman" panose="02020603050405020304" pitchFamily="18" charset="0"/>
              </a:rPr>
              <a:t>modified cash basis</a:t>
            </a:r>
            <a:r>
              <a:rPr lang="el-GR" sz="2500" dirty="0">
                <a:effectLst/>
                <a:latin typeface="Times New Roman" panose="02020603050405020304" pitchFamily="18" charset="0"/>
                <a:ea typeface="Times New Roman" panose="02020603050405020304" pitchFamily="18" charset="0"/>
              </a:rPr>
              <a:t>).</a:t>
            </a:r>
          </a:p>
          <a:p>
            <a:pPr marL="0" indent="0">
              <a:buNone/>
            </a:pPr>
            <a:endParaRPr lang="el-GR" sz="2500" dirty="0">
              <a:effectLst/>
              <a:latin typeface="Times New Roman" panose="02020603050405020304" pitchFamily="18" charset="0"/>
              <a:ea typeface="Times New Roman" panose="02020603050405020304" pitchFamily="18" charset="0"/>
            </a:endParaRPr>
          </a:p>
          <a:p>
            <a:r>
              <a:rPr lang="el-GR" sz="2500" dirty="0">
                <a:effectLst/>
                <a:latin typeface="Times New Roman" panose="02020603050405020304" pitchFamily="18" charset="0"/>
                <a:ea typeface="Times New Roman" panose="02020603050405020304" pitchFamily="18" charset="0"/>
              </a:rPr>
              <a:t>Προσαρμοσμένη δεδουλευμένη βάση (</a:t>
            </a:r>
            <a:r>
              <a:rPr lang="en-US" sz="2500" dirty="0">
                <a:effectLst/>
                <a:latin typeface="Times New Roman" panose="02020603050405020304" pitchFamily="18" charset="0"/>
                <a:ea typeface="Times New Roman" panose="02020603050405020304" pitchFamily="18" charset="0"/>
              </a:rPr>
              <a:t>modified accrual basis</a:t>
            </a:r>
            <a:r>
              <a:rPr lang="el-GR" sz="2500" dirty="0">
                <a:effectLst/>
                <a:latin typeface="Times New Roman" panose="02020603050405020304" pitchFamily="18" charset="0"/>
                <a:ea typeface="Times New Roman" panose="02020603050405020304" pitchFamily="18" charset="0"/>
              </a:rPr>
              <a:t>).</a:t>
            </a:r>
          </a:p>
          <a:p>
            <a:pPr marL="0" indent="0">
              <a:buNone/>
            </a:pPr>
            <a:endParaRPr lang="el-GR" sz="2500" dirty="0">
              <a:effectLst/>
              <a:latin typeface="Times New Roman" panose="02020603050405020304" pitchFamily="18" charset="0"/>
              <a:ea typeface="Times New Roman" panose="02020603050405020304" pitchFamily="18" charset="0"/>
            </a:endParaRPr>
          </a:p>
          <a:p>
            <a:r>
              <a:rPr lang="el-GR" sz="2500" dirty="0">
                <a:effectLst/>
                <a:latin typeface="Times New Roman" panose="02020603050405020304" pitchFamily="18" charset="0"/>
                <a:ea typeface="Times New Roman" panose="02020603050405020304" pitchFamily="18" charset="0"/>
              </a:rPr>
              <a:t>Δεδουλευμένη βάση (</a:t>
            </a:r>
            <a:r>
              <a:rPr lang="en-US" sz="2500" dirty="0">
                <a:effectLst/>
                <a:latin typeface="Times New Roman" panose="02020603050405020304" pitchFamily="18" charset="0"/>
                <a:ea typeface="Times New Roman" panose="02020603050405020304" pitchFamily="18" charset="0"/>
              </a:rPr>
              <a:t>accrual basis</a:t>
            </a:r>
            <a:r>
              <a:rPr lang="el-GR" sz="2500" dirty="0">
                <a:effectLst/>
                <a:latin typeface="Times New Roman" panose="02020603050405020304" pitchFamily="18" charset="0"/>
                <a:ea typeface="Times New Roman" panose="02020603050405020304" pitchFamily="18" charset="0"/>
              </a:rPr>
              <a:t>).</a:t>
            </a:r>
          </a:p>
          <a:p>
            <a:pPr marL="0" indent="0">
              <a:buNone/>
            </a:pPr>
            <a:endParaRPr lang="el-GR" sz="25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74912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ΛΟΓΙΣΤΙΚΕΣ ΠΡΟΣΕΓΓΙΣΕΙΣ ΣΤΟ ΔΗΜΟΣΙΟ</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7</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r>
              <a:rPr lang="el-GR" sz="3000" b="1" dirty="0">
                <a:effectLst/>
                <a:latin typeface="Times New Roman" panose="02020603050405020304" pitchFamily="18" charset="0"/>
                <a:ea typeface="Times New Roman" panose="02020603050405020304" pitchFamily="18" charset="0"/>
              </a:rPr>
              <a:t>Ταμειακή βάση</a:t>
            </a:r>
            <a:endParaRPr lang="el-GR" sz="3000" dirty="0">
              <a:effectLst/>
              <a:latin typeface="Times New Roman" panose="02020603050405020304" pitchFamily="18" charset="0"/>
              <a:ea typeface="Times New Roman" panose="02020603050405020304" pitchFamily="18" charset="0"/>
            </a:endParaRPr>
          </a:p>
          <a:p>
            <a:pPr marL="0" indent="0" algn="just">
              <a:buNone/>
            </a:pPr>
            <a:endParaRPr lang="el-GR" sz="1800" dirty="0">
              <a:effectLst/>
              <a:latin typeface="Times New Roman" panose="02020603050405020304" pitchFamily="18" charset="0"/>
              <a:ea typeface="Times New Roman" panose="02020603050405020304" pitchFamily="18" charset="0"/>
            </a:endParaRPr>
          </a:p>
          <a:p>
            <a:pPr marL="0" indent="0" algn="just">
              <a:buNone/>
            </a:pPr>
            <a:r>
              <a:rPr lang="el-GR" sz="2500" dirty="0">
                <a:effectLst/>
                <a:latin typeface="Times New Roman" panose="02020603050405020304" pitchFamily="18" charset="0"/>
                <a:ea typeface="Times New Roman" panose="02020603050405020304" pitchFamily="18" charset="0"/>
              </a:rPr>
              <a:t>Στο πλαίσιο της λογιστικής της ταμειακής βάσης θεωρούνται έξοδα οι πληρωμές με μετρητά (ταμειακές εκροές) που γίνονται κατά τη διάρκεια μιας περιόδου. Οι ταμειακές αυτές πληρωμές μπορεί να αφορούν την αγορά παγίων, την αποπληρωμή δανείων, τη χρησιμοποίηση υπηρεσιών τρίτων, κτλ. Αντίστοιχα, έσοδα θεωρούνται όλες οι εισπράξεις (ταμειακές εισροές) που γίνονται κατά τη διάρκεια της περιόδου.</a:t>
            </a:r>
          </a:p>
          <a:p>
            <a:pPr marL="0" indent="0">
              <a:buNone/>
            </a:pPr>
            <a:endParaRPr lang="el-GR" sz="25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04028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0000" lnSpcReduction="200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ΛΟΓΙΣΤΙΚΕΣ ΠΡΟΣΕΓΓΙΣΕΙΣ ΣΤΟ ΔΗΜΟΣΙΟ</a:t>
            </a:r>
            <a:endParaRPr lang="el-GR" dirty="0"/>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8</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765300" y="1266444"/>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r>
              <a:rPr lang="el-GR" sz="3000" b="1" dirty="0">
                <a:effectLst/>
                <a:latin typeface="Times New Roman" panose="02020603050405020304" pitchFamily="18" charset="0"/>
                <a:ea typeface="Times New Roman" panose="02020603050405020304" pitchFamily="18" charset="0"/>
              </a:rPr>
              <a:t>Δεδουλευμένη βάση</a:t>
            </a:r>
          </a:p>
          <a:p>
            <a:pPr marL="0" indent="0" algn="just">
              <a:buNone/>
            </a:pPr>
            <a:endParaRPr lang="el-GR" sz="3000" dirty="0">
              <a:effectLst/>
              <a:latin typeface="Times New Roman" panose="02020603050405020304" pitchFamily="18" charset="0"/>
              <a:ea typeface="Times New Roman" panose="02020603050405020304" pitchFamily="18" charset="0"/>
            </a:endParaRPr>
          </a:p>
          <a:p>
            <a:pPr marL="0" indent="0" algn="just">
              <a:buNone/>
            </a:pPr>
            <a:r>
              <a:rPr lang="el-GR" sz="3000" dirty="0">
                <a:effectLst/>
                <a:latin typeface="Times New Roman" panose="02020603050405020304" pitchFamily="18" charset="0"/>
                <a:ea typeface="Times New Roman" panose="02020603050405020304" pitchFamily="18" charset="0"/>
              </a:rPr>
              <a:t>Στο πλαίσιο της λογιστικής της δεδουλευμένης βάσης αναγνωρίζονται όλα τα στοιχεία του ενεργητικού, οι υποχρεώσεις, τα έσοδα και τα έξοδα του φορέα. </a:t>
            </a:r>
            <a:endParaRPr lang="el-GR" sz="2500" dirty="0">
              <a:effectLst/>
              <a:latin typeface="Times New Roman" panose="02020603050405020304" pitchFamily="18" charset="0"/>
              <a:ea typeface="Times New Roman" panose="02020603050405020304" pitchFamily="18" charset="0"/>
            </a:endParaRPr>
          </a:p>
          <a:p>
            <a:pPr algn="just">
              <a:buFont typeface="Wingdings" panose="05000000000000000000" pitchFamily="2" charset="2"/>
              <a:buChar char="§"/>
            </a:pP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85277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430624" y="164199"/>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3000" dirty="0"/>
              <a:t>ΛΟΓΙΣΤΙΚΕΣ ΠΡΟΣΕΓΓΙΣΕΙΣ ΣΤΟ ΔΗΜΟΣΙΟ</a:t>
            </a:r>
          </a:p>
        </p:txBody>
      </p:sp>
      <p:sp>
        <p:nvSpPr>
          <p:cNvPr id="3" name="Slide Number Placeholder 2"/>
          <p:cNvSpPr>
            <a:spLocks noGrp="1"/>
          </p:cNvSpPr>
          <p:nvPr>
            <p:ph type="sldNum" sz="quarter" idx="11"/>
          </p:nvPr>
        </p:nvSpPr>
        <p:spPr/>
        <p:txBody>
          <a:bodyPr/>
          <a:lstStyle/>
          <a:p>
            <a:pPr>
              <a:defRPr/>
            </a:pPr>
            <a:fld id="{4F83A236-E7C8-40E7-A1A3-FC5BDB44FF83}" type="slidenum">
              <a:rPr lang="en-US" smtClean="0"/>
              <a:pPr>
                <a:defRPr/>
              </a:pPr>
              <a:t>9</a:t>
            </a:fld>
            <a:endParaRPr lang="en-CA"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226085" y="646419"/>
            <a:ext cx="4653825"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indent="0" algn="just">
              <a:buNone/>
            </a:pPr>
            <a:r>
              <a:rPr lang="el-GR" sz="1800" dirty="0">
                <a:effectLst/>
                <a:latin typeface="Times New Roman" panose="02020603050405020304" pitchFamily="18" charset="0"/>
                <a:ea typeface="Times New Roman" panose="02020603050405020304" pitchFamily="18" charset="0"/>
              </a:rPr>
              <a:t>Σύμφωνα με έκθεση της Παγκόσμια Τράπεζα η ταμειακή βάση έχει τα παρακάτω πλεονέκτημα :   </a:t>
            </a:r>
          </a:p>
          <a:p>
            <a:pPr marL="0" indent="0" algn="just">
              <a:buNone/>
            </a:pPr>
            <a:endParaRPr lang="el-G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Εύκολη στην εκμάθηση και την εφαρμογή.</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Κατάλληλη για τις ανάγκες εκτέλεσης και ελέγχου εφαρμογής του Π/Υ. </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Εύκολη στην κατανόηση και την επαλήθευση.  </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Σε πολλές χώρες επιβάλλεται η εφαρμογή της από την νομοθεσία. </a:t>
            </a:r>
          </a:p>
          <a:p>
            <a:pPr marL="0" indent="0" algn="just">
              <a:buNone/>
            </a:pPr>
            <a:endParaRPr lang="en-US" altLang="el-GR" sz="2400" dirty="0">
              <a:latin typeface="Century Gothic" panose="020B0502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116C9A-143B-E3FC-73BA-21A4ACDB1FE2}"/>
              </a:ext>
            </a:extLst>
          </p:cNvPr>
          <p:cNvSpPr txBox="1"/>
          <p:nvPr/>
        </p:nvSpPr>
        <p:spPr>
          <a:xfrm>
            <a:off x="5533053" y="638508"/>
            <a:ext cx="6102220" cy="5632311"/>
          </a:xfrm>
          <a:prstGeom prst="rect">
            <a:avLst/>
          </a:prstGeom>
          <a:noFill/>
        </p:spPr>
        <p:txBody>
          <a:bodyPr wrap="square">
            <a:spAutoFit/>
          </a:bodyPr>
          <a:lstStyle/>
          <a:p>
            <a:pPr algn="just"/>
            <a:r>
              <a:rPr lang="el-GR" sz="1800" dirty="0">
                <a:effectLst/>
                <a:latin typeface="Times New Roman" panose="02020603050405020304" pitchFamily="18" charset="0"/>
                <a:ea typeface="Times New Roman" panose="02020603050405020304" pitchFamily="18" charset="0"/>
              </a:rPr>
              <a:t>Σύμφωνα με έκθεση της Παγκόσμιας Τράπεζας η δεδουλευμένη βάση έχει τα παρακάτω πλεονέκτημα :   </a:t>
            </a:r>
          </a:p>
          <a:p>
            <a:pPr algn="just"/>
            <a:r>
              <a:rPr lang="el-GR" sz="1800" dirty="0">
                <a:effectLst/>
                <a:latin typeface="Times New Roman" panose="02020603050405020304" pitchFamily="18" charset="0"/>
                <a:ea typeface="Times New Roman" panose="02020603050405020304" pitchFamily="18" charset="0"/>
              </a:rPr>
              <a:t> </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Η λογιστική ταμειακής βάσης δεν παρέχει επαρκή πληροφόρηση σχετικά με κάποια μεγέθη π.χ. εισπρακτέα και πληρωτέα ποσά </a:t>
            </a:r>
          </a:p>
          <a:p>
            <a:pPr marL="457200" algn="just"/>
            <a:r>
              <a:rPr lang="el-GR" sz="1800" dirty="0">
                <a:effectLst/>
                <a:latin typeface="Times New Roman" panose="02020603050405020304" pitchFamily="18" charset="0"/>
                <a:ea typeface="Times New Roman" panose="02020603050405020304" pitchFamily="18" charset="0"/>
              </a:rPr>
              <a:t> </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Μόνο η λογιστική δεδουλευμένης βάσης παρέχει επαρκή πληροφόρηση σχετικά με το πλήρες κόστος των λειτουργιών κάποιου οργανισμού και έτσι υποβοηθά τη διαδικασία λήψης αποφάσεων.    </a:t>
            </a:r>
          </a:p>
          <a:p>
            <a:pPr marL="685800" algn="just">
              <a:tabLst>
                <a:tab pos="685800" algn="l"/>
              </a:tabLst>
            </a:pPr>
            <a:r>
              <a:rPr lang="el-GR" sz="1800" dirty="0">
                <a:effectLst/>
                <a:latin typeface="Times New Roman" panose="02020603050405020304" pitchFamily="18" charset="0"/>
                <a:ea typeface="Times New Roman" panose="02020603050405020304" pitchFamily="18" charset="0"/>
              </a:rPr>
              <a:t> </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Μόνο η λογιστική δεδουλευμένης βάσης παρέχει επαρκή και αξιόπιστη πληροφόρηση σχετικά με το σύνολο των περιουσιακών στοιχείων και των υποχρεώσεων ενός οργανισμού.  </a:t>
            </a:r>
          </a:p>
          <a:p>
            <a:pPr marL="685800" algn="just">
              <a:tabLst>
                <a:tab pos="685800" algn="l"/>
              </a:tabLst>
            </a:pPr>
            <a:r>
              <a:rPr lang="el-GR" sz="1800" dirty="0">
                <a:effectLst/>
                <a:latin typeface="Times New Roman" panose="02020603050405020304" pitchFamily="18" charset="0"/>
                <a:ea typeface="Times New Roman" panose="02020603050405020304" pitchFamily="18" charset="0"/>
              </a:rPr>
              <a:t> </a:t>
            </a:r>
          </a:p>
          <a:p>
            <a:pPr marL="342900" lvl="0" indent="-342900" algn="just">
              <a:buFont typeface="Symbol" panose="05050102010706020507" pitchFamily="18" charset="2"/>
              <a:buChar char=""/>
              <a:tabLst>
                <a:tab pos="228600" algn="l"/>
              </a:tabLst>
            </a:pPr>
            <a:r>
              <a:rPr lang="el-GR" sz="1800" dirty="0">
                <a:effectLst/>
                <a:latin typeface="Times New Roman" panose="02020603050405020304" pitchFamily="18" charset="0"/>
                <a:ea typeface="Times New Roman" panose="02020603050405020304" pitchFamily="18" charset="0"/>
              </a:rPr>
              <a:t>Μόνο η λογιστική δεδουλευμένης βάσης παρέχει επαρκή και αξιόπιστη χρηματοοικονομική πληροφόρηση για την οικονομική κατάσταση της κεντρικής κυβέρνησης.    </a:t>
            </a:r>
          </a:p>
        </p:txBody>
      </p:sp>
    </p:spTree>
    <p:extLst>
      <p:ext uri="{BB962C8B-B14F-4D97-AF65-F5344CB8AC3E}">
        <p14:creationId xmlns:p14="http://schemas.microsoft.com/office/powerpoint/2010/main" val="2451051398"/>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TM10001114[[fn=Συλλογη]]</Template>
  <TotalTime>611</TotalTime>
  <Words>5003</Words>
  <Application>Microsoft Office PowerPoint</Application>
  <PresentationFormat>Ευρεία οθόνη</PresentationFormat>
  <Paragraphs>507</Paragraphs>
  <Slides>57</Slides>
  <Notes>20</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1</vt:i4>
      </vt:variant>
      <vt:variant>
        <vt:lpstr>Τίτλοι διαφανειών</vt:lpstr>
      </vt:variant>
      <vt:variant>
        <vt:i4>57</vt:i4>
      </vt:variant>
    </vt:vector>
  </HeadingPairs>
  <TitlesOfParts>
    <vt:vector size="73" baseType="lpstr">
      <vt:lpstr>Arial</vt:lpstr>
      <vt:lpstr>BentonSans</vt:lpstr>
      <vt:lpstr>Cabin-semi-bold</vt:lpstr>
      <vt:lpstr>Calibri</vt:lpstr>
      <vt:lpstr>Cambria</vt:lpstr>
      <vt:lpstr>Century Gothic</vt:lpstr>
      <vt:lpstr>Comic Sans MS</vt:lpstr>
      <vt:lpstr>Gill Sans MT</vt:lpstr>
      <vt:lpstr>Google Sans</vt:lpstr>
      <vt:lpstr>Monotype Sorts</vt:lpstr>
      <vt:lpstr>SourceSansPro</vt:lpstr>
      <vt:lpstr>Symbol</vt:lpstr>
      <vt:lpstr>Times</vt:lpstr>
      <vt:lpstr>Times New Roman</vt:lpstr>
      <vt:lpstr>Wingdings</vt:lpstr>
      <vt:lpstr>Συλλογη</vt:lpstr>
      <vt:lpstr>ΧΡΗΜΑΤΟΟΚΟΙΝΟΜΙΚΗ ΛΟΓΙΣΤΙΚΗ (ΜΑΘΗΜΑ ΚΟΡΜΟΥ)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ΠΡΟΠΛΗΡΩΜΕΝΑ – ΠΡΟΠΛΗΡΩΘΕΝΤΑ – ΠΑΡΑΣΤΑΤΙΚΑ ΠΟΥ ΕΚΟΔΘΗΚΑΝ 01/01 ΚΑΙ ΑΦΟΡΟΥΝ ΤΗΝ ΠΡΟΗΓΟΥΜΕΝΗ ΧΡΗΣΗ</vt:lpstr>
      <vt:lpstr>ΠΡΟΠΛΗΡΩΜΕΝΑ – ΠΡΟΠΛΗΡΩΘΕΝΤΑ – ΠΑΡΑΣΤΑΤΙΚΑ ΠΟΥ ΕΚΟΔΘΗΚΑΝ 01/01 ΚΑΙ ΑΦΟΡΟΥΝ ΤΗΝ ΠΡΟΗΓΟΥΜΕΝΗ ΧΡΗΣΗ</vt:lpstr>
      <vt:lpstr>ΠΡΟΠΛΗΡΩΜΕΝΑ – ΠΡΟΠΛΗΡΩΘΕΝΤΑ – ΠΑΡΑΣΤΑΤΙΚΑ ΠΟΥ ΕΚΟΔΘΗΚΑΝ 01/01 ΚΑΙ ΑΦΟΡΟΥΝ ΤΗΝ ΠΡΟΗΓΟΥΜΕΝΗ ΧΡΗΣΗ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ΜΕΡΟΣ ΤΩΝ ΔΙΑΦΑΝΕΙΩΝ ΠΡΟΕΡΧΕΤΑΙ ΑΠΟ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ΧΡΗΜΑΤΟΟΚΟΙΝΟΜΙΚΗ ΛΟΓΙΣΤΙΚΗ (ΜΑΘΗΜΑ ΚΟΡΜΟΥ)</dc:title>
  <dc:creator>LYDIA DIAMANTOPOULOU</dc:creator>
  <cp:lastModifiedBy>LYDIA DIAMANTOPOULOU</cp:lastModifiedBy>
  <cp:revision>22</cp:revision>
  <dcterms:created xsi:type="dcterms:W3CDTF">2023-08-24T16:12:28Z</dcterms:created>
  <dcterms:modified xsi:type="dcterms:W3CDTF">2023-09-05T07:49:34Z</dcterms:modified>
</cp:coreProperties>
</file>