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2"/>
  </p:notesMasterIdLst>
  <p:sldIdLst>
    <p:sldId id="256" r:id="rId2"/>
    <p:sldId id="763" r:id="rId3"/>
    <p:sldId id="764" r:id="rId4"/>
    <p:sldId id="766" r:id="rId5"/>
    <p:sldId id="768" r:id="rId6"/>
    <p:sldId id="767" r:id="rId7"/>
    <p:sldId id="769" r:id="rId8"/>
    <p:sldId id="770" r:id="rId9"/>
    <p:sldId id="771" r:id="rId10"/>
    <p:sldId id="772" r:id="rId11"/>
    <p:sldId id="773" r:id="rId12"/>
    <p:sldId id="774" r:id="rId13"/>
    <p:sldId id="775" r:id="rId14"/>
    <p:sldId id="776" r:id="rId15"/>
    <p:sldId id="777" r:id="rId16"/>
    <p:sldId id="778" r:id="rId17"/>
    <p:sldId id="779" r:id="rId18"/>
    <p:sldId id="780" r:id="rId19"/>
    <p:sldId id="782" r:id="rId20"/>
    <p:sldId id="783" r:id="rId21"/>
    <p:sldId id="784" r:id="rId22"/>
    <p:sldId id="785" r:id="rId23"/>
    <p:sldId id="786" r:id="rId24"/>
    <p:sldId id="787" r:id="rId25"/>
    <p:sldId id="788" r:id="rId26"/>
    <p:sldId id="789" r:id="rId27"/>
    <p:sldId id="790" r:id="rId28"/>
    <p:sldId id="791" r:id="rId29"/>
    <p:sldId id="792" r:id="rId30"/>
    <p:sldId id="793" r:id="rId31"/>
    <p:sldId id="781" r:id="rId32"/>
    <p:sldId id="794" r:id="rId33"/>
    <p:sldId id="795" r:id="rId34"/>
    <p:sldId id="796" r:id="rId35"/>
    <p:sldId id="1121" r:id="rId36"/>
    <p:sldId id="1122" r:id="rId37"/>
    <p:sldId id="904" r:id="rId38"/>
    <p:sldId id="1024" r:id="rId39"/>
    <p:sldId id="886" r:id="rId40"/>
    <p:sldId id="432"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15" autoAdjust="0"/>
    <p:restoredTop sz="94660"/>
  </p:normalViewPr>
  <p:slideViewPr>
    <p:cSldViewPr snapToGrid="0">
      <p:cViewPr varScale="1">
        <p:scale>
          <a:sx n="82" d="100"/>
          <a:sy n="82"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E50A97-7063-4A5D-B211-1FDBDEC3CDF3}" type="datetimeFigureOut">
              <a:rPr lang="el-GR" smtClean="0"/>
              <a:t>5/9/2023</a:t>
            </a:fld>
            <a:endParaRPr lang="el-GR"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17B0C9-1440-4FED-A2D7-F6160E41C7CC}" type="slidenum">
              <a:rPr lang="el-GR" smtClean="0"/>
              <a:t>‹#›</a:t>
            </a:fld>
            <a:endParaRPr lang="el-GR" dirty="0"/>
          </a:p>
        </p:txBody>
      </p:sp>
    </p:spTree>
    <p:extLst>
      <p:ext uri="{BB962C8B-B14F-4D97-AF65-F5344CB8AC3E}">
        <p14:creationId xmlns:p14="http://schemas.microsoft.com/office/powerpoint/2010/main" val="3048970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a:extLst>
              <a:ext uri="{FF2B5EF4-FFF2-40B4-BE49-F238E27FC236}">
                <a16:creationId xmlns:a16="http://schemas.microsoft.com/office/drawing/2014/main" id="{7C5BD32A-B72F-1116-F7F2-367B2F7808F9}"/>
              </a:ext>
            </a:extLst>
          </p:cNvPr>
          <p:cNvSpPr>
            <a:spLocks noGrp="1" noRot="1" noChangeAspect="1" noChangeArrowheads="1" noTextEdit="1"/>
          </p:cNvSpPr>
          <p:nvPr>
            <p:ph type="sldImg"/>
          </p:nvPr>
        </p:nvSpPr>
        <p:spPr>
          <a:ln/>
        </p:spPr>
      </p:sp>
      <p:sp>
        <p:nvSpPr>
          <p:cNvPr id="86019" name="Rectangle 3">
            <a:extLst>
              <a:ext uri="{FF2B5EF4-FFF2-40B4-BE49-F238E27FC236}">
                <a16:creationId xmlns:a16="http://schemas.microsoft.com/office/drawing/2014/main" id="{0F194CA0-6BB0-803B-6E44-60F7DABF4B6D}"/>
              </a:ext>
            </a:extLst>
          </p:cNvPr>
          <p:cNvSpPr>
            <a:spLocks noGrp="1" noChangeArrowheads="1"/>
          </p:cNvSpPr>
          <p:nvPr>
            <p:ph type="body" idx="1"/>
          </p:nvPr>
        </p:nvSpPr>
        <p:spPr/>
        <p:txBody>
          <a:bodyPr/>
          <a:lstStyle/>
          <a:p>
            <a:r>
              <a:rPr lang="el-GR" altLang="el-GR">
                <a:latin typeface="Arial" panose="020B0604020202020204" pitchFamily="34" charset="0"/>
              </a:rPr>
              <a:t>Η αναγνώριση του εσόδου είναι σωστή όταν (ή καθώς) η οικονομική οντότητα τηρεί τις υποχρεώσεις που έχει αναλάβει από μια συμφωνία</a:t>
            </a:r>
            <a:r>
              <a:rPr lang="en-US" altLang="el-GR">
                <a:latin typeface="Arial" panose="020B0604020202020204" pitchFamily="34" charset="0"/>
              </a:rPr>
              <a:t>. </a:t>
            </a:r>
          </a:p>
          <a:p>
            <a:pPr>
              <a:buFontTx/>
              <a:buChar char="•"/>
            </a:pPr>
            <a:r>
              <a:rPr lang="el-GR" altLang="el-GR">
                <a:latin typeface="Arial" panose="020B0604020202020204" pitchFamily="34" charset="0"/>
              </a:rPr>
              <a:t>Με άλλα λόγια, όταν η οικονομική οντότητα έχει κάνει όλα όσα απαιτούνται για να αποκτήσει το έσοδο μεταβιβάζοντάς το αγαθό ή την υπηρεσία στον πελάτη και όταν ο τελευταίος έχει στην κατοχή και στον έλεγχό του το αγαθό ή την υπηρεσία</a:t>
            </a:r>
            <a:r>
              <a:rPr lang="en-US" altLang="el-GR">
                <a:latin typeface="Arial" panose="020B0604020202020204" pitchFamily="34" charset="0"/>
              </a:rPr>
              <a:t>,</a:t>
            </a:r>
            <a:r>
              <a:rPr lang="el-GR" altLang="el-GR">
                <a:latin typeface="Arial" panose="020B0604020202020204" pitchFamily="34" charset="0"/>
              </a:rPr>
              <a:t>τότε ο προμηθευτής έχει εκπληρώσει ουσιαστικά την υποχρέωσή του</a:t>
            </a:r>
            <a:r>
              <a:rPr lang="en-US" altLang="el-GR">
                <a:latin typeface="Arial" panose="020B0604020202020204" pitchFamily="34" charset="0"/>
              </a:rPr>
              <a:t>. </a:t>
            </a:r>
          </a:p>
          <a:p>
            <a:pPr>
              <a:buFontTx/>
              <a:buChar char="•"/>
            </a:pPr>
            <a:r>
              <a:rPr lang="el-GR" altLang="el-GR">
                <a:latin typeface="Arial" panose="020B0604020202020204" pitchFamily="34" charset="0"/>
              </a:rPr>
              <a:t>Επιπλέον, η τιμή είναι καθορισμένη ή προσδιοριστέα, και </a:t>
            </a:r>
            <a:endParaRPr lang="en-US" altLang="el-GR">
              <a:latin typeface="Arial" panose="020B0604020202020204" pitchFamily="34" charset="0"/>
            </a:endParaRPr>
          </a:p>
          <a:p>
            <a:pPr>
              <a:buFontTx/>
              <a:buChar char="•"/>
            </a:pPr>
            <a:r>
              <a:rPr lang="el-GR" altLang="el-GR">
                <a:latin typeface="Arial" panose="020B0604020202020204" pitchFamily="34" charset="0"/>
              </a:rPr>
              <a:t>Η είσπραξη είναι διασφαλισμένη</a:t>
            </a:r>
            <a:r>
              <a:rPr lang="en-US" altLang="el-GR">
                <a:latin typeface="Arial" panose="020B0604020202020204" pitchFamily="34" charset="0"/>
              </a:rPr>
              <a:t>. </a:t>
            </a:r>
          </a:p>
          <a:p>
            <a:r>
              <a:rPr lang="el-GR" altLang="en-US">
                <a:latin typeface="Arial" panose="020B0604020202020204" pitchFamily="34" charset="0"/>
              </a:rPr>
              <a:t>Το ποσό του εσόδου που θα αναγνωριστεί είναι η χρηματική αξία των αγαθών ή των υπηρεσιών που μεταβιβάστη</a:t>
            </a:r>
            <a:r>
              <a:rPr lang="en-US" altLang="en-US">
                <a:latin typeface="Arial" panose="020B0604020202020204" pitchFamily="34" charset="0"/>
              </a:rPr>
              <a:t>κ</a:t>
            </a:r>
            <a:r>
              <a:rPr lang="el-GR" altLang="en-US">
                <a:latin typeface="Arial" panose="020B0604020202020204" pitchFamily="34" charset="0"/>
              </a:rPr>
              <a:t>αν</a:t>
            </a:r>
            <a:r>
              <a:rPr lang="en-US" altLang="el-GR">
                <a:latin typeface="Arial" panose="020B0604020202020204" pitchFamily="34" charset="0"/>
              </a:rPr>
              <a:t> </a:t>
            </a:r>
            <a:r>
              <a:rPr lang="el-GR" altLang="el-GR">
                <a:latin typeface="Arial" panose="020B0604020202020204" pitchFamily="34" charset="0"/>
              </a:rPr>
              <a:t>από των πωλητή στον αγοραστή</a:t>
            </a:r>
            <a:r>
              <a:rPr lang="en-US" altLang="el-GR">
                <a:latin typeface="Arial" panose="020B0604020202020204" pitchFamily="34" charset="0"/>
              </a:rPr>
              <a:t>.</a:t>
            </a:r>
          </a:p>
          <a:p>
            <a:r>
              <a:rPr lang="el-GR" altLang="el-GR">
                <a:latin typeface="Arial" panose="020B0604020202020204" pitchFamily="34" charset="0"/>
              </a:rPr>
              <a:t>Η χρονική στιγμή και το ποσό στο οποίο αναγνωρίζεταιτο έσοδο, καθορίζεται από τους όρους αποστολής και τα κίνητρα που προσφέρει ο πωλητής στον αγοραστή για την εξόφληση της πώλησης</a:t>
            </a:r>
            <a:r>
              <a:rPr lang="en-US" altLang="el-GR">
                <a:latin typeface="Arial" panose="020B0604020202020204" pitchFamily="34" charset="0"/>
              </a:rPr>
              <a:t>.</a:t>
            </a:r>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a:extLst>
              <a:ext uri="{FF2B5EF4-FFF2-40B4-BE49-F238E27FC236}">
                <a16:creationId xmlns:a16="http://schemas.microsoft.com/office/drawing/2014/main" id="{EA5DB6EF-E755-05F0-6B04-047BEE21286E}"/>
              </a:ext>
            </a:extLst>
          </p:cNvPr>
          <p:cNvSpPr>
            <a:spLocks noGrp="1" noRot="1" noChangeAspect="1" noChangeArrowheads="1" noTextEdit="1"/>
          </p:cNvSpPr>
          <p:nvPr>
            <p:ph type="sldImg"/>
          </p:nvPr>
        </p:nvSpPr>
        <p:spPr>
          <a:ln/>
        </p:spPr>
      </p:sp>
      <p:sp>
        <p:nvSpPr>
          <p:cNvPr id="79874" name="Rectangle 3">
            <a:extLst>
              <a:ext uri="{FF2B5EF4-FFF2-40B4-BE49-F238E27FC236}">
                <a16:creationId xmlns:a16="http://schemas.microsoft.com/office/drawing/2014/main" id="{509E6D80-116F-C285-BAE2-BD0DD3FDE43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ltLang="el-GR">
                <a:latin typeface="Arial" panose="020B0604020202020204" pitchFamily="34" charset="0"/>
              </a:rPr>
              <a:t>Έστω ότι η ΤΗΛΕΦΩΝΙΚΗ ΑΕ παραδίδει ένα φορτίο προϊόντων στην ΠΑΡΟΧΟΙ ΑΕ</a:t>
            </a:r>
            <a:r>
              <a:rPr lang="en-US" altLang="el-GR">
                <a:latin typeface="Arial" panose="020B0604020202020204" pitchFamily="34" charset="0"/>
              </a:rPr>
              <a:t>. </a:t>
            </a:r>
            <a:r>
              <a:rPr lang="el-GR" altLang="el-GR">
                <a:latin typeface="Arial" panose="020B0604020202020204" pitchFamily="34" charset="0"/>
              </a:rPr>
              <a:t>Στο φορτίο υπάρχουν</a:t>
            </a:r>
            <a:r>
              <a:rPr lang="en-US" altLang="el-GR">
                <a:latin typeface="Arial" panose="020B0604020202020204" pitchFamily="34" charset="0"/>
              </a:rPr>
              <a:t> 30</a:t>
            </a:r>
            <a:r>
              <a:rPr lang="el-GR" altLang="el-GR">
                <a:latin typeface="Arial" panose="020B0604020202020204" pitchFamily="34" charset="0"/>
              </a:rPr>
              <a:t>.</a:t>
            </a:r>
            <a:r>
              <a:rPr lang="en-US" altLang="el-GR">
                <a:latin typeface="Arial" panose="020B0604020202020204" pitchFamily="34" charset="0"/>
              </a:rPr>
              <a:t>000 </a:t>
            </a:r>
            <a:r>
              <a:rPr lang="el-GR" altLang="el-GR">
                <a:latin typeface="Arial" panose="020B0604020202020204" pitchFamily="34" charset="0"/>
              </a:rPr>
              <a:t>κινητά τηλέφωνα, τα οποία πωλούνται αντί €100 το ένα με πίστωση</a:t>
            </a:r>
            <a:r>
              <a:rPr lang="en-US" altLang="el-GR">
                <a:latin typeface="Arial" panose="020B0604020202020204" pitchFamily="34" charset="0"/>
              </a:rPr>
              <a:t>.</a:t>
            </a:r>
            <a:r>
              <a:rPr lang="el-GR" altLang="el-GR">
                <a:latin typeface="Arial" panose="020B0604020202020204" pitchFamily="34" charset="0"/>
              </a:rPr>
              <a:t> Η συνολική αξία του φορτίου είναι €3.000.000. Τη στιγμή που το φορτίο παραδίδεται στις αποθήκες της ΠΑΡΟΧΟΙ ΑΕ, έχει εκπληρώσει την υποχρέωσή να παραδώσει τα εμπορεύματα και ταυτόχρονα η ΠΑΡΟΧΟΙ ΑΕ αναλαμβάνει την κυριότητα των αγαθών και την υποχρέωση να πληρώσει την αξία των τηλεφώνων. Η ΤΗΛΕΦΩΝΙΚΗ ΑΕ καταχωρεί την συναλλαγή ως εξής:</a:t>
            </a:r>
            <a:endParaRPr lang="en-US" altLang="en-US">
              <a:latin typeface="Arial" panose="020B0604020202020204" pitchFamily="34" charset="0"/>
            </a:endParaRPr>
          </a:p>
        </p:txBody>
      </p:sp>
      <p:pic>
        <p:nvPicPr>
          <p:cNvPr id="79875" name="Picture 2">
            <a:extLst>
              <a:ext uri="{FF2B5EF4-FFF2-40B4-BE49-F238E27FC236}">
                <a16:creationId xmlns:a16="http://schemas.microsoft.com/office/drawing/2014/main" id="{DFF1EBD8-F6CD-6FFF-3D93-ABAF9DF9A6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688" y="6429375"/>
            <a:ext cx="6219825" cy="149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A6B174F6-7BC9-8018-D3DA-66B43D93B4A3}"/>
              </a:ext>
            </a:extLst>
          </p:cNvPr>
          <p:cNvSpPr>
            <a:spLocks noGrp="1" noRot="1" noChangeAspect="1" noChangeArrowheads="1" noTextEdit="1"/>
          </p:cNvSpPr>
          <p:nvPr>
            <p:ph type="sldImg"/>
          </p:nvPr>
        </p:nvSpPr>
        <p:spPr bwMode="auto">
          <a:xfrm>
            <a:off x="395288" y="692150"/>
            <a:ext cx="607060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Rectangle 3">
            <a:extLst>
              <a:ext uri="{FF2B5EF4-FFF2-40B4-BE49-F238E27FC236}">
                <a16:creationId xmlns:a16="http://schemas.microsoft.com/office/drawing/2014/main" id="{A31E8ED2-8374-B25A-F419-65C4EA33BCA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9/5/2023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54978034"/>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447191" y="2824269"/>
            <a:ext cx="4645152" cy="264445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412362" y="2821491"/>
            <a:ext cx="4645152" cy="263737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9/5/2023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9/5/2023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9/5/2023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corporatefinanceinstitute.com/resources/accounting/journal-entries-guide/"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s://corporatefinanceinstitute.com/resources/management/profit-model/"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https://iccwbo.org/"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hyperlink" Target="https://iccwbo.org/"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hyperlink" Target="https://iccwbo.org/" TargetMode="Externa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4C494F-B739-6302-FE5A-BC5140DFFABF}"/>
              </a:ext>
            </a:extLst>
          </p:cNvPr>
          <p:cNvSpPr>
            <a:spLocks noGrp="1"/>
          </p:cNvSpPr>
          <p:nvPr>
            <p:ph type="ctrTitle"/>
          </p:nvPr>
        </p:nvSpPr>
        <p:spPr>
          <a:xfrm>
            <a:off x="298581" y="802298"/>
            <a:ext cx="11579288" cy="2541431"/>
          </a:xfrm>
        </p:spPr>
        <p:txBody>
          <a:bodyPr>
            <a:normAutofit fontScale="90000"/>
          </a:bodyPr>
          <a:lstStyle/>
          <a:p>
            <a:r>
              <a:rPr lang="el-GR" dirty="0"/>
              <a:t>ΧΡΗΜΑΤΟΟΚΟΙΝΟΜΙΚΗ ΛΟΓΙΣΤΙΚΗ</a:t>
            </a:r>
            <a:br>
              <a:rPr lang="el-GR" dirty="0"/>
            </a:br>
            <a:r>
              <a:rPr lang="el-GR" dirty="0"/>
              <a:t>(ΜΑΘΗΜΑ ΚΟΡΜΟΥ)</a:t>
            </a:r>
          </a:p>
        </p:txBody>
      </p:sp>
      <p:sp>
        <p:nvSpPr>
          <p:cNvPr id="3" name="Υπότιτλος 2">
            <a:extLst>
              <a:ext uri="{FF2B5EF4-FFF2-40B4-BE49-F238E27FC236}">
                <a16:creationId xmlns:a16="http://schemas.microsoft.com/office/drawing/2014/main" id="{A6B90949-375C-7305-9F58-05F869B918B1}"/>
              </a:ext>
            </a:extLst>
          </p:cNvPr>
          <p:cNvSpPr>
            <a:spLocks noGrp="1"/>
          </p:cNvSpPr>
          <p:nvPr>
            <p:ph type="subTitle" idx="1"/>
          </p:nvPr>
        </p:nvSpPr>
        <p:spPr/>
        <p:txBody>
          <a:bodyPr/>
          <a:lstStyle/>
          <a:p>
            <a:pPr algn="just"/>
            <a:r>
              <a:rPr lang="el-GR" dirty="0" err="1"/>
              <a:t>ΔιδΑσκοντες</a:t>
            </a:r>
            <a:r>
              <a:rPr lang="el-GR" dirty="0"/>
              <a:t>: </a:t>
            </a:r>
            <a:r>
              <a:rPr lang="el-GR" dirty="0" err="1"/>
              <a:t>Επικ</a:t>
            </a:r>
            <a:r>
              <a:rPr lang="el-GR" dirty="0"/>
              <a:t>. </a:t>
            </a:r>
            <a:r>
              <a:rPr lang="el-GR" dirty="0" err="1"/>
              <a:t>ΚαθηγητΗς</a:t>
            </a:r>
            <a:r>
              <a:rPr lang="el-GR" dirty="0"/>
              <a:t> κος. </a:t>
            </a:r>
            <a:r>
              <a:rPr lang="el-GR" dirty="0" err="1"/>
              <a:t>ΤοΥντας</a:t>
            </a:r>
            <a:r>
              <a:rPr lang="el-GR" dirty="0"/>
              <a:t> </a:t>
            </a:r>
            <a:r>
              <a:rPr lang="el-GR" dirty="0" err="1"/>
              <a:t>ΚανΕλλος</a:t>
            </a:r>
            <a:endParaRPr lang="el-GR" dirty="0"/>
          </a:p>
          <a:p>
            <a:pPr algn="just"/>
            <a:r>
              <a:rPr lang="en-US" dirty="0"/>
              <a:t>Dr. </a:t>
            </a:r>
            <a:r>
              <a:rPr lang="el-GR" dirty="0" err="1"/>
              <a:t>ΔιαμαντοποΥλου</a:t>
            </a:r>
            <a:r>
              <a:rPr lang="el-GR" dirty="0"/>
              <a:t> </a:t>
            </a:r>
            <a:r>
              <a:rPr lang="el-GR" dirty="0" err="1"/>
              <a:t>ΛυδΙα</a:t>
            </a:r>
            <a:endParaRPr lang="el-GR" dirty="0"/>
          </a:p>
          <a:p>
            <a:endParaRPr lang="el-GR" dirty="0"/>
          </a:p>
        </p:txBody>
      </p:sp>
    </p:spTree>
    <p:extLst>
      <p:ext uri="{BB962C8B-B14F-4D97-AF65-F5344CB8AC3E}">
        <p14:creationId xmlns:p14="http://schemas.microsoft.com/office/powerpoint/2010/main" val="1387962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10</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4325112"/>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500" kern="0" dirty="0">
                <a:latin typeface="Cambria" panose="02040503050406030204" pitchFamily="18" charset="0"/>
                <a:ea typeface="Cambria" panose="02040503050406030204" pitchFamily="18" charset="0"/>
              </a:rPr>
              <a:t>ΟΜΑΔΑ 7</a:t>
            </a:r>
          </a:p>
          <a:p>
            <a:pPr marL="0" algn="just">
              <a:buNone/>
            </a:pPr>
            <a:r>
              <a:rPr lang="el-GR" sz="2500" b="1" kern="0" dirty="0">
                <a:latin typeface="Cambria" panose="02040503050406030204" pitchFamily="18" charset="0"/>
                <a:ea typeface="Cambria" panose="02040503050406030204" pitchFamily="18" charset="0"/>
              </a:rPr>
              <a:t>73 Πωλήσεις υπηρεσιών (έσοδα από παροχή υπηρεσιών)</a:t>
            </a:r>
          </a:p>
          <a:p>
            <a:pPr marL="0" algn="just">
              <a:buFont typeface="Wingdings" panose="05000000000000000000" pitchFamily="2" charset="2"/>
              <a:buChar char="Ø"/>
            </a:pPr>
            <a:r>
              <a:rPr lang="el-GR" sz="2500" b="1" kern="0" dirty="0">
                <a:latin typeface="Cambria" panose="02040503050406030204" pitchFamily="18" charset="0"/>
                <a:ea typeface="Cambria" panose="02040503050406030204" pitchFamily="18" charset="0"/>
              </a:rPr>
              <a:t>ΑΡΧΗ ΚΑΤΑΣΤΑΣΗΣ ΑΠΟΤΕΛΕΣΜΑΤΩΝ ΧΡΗΣΕΩΝ</a:t>
            </a:r>
          </a:p>
          <a:p>
            <a:pPr marL="0" algn="just">
              <a:buFont typeface="Wingdings" panose="05000000000000000000" pitchFamily="2" charset="2"/>
              <a:buChar char="Ø"/>
            </a:pPr>
            <a:r>
              <a:rPr lang="el-GR" sz="2500" b="1" kern="0" dirty="0">
                <a:latin typeface="Cambria" panose="02040503050406030204" pitchFamily="18" charset="0"/>
                <a:ea typeface="Cambria" panose="02040503050406030204" pitchFamily="18" charset="0"/>
              </a:rPr>
              <a:t>ΔΕΝ ΕΧΕΙ ΑΠΟΘΕΜΑ</a:t>
            </a:r>
          </a:p>
          <a:p>
            <a:pPr marL="0" algn="just">
              <a:buFont typeface="Wingdings" panose="05000000000000000000" pitchFamily="2" charset="2"/>
              <a:buChar char="Ø"/>
            </a:pPr>
            <a:r>
              <a:rPr lang="el-GR" sz="2500" b="1" kern="0" dirty="0">
                <a:latin typeface="Cambria" panose="02040503050406030204" pitchFamily="18" charset="0"/>
                <a:ea typeface="Cambria" panose="02040503050406030204" pitchFamily="18" charset="0"/>
              </a:rPr>
              <a:t>ΜΠΟΡΕΙ ΝΑ ΕΧΕΙ «ΚΟΣΤΟΣ ΠΩΛΗΘΕΝΤΩΝ»</a:t>
            </a:r>
          </a:p>
          <a:p>
            <a:pPr marL="0" algn="just">
              <a:buFont typeface="Wingdings" panose="05000000000000000000" pitchFamily="2" charset="2"/>
              <a:buChar char="Ø"/>
            </a:pPr>
            <a:r>
              <a:rPr lang="el-GR" sz="2500" b="1" kern="0" dirty="0">
                <a:latin typeface="Cambria" panose="02040503050406030204" pitchFamily="18" charset="0"/>
                <a:ea typeface="Cambria" panose="02040503050406030204" pitchFamily="18" charset="0"/>
              </a:rPr>
              <a:t>ΑΫΛΟ- ΕΠΙΣΦΑΛΕΣ ΣΤΗΝ ΜΕΤΡΗΣΗ</a:t>
            </a:r>
          </a:p>
          <a:p>
            <a:pPr marL="0" algn="just">
              <a:buFont typeface="Wingdings" panose="05000000000000000000" pitchFamily="2" charset="2"/>
              <a:buChar char="Ø"/>
            </a:pPr>
            <a:r>
              <a:rPr lang="el-GR" sz="2500" b="1" kern="0" dirty="0">
                <a:latin typeface="Cambria" panose="02040503050406030204" pitchFamily="18" charset="0"/>
                <a:ea typeface="Cambria" panose="02040503050406030204" pitchFamily="18" charset="0"/>
              </a:rPr>
              <a:t>ΔΕΝ ΕΧΕΙΦΥΣΙΚΗ ΑΠΟΓΡΑΦΗ ΓΙΑ ΔΙΑΣΦΑΛΙΣΗ</a:t>
            </a:r>
          </a:p>
        </p:txBody>
      </p:sp>
    </p:spTree>
    <p:extLst>
      <p:ext uri="{BB962C8B-B14F-4D97-AF65-F5344CB8AC3E}">
        <p14:creationId xmlns:p14="http://schemas.microsoft.com/office/powerpoint/2010/main" val="2769661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11</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4325112"/>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500" kern="0" dirty="0">
                <a:latin typeface="Cambria" panose="02040503050406030204" pitchFamily="18" charset="0"/>
                <a:ea typeface="Cambria" panose="02040503050406030204" pitchFamily="18" charset="0"/>
              </a:rPr>
              <a:t>ΟΜΑΔΑ 7</a:t>
            </a:r>
          </a:p>
          <a:p>
            <a:pPr marL="0" algn="just">
              <a:buNone/>
            </a:pPr>
            <a:r>
              <a:rPr lang="el-GR" sz="2500" b="1" kern="0" dirty="0">
                <a:latin typeface="Cambria" panose="02040503050406030204" pitchFamily="18" charset="0"/>
                <a:ea typeface="Cambria" panose="02040503050406030204" pitchFamily="18" charset="0"/>
              </a:rPr>
              <a:t>74 Επιχορηγήσεις και διάφορα έσοδα πωλήσεων</a:t>
            </a:r>
          </a:p>
          <a:p>
            <a:pPr marL="0" algn="just">
              <a:buFont typeface="Wingdings" panose="05000000000000000000" pitchFamily="2" charset="2"/>
              <a:buChar char="Ø"/>
            </a:pPr>
            <a:r>
              <a:rPr lang="el-GR" sz="2500" b="1" kern="0" dirty="0">
                <a:latin typeface="Cambria" panose="02040503050406030204" pitchFamily="18" charset="0"/>
                <a:ea typeface="Cambria" panose="02040503050406030204" pitchFamily="18" charset="0"/>
              </a:rPr>
              <a:t>ΕΞΕΤΑΖΕΤΑΙ ΩΣ ΠΡΟΣ ΤΗΝ ΦΟΡΟΛΟΓΙΚΗ ΤΟΥ ΦΥΣΗ</a:t>
            </a:r>
          </a:p>
        </p:txBody>
      </p:sp>
    </p:spTree>
    <p:extLst>
      <p:ext uri="{BB962C8B-B14F-4D97-AF65-F5344CB8AC3E}">
        <p14:creationId xmlns:p14="http://schemas.microsoft.com/office/powerpoint/2010/main" val="2216405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12</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4325112"/>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500" kern="0" dirty="0">
                <a:latin typeface="Cambria" panose="02040503050406030204" pitchFamily="18" charset="0"/>
                <a:ea typeface="Cambria" panose="02040503050406030204" pitchFamily="18" charset="0"/>
              </a:rPr>
              <a:t>ΟΜΑΔΑ 7</a:t>
            </a:r>
          </a:p>
          <a:p>
            <a:pPr marL="0" algn="just">
              <a:buNone/>
            </a:pPr>
            <a:r>
              <a:rPr lang="el-GR" sz="2500" b="1" kern="0" dirty="0">
                <a:latin typeface="Cambria" panose="02040503050406030204" pitchFamily="18" charset="0"/>
                <a:ea typeface="Cambria" panose="02040503050406030204" pitchFamily="18" charset="0"/>
              </a:rPr>
              <a:t>75 Έσοδα παρεπόμενων ασχολιών</a:t>
            </a:r>
          </a:p>
          <a:p>
            <a:pPr marL="0" algn="just">
              <a:buNone/>
            </a:pPr>
            <a:r>
              <a:rPr lang="el-GR" sz="2500" b="1" kern="0" dirty="0">
                <a:latin typeface="Cambria" panose="02040503050406030204" pitchFamily="18" charset="0"/>
                <a:ea typeface="Cambria" panose="02040503050406030204" pitchFamily="18" charset="0"/>
              </a:rPr>
              <a:t>76 Έσοδα κεφαλαίων</a:t>
            </a:r>
          </a:p>
          <a:p>
            <a:pPr marL="0" algn="just">
              <a:buNone/>
            </a:pPr>
            <a:r>
              <a:rPr lang="el-GR" sz="2500" b="1" kern="0" dirty="0">
                <a:latin typeface="Cambria" panose="02040503050406030204" pitchFamily="18" charset="0"/>
                <a:ea typeface="Cambria" panose="02040503050406030204" pitchFamily="18" charset="0"/>
              </a:rPr>
              <a:t>79 Οργανικά έσοδα κατ' είδος υποκαταστημάτων ή άλλων κέντρων</a:t>
            </a: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460745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13</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4325112"/>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500" kern="0" dirty="0">
                <a:latin typeface="Cambria" panose="02040503050406030204" pitchFamily="18" charset="0"/>
                <a:ea typeface="Cambria" panose="02040503050406030204" pitchFamily="18" charset="0"/>
              </a:rPr>
              <a:t>ΤΟ ΔΥΣΚΟΛΟ ΣΤΟ ΕΥΚΟΛΟ:</a:t>
            </a:r>
          </a:p>
          <a:p>
            <a:pPr marL="0" algn="just">
              <a:buNone/>
            </a:pPr>
            <a:endParaRPr lang="el-GR" sz="2500" b="1" kern="0" dirty="0">
              <a:latin typeface="Cambria" panose="02040503050406030204" pitchFamily="18" charset="0"/>
              <a:ea typeface="Cambria" panose="02040503050406030204" pitchFamily="18" charset="0"/>
            </a:endParaRPr>
          </a:p>
          <a:p>
            <a:pPr marL="0" algn="just">
              <a:buNone/>
            </a:pPr>
            <a:r>
              <a:rPr lang="el-GR" sz="2500" b="1" kern="0" dirty="0">
                <a:latin typeface="Cambria" panose="02040503050406030204" pitchFamily="18" charset="0"/>
                <a:ea typeface="Cambria" panose="02040503050406030204" pitchFamily="18" charset="0"/>
              </a:rPr>
              <a:t>ΘΕΩΡΗΤΙΚΑ ΌΤΑΝ ΕΧΟΥΜΕ ΑΠΟΘΕΜΑΤΑ ΜΠΟΡΟΥΜΕ ΝΑ ΒΡΟΥΜΕ ΤΟ </a:t>
            </a:r>
            <a:r>
              <a:rPr lang="en-US" sz="2500" b="1" kern="0" dirty="0">
                <a:latin typeface="Cambria" panose="02040503050406030204" pitchFamily="18" charset="0"/>
                <a:ea typeface="Cambria" panose="02040503050406030204" pitchFamily="18" charset="0"/>
              </a:rPr>
              <a:t>EARNINGS MANAGEMENT </a:t>
            </a:r>
            <a:r>
              <a:rPr lang="el-GR" sz="2500" b="1" kern="0" dirty="0">
                <a:latin typeface="Cambria" panose="02040503050406030204" pitchFamily="18" charset="0"/>
                <a:ea typeface="Cambria" panose="02040503050406030204" pitchFamily="18" charset="0"/>
              </a:rPr>
              <a:t>ΠΟΥ ΞΕΚΙΝΑΕΙ ΚΑΙ ΕΠΗΡΑΖΕΙ ΠΩΛΗΣΕΙΣ ΚΑΙ ΚΟΣΤΟΣ ΠΩΛΗΘΕΝΤΩΝ.</a:t>
            </a:r>
          </a:p>
          <a:p>
            <a:pPr marL="0" algn="just">
              <a:buNone/>
            </a:pPr>
            <a:endParaRPr lang="el-GR" sz="2500" b="1" kern="0" dirty="0">
              <a:latin typeface="Cambria" panose="02040503050406030204" pitchFamily="18" charset="0"/>
              <a:ea typeface="Cambria" panose="02040503050406030204" pitchFamily="18" charset="0"/>
            </a:endParaRPr>
          </a:p>
          <a:p>
            <a:pPr marL="0" algn="just">
              <a:buNone/>
            </a:pPr>
            <a:r>
              <a:rPr lang="el-GR" sz="2500" b="1" kern="0" dirty="0">
                <a:latin typeface="Cambria" panose="02040503050406030204" pitchFamily="18" charset="0"/>
                <a:ea typeface="Cambria" panose="02040503050406030204" pitchFamily="18" charset="0"/>
              </a:rPr>
              <a:t>ΘΕΛΟΥΜΕ ΦΥΣΙΚΗ ΑΠΟΓΡΑΦΗ ΚΑΙ ΘΕΛΟΥΜΕ ΜΙΚΡΟ ΟΓΚΟ</a:t>
            </a:r>
          </a:p>
          <a:p>
            <a:pPr marL="0" algn="just">
              <a:buNone/>
            </a:pPr>
            <a:endParaRPr lang="el-GR" sz="2500" b="1" kern="0" dirty="0">
              <a:latin typeface="Cambria" panose="02040503050406030204" pitchFamily="18" charset="0"/>
              <a:ea typeface="Cambria" panose="02040503050406030204" pitchFamily="18" charset="0"/>
            </a:endParaRPr>
          </a:p>
          <a:p>
            <a:pPr marL="0" algn="just">
              <a:buNone/>
            </a:pPr>
            <a:r>
              <a:rPr lang="el-GR" sz="2500" b="1" kern="0" dirty="0">
                <a:latin typeface="Cambria" panose="02040503050406030204" pitchFamily="18" charset="0"/>
                <a:ea typeface="Cambria" panose="02040503050406030204" pitchFamily="18" charset="0"/>
              </a:rPr>
              <a:t>ΑΚΟΜΗ ΚΑΙ ΣΕ ΜΕΓΑΛΟ ΟΓΚΟ ΑΠΟΘΕΜΑΤΩΝ ΌΤΑΝ ΕΧΟΥΜΕ «ΕΝΣΩΜΑΤΑ» ΑΠΟΘΕΜΑΤΑ ΜΙΚΡΗΣ ΔΙΑΡΚΕΙΑΣ Η’ ΚΥΚΛΟΦΟΡΙΑΚΗΣ ΤΑΧΥΤΗΤΑΣ ΜΠΟΡΟΥΜΕ ΝΑ ΠΛΗΣΙΑΣΟΥΜΕ ΤΟ ΠΡΑΓΜΑΤΙΚΟ.</a:t>
            </a: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77164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14</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4325112"/>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LET’S TALK:</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r>
              <a:rPr lang="el-GR" sz="2500" b="1" kern="0" dirty="0">
                <a:latin typeface="Cambria" panose="02040503050406030204" pitchFamily="18" charset="0"/>
                <a:ea typeface="Cambria" panose="02040503050406030204" pitchFamily="18" charset="0"/>
              </a:rPr>
              <a:t>ΔΙΑΦΟΡΑ ΔΙΑΡΚΕΙΑΣ </a:t>
            </a:r>
            <a:r>
              <a:rPr lang="en-US" sz="2500" b="1" kern="0" dirty="0">
                <a:latin typeface="Cambria" panose="02040503050406030204" pitchFamily="18" charset="0"/>
                <a:ea typeface="Cambria" panose="02040503050406030204" pitchFamily="18" charset="0"/>
              </a:rPr>
              <a:t>VS </a:t>
            </a:r>
            <a:r>
              <a:rPr lang="el-GR" sz="2500" b="1" kern="0" dirty="0">
                <a:latin typeface="Cambria" panose="02040503050406030204" pitchFamily="18" charset="0"/>
                <a:ea typeface="Cambria" panose="02040503050406030204" pitchFamily="18" charset="0"/>
              </a:rPr>
              <a:t>ΚΥΚΛΟΦΟΡΙΑΚΗ ΤΑΧΥΤΗΤΑ</a:t>
            </a:r>
          </a:p>
          <a:p>
            <a:pPr marL="0" algn="just">
              <a:buNone/>
            </a:pPr>
            <a:r>
              <a:rPr lang="el-GR" sz="2500" b="1" kern="0" dirty="0">
                <a:latin typeface="Cambria" panose="02040503050406030204" pitchFamily="18" charset="0"/>
                <a:ea typeface="Cambria" panose="02040503050406030204" pitchFamily="18" charset="0"/>
              </a:rPr>
              <a:t>ΣΥΣΤΗΜΑΤΑ</a:t>
            </a:r>
            <a:r>
              <a:rPr lang="en-US" sz="2500" b="1" kern="0" dirty="0">
                <a:latin typeface="Cambria" panose="02040503050406030204" pitchFamily="18" charset="0"/>
                <a:ea typeface="Cambria" panose="02040503050406030204" pitchFamily="18" charset="0"/>
              </a:rPr>
              <a:t> JUST IN TIME AND EARNINGS MANAGEMENT</a:t>
            </a:r>
          </a:p>
          <a:p>
            <a:pPr marL="0" algn="just">
              <a:buNone/>
            </a:pPr>
            <a:r>
              <a:rPr lang="el-GR" sz="2500" b="1" kern="0" dirty="0">
                <a:latin typeface="Cambria" panose="02040503050406030204" pitchFamily="18" charset="0"/>
                <a:ea typeface="Cambria" panose="02040503050406030204" pitchFamily="18" charset="0"/>
              </a:rPr>
              <a:t>ΔΙΚΛΕΙΔΕΣ ΕΛΕΓΧΟΥ</a:t>
            </a:r>
          </a:p>
          <a:p>
            <a:pPr marL="0" algn="just">
              <a:buNone/>
            </a:pPr>
            <a:r>
              <a:rPr lang="el-GR" sz="2500" b="1" kern="0" dirty="0">
                <a:latin typeface="Cambria" panose="02040503050406030204" pitchFamily="18" charset="0"/>
                <a:ea typeface="Cambria" panose="02040503050406030204" pitchFamily="18" charset="0"/>
              </a:rPr>
              <a:t>ΦΥΣΙΚΗ ΑΠΟΓΡΑΦΗ – ΦΟΡΟΛΟΓΙΚΗ ΑΡΧΗ – ΦΥΣΙΟΛΟΓΙΚΗ ΦΥΡΑ</a:t>
            </a:r>
          </a:p>
          <a:p>
            <a:pPr marL="0" algn="just">
              <a:buNone/>
            </a:pPr>
            <a:r>
              <a:rPr lang="el-GR" sz="2500" b="1" kern="0" dirty="0">
                <a:latin typeface="Cambria" panose="02040503050406030204" pitchFamily="18" charset="0"/>
                <a:ea typeface="Cambria" panose="02040503050406030204" pitchFamily="18" charset="0"/>
              </a:rPr>
              <a:t>ΔΕΛΤΙΑ ΔΙΑΚΙΝΗΣΗΣ</a:t>
            </a:r>
          </a:p>
        </p:txBody>
      </p:sp>
    </p:spTree>
    <p:extLst>
      <p:ext uri="{BB962C8B-B14F-4D97-AF65-F5344CB8AC3E}">
        <p14:creationId xmlns:p14="http://schemas.microsoft.com/office/powerpoint/2010/main" val="263479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15</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4325112"/>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500" kern="0" dirty="0">
                <a:latin typeface="Cambria" panose="02040503050406030204" pitchFamily="18" charset="0"/>
                <a:ea typeface="Cambria" panose="02040503050406030204" pitchFamily="18" charset="0"/>
              </a:rPr>
              <a:t>ΤΟ ΔΥΣΚΟΛΟ ΣΤΟ ΔΥΣΚΟΛΟ:</a:t>
            </a:r>
          </a:p>
          <a:p>
            <a:pPr marL="0" algn="just">
              <a:buNone/>
            </a:pPr>
            <a:endParaRPr lang="el-GR" sz="2500" b="1" kern="0" dirty="0">
              <a:latin typeface="Cambria" panose="02040503050406030204" pitchFamily="18" charset="0"/>
              <a:ea typeface="Cambria" panose="02040503050406030204" pitchFamily="18" charset="0"/>
            </a:endParaRPr>
          </a:p>
          <a:p>
            <a:pPr marL="0" algn="just">
              <a:buNone/>
            </a:pPr>
            <a:r>
              <a:rPr lang="el-GR" sz="2500" b="1" kern="0" dirty="0">
                <a:latin typeface="Cambria" panose="02040503050406030204" pitchFamily="18" charset="0"/>
                <a:ea typeface="Cambria" panose="02040503050406030204" pitchFamily="18" charset="0"/>
              </a:rPr>
              <a:t>ΠΑΡΟΧΗ ΥΠΗΡΕΣΙΑΣ</a:t>
            </a:r>
          </a:p>
          <a:p>
            <a:pPr marL="0" algn="just">
              <a:buNone/>
            </a:pPr>
            <a:endParaRPr lang="el-GR" sz="2500" b="1" kern="0" dirty="0">
              <a:latin typeface="Cambria" panose="02040503050406030204" pitchFamily="18" charset="0"/>
              <a:ea typeface="Cambria" panose="02040503050406030204" pitchFamily="18" charset="0"/>
            </a:endParaRPr>
          </a:p>
          <a:p>
            <a:pPr marL="0" algn="just">
              <a:buNone/>
            </a:pPr>
            <a:r>
              <a:rPr lang="el-GR" sz="2500" b="1" kern="0" dirty="0">
                <a:latin typeface="Cambria" panose="02040503050406030204" pitchFamily="18" charset="0"/>
                <a:ea typeface="Cambria" panose="02040503050406030204" pitchFamily="18" charset="0"/>
              </a:rPr>
              <a:t>ΜΑΚΡΟΠΡΟΘΕΣΜΕΣ ΕΚΠΛΗΡΩΣΕΙΣ</a:t>
            </a:r>
          </a:p>
          <a:p>
            <a:pPr marL="0" algn="just">
              <a:buNone/>
            </a:pPr>
            <a:endParaRPr lang="el-GR" sz="2500" b="1" kern="0" dirty="0">
              <a:latin typeface="Cambria" panose="02040503050406030204" pitchFamily="18" charset="0"/>
              <a:ea typeface="Cambria" panose="02040503050406030204" pitchFamily="18" charset="0"/>
            </a:endParaRPr>
          </a:p>
          <a:p>
            <a:pPr marL="0" algn="just">
              <a:buNone/>
            </a:pPr>
            <a:r>
              <a:rPr lang="en-US" sz="2500" b="1" kern="0" dirty="0">
                <a:latin typeface="Cambria" panose="02040503050406030204" pitchFamily="18" charset="0"/>
                <a:ea typeface="Cambria" panose="02040503050406030204" pitchFamily="18" charset="0"/>
              </a:rPr>
              <a:t>INCOTERMS</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r>
              <a:rPr lang="en-US" sz="2500" b="1" kern="0" dirty="0">
                <a:latin typeface="Cambria" panose="02040503050406030204" pitchFamily="18" charset="0"/>
                <a:ea typeface="Cambria" panose="02040503050406030204" pitchFamily="18" charset="0"/>
              </a:rPr>
              <a:t>VAT DISCREPANCIES</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74156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16</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4325112"/>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500" b="1" kern="0" dirty="0">
                <a:latin typeface="Cambria" panose="02040503050406030204" pitchFamily="18" charset="0"/>
                <a:ea typeface="Cambria" panose="02040503050406030204" pitchFamily="18" charset="0"/>
              </a:rPr>
              <a:t>ΣΤΗΝ ΠΑΡΟΧΗ ΥΠΗΡΕΣΙΑΣ ΔΕΝ ΜΠΟΡΕΙ ΚΑΠΟΙΟΣ ΕΥΚΟΛΑ ΝΑ ΚΑΝΕΙ </a:t>
            </a:r>
            <a:r>
              <a:rPr lang="en-US" sz="2500" b="1" kern="0" dirty="0">
                <a:latin typeface="Cambria" panose="02040503050406030204" pitchFamily="18" charset="0"/>
                <a:ea typeface="Cambria" panose="02040503050406030204" pitchFamily="18" charset="0"/>
              </a:rPr>
              <a:t>FOLLOW UP.</a:t>
            </a:r>
          </a:p>
          <a:p>
            <a:pPr marL="0" algn="just">
              <a:buNone/>
            </a:pPr>
            <a:r>
              <a:rPr lang="el-GR" sz="2500" b="1" kern="0" dirty="0">
                <a:latin typeface="Cambria" panose="02040503050406030204" pitchFamily="18" charset="0"/>
                <a:ea typeface="Cambria" panose="02040503050406030204" pitchFamily="18" charset="0"/>
              </a:rPr>
              <a:t>ΣΥΝΗΘΩΣ ΜΕΣΟΛΑΒΕΙ ΜΙΑ ΣΥΜΒΑΣΗ ΠΟΥ ΕΝΔΕΧΟΜΕΝΩΣ ΚΑΤΑΤΙΘΕΤΑΙ</a:t>
            </a:r>
          </a:p>
          <a:p>
            <a:pPr marL="0" algn="just">
              <a:buNone/>
            </a:pPr>
            <a:r>
              <a:rPr lang="el-GR" sz="2500" b="1" kern="0" dirty="0">
                <a:latin typeface="Cambria" panose="02040503050406030204" pitchFamily="18" charset="0"/>
                <a:ea typeface="Cambria" panose="02040503050406030204" pitchFamily="18" charset="0"/>
              </a:rPr>
              <a:t>ΌΤΑΝ ΤΑ ΜΕΡΗ ΤΗΣ ΣΥΜΒΑΣΗΣ ΕΊΝΑΙ ΜΕΤΑΞΥ ΤΟΥΣ ΑΓΝΩΣΤΑ ΕΝΔΕΧΟΜΕΝΩΣ ΕΊΝΑΙ ΑΝΑΛΥΤΙΚΟΙ ΣΤΗΝ ΣΥΜΒΑΣΗ ΚΑΙ ΤΗΝ ΚΑΤΑΘΕΤΟΥΝ ΑΡΜΟΔΙΩΣ ΓΙΑ ΔΙΑΣΦΑΛΙΣΗ – Η ΦΟΡΟΛΟΓΙΚΗ ΑΡΧΗ ΕΧΕΙ </a:t>
            </a:r>
            <a:r>
              <a:rPr lang="en-US" sz="2500" b="1" kern="0" dirty="0">
                <a:latin typeface="Cambria" panose="02040503050406030204" pitchFamily="18" charset="0"/>
                <a:ea typeface="Cambria" panose="02040503050406030204" pitchFamily="18" charset="0"/>
              </a:rPr>
              <a:t>PROOF OF EVIDENCE</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r>
              <a:rPr lang="el-GR" sz="2500" b="1" kern="0" dirty="0">
                <a:latin typeface="Cambria" panose="02040503050406030204" pitchFamily="18" charset="0"/>
                <a:ea typeface="Cambria" panose="02040503050406030204" pitchFamily="18" charset="0"/>
              </a:rPr>
              <a:t>ΌΤΑΝ ΕΙΝΑΙ</a:t>
            </a:r>
            <a:r>
              <a:rPr lang="en-US" sz="2500" b="1" kern="0" dirty="0">
                <a:latin typeface="Cambria" panose="02040503050406030204" pitchFamily="18" charset="0"/>
                <a:ea typeface="Cambria" panose="02040503050406030204" pitchFamily="18" charset="0"/>
              </a:rPr>
              <a:t> INTRAGROUP </a:t>
            </a:r>
            <a:r>
              <a:rPr lang="el-GR" sz="2500" b="1" kern="0" dirty="0">
                <a:latin typeface="Cambria" panose="02040503050406030204" pitchFamily="18" charset="0"/>
                <a:ea typeface="Cambria" panose="02040503050406030204" pitchFamily="18" charset="0"/>
              </a:rPr>
              <a:t>ΠΑΜΕ ΣΤΟ ΑΡΘΡ 38 ΚΔΦ Η ΣΤΗΝ ΣΥΜΒΑΣΗ ΑΝΑΛΟΓΑ ΤΗΝ ΠΕΡΙΠΤΩΣΗ</a:t>
            </a:r>
            <a:endParaRPr lang="en-US" sz="2500" b="1" kern="0" dirty="0">
              <a:latin typeface="Cambria" panose="02040503050406030204" pitchFamily="18" charset="0"/>
              <a:ea typeface="Cambria" panose="02040503050406030204" pitchFamily="18" charset="0"/>
            </a:endParaRP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675485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17</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4325112"/>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500" b="1" kern="0" dirty="0">
                <a:latin typeface="Cambria" panose="02040503050406030204" pitchFamily="18" charset="0"/>
                <a:ea typeface="Cambria" panose="02040503050406030204" pitchFamily="18" charset="0"/>
              </a:rPr>
              <a:t>ΣΤΑ </a:t>
            </a:r>
            <a:r>
              <a:rPr lang="en-US" sz="2500" b="1" kern="0" dirty="0">
                <a:latin typeface="Cambria" panose="02040503050406030204" pitchFamily="18" charset="0"/>
                <a:ea typeface="Cambria" panose="02040503050406030204" pitchFamily="18" charset="0"/>
              </a:rPr>
              <a:t>LONG TERM PROJECTS: </a:t>
            </a:r>
          </a:p>
          <a:p>
            <a:pPr marL="0" algn="just">
              <a:buNone/>
            </a:pPr>
            <a:r>
              <a:rPr lang="en-US" sz="2500" b="1" kern="0" dirty="0">
                <a:latin typeface="Cambria" panose="02040503050406030204" pitchFamily="18" charset="0"/>
                <a:ea typeface="Cambria" panose="02040503050406030204" pitchFamily="18" charset="0"/>
              </a:rPr>
              <a:t>MOST COMMONLY USED METHOD</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r>
              <a:rPr lang="en-US" sz="2500" b="1" kern="0" dirty="0">
                <a:latin typeface="Cambria" panose="02040503050406030204" pitchFamily="18" charset="0"/>
                <a:ea typeface="Cambria" panose="02040503050406030204" pitchFamily="18" charset="0"/>
              </a:rPr>
              <a:t>The percentage-of-completion method recognizes revenue on a long-term project as work progresses. </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r>
              <a:rPr lang="en-US" sz="2500" b="1" kern="0" dirty="0">
                <a:latin typeface="Cambria" panose="02040503050406030204" pitchFamily="18" charset="0"/>
                <a:ea typeface="Cambria" panose="02040503050406030204" pitchFamily="18" charset="0"/>
              </a:rPr>
              <a:t>Revenues, expenses, and gross profit are recognized each accounting period based on an estimate of the percentage of completion of the project.</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794462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18</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MOST COMMONLY USED METHOD</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r>
              <a:rPr lang="en-US" sz="2500" b="1" kern="0" dirty="0">
                <a:latin typeface="Cambria" panose="02040503050406030204" pitchFamily="18" charset="0"/>
                <a:ea typeface="Cambria" panose="02040503050406030204" pitchFamily="18" charset="0"/>
              </a:rPr>
              <a:t>The percentage-of-completion method recognizes revenue on a long-term project as work progresses. </a:t>
            </a:r>
          </a:p>
          <a:p>
            <a:pPr marL="0" algn="just">
              <a:buNone/>
            </a:pPr>
            <a:r>
              <a:rPr lang="en-US" sz="2500" b="1" kern="0" dirty="0">
                <a:latin typeface="Cambria" panose="02040503050406030204" pitchFamily="18" charset="0"/>
                <a:ea typeface="Cambria" panose="02040503050406030204" pitchFamily="18" charset="0"/>
              </a:rPr>
              <a:t>Revenues, expenses, and gross profit are recognized each accounting period based on an estimate of the percentage of completion of the project.</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r>
              <a:rPr lang="en-US" sz="2500" b="1" kern="0" dirty="0">
                <a:latin typeface="Cambria" panose="02040503050406030204" pitchFamily="18" charset="0"/>
                <a:ea typeface="Cambria" panose="02040503050406030204" pitchFamily="18" charset="0"/>
              </a:rPr>
              <a:t>Under IFRS, companies should use the percentage of completion method to account for long-term contracts. If costs and revenues are difficult to estimate, companies should only </a:t>
            </a:r>
            <a:r>
              <a:rPr lang="en-US" sz="2500" b="1" kern="0" dirty="0" err="1">
                <a:latin typeface="Cambria" panose="02040503050406030204" pitchFamily="18" charset="0"/>
                <a:ea typeface="Cambria" panose="02040503050406030204" pitchFamily="18" charset="0"/>
              </a:rPr>
              <a:t>recognise</a:t>
            </a:r>
            <a:r>
              <a:rPr lang="en-US" sz="2500" b="1" kern="0" dirty="0">
                <a:latin typeface="Cambria" panose="02040503050406030204" pitchFamily="18" charset="0"/>
                <a:ea typeface="Cambria" panose="02040503050406030204" pitchFamily="18" charset="0"/>
              </a:rPr>
              <a:t> revenue to the extent of the costs incurred. This means taking a cost-recovery approach.</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633498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19</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Percentage of Completion Method Explanation With Examples</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r>
              <a:rPr lang="en-US" sz="2500" b="1" kern="0" dirty="0">
                <a:latin typeface="Cambria" panose="02040503050406030204" pitchFamily="18" charset="0"/>
                <a:ea typeface="Cambria" panose="02040503050406030204" pitchFamily="18" charset="0"/>
              </a:rPr>
              <a:t>What Is the Percentage of Completion Method?</a:t>
            </a:r>
          </a:p>
          <a:p>
            <a:pPr marL="0" algn="just">
              <a:buNone/>
            </a:pPr>
            <a:r>
              <a:rPr lang="en-US" sz="2500" b="1" kern="0" dirty="0">
                <a:latin typeface="Cambria" panose="02040503050406030204" pitchFamily="18" charset="0"/>
                <a:ea typeface="Cambria" panose="02040503050406030204" pitchFamily="18" charset="0"/>
              </a:rPr>
              <a:t>The percentage of completion method is an accounting method in which the revenues and expenses of long-term contracts are recognized as a percentage of the work completed during the period. This is in contrast to the completed contract method, which defers the reporting of income and expenses until a project is completed. The percentage-of-completion method of accounting is common for the construction industry, but companies in other sectors also use the method.</a:t>
            </a:r>
          </a:p>
          <a:p>
            <a:pPr marL="0" algn="just">
              <a:buNone/>
            </a:pP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687058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2</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1981199" y="1122310"/>
            <a:ext cx="9803363" cy="4325112"/>
          </a:xfrm>
          <a:prstGeom prst="rect">
            <a:avLst/>
          </a:prstGeom>
        </p:spPr>
        <p:txBody>
          <a:bodyPr>
            <a:normAutofit fontScale="92500"/>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400" kern="0" dirty="0">
                <a:latin typeface="Cambria" panose="02040503050406030204" pitchFamily="18" charset="0"/>
                <a:ea typeface="Cambria" panose="02040503050406030204" pitchFamily="18" charset="0"/>
              </a:rPr>
              <a:t>Σύμφωνα με την </a:t>
            </a:r>
            <a:r>
              <a:rPr lang="el-GR" sz="2400" b="1" kern="0" dirty="0">
                <a:latin typeface="Cambria" panose="02040503050406030204" pitchFamily="18" charset="0"/>
                <a:ea typeface="Cambria" panose="02040503050406030204" pitchFamily="18" charset="0"/>
              </a:rPr>
              <a:t>αρχή του δουλευμένου </a:t>
            </a:r>
            <a:r>
              <a:rPr lang="el-GR" sz="2400" kern="0" dirty="0">
                <a:latin typeface="Cambria" panose="02040503050406030204" pitchFamily="18" charset="0"/>
                <a:ea typeface="Cambria" panose="02040503050406030204" pitchFamily="18" charset="0"/>
              </a:rPr>
              <a:t>τα λογιστικά γεγονότα καταχωρίζονται στα βιβλία </a:t>
            </a:r>
            <a:r>
              <a:rPr lang="el-GR" sz="2400" b="1" kern="0" dirty="0">
                <a:latin typeface="Cambria" panose="02040503050406030204" pitchFamily="18" charset="0"/>
                <a:ea typeface="Cambria" panose="02040503050406030204" pitchFamily="18" charset="0"/>
              </a:rPr>
              <a:t>όταν συμβαίνουν και όχι όταν διακανονίζονται. </a:t>
            </a:r>
          </a:p>
          <a:p>
            <a:pPr marL="0" algn="just">
              <a:buNone/>
            </a:pPr>
            <a:endParaRPr lang="el-GR" sz="2400" kern="0" dirty="0">
              <a:latin typeface="Cambria" panose="02040503050406030204" pitchFamily="18" charset="0"/>
              <a:ea typeface="Cambria" panose="02040503050406030204" pitchFamily="18" charset="0"/>
            </a:endParaRPr>
          </a:p>
          <a:p>
            <a:pPr marL="0" algn="just">
              <a:buNone/>
            </a:pPr>
            <a:r>
              <a:rPr lang="el-GR" sz="2400" kern="0" dirty="0">
                <a:latin typeface="Cambria" panose="02040503050406030204" pitchFamily="18" charset="0"/>
                <a:ea typeface="Cambria" panose="02040503050406030204" pitchFamily="18" charset="0"/>
              </a:rPr>
              <a:t>Έτσι, σύμφωνα με την παράγραφο 2 του άρθρου 25, του Ν 4308/2014 (ΕΛΠ, αρχή δουλευμένου): </a:t>
            </a:r>
          </a:p>
          <a:p>
            <a:pPr marL="0" algn="just">
              <a:buNone/>
            </a:pPr>
            <a:endParaRPr lang="el-GR" sz="2400" kern="0" dirty="0">
              <a:latin typeface="Cambria" panose="02040503050406030204" pitchFamily="18" charset="0"/>
              <a:ea typeface="Cambria" panose="02040503050406030204" pitchFamily="18" charset="0"/>
            </a:endParaRPr>
          </a:p>
          <a:p>
            <a:pPr marL="0" algn="just">
              <a:buNone/>
            </a:pPr>
            <a:r>
              <a:rPr lang="el-GR" sz="2400" b="1" kern="0" dirty="0">
                <a:latin typeface="Cambria" panose="02040503050406030204" pitchFamily="18" charset="0"/>
                <a:ea typeface="Cambria" panose="02040503050406030204" pitchFamily="18" charset="0"/>
              </a:rPr>
              <a:t>«Τα έσοδα αναγνωρίζονται εντός της περιόδου στην οποία καθίστανται δουλευμένα».</a:t>
            </a:r>
          </a:p>
          <a:p>
            <a:pPr marL="0" algn="just">
              <a:buNone/>
            </a:pPr>
            <a:endParaRPr lang="el-GR" sz="2400" b="1" kern="0" dirty="0">
              <a:latin typeface="Cambria" panose="02040503050406030204" pitchFamily="18" charset="0"/>
              <a:ea typeface="Cambria" panose="02040503050406030204" pitchFamily="18" charset="0"/>
            </a:endParaRPr>
          </a:p>
          <a:p>
            <a:pPr marL="0" algn="just">
              <a:buNone/>
            </a:pPr>
            <a:r>
              <a:rPr lang="el-GR" sz="2400" b="1" kern="0" dirty="0">
                <a:latin typeface="Cambria" panose="02040503050406030204" pitchFamily="18" charset="0"/>
                <a:ea typeface="Cambria" panose="02040503050406030204" pitchFamily="18" charset="0"/>
              </a:rPr>
              <a:t>ΙΣΧΥΕ ΚΑΙ ΕΠΙ ΕΓΛΣ</a:t>
            </a:r>
            <a:endParaRPr lang="en-US" sz="24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2680531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20</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Examples of the Percentage of Completion Method</a:t>
            </a:r>
          </a:p>
          <a:p>
            <a:pPr marL="0" algn="just">
              <a:buNone/>
            </a:pPr>
            <a:r>
              <a:rPr lang="en-US" sz="2500" b="1" kern="0" dirty="0">
                <a:latin typeface="Cambria" panose="02040503050406030204" pitchFamily="18" charset="0"/>
                <a:ea typeface="Cambria" panose="02040503050406030204" pitchFamily="18" charset="0"/>
              </a:rPr>
              <a:t>The percentage of completion accounting method is commonly used by construction firms that are contractors for buildings, energy facilities, public sector infrastructure, and other long-term physical projects. It has also been used by defense contractors (think nuclear submarines or aircraft carriers) and software developers whose projects represent a multi-year commitment of resources. For software developers, the product must be a significant custom-designed project for a client.</a:t>
            </a:r>
          </a:p>
          <a:p>
            <a:pPr marL="0" algn="just">
              <a:buNone/>
            </a:pP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896634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21</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Examples of the Percentage of Completion Method – CFI</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r>
              <a:rPr lang="en-US" sz="2500" b="1" kern="0" dirty="0">
                <a:latin typeface="Cambria" panose="02040503050406030204" pitchFamily="18" charset="0"/>
                <a:ea typeface="Cambria" panose="02040503050406030204" pitchFamily="18" charset="0"/>
              </a:rPr>
              <a:t>Understanding the Percentage of Completion Method</a:t>
            </a:r>
          </a:p>
          <a:p>
            <a:pPr marL="0" algn="just">
              <a:buNone/>
            </a:pPr>
            <a:r>
              <a:rPr lang="en-US" sz="2000" kern="0" dirty="0">
                <a:latin typeface="Cambria" panose="02040503050406030204" pitchFamily="18" charset="0"/>
                <a:ea typeface="Cambria" panose="02040503050406030204" pitchFamily="18" charset="0"/>
              </a:rPr>
              <a:t>The percentage of completion method falls in line with IFRS 15, which indicates that revenue from performance obligations recognized over a period of time should be based on the percentage of completion. The method recognizes revenues and expenses in proportion to the completeness of the contracted project. It is commonly measured through the cost-to-cost method.</a:t>
            </a:r>
          </a:p>
          <a:p>
            <a:pPr marL="0" algn="just">
              <a:buNone/>
            </a:pPr>
            <a:endParaRPr lang="en-US" sz="2000" kern="0" dirty="0">
              <a:latin typeface="Cambria" panose="02040503050406030204" pitchFamily="18" charset="0"/>
              <a:ea typeface="Cambria" panose="02040503050406030204" pitchFamily="18" charset="0"/>
            </a:endParaRPr>
          </a:p>
          <a:p>
            <a:pPr marL="0" algn="just">
              <a:buNone/>
            </a:pPr>
            <a:r>
              <a:rPr lang="en-US" sz="2000" b="1" kern="0" dirty="0">
                <a:latin typeface="Cambria" panose="02040503050406030204" pitchFamily="18" charset="0"/>
                <a:ea typeface="Cambria" panose="02040503050406030204" pitchFamily="18" charset="0"/>
              </a:rPr>
              <a:t>There are two conditions to use the percentage of completion method:</a:t>
            </a:r>
          </a:p>
          <a:p>
            <a:pPr marL="0" algn="just">
              <a:buNone/>
            </a:pPr>
            <a:endParaRPr lang="en-US" sz="2000" b="1" kern="0" dirty="0">
              <a:latin typeface="Cambria" panose="02040503050406030204" pitchFamily="18" charset="0"/>
              <a:ea typeface="Cambria" panose="02040503050406030204" pitchFamily="18" charset="0"/>
            </a:endParaRPr>
          </a:p>
          <a:p>
            <a:pPr marL="0" algn="just">
              <a:buNone/>
            </a:pPr>
            <a:r>
              <a:rPr lang="en-US" sz="2000" b="1" kern="0" dirty="0">
                <a:latin typeface="Cambria" panose="02040503050406030204" pitchFamily="18" charset="0"/>
                <a:ea typeface="Cambria" panose="02040503050406030204" pitchFamily="18" charset="0"/>
              </a:rPr>
              <a:t>Collections by the company must be reasonably assured.</a:t>
            </a:r>
          </a:p>
          <a:p>
            <a:pPr marL="0" algn="just">
              <a:buNone/>
            </a:pPr>
            <a:r>
              <a:rPr lang="en-US" sz="2000" b="1" kern="0" dirty="0">
                <a:latin typeface="Cambria" panose="02040503050406030204" pitchFamily="18" charset="0"/>
                <a:ea typeface="Cambria" panose="02040503050406030204" pitchFamily="18" charset="0"/>
              </a:rPr>
              <a:t>Costs and project completion must be reasonably estimated.</a:t>
            </a:r>
          </a:p>
        </p:txBody>
      </p:sp>
    </p:spTree>
    <p:extLst>
      <p:ext uri="{BB962C8B-B14F-4D97-AF65-F5344CB8AC3E}">
        <p14:creationId xmlns:p14="http://schemas.microsoft.com/office/powerpoint/2010/main" val="2521039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22</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Examples of the Percentage of Completion Method – CFI</a:t>
            </a:r>
          </a:p>
          <a:p>
            <a:pPr marL="0" algn="just">
              <a:buNone/>
            </a:pPr>
            <a:endParaRPr lang="en-US" sz="2500" b="1" kern="0" dirty="0">
              <a:latin typeface="Cambria" panose="02040503050406030204" pitchFamily="18" charset="0"/>
              <a:ea typeface="Cambria" panose="02040503050406030204" pitchFamily="18" charset="0"/>
            </a:endParaRPr>
          </a:p>
        </p:txBody>
      </p:sp>
      <p:sp>
        <p:nvSpPr>
          <p:cNvPr id="2" name="Rectangle 1">
            <a:extLst>
              <a:ext uri="{FF2B5EF4-FFF2-40B4-BE49-F238E27FC236}">
                <a16:creationId xmlns:a16="http://schemas.microsoft.com/office/drawing/2014/main" id="{4F59EB43-ECA6-55B3-7443-570394B5476C}"/>
              </a:ext>
            </a:extLst>
          </p:cNvPr>
          <p:cNvSpPr>
            <a:spLocks noChangeArrowheads="1"/>
          </p:cNvSpPr>
          <p:nvPr/>
        </p:nvSpPr>
        <p:spPr bwMode="auto">
          <a:xfrm>
            <a:off x="323267" y="3704743"/>
            <a:ext cx="12192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300" b="0" i="0" u="none" strike="noStrike" cap="none" normalizeH="0" baseline="0">
                <a:ln>
                  <a:noFill/>
                </a:ln>
                <a:solidFill>
                  <a:srgbClr val="3271D2"/>
                </a:solidFill>
                <a:effectLst/>
                <a:latin typeface="Open Sans" panose="020B0606030504020204" pitchFamily="34" charset="0"/>
                <a:cs typeface="Open Sans" panose="020B0606030504020204" pitchFamily="34" charset="0"/>
                <a:hlinkClick r:id="rId2"/>
              </a:rPr>
              <a:t>Journal entries</a:t>
            </a:r>
            <a:r>
              <a:rPr kumimoji="0" lang="el-GR" altLang="el-GR" sz="1300" b="0" i="0" u="none" strike="noStrike" cap="none" normalizeH="0" baseline="0">
                <a:ln>
                  <a:noFill/>
                </a:ln>
                <a:solidFill>
                  <a:srgbClr val="57595D"/>
                </a:solidFill>
                <a:effectLst/>
                <a:latin typeface="Open Sans" panose="020B0606030504020204" pitchFamily="34" charset="0"/>
                <a:cs typeface="Open Sans" panose="020B0606030504020204" pitchFamily="34" charset="0"/>
              </a:rPr>
              <a:t> for the percentage of completion method are as follows:</a:t>
            </a:r>
            <a:endParaRPr kumimoji="0" lang="el-GR" altLang="el-G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300" b="0" i="0" u="none" strike="noStrike" cap="none" normalizeH="0" baseline="0">
                <a:ln>
                  <a:noFill/>
                </a:ln>
                <a:solidFill>
                  <a:srgbClr val="57595D"/>
                </a:solidFill>
                <a:effectLst/>
                <a:latin typeface="Open Sans" panose="020B0606030504020204" pitchFamily="34" charset="0"/>
                <a:cs typeface="Open Sans" panose="020B0606030504020204" pitchFamily="34" charset="0"/>
              </a:rPr>
              <a:t> </a:t>
            </a:r>
            <a:endParaRPr kumimoji="0" lang="el-GR" altLang="el-G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300" b="0" i="0" u="none" strike="noStrike" cap="none" normalizeH="0" baseline="0">
                <a:ln>
                  <a:noFill/>
                </a:ln>
                <a:solidFill>
                  <a:srgbClr val="57595D"/>
                </a:solidFill>
                <a:effectLst/>
                <a:latin typeface="Open Sans" panose="020B0606030504020204" pitchFamily="34" charset="0"/>
                <a:cs typeface="Open Sans" panose="020B0606030504020204" pitchFamily="34" charset="0"/>
              </a:rPr>
              <a:t>  </a:t>
            </a:r>
            <a:r>
              <a:rPr kumimoji="0" lang="el-GR" altLang="el-GR" sz="27800" b="0" i="0" u="none" strike="noStrike" cap="none" normalizeH="0" baseline="0">
                <a:ln>
                  <a:noFill/>
                </a:ln>
                <a:solidFill>
                  <a:srgbClr val="57595D"/>
                </a:solidFill>
                <a:effectLst/>
                <a:latin typeface="Open Sans" panose="020B0606030504020204" pitchFamily="34" charset="0"/>
                <a:cs typeface="Open Sans" panose="020B0606030504020204" pitchFamily="34" charset="0"/>
              </a:rPr>
              <a:t>           </a:t>
            </a:r>
            <a:endParaRPr kumimoji="0" lang="el-GR" altLang="el-GR" sz="1800" b="0" i="0" u="none" strike="noStrike" cap="none" normalizeH="0" baseline="0">
              <a:ln>
                <a:noFill/>
              </a:ln>
              <a:solidFill>
                <a:schemeClr val="tx1"/>
              </a:solidFill>
              <a:effectLst/>
              <a:latin typeface="Arial" panose="020B0604020202020204" pitchFamily="34" charset="0"/>
            </a:endParaRPr>
          </a:p>
        </p:txBody>
      </p:sp>
      <p:pic>
        <p:nvPicPr>
          <p:cNvPr id="1026" name="Picture 2" descr="Journal Entries: Percentage of Completion Method">
            <a:extLst>
              <a:ext uri="{FF2B5EF4-FFF2-40B4-BE49-F238E27FC236}">
                <a16:creationId xmlns:a16="http://schemas.microsoft.com/office/drawing/2014/main" id="{DFD89876-3CD1-954A-89D0-7A590E5F64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992" y="1783868"/>
            <a:ext cx="9753600" cy="441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6644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23</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Examples of the Percentage of Completion Method – CFI</a:t>
            </a:r>
          </a:p>
          <a:p>
            <a:pPr marL="0" algn="just">
              <a:buNone/>
            </a:pPr>
            <a:endParaRPr lang="en-US" sz="2500" b="1" kern="0"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E28BFF8A-A2A7-5BBD-1805-A87DE2E18C37}"/>
              </a:ext>
            </a:extLst>
          </p:cNvPr>
          <p:cNvSpPr txBox="1"/>
          <p:nvPr/>
        </p:nvSpPr>
        <p:spPr>
          <a:xfrm>
            <a:off x="408991" y="1591781"/>
            <a:ext cx="11580845" cy="1200329"/>
          </a:xfrm>
          <a:prstGeom prst="rect">
            <a:avLst/>
          </a:prstGeom>
          <a:noFill/>
        </p:spPr>
        <p:txBody>
          <a:bodyPr wrap="square">
            <a:spAutoFit/>
          </a:bodyPr>
          <a:lstStyle/>
          <a:p>
            <a:pPr algn="l"/>
            <a:r>
              <a:rPr lang="en-US" b="1" i="0" dirty="0">
                <a:solidFill>
                  <a:srgbClr val="132E57"/>
                </a:solidFill>
                <a:effectLst/>
                <a:latin typeface="Open Sans" panose="020B0606030504020204" pitchFamily="34" charset="0"/>
              </a:rPr>
              <a:t>Cost-To-Cost Approach</a:t>
            </a:r>
          </a:p>
          <a:p>
            <a:pPr algn="l"/>
            <a:r>
              <a:rPr lang="en-US" b="0" i="0" dirty="0">
                <a:solidFill>
                  <a:srgbClr val="57595D"/>
                </a:solidFill>
                <a:effectLst/>
                <a:latin typeface="Open Sans" panose="020B0606030504020204" pitchFamily="34" charset="0"/>
              </a:rPr>
              <a:t>In the cost-to-cost approach, the percentage of completion is based on the costs incurred to the estimated total cost to complete the project. Therefore, the equation for the cost-to-cost estimate of percentage completion is:</a:t>
            </a:r>
          </a:p>
        </p:txBody>
      </p:sp>
      <p:sp>
        <p:nvSpPr>
          <p:cNvPr id="7" name="Rectangle 3">
            <a:extLst>
              <a:ext uri="{FF2B5EF4-FFF2-40B4-BE49-F238E27FC236}">
                <a16:creationId xmlns:a16="http://schemas.microsoft.com/office/drawing/2014/main" id="{648A2E66-7338-D808-97AD-9A63C2F69343}"/>
              </a:ext>
            </a:extLst>
          </p:cNvPr>
          <p:cNvSpPr>
            <a:spLocks noChangeArrowheads="1"/>
          </p:cNvSpPr>
          <p:nvPr/>
        </p:nvSpPr>
        <p:spPr bwMode="auto">
          <a:xfrm>
            <a:off x="323266" y="3280910"/>
            <a:ext cx="12192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300" b="1" i="0" u="none" strike="noStrike" cap="none" normalizeH="0" baseline="0">
                <a:ln>
                  <a:noFill/>
                </a:ln>
                <a:solidFill>
                  <a:srgbClr val="57595D"/>
                </a:solidFill>
                <a:effectLst/>
                <a:latin typeface="Open Sans" panose="020B0606030504020204" pitchFamily="34" charset="0"/>
                <a:cs typeface="Open Sans" panose="020B0606030504020204" pitchFamily="34" charset="0"/>
              </a:rPr>
              <a:t>Percentage complete:</a:t>
            </a:r>
            <a:endParaRPr kumimoji="0" lang="el-GR" altLang="el-G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300" b="0" i="0" u="none" strike="noStrike" cap="none" normalizeH="0" baseline="0">
                <a:ln>
                  <a:noFill/>
                </a:ln>
                <a:solidFill>
                  <a:srgbClr val="57595D"/>
                </a:solidFill>
                <a:effectLst/>
                <a:latin typeface="Open Sans" panose="020B0606030504020204" pitchFamily="34" charset="0"/>
                <a:cs typeface="Open Sans" panose="020B0606030504020204" pitchFamily="34" charset="0"/>
              </a:rPr>
              <a:t> </a:t>
            </a:r>
            <a:endParaRPr kumimoji="0" lang="el-GR" altLang="el-G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300" b="0" i="0" u="none" strike="noStrike" cap="none" normalizeH="0" baseline="0">
                <a:ln>
                  <a:noFill/>
                </a:ln>
                <a:solidFill>
                  <a:srgbClr val="57595D"/>
                </a:solidFill>
                <a:effectLst/>
                <a:latin typeface="Open Sans" panose="020B0606030504020204" pitchFamily="34" charset="0"/>
                <a:cs typeface="Open Sans" panose="020B0606030504020204" pitchFamily="34" charset="0"/>
              </a:rPr>
              <a:t>  </a:t>
            </a:r>
            <a:r>
              <a:rPr kumimoji="0" lang="el-GR" altLang="el-GR" sz="5700" b="0" i="0" u="none" strike="noStrike" cap="none" normalizeH="0" baseline="0">
                <a:ln>
                  <a:noFill/>
                </a:ln>
                <a:solidFill>
                  <a:srgbClr val="57595D"/>
                </a:solidFill>
                <a:effectLst/>
                <a:latin typeface="Open Sans" panose="020B0606030504020204" pitchFamily="34" charset="0"/>
                <a:cs typeface="Open Sans" panose="020B0606030504020204" pitchFamily="34" charset="0"/>
              </a:rPr>
              <a:t>                            </a:t>
            </a:r>
            <a:endParaRPr kumimoji="0" lang="el-GR" altLang="el-GR" sz="1800" b="0" i="0" u="none" strike="noStrike" cap="none" normalizeH="0" baseline="0">
              <a:ln>
                <a:noFill/>
              </a:ln>
              <a:solidFill>
                <a:schemeClr val="tx1"/>
              </a:solidFill>
              <a:effectLst/>
              <a:latin typeface="Arial" panose="020B0604020202020204" pitchFamily="34" charset="0"/>
            </a:endParaRPr>
          </a:p>
        </p:txBody>
      </p:sp>
      <p:pic>
        <p:nvPicPr>
          <p:cNvPr id="2052" name="Picture 4" descr="Percentage Complete Formula">
            <a:extLst>
              <a:ext uri="{FF2B5EF4-FFF2-40B4-BE49-F238E27FC236}">
                <a16:creationId xmlns:a16="http://schemas.microsoft.com/office/drawing/2014/main" id="{2A4055B6-BB08-28F2-9C25-7B20CA0A57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991" y="3044372"/>
            <a:ext cx="5238750" cy="91440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5">
            <a:extLst>
              <a:ext uri="{FF2B5EF4-FFF2-40B4-BE49-F238E27FC236}">
                <a16:creationId xmlns:a16="http://schemas.microsoft.com/office/drawing/2014/main" id="{7110D481-58F2-A79E-CD12-79FE64A7B1C8}"/>
              </a:ext>
            </a:extLst>
          </p:cNvPr>
          <p:cNvSpPr>
            <a:spLocks noChangeArrowheads="1"/>
          </p:cNvSpPr>
          <p:nvPr/>
        </p:nvSpPr>
        <p:spPr bwMode="auto">
          <a:xfrm>
            <a:off x="237541" y="5048731"/>
            <a:ext cx="12192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300" b="1" i="0" u="none" strike="noStrike" cap="none" normalizeH="0" baseline="0">
                <a:ln>
                  <a:noFill/>
                </a:ln>
                <a:solidFill>
                  <a:srgbClr val="57595D"/>
                </a:solidFill>
                <a:effectLst/>
                <a:latin typeface="Open Sans" panose="020B0606030504020204" pitchFamily="34" charset="0"/>
                <a:cs typeface="Open Sans" panose="020B0606030504020204" pitchFamily="34" charset="0"/>
              </a:rPr>
              <a:t>Revenue recognized:</a:t>
            </a:r>
            <a:endParaRPr kumimoji="0" lang="el-GR" altLang="el-G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300" b="0" i="0" u="none" strike="noStrike" cap="none" normalizeH="0" baseline="0">
                <a:ln>
                  <a:noFill/>
                </a:ln>
                <a:solidFill>
                  <a:srgbClr val="57595D"/>
                </a:solidFill>
                <a:effectLst/>
                <a:latin typeface="Open Sans" panose="020B0606030504020204" pitchFamily="34" charset="0"/>
                <a:cs typeface="Open Sans" panose="020B0606030504020204" pitchFamily="34" charset="0"/>
              </a:rPr>
              <a:t> </a:t>
            </a:r>
            <a:endParaRPr kumimoji="0" lang="el-GR" altLang="el-G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300" b="0" i="0" u="none" strike="noStrike" cap="none" normalizeH="0" baseline="0">
                <a:ln>
                  <a:noFill/>
                </a:ln>
                <a:solidFill>
                  <a:srgbClr val="57595D"/>
                </a:solidFill>
                <a:effectLst/>
                <a:latin typeface="Open Sans" panose="020B0606030504020204" pitchFamily="34" charset="0"/>
                <a:cs typeface="Open Sans" panose="020B0606030504020204" pitchFamily="34" charset="0"/>
              </a:rPr>
              <a:t>  </a:t>
            </a:r>
            <a:r>
              <a:rPr kumimoji="0" lang="el-GR" altLang="el-GR" sz="6300" b="0" i="0" u="none" strike="noStrike" cap="none" normalizeH="0" baseline="0">
                <a:ln>
                  <a:noFill/>
                </a:ln>
                <a:solidFill>
                  <a:srgbClr val="57595D"/>
                </a:solidFill>
                <a:effectLst/>
                <a:latin typeface="Open Sans" panose="020B0606030504020204" pitchFamily="34" charset="0"/>
                <a:cs typeface="Open Sans" panose="020B0606030504020204" pitchFamily="34" charset="0"/>
              </a:rPr>
              <a:t>                                               </a:t>
            </a:r>
            <a:endParaRPr kumimoji="0" lang="el-GR" altLang="el-GR" sz="1800" b="0" i="0" u="none" strike="noStrike" cap="none" normalizeH="0" baseline="0">
              <a:ln>
                <a:noFill/>
              </a:ln>
              <a:solidFill>
                <a:schemeClr val="tx1"/>
              </a:solidFill>
              <a:effectLst/>
              <a:latin typeface="Arial" panose="020B0604020202020204" pitchFamily="34" charset="0"/>
            </a:endParaRPr>
          </a:p>
        </p:txBody>
      </p:sp>
      <p:pic>
        <p:nvPicPr>
          <p:cNvPr id="2054" name="Picture 6" descr="Revenue Recognized Formula">
            <a:extLst>
              <a:ext uri="{FF2B5EF4-FFF2-40B4-BE49-F238E27FC236}">
                <a16:creationId xmlns:a16="http://schemas.microsoft.com/office/drawing/2014/main" id="{20CAF9C5-0C19-D891-891B-E3D34184ED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266" y="4766156"/>
            <a:ext cx="9753600" cy="1000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40334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24</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Examples of the Percentage of Completion Method – CFI</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000" b="1" kern="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B5E79644-A6DD-FBA9-A3FD-97B22481F18E}"/>
              </a:ext>
            </a:extLst>
          </p:cNvPr>
          <p:cNvSpPr txBox="1"/>
          <p:nvPr/>
        </p:nvSpPr>
        <p:spPr>
          <a:xfrm>
            <a:off x="541174" y="1746198"/>
            <a:ext cx="11737911" cy="1754326"/>
          </a:xfrm>
          <a:prstGeom prst="rect">
            <a:avLst/>
          </a:prstGeom>
          <a:noFill/>
        </p:spPr>
        <p:txBody>
          <a:bodyPr wrap="square">
            <a:spAutoFit/>
          </a:bodyPr>
          <a:lstStyle/>
          <a:p>
            <a:pPr algn="l"/>
            <a:r>
              <a:rPr lang="en-US" b="1" i="0" dirty="0">
                <a:solidFill>
                  <a:srgbClr val="132E57"/>
                </a:solidFill>
                <a:effectLst/>
                <a:latin typeface="Open Sans" panose="020B0606030504020204" pitchFamily="34" charset="0"/>
              </a:rPr>
              <a:t>Example of the Cost-To-Cost Approach</a:t>
            </a:r>
          </a:p>
          <a:p>
            <a:pPr algn="l"/>
            <a:endParaRPr lang="en-US" b="1" dirty="0">
              <a:solidFill>
                <a:srgbClr val="132E57"/>
              </a:solidFill>
              <a:latin typeface="Open Sans" panose="020B0606030504020204" pitchFamily="34" charset="0"/>
            </a:endParaRPr>
          </a:p>
          <a:p>
            <a:pPr algn="l"/>
            <a:endParaRPr lang="en-US" b="1" i="0" dirty="0">
              <a:solidFill>
                <a:srgbClr val="132E57"/>
              </a:solidFill>
              <a:effectLst/>
              <a:latin typeface="Open Sans" panose="020B0606030504020204" pitchFamily="34" charset="0"/>
            </a:endParaRPr>
          </a:p>
          <a:p>
            <a:pPr algn="l"/>
            <a:r>
              <a:rPr lang="en-US" b="0" i="0" dirty="0" err="1">
                <a:solidFill>
                  <a:srgbClr val="57595D"/>
                </a:solidFill>
                <a:effectLst/>
                <a:latin typeface="Open Sans" panose="020B0606030504020204" pitchFamily="34" charset="0"/>
              </a:rPr>
              <a:t>StrongBridges</a:t>
            </a:r>
            <a:r>
              <a:rPr lang="en-US" b="0" i="0" dirty="0">
                <a:solidFill>
                  <a:srgbClr val="57595D"/>
                </a:solidFill>
                <a:effectLst/>
                <a:latin typeface="Open Sans" panose="020B0606030504020204" pitchFamily="34" charset="0"/>
              </a:rPr>
              <a:t> Ltd. was awarded a $20 million contract to build a bridge. The estimated time to complete the project is three (3) years, with an estimated cost of $15 million. Assuming that the cost estimates do not change, the project is expected to generate $5 million in </a:t>
            </a:r>
            <a:r>
              <a:rPr lang="en-US" b="0" i="0" u="none" strike="noStrike" dirty="0">
                <a:solidFill>
                  <a:srgbClr val="3271D2"/>
                </a:solidFill>
                <a:effectLst/>
                <a:latin typeface="Open Sans" panose="020B0606030504020204" pitchFamily="34" charset="0"/>
                <a:hlinkClick r:id="rId2"/>
              </a:rPr>
              <a:t>profit</a:t>
            </a:r>
            <a:r>
              <a:rPr lang="en-US" b="0" i="0" dirty="0">
                <a:solidFill>
                  <a:srgbClr val="57595D"/>
                </a:solidFill>
                <a:effectLst/>
                <a:latin typeface="Open Sans" panose="020B0606030504020204" pitchFamily="34" charset="0"/>
              </a:rPr>
              <a:t>. The following is a schedule on the project:</a:t>
            </a:r>
          </a:p>
        </p:txBody>
      </p:sp>
    </p:spTree>
    <p:extLst>
      <p:ext uri="{BB962C8B-B14F-4D97-AF65-F5344CB8AC3E}">
        <p14:creationId xmlns:p14="http://schemas.microsoft.com/office/powerpoint/2010/main" val="16634102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25</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Examples of the Percentage of Completion Method – CFI</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000" b="1" kern="0" dirty="0">
              <a:latin typeface="Cambria" panose="02040503050406030204" pitchFamily="18" charset="0"/>
              <a:ea typeface="Cambria" panose="02040503050406030204" pitchFamily="18" charset="0"/>
            </a:endParaRPr>
          </a:p>
        </p:txBody>
      </p:sp>
      <p:pic>
        <p:nvPicPr>
          <p:cNvPr id="3074" name="Picture 2" descr="Example of the Cost-To-Cost Approach ">
            <a:extLst>
              <a:ext uri="{FF2B5EF4-FFF2-40B4-BE49-F238E27FC236}">
                <a16:creationId xmlns:a16="http://schemas.microsoft.com/office/drawing/2014/main" id="{49398858-B76A-4FC6-2099-E9F54033D2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2685" y="1804987"/>
            <a:ext cx="6638925" cy="3248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6564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26</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Examples of the Percentage of Completion Method – CFI</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000" b="1" kern="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B5E79644-A6DD-FBA9-A3FD-97B22481F18E}"/>
              </a:ext>
            </a:extLst>
          </p:cNvPr>
          <p:cNvSpPr txBox="1"/>
          <p:nvPr/>
        </p:nvSpPr>
        <p:spPr>
          <a:xfrm>
            <a:off x="541174" y="1746198"/>
            <a:ext cx="11737911" cy="2585323"/>
          </a:xfrm>
          <a:prstGeom prst="rect">
            <a:avLst/>
          </a:prstGeom>
          <a:noFill/>
        </p:spPr>
        <p:txBody>
          <a:bodyPr wrap="square">
            <a:spAutoFit/>
          </a:bodyPr>
          <a:lstStyle/>
          <a:p>
            <a:pPr algn="l"/>
            <a:r>
              <a:rPr lang="en-US" b="1" i="0" dirty="0">
                <a:solidFill>
                  <a:srgbClr val="132E57"/>
                </a:solidFill>
                <a:effectLst/>
                <a:latin typeface="Open Sans" panose="020B0606030504020204" pitchFamily="34" charset="0"/>
              </a:rPr>
              <a:t>Example of the Cost-To-Cost Approach</a:t>
            </a:r>
          </a:p>
          <a:p>
            <a:pPr algn="l"/>
            <a:endParaRPr lang="en-US" b="1" dirty="0">
              <a:solidFill>
                <a:srgbClr val="132E57"/>
              </a:solidFill>
              <a:latin typeface="Open Sans" panose="020B0606030504020204" pitchFamily="34" charset="0"/>
            </a:endParaRPr>
          </a:p>
          <a:p>
            <a:pPr algn="l"/>
            <a:r>
              <a:rPr lang="en-US" b="1" i="0" dirty="0">
                <a:solidFill>
                  <a:srgbClr val="57595D"/>
                </a:solidFill>
                <a:effectLst/>
                <a:latin typeface="Open Sans" panose="020B0606030504020204" pitchFamily="34" charset="0"/>
              </a:rPr>
              <a:t>Notes</a:t>
            </a:r>
            <a:r>
              <a:rPr lang="en-US" b="0" i="0" dirty="0">
                <a:solidFill>
                  <a:srgbClr val="57595D"/>
                </a:solidFill>
                <a:effectLst/>
                <a:latin typeface="Open Sans" panose="020B0606030504020204" pitchFamily="34" charset="0"/>
              </a:rPr>
              <a:t>:</a:t>
            </a:r>
          </a:p>
          <a:p>
            <a:pPr algn="l">
              <a:buFont typeface="Arial" panose="020B0604020202020204" pitchFamily="34" charset="0"/>
              <a:buChar char="•"/>
            </a:pPr>
            <a:r>
              <a:rPr lang="en-US" b="0" i="0" dirty="0">
                <a:solidFill>
                  <a:srgbClr val="57595D"/>
                </a:solidFill>
                <a:effectLst/>
                <a:latin typeface="Open Sans" panose="020B0606030504020204" pitchFamily="34" charset="0"/>
              </a:rPr>
              <a:t>Costs Incurred are the costs incurred to build the bridge as estimated by the company’s engineer.</a:t>
            </a:r>
          </a:p>
          <a:p>
            <a:pPr algn="l">
              <a:buFont typeface="Arial" panose="020B0604020202020204" pitchFamily="34" charset="0"/>
              <a:buChar char="•"/>
            </a:pPr>
            <a:r>
              <a:rPr lang="en-US" b="0" i="0" dirty="0">
                <a:solidFill>
                  <a:srgbClr val="57595D"/>
                </a:solidFill>
                <a:effectLst/>
                <a:latin typeface="Open Sans" panose="020B0606030504020204" pitchFamily="34" charset="0"/>
              </a:rPr>
              <a:t>Billings are the amount of money </a:t>
            </a:r>
            <a:r>
              <a:rPr lang="en-US" b="0" i="0" dirty="0" err="1">
                <a:solidFill>
                  <a:srgbClr val="57595D"/>
                </a:solidFill>
                <a:effectLst/>
                <a:latin typeface="Open Sans" panose="020B0606030504020204" pitchFamily="34" charset="0"/>
              </a:rPr>
              <a:t>StrongBridges</a:t>
            </a:r>
            <a:r>
              <a:rPr lang="en-US" b="0" i="0" dirty="0">
                <a:solidFill>
                  <a:srgbClr val="57595D"/>
                </a:solidFill>
                <a:effectLst/>
                <a:latin typeface="Open Sans" panose="020B0606030504020204" pitchFamily="34" charset="0"/>
              </a:rPr>
              <a:t> Ltd. billed for the construction of the bridge. Billings amount is set by the contract.</a:t>
            </a:r>
          </a:p>
          <a:p>
            <a:pPr algn="l">
              <a:buFont typeface="Arial" panose="020B0604020202020204" pitchFamily="34" charset="0"/>
              <a:buChar char="•"/>
            </a:pPr>
            <a:r>
              <a:rPr lang="en-US" b="0" i="0" dirty="0">
                <a:solidFill>
                  <a:srgbClr val="57595D"/>
                </a:solidFill>
                <a:effectLst/>
                <a:latin typeface="Open Sans" panose="020B0606030504020204" pitchFamily="34" charset="0"/>
              </a:rPr>
              <a:t>Cash Collected is the amount of money </a:t>
            </a:r>
            <a:r>
              <a:rPr lang="en-US" b="0" i="0" dirty="0" err="1">
                <a:solidFill>
                  <a:srgbClr val="57595D"/>
                </a:solidFill>
                <a:effectLst/>
                <a:latin typeface="Open Sans" panose="020B0606030504020204" pitchFamily="34" charset="0"/>
              </a:rPr>
              <a:t>StrongBridges</a:t>
            </a:r>
            <a:r>
              <a:rPr lang="en-US" b="0" i="0" dirty="0">
                <a:solidFill>
                  <a:srgbClr val="57595D"/>
                </a:solidFill>
                <a:effectLst/>
                <a:latin typeface="Open Sans" panose="020B0606030504020204" pitchFamily="34" charset="0"/>
              </a:rPr>
              <a:t> Ltd. received for the construction of the bridge. The variation in billings and cash collected is due to timing differences.</a:t>
            </a:r>
          </a:p>
          <a:p>
            <a:pPr algn="l">
              <a:buFont typeface="Arial" panose="020B0604020202020204" pitchFamily="34" charset="0"/>
              <a:buChar char="•"/>
            </a:pPr>
            <a:r>
              <a:rPr lang="en-US" b="0" i="0" dirty="0">
                <a:solidFill>
                  <a:srgbClr val="57595D"/>
                </a:solidFill>
                <a:effectLst/>
                <a:latin typeface="Open Sans" panose="020B0606030504020204" pitchFamily="34" charset="0"/>
              </a:rPr>
              <a:t>% Completed is determined by the percentage completion formula.</a:t>
            </a:r>
          </a:p>
        </p:txBody>
      </p:sp>
    </p:spTree>
    <p:extLst>
      <p:ext uri="{BB962C8B-B14F-4D97-AF65-F5344CB8AC3E}">
        <p14:creationId xmlns:p14="http://schemas.microsoft.com/office/powerpoint/2010/main" val="25058628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27</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Examples of the Percentage of Completion Method – CFI</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000" b="1" kern="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B5E79644-A6DD-FBA9-A3FD-97B22481F18E}"/>
              </a:ext>
            </a:extLst>
          </p:cNvPr>
          <p:cNvSpPr txBox="1"/>
          <p:nvPr/>
        </p:nvSpPr>
        <p:spPr>
          <a:xfrm>
            <a:off x="541174" y="1746198"/>
            <a:ext cx="11737911" cy="2031325"/>
          </a:xfrm>
          <a:prstGeom prst="rect">
            <a:avLst/>
          </a:prstGeom>
          <a:noFill/>
        </p:spPr>
        <p:txBody>
          <a:bodyPr wrap="square">
            <a:spAutoFit/>
          </a:bodyPr>
          <a:lstStyle/>
          <a:p>
            <a:pPr algn="l"/>
            <a:r>
              <a:rPr lang="en-US" b="0" i="0" dirty="0">
                <a:solidFill>
                  <a:srgbClr val="57595D"/>
                </a:solidFill>
                <a:effectLst/>
                <a:latin typeface="Open Sans" panose="020B0606030504020204" pitchFamily="34" charset="0"/>
              </a:rPr>
              <a:t>For the schedule above, revenues recognized under the percentage of completion method:</a:t>
            </a:r>
          </a:p>
          <a:p>
            <a:pPr algn="l">
              <a:buFont typeface="Arial" panose="020B0604020202020204" pitchFamily="34" charset="0"/>
              <a:buChar char="•"/>
            </a:pPr>
            <a:r>
              <a:rPr lang="en-US" b="0" i="0" dirty="0">
                <a:solidFill>
                  <a:srgbClr val="57595D"/>
                </a:solidFill>
                <a:effectLst/>
                <a:latin typeface="Open Sans" panose="020B0606030504020204" pitchFamily="34" charset="0"/>
              </a:rPr>
              <a:t>Year 2008: 33% completed. Revenue recognized = 33% x $20 million (contract price) = $6,600,000</a:t>
            </a:r>
          </a:p>
          <a:p>
            <a:pPr algn="l">
              <a:buFont typeface="Arial" panose="020B0604020202020204" pitchFamily="34" charset="0"/>
              <a:buChar char="•"/>
            </a:pPr>
            <a:r>
              <a:rPr lang="en-US" b="0" i="0" dirty="0">
                <a:solidFill>
                  <a:srgbClr val="57595D"/>
                </a:solidFill>
                <a:effectLst/>
                <a:latin typeface="Open Sans" panose="020B0606030504020204" pitchFamily="34" charset="0"/>
              </a:rPr>
              <a:t>Year 2009: 47% completed. Revenue recognized = 47% x $20 million (contract price) – $6.6 million (previously recognized) = $2,800,000</a:t>
            </a:r>
          </a:p>
          <a:p>
            <a:pPr algn="l">
              <a:buFont typeface="Arial" panose="020B0604020202020204" pitchFamily="34" charset="0"/>
              <a:buChar char="•"/>
            </a:pPr>
            <a:r>
              <a:rPr lang="en-US" b="0" i="0" dirty="0">
                <a:solidFill>
                  <a:srgbClr val="57595D"/>
                </a:solidFill>
                <a:effectLst/>
                <a:latin typeface="Open Sans" panose="020B0606030504020204" pitchFamily="34" charset="0"/>
              </a:rPr>
              <a:t>Year 2010: 100% completed. Revenue recognized = 100% x $20 million (contract price) – $6.6 million – $2.8 million (previously recognized) = $10,600,000</a:t>
            </a:r>
          </a:p>
          <a:p>
            <a:pPr algn="l"/>
            <a:r>
              <a:rPr lang="en-US" b="1" i="0" dirty="0">
                <a:solidFill>
                  <a:srgbClr val="57595D"/>
                </a:solidFill>
                <a:effectLst/>
                <a:latin typeface="Open Sans" panose="020B0606030504020204" pitchFamily="34" charset="0"/>
              </a:rPr>
              <a:t>Total Revenue = $20,000,000</a:t>
            </a:r>
            <a:endParaRPr lang="en-US" b="0" i="0" dirty="0">
              <a:solidFill>
                <a:srgbClr val="57595D"/>
              </a:solidFill>
              <a:effectLst/>
              <a:latin typeface="Open Sans" panose="020B0606030504020204" pitchFamily="34" charset="0"/>
            </a:endParaRPr>
          </a:p>
        </p:txBody>
      </p:sp>
    </p:spTree>
    <p:extLst>
      <p:ext uri="{BB962C8B-B14F-4D97-AF65-F5344CB8AC3E}">
        <p14:creationId xmlns:p14="http://schemas.microsoft.com/office/powerpoint/2010/main" val="20218881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28</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Examples of the Percentage of Completion Method – CFI</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000" b="1" kern="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B5E79644-A6DD-FBA9-A3FD-97B22481F18E}"/>
              </a:ext>
            </a:extLst>
          </p:cNvPr>
          <p:cNvSpPr txBox="1"/>
          <p:nvPr/>
        </p:nvSpPr>
        <p:spPr>
          <a:xfrm>
            <a:off x="541174" y="1746198"/>
            <a:ext cx="11737911" cy="1754326"/>
          </a:xfrm>
          <a:prstGeom prst="rect">
            <a:avLst/>
          </a:prstGeom>
          <a:noFill/>
        </p:spPr>
        <p:txBody>
          <a:bodyPr wrap="square">
            <a:spAutoFit/>
          </a:bodyPr>
          <a:lstStyle/>
          <a:p>
            <a:pPr algn="l"/>
            <a:r>
              <a:rPr lang="en-US" b="0" i="0" dirty="0">
                <a:solidFill>
                  <a:srgbClr val="57595D"/>
                </a:solidFill>
                <a:effectLst/>
                <a:latin typeface="Open Sans" panose="020B0606030504020204" pitchFamily="34" charset="0"/>
              </a:rPr>
              <a:t>Costs recognized under the percentage of completion method:</a:t>
            </a:r>
          </a:p>
          <a:p>
            <a:pPr algn="l">
              <a:buFont typeface="Arial" panose="020B0604020202020204" pitchFamily="34" charset="0"/>
              <a:buChar char="•"/>
            </a:pPr>
            <a:r>
              <a:rPr lang="en-US" b="0" i="0" dirty="0">
                <a:solidFill>
                  <a:srgbClr val="57595D"/>
                </a:solidFill>
                <a:effectLst/>
                <a:latin typeface="Open Sans" panose="020B0606030504020204" pitchFamily="34" charset="0"/>
              </a:rPr>
              <a:t>Year 2008: $5,000,000</a:t>
            </a:r>
          </a:p>
          <a:p>
            <a:pPr algn="l">
              <a:buFont typeface="Arial" panose="020B0604020202020204" pitchFamily="34" charset="0"/>
              <a:buChar char="•"/>
            </a:pPr>
            <a:r>
              <a:rPr lang="en-US" b="0" i="0" dirty="0">
                <a:solidFill>
                  <a:srgbClr val="57595D"/>
                </a:solidFill>
                <a:effectLst/>
                <a:latin typeface="Open Sans" panose="020B0606030504020204" pitchFamily="34" charset="0"/>
              </a:rPr>
              <a:t>Year 2009: $2,000,000</a:t>
            </a:r>
          </a:p>
          <a:p>
            <a:pPr algn="l">
              <a:buFont typeface="Arial" panose="020B0604020202020204" pitchFamily="34" charset="0"/>
              <a:buChar char="•"/>
            </a:pPr>
            <a:r>
              <a:rPr lang="en-US" b="0" i="0" dirty="0">
                <a:solidFill>
                  <a:srgbClr val="57595D"/>
                </a:solidFill>
                <a:effectLst/>
                <a:latin typeface="Open Sans" panose="020B0606030504020204" pitchFamily="34" charset="0"/>
              </a:rPr>
              <a:t>Year 2010: $8,000,000</a:t>
            </a:r>
          </a:p>
          <a:p>
            <a:pPr algn="l"/>
            <a:r>
              <a:rPr lang="en-US" b="1" i="0" dirty="0">
                <a:solidFill>
                  <a:srgbClr val="57595D"/>
                </a:solidFill>
                <a:effectLst/>
                <a:latin typeface="Open Sans" panose="020B0606030504020204" pitchFamily="34" charset="0"/>
              </a:rPr>
              <a:t>Total Cost = $15,000,000</a:t>
            </a:r>
            <a:endParaRPr lang="en-US" b="0" i="0" dirty="0">
              <a:solidFill>
                <a:srgbClr val="57595D"/>
              </a:solidFill>
              <a:effectLst/>
              <a:latin typeface="Open Sans" panose="020B0606030504020204" pitchFamily="34" charset="0"/>
            </a:endParaRPr>
          </a:p>
          <a:p>
            <a:pPr algn="l"/>
            <a:endParaRPr lang="en-US" b="0" i="0" dirty="0">
              <a:solidFill>
                <a:srgbClr val="57595D"/>
              </a:solidFill>
              <a:effectLst/>
              <a:latin typeface="Open Sans" panose="020B0606030504020204" pitchFamily="34" charset="0"/>
            </a:endParaRPr>
          </a:p>
        </p:txBody>
      </p:sp>
    </p:spTree>
    <p:extLst>
      <p:ext uri="{BB962C8B-B14F-4D97-AF65-F5344CB8AC3E}">
        <p14:creationId xmlns:p14="http://schemas.microsoft.com/office/powerpoint/2010/main" val="161559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29</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Examples of the Percentage of Completion Method – CFI</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000" b="1" kern="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B5E79644-A6DD-FBA9-A3FD-97B22481F18E}"/>
              </a:ext>
            </a:extLst>
          </p:cNvPr>
          <p:cNvSpPr txBox="1"/>
          <p:nvPr/>
        </p:nvSpPr>
        <p:spPr>
          <a:xfrm>
            <a:off x="541174" y="1746198"/>
            <a:ext cx="11737911" cy="2308324"/>
          </a:xfrm>
          <a:prstGeom prst="rect">
            <a:avLst/>
          </a:prstGeom>
          <a:noFill/>
        </p:spPr>
        <p:txBody>
          <a:bodyPr wrap="square">
            <a:spAutoFit/>
          </a:bodyPr>
          <a:lstStyle/>
          <a:p>
            <a:pPr algn="l"/>
            <a:r>
              <a:rPr lang="en-US" b="0" i="0" dirty="0">
                <a:solidFill>
                  <a:srgbClr val="57595D"/>
                </a:solidFill>
                <a:effectLst/>
                <a:latin typeface="Open Sans" panose="020B0606030504020204" pitchFamily="34" charset="0"/>
              </a:rPr>
              <a:t>Profit recognized under the percentage of completion method:</a:t>
            </a:r>
          </a:p>
          <a:p>
            <a:pPr algn="l">
              <a:buFont typeface="Arial" panose="020B0604020202020204" pitchFamily="34" charset="0"/>
              <a:buChar char="•"/>
            </a:pPr>
            <a:r>
              <a:rPr lang="en-US" b="0" i="0" dirty="0">
                <a:solidFill>
                  <a:srgbClr val="57595D"/>
                </a:solidFill>
                <a:effectLst/>
                <a:latin typeface="Open Sans" panose="020B0606030504020204" pitchFamily="34" charset="0"/>
              </a:rPr>
              <a:t>Year 2008: $6,600,000 – $5,000,000 = $1,600,000</a:t>
            </a:r>
          </a:p>
          <a:p>
            <a:pPr algn="l">
              <a:buFont typeface="Arial" panose="020B0604020202020204" pitchFamily="34" charset="0"/>
              <a:buChar char="•"/>
            </a:pPr>
            <a:r>
              <a:rPr lang="en-US" b="0" i="0" dirty="0">
                <a:solidFill>
                  <a:srgbClr val="57595D"/>
                </a:solidFill>
                <a:effectLst/>
                <a:latin typeface="Open Sans" panose="020B0606030504020204" pitchFamily="34" charset="0"/>
              </a:rPr>
              <a:t>Year 2009: $2,800,000 – $2,000,000 = $800,000</a:t>
            </a:r>
          </a:p>
          <a:p>
            <a:pPr algn="l">
              <a:buFont typeface="Arial" panose="020B0604020202020204" pitchFamily="34" charset="0"/>
              <a:buChar char="•"/>
            </a:pPr>
            <a:r>
              <a:rPr lang="en-US" b="0" i="0" dirty="0">
                <a:solidFill>
                  <a:srgbClr val="57595D"/>
                </a:solidFill>
                <a:effectLst/>
                <a:latin typeface="Open Sans" panose="020B0606030504020204" pitchFamily="34" charset="0"/>
              </a:rPr>
              <a:t>Year 2010: $10,600,000 – $8,000,000 = $2,600,000</a:t>
            </a:r>
          </a:p>
          <a:p>
            <a:pPr algn="l"/>
            <a:r>
              <a:rPr lang="en-US" b="1" i="0" dirty="0">
                <a:solidFill>
                  <a:srgbClr val="57595D"/>
                </a:solidFill>
                <a:effectLst/>
                <a:latin typeface="Open Sans" panose="020B0606030504020204" pitchFamily="34" charset="0"/>
              </a:rPr>
              <a:t>Gross Profit = $5,000,000</a:t>
            </a:r>
            <a:endParaRPr lang="en-US" b="0" i="0" dirty="0">
              <a:solidFill>
                <a:srgbClr val="57595D"/>
              </a:solidFill>
              <a:effectLst/>
              <a:latin typeface="Open Sans" panose="020B0606030504020204" pitchFamily="34" charset="0"/>
            </a:endParaRPr>
          </a:p>
          <a:p>
            <a:pPr algn="l"/>
            <a:r>
              <a:rPr lang="en-US" b="0" i="0" dirty="0">
                <a:solidFill>
                  <a:srgbClr val="57595D"/>
                </a:solidFill>
                <a:effectLst/>
                <a:latin typeface="Open Sans" panose="020B0606030504020204" pitchFamily="34" charset="0"/>
              </a:rPr>
              <a:t> </a:t>
            </a:r>
          </a:p>
          <a:p>
            <a:pPr algn="l"/>
            <a:r>
              <a:rPr lang="en-US" b="0" i="0" dirty="0">
                <a:solidFill>
                  <a:srgbClr val="57595D"/>
                </a:solidFill>
                <a:effectLst/>
                <a:latin typeface="Open Sans" panose="020B0606030504020204" pitchFamily="34" charset="0"/>
              </a:rPr>
              <a:t>Journal entries for the example above would be as follows:</a:t>
            </a:r>
          </a:p>
          <a:p>
            <a:pPr algn="l"/>
            <a:endParaRPr lang="en-US" b="0" i="0" dirty="0">
              <a:solidFill>
                <a:srgbClr val="57595D"/>
              </a:solidFill>
              <a:effectLst/>
              <a:latin typeface="Open Sans" panose="020B0606030504020204" pitchFamily="34" charset="0"/>
            </a:endParaRPr>
          </a:p>
        </p:txBody>
      </p:sp>
    </p:spTree>
    <p:extLst>
      <p:ext uri="{BB962C8B-B14F-4D97-AF65-F5344CB8AC3E}">
        <p14:creationId xmlns:p14="http://schemas.microsoft.com/office/powerpoint/2010/main" val="1149858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l-GR" sz="4400" dirty="0"/>
              <a:t>ΑΡΧΗ ΤΟΥ ΔΕΔΟΥΛΕΥΜΕΝΟΥ</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3</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1981199" y="1122310"/>
            <a:ext cx="9803363" cy="4325112"/>
          </a:xfrm>
          <a:prstGeom prst="rect">
            <a:avLst/>
          </a:prstGeom>
        </p:spPr>
        <p:txBody>
          <a:bodyPr>
            <a:norm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400" kern="0" dirty="0">
                <a:latin typeface="Cambria" panose="02040503050406030204" pitchFamily="18" charset="0"/>
                <a:ea typeface="Cambria" panose="02040503050406030204" pitchFamily="18" charset="0"/>
              </a:rPr>
              <a:t>Η θεμελιώδης αρχή του δεδουλευμένου </a:t>
            </a:r>
            <a:r>
              <a:rPr lang="el-GR" sz="2400" b="1" kern="0" dirty="0">
                <a:latin typeface="Cambria" panose="02040503050406030204" pitchFamily="18" charset="0"/>
                <a:ea typeface="Cambria" panose="02040503050406030204" pitchFamily="18" charset="0"/>
              </a:rPr>
              <a:t>επιτάσσει την αναγνώριση </a:t>
            </a:r>
            <a:r>
              <a:rPr lang="el-GR" sz="2400" kern="0" dirty="0">
                <a:latin typeface="Cambria" panose="02040503050406030204" pitchFamily="18" charset="0"/>
                <a:ea typeface="Cambria" panose="02040503050406030204" pitchFamily="18" charset="0"/>
              </a:rPr>
              <a:t>των επιπτώσεων των συναλλαγών και γεγονότων της οντότητας και τη συμπερίληψή τους </a:t>
            </a:r>
            <a:r>
              <a:rPr lang="el-GR" sz="2400" b="1" kern="0" dirty="0">
                <a:latin typeface="Cambria" panose="02040503050406030204" pitchFamily="18" charset="0"/>
                <a:ea typeface="Cambria" panose="02040503050406030204" pitchFamily="18" charset="0"/>
              </a:rPr>
              <a:t>στις χρηματοοικονομικές καταστάσεις </a:t>
            </a:r>
            <a:r>
              <a:rPr lang="el-GR" sz="2400" kern="0" dirty="0">
                <a:latin typeface="Cambria" panose="02040503050406030204" pitchFamily="18" charset="0"/>
                <a:ea typeface="Cambria" panose="02040503050406030204" pitchFamily="18" charset="0"/>
              </a:rPr>
              <a:t>της </a:t>
            </a:r>
            <a:r>
              <a:rPr lang="el-GR" sz="2400" b="1" kern="0" dirty="0">
                <a:latin typeface="Cambria" panose="02040503050406030204" pitchFamily="18" charset="0"/>
                <a:ea typeface="Cambria" panose="02040503050406030204" pitchFamily="18" charset="0"/>
              </a:rPr>
              <a:t>στο χρόνο που προκύπτουν και όχι στο χρόνο που διακανονίζονται ταμειακά </a:t>
            </a:r>
            <a:r>
              <a:rPr lang="el-GR" sz="2400" kern="0" dirty="0">
                <a:latin typeface="Cambria" panose="02040503050406030204" pitchFamily="18" charset="0"/>
                <a:ea typeface="Cambria" panose="02040503050406030204" pitchFamily="18" charset="0"/>
              </a:rPr>
              <a:t>(Ν.4308/2014, Παράρτημα Α – ορισμοί).</a:t>
            </a:r>
            <a:endParaRPr lang="en-US" sz="24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940994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30</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Examples of the Percentage of Completion Method – CFI</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000" b="1" kern="0" dirty="0">
              <a:latin typeface="Cambria" panose="02040503050406030204" pitchFamily="18" charset="0"/>
              <a:ea typeface="Cambria" panose="02040503050406030204" pitchFamily="18" charset="0"/>
            </a:endParaRPr>
          </a:p>
        </p:txBody>
      </p:sp>
      <p:pic>
        <p:nvPicPr>
          <p:cNvPr id="4100" name="Picture 4" descr="Journal Entries: Percentage of Completion Method">
            <a:extLst>
              <a:ext uri="{FF2B5EF4-FFF2-40B4-BE49-F238E27FC236}">
                <a16:creationId xmlns:a16="http://schemas.microsoft.com/office/drawing/2014/main" id="{1EBDB7DF-93C9-4F0E-A22B-946C44ECF5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799" y="1591781"/>
            <a:ext cx="11374015"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94978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31</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IFRS 15</a:t>
            </a:r>
          </a:p>
          <a:p>
            <a:pPr algn="l"/>
            <a:r>
              <a:rPr lang="en-US" sz="1600" b="1" i="0" dirty="0">
                <a:solidFill>
                  <a:srgbClr val="031B4E"/>
                </a:solidFill>
                <a:effectLst/>
                <a:latin typeface="Inter"/>
              </a:rPr>
              <a:t>Incoterms® Guide to use in 2023</a:t>
            </a:r>
            <a:endParaRPr lang="en-US" sz="1600" b="0" i="0" dirty="0">
              <a:solidFill>
                <a:srgbClr val="031B4E"/>
              </a:solidFill>
              <a:effectLst/>
              <a:latin typeface="Inter"/>
            </a:endParaRPr>
          </a:p>
          <a:p>
            <a:pPr algn="l"/>
            <a:r>
              <a:rPr lang="en-US" sz="1600" b="0" i="0" dirty="0">
                <a:solidFill>
                  <a:srgbClr val="031B4E"/>
                </a:solidFill>
                <a:effectLst/>
                <a:latin typeface="Inter"/>
              </a:rPr>
              <a:t>It is important to know which Incoterms® are applicable in 2023 as they determine the responsibilities of buyers and sellers. Additionally, incorrect Incoterms® can result in costly errors or delays in international trade.</a:t>
            </a:r>
          </a:p>
          <a:p>
            <a:pPr algn="l"/>
            <a:r>
              <a:rPr lang="en-US" sz="1600" b="0" i="0" dirty="0">
                <a:solidFill>
                  <a:srgbClr val="031B4E"/>
                </a:solidFill>
                <a:effectLst/>
                <a:latin typeface="Inter"/>
              </a:rPr>
              <a:t>Incoterms® were first published in 1936 and are continually updated over time to reflect the changing global business environment to be continually used in 2022 and beyond.</a:t>
            </a:r>
          </a:p>
          <a:p>
            <a:pPr algn="l"/>
            <a:r>
              <a:rPr lang="en-US" sz="1600" b="0" i="0" dirty="0">
                <a:solidFill>
                  <a:srgbClr val="031B4E"/>
                </a:solidFill>
                <a:effectLst/>
                <a:latin typeface="Inter"/>
              </a:rPr>
              <a:t>The </a:t>
            </a:r>
            <a:r>
              <a:rPr lang="en-US" sz="1600" b="0" i="0" u="none" strike="noStrike" dirty="0">
                <a:solidFill>
                  <a:srgbClr val="004DE6"/>
                </a:solidFill>
                <a:effectLst/>
                <a:latin typeface="Inter"/>
                <a:hlinkClick r:id="rId2"/>
              </a:rPr>
              <a:t>International Chamber of Commerce</a:t>
            </a:r>
            <a:r>
              <a:rPr lang="en-US" sz="1600" b="0" i="0" dirty="0">
                <a:solidFill>
                  <a:srgbClr val="031B4E"/>
                </a:solidFill>
                <a:effectLst/>
                <a:latin typeface="Inter"/>
              </a:rPr>
              <a:t> ICC published the latest version of Incoterms® 2020.  These changes came into effect on the 1st of January 2020 and will be used in 2023 and beyond, until the next changes are published sometime in future.  The ICC originally published Incoterms® in 1936 and have continually made updates to reflect the changes to the global trade environment.  It’s important that all parties involved in trade clearly understand the changes and how they apply to global supply chains.</a:t>
            </a:r>
          </a:p>
          <a:p>
            <a:pPr algn="l"/>
            <a:r>
              <a:rPr lang="en-US" sz="1600" b="0" i="0" dirty="0">
                <a:solidFill>
                  <a:srgbClr val="031B4E"/>
                </a:solidFill>
                <a:effectLst/>
                <a:latin typeface="Inter"/>
              </a:rPr>
              <a:t>Incoterms® play such a vital role in the world of global trade. In 2023, it’s imperative that buyers and sellers clearly understand Incoterms® 2010 or Incoterms® 2020 and clearly understand each party’s obligations along the supply chain.</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600208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32</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IFRS 15</a:t>
            </a:r>
          </a:p>
          <a:p>
            <a:pPr algn="l"/>
            <a:r>
              <a:rPr lang="en-US" sz="1600" b="1" i="0" dirty="0">
                <a:solidFill>
                  <a:srgbClr val="031B4E"/>
                </a:solidFill>
                <a:effectLst/>
                <a:latin typeface="Inter"/>
              </a:rPr>
              <a:t>Incoterms® Guide to use in 2023</a:t>
            </a:r>
            <a:endParaRPr lang="en-US" sz="1600" b="0" i="0" dirty="0">
              <a:solidFill>
                <a:srgbClr val="031B4E"/>
              </a:solidFill>
              <a:effectLst/>
              <a:latin typeface="Inter"/>
            </a:endParaRPr>
          </a:p>
          <a:p>
            <a:pPr algn="l"/>
            <a:r>
              <a:rPr lang="en-US" sz="1600" b="0" i="0" dirty="0">
                <a:solidFill>
                  <a:srgbClr val="031B4E"/>
                </a:solidFill>
                <a:effectLst/>
                <a:latin typeface="Inter"/>
              </a:rPr>
              <a:t>It is important to know which Incoterms® are applicable in 2023 as they determine the responsibilities of buyers and sellers. Additionally, incorrect Incoterms® can result in costly errors or delays in international trade.</a:t>
            </a:r>
          </a:p>
          <a:p>
            <a:pPr algn="l"/>
            <a:r>
              <a:rPr lang="en-US" sz="1600" b="0" i="0" dirty="0">
                <a:solidFill>
                  <a:srgbClr val="031B4E"/>
                </a:solidFill>
                <a:effectLst/>
                <a:latin typeface="Inter"/>
              </a:rPr>
              <a:t>Incoterms® were first published in 1936 and are continually updated over time to reflect the changing global business environment to be continually used in 2022 and beyond.</a:t>
            </a:r>
          </a:p>
          <a:p>
            <a:pPr algn="l"/>
            <a:r>
              <a:rPr lang="en-US" sz="1600" b="0" i="0" dirty="0">
                <a:solidFill>
                  <a:srgbClr val="031B4E"/>
                </a:solidFill>
                <a:effectLst/>
                <a:latin typeface="Inter"/>
              </a:rPr>
              <a:t>The </a:t>
            </a:r>
            <a:r>
              <a:rPr lang="en-US" sz="1600" b="0" i="0" u="none" strike="noStrike" dirty="0">
                <a:solidFill>
                  <a:srgbClr val="004DE6"/>
                </a:solidFill>
                <a:effectLst/>
                <a:latin typeface="Inter"/>
                <a:hlinkClick r:id="rId2"/>
              </a:rPr>
              <a:t>International Chamber of Commerce</a:t>
            </a:r>
            <a:r>
              <a:rPr lang="en-US" sz="1600" b="0" i="0" dirty="0">
                <a:solidFill>
                  <a:srgbClr val="031B4E"/>
                </a:solidFill>
                <a:effectLst/>
                <a:latin typeface="Inter"/>
              </a:rPr>
              <a:t> ICC published the latest version of Incoterms® 2020.  These changes came into effect on the 1st of January 2020 and will be used in 2023 and beyond, until the next changes are published sometime in future.  The ICC originally published Incoterms® in 1936 and have continually made updates to reflect the changes to the global trade environment.  It’s important that all parties involved in trade clearly understand the changes and how they apply to global supply chains.</a:t>
            </a:r>
          </a:p>
          <a:p>
            <a:pPr algn="l"/>
            <a:r>
              <a:rPr lang="en-US" sz="1600" b="0" i="0" dirty="0">
                <a:solidFill>
                  <a:srgbClr val="031B4E"/>
                </a:solidFill>
                <a:effectLst/>
                <a:latin typeface="Inter"/>
              </a:rPr>
              <a:t>Incoterms® play such a vital role in the world of global trade. In 2023, it’s imperative that buyers and sellers clearly understand Incoterms® 2010 or Incoterms® 2020 and clearly understand each party’s obligations along the supply chain.</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6599213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Incoterms 2020 chart for global trade">
            <a:extLst>
              <a:ext uri="{FF2B5EF4-FFF2-40B4-BE49-F238E27FC236}">
                <a16:creationId xmlns:a16="http://schemas.microsoft.com/office/drawing/2014/main" id="{49BF3355-72BF-FBDE-A567-F6A89DC776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7463" y="0"/>
            <a:ext cx="961548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14414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34</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500" b="1" kern="0" dirty="0">
                <a:latin typeface="Cambria" panose="02040503050406030204" pitchFamily="18" charset="0"/>
                <a:ea typeface="Cambria" panose="02040503050406030204" pitchFamily="18" charset="0"/>
              </a:rPr>
              <a:t>IFRS 15</a:t>
            </a:r>
          </a:p>
          <a:p>
            <a:pPr algn="l"/>
            <a:r>
              <a:rPr lang="en-US" sz="1600" b="1" i="0" dirty="0">
                <a:solidFill>
                  <a:srgbClr val="031B4E"/>
                </a:solidFill>
                <a:effectLst/>
                <a:latin typeface="Inter"/>
              </a:rPr>
              <a:t>Incoterms® Guide to use in 2023</a:t>
            </a:r>
            <a:endParaRPr lang="en-US" sz="1600" b="0" i="0" dirty="0">
              <a:solidFill>
                <a:srgbClr val="031B4E"/>
              </a:solidFill>
              <a:effectLst/>
              <a:latin typeface="Inter"/>
            </a:endParaRPr>
          </a:p>
          <a:p>
            <a:pPr algn="l"/>
            <a:r>
              <a:rPr lang="en-US" sz="1600" b="0" i="0" dirty="0">
                <a:solidFill>
                  <a:srgbClr val="031B4E"/>
                </a:solidFill>
                <a:effectLst/>
                <a:latin typeface="Inter"/>
              </a:rPr>
              <a:t>It is important to know which Incoterms® are applicable in 2023 as they determine the responsibilities of buyers and sellers. Additionally, incorrect Incoterms® can result in costly errors or delays in international trade.</a:t>
            </a:r>
          </a:p>
          <a:p>
            <a:pPr algn="l"/>
            <a:r>
              <a:rPr lang="en-US" sz="1600" b="0" i="0" dirty="0">
                <a:solidFill>
                  <a:srgbClr val="031B4E"/>
                </a:solidFill>
                <a:effectLst/>
                <a:latin typeface="Inter"/>
              </a:rPr>
              <a:t>Incoterms® were first published in 1936 and are continually updated over time to reflect the changing global business environment to be continually used in 2022 and beyond.</a:t>
            </a:r>
          </a:p>
          <a:p>
            <a:pPr algn="l"/>
            <a:r>
              <a:rPr lang="en-US" sz="1600" b="0" i="0" dirty="0">
                <a:solidFill>
                  <a:srgbClr val="031B4E"/>
                </a:solidFill>
                <a:effectLst/>
                <a:latin typeface="Inter"/>
              </a:rPr>
              <a:t>The </a:t>
            </a:r>
            <a:r>
              <a:rPr lang="en-US" sz="1600" b="0" i="0" u="none" strike="noStrike" dirty="0">
                <a:solidFill>
                  <a:srgbClr val="004DE6"/>
                </a:solidFill>
                <a:effectLst/>
                <a:latin typeface="Inter"/>
                <a:hlinkClick r:id="rId2"/>
              </a:rPr>
              <a:t>International Chamber of Commerce</a:t>
            </a:r>
            <a:r>
              <a:rPr lang="en-US" sz="1600" b="0" i="0" dirty="0">
                <a:solidFill>
                  <a:srgbClr val="031B4E"/>
                </a:solidFill>
                <a:effectLst/>
                <a:latin typeface="Inter"/>
              </a:rPr>
              <a:t> ICC published the latest version of Incoterms® 2020.  These changes came into effect on the 1st of January 2020 and will be used in 2023 and beyond, until the next changes are published sometime in future.  The ICC originally published Incoterms® in 1936 and have continually made updates to reflect the changes to the global trade environment.  It’s important that all parties involved in trade clearly understand the changes and how they apply to global supply chains.</a:t>
            </a:r>
          </a:p>
          <a:p>
            <a:pPr algn="l"/>
            <a:r>
              <a:rPr lang="en-US" sz="1600" b="0" i="0" dirty="0">
                <a:solidFill>
                  <a:srgbClr val="031B4E"/>
                </a:solidFill>
                <a:effectLst/>
                <a:latin typeface="Inter"/>
              </a:rPr>
              <a:t>Incoterms® play such a vital role in the world of global trade. In 2023, it’s imperative that buyers and sellers clearly understand Incoterms® 2010 or Incoterms® 2020 and clearly understand each party’s obligations along the supply chain.</a:t>
            </a: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500" b="1" kern="0" dirty="0">
              <a:latin typeface="Cambria" panose="02040503050406030204" pitchFamily="18" charset="0"/>
              <a:ea typeface="Cambria" panose="02040503050406030204" pitchFamily="18" charset="0"/>
            </a:endParaRPr>
          </a:p>
          <a:p>
            <a:pPr marL="0" algn="just">
              <a:buNone/>
            </a:pP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760048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0000" lnSpcReduction="200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r>
              <a:rPr lang="en-US" sz="4400" dirty="0"/>
              <a:t> - DELOITTE</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35</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000" b="1" dirty="0"/>
              <a:t>IFRS </a:t>
            </a:r>
          </a:p>
          <a:p>
            <a:pPr marL="0" algn="just">
              <a:buNone/>
            </a:pPr>
            <a:endParaRPr lang="en-US" sz="1600" dirty="0"/>
          </a:p>
          <a:p>
            <a:pPr marL="0" algn="just">
              <a:buNone/>
            </a:pPr>
            <a:r>
              <a:rPr lang="en-US" sz="1600" dirty="0"/>
              <a:t>Under IFRS, the </a:t>
            </a:r>
            <a:r>
              <a:rPr lang="en-US" sz="1600" b="1" dirty="0"/>
              <a:t>transfer of risk according </a:t>
            </a:r>
            <a:r>
              <a:rPr lang="en-US" sz="1600" dirty="0"/>
              <a:t>to Incoterms® rules is </a:t>
            </a:r>
            <a:r>
              <a:rPr lang="en-US" sz="1600" b="1" dirty="0"/>
              <a:t>not a sufficient criterion for recognizing revenue</a:t>
            </a:r>
            <a:r>
              <a:rPr lang="en-US" sz="1600" dirty="0"/>
              <a:t>, because the relevant Standard </a:t>
            </a:r>
            <a:r>
              <a:rPr lang="en-US" sz="1600" b="1" dirty="0"/>
              <a:t>IFRS 15 </a:t>
            </a:r>
            <a:r>
              <a:rPr lang="en-US" sz="1600" dirty="0"/>
              <a:t>Revenue from Contracts with Customers </a:t>
            </a:r>
            <a:r>
              <a:rPr lang="en-US" sz="1600" b="1" dirty="0"/>
              <a:t>is based on the control concept</a:t>
            </a:r>
            <a:r>
              <a:rPr lang="en-US" sz="1600" dirty="0"/>
              <a:t>. </a:t>
            </a:r>
          </a:p>
          <a:p>
            <a:pPr marL="0" algn="just">
              <a:buNone/>
            </a:pPr>
            <a:endParaRPr lang="en-US" sz="1600" dirty="0"/>
          </a:p>
          <a:p>
            <a:pPr marL="0" algn="just">
              <a:buNone/>
            </a:pPr>
            <a:r>
              <a:rPr lang="en-US" sz="1600" dirty="0"/>
              <a:t>An entity </a:t>
            </a:r>
            <a:r>
              <a:rPr lang="en-US" sz="1600" b="1" dirty="0"/>
              <a:t>shall recognize revenue when (or as) the entity satisfies a performance obligation </a:t>
            </a:r>
            <a:r>
              <a:rPr lang="en-US" sz="1600" dirty="0"/>
              <a:t>by transferring a promised good or service (i.e. an asset) to a customer. </a:t>
            </a:r>
          </a:p>
          <a:p>
            <a:pPr marL="0" algn="just">
              <a:buNone/>
            </a:pPr>
            <a:r>
              <a:rPr lang="en-US" sz="1600" dirty="0"/>
              <a:t>An asset </a:t>
            </a:r>
            <a:r>
              <a:rPr lang="en-US" sz="1600" b="1" dirty="0"/>
              <a:t>is transferred when (or as) the customer obtains control of that asset </a:t>
            </a:r>
            <a:r>
              <a:rPr lang="en-US" sz="1600" dirty="0"/>
              <a:t>(IFRS 15.31). </a:t>
            </a:r>
          </a:p>
          <a:p>
            <a:pPr marL="0" algn="just">
              <a:buNone/>
            </a:pPr>
            <a:endParaRPr lang="en-US" sz="1600" dirty="0"/>
          </a:p>
          <a:p>
            <a:pPr marL="0" algn="just">
              <a:buNone/>
            </a:pPr>
            <a:r>
              <a:rPr lang="en-US" sz="1600" dirty="0"/>
              <a:t>Control of an asset </a:t>
            </a:r>
            <a:r>
              <a:rPr lang="en-US" sz="1600" b="1" dirty="0"/>
              <a:t>refers to the ability to direct the use of, and obtain substantially all of the remaining benefits of that asset</a:t>
            </a:r>
            <a:r>
              <a:rPr lang="en-US" sz="1600" dirty="0"/>
              <a:t>, including the ability to prevent others from doing so (IFRS 15.33). </a:t>
            </a:r>
          </a:p>
          <a:p>
            <a:pPr marL="0" algn="just">
              <a:buNone/>
            </a:pPr>
            <a:endParaRPr lang="en-US" sz="1600" dirty="0"/>
          </a:p>
          <a:p>
            <a:pPr marL="0" algn="just">
              <a:buNone/>
            </a:pPr>
            <a:r>
              <a:rPr lang="en-US" sz="1600" dirty="0"/>
              <a:t>For performance obligations to be satisfied at a particular point in time, </a:t>
            </a:r>
            <a:r>
              <a:rPr lang="en-US" sz="1600" b="1" dirty="0"/>
              <a:t>the entity has to determine at which point in time </a:t>
            </a:r>
            <a:r>
              <a:rPr lang="en-US" sz="1600" dirty="0"/>
              <a:t>the customer obtains control of the promised goods. </a:t>
            </a: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636330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0000" lnSpcReduction="200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r>
              <a:rPr lang="en-US" sz="4400" dirty="0"/>
              <a:t> - DELOITTE</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36</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5045224"/>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n-US" sz="2000" b="1" dirty="0"/>
              <a:t>IFRS </a:t>
            </a:r>
          </a:p>
          <a:p>
            <a:pPr marL="0" algn="just">
              <a:buNone/>
            </a:pPr>
            <a:endParaRPr lang="en-US" sz="1600" dirty="0"/>
          </a:p>
          <a:p>
            <a:pPr marL="0" algn="just">
              <a:buNone/>
            </a:pPr>
            <a:r>
              <a:rPr lang="en-US" sz="1600" b="1" dirty="0"/>
              <a:t>The transfer of significant risk and rewards of ownership of an asset </a:t>
            </a:r>
            <a:r>
              <a:rPr lang="en-US" sz="1600" dirty="0"/>
              <a:t>– which equals the transfer of risk as defined in the Incoterms® rules– is </a:t>
            </a:r>
            <a:r>
              <a:rPr lang="en-US" sz="1600" b="1" dirty="0"/>
              <a:t>only one indicator</a:t>
            </a:r>
            <a:r>
              <a:rPr lang="en-US" sz="1600" dirty="0"/>
              <a:t> to consider in determining when control has been transferred. </a:t>
            </a:r>
          </a:p>
          <a:p>
            <a:pPr marL="0" algn="just">
              <a:buNone/>
            </a:pPr>
            <a:endParaRPr lang="en-US" sz="1600" dirty="0"/>
          </a:p>
          <a:p>
            <a:pPr marL="0" algn="just">
              <a:buNone/>
            </a:pPr>
            <a:r>
              <a:rPr lang="en-US" sz="1600" dirty="0"/>
              <a:t>Depending on the Incoterms® rules used, it may be necessary to rely on the original shipping documents as a means of proof of ownership of the related goods. In these cases, control is not transferred until the seller receives those documents. This date might be a few days after the date on which the risk transfers, (e.g., CPT – Port of Load Trieste (risk transfer) – Port of Destination Shanghai (cost transfer), the transfer of control, however, would take place only once the original documents reach the buyer via courier).</a:t>
            </a:r>
            <a:endParaRPr lang="en-US" sz="2500" b="1" kern="0" dirty="0">
              <a:latin typeface="Cambria" panose="02040503050406030204" pitchFamily="18" charset="0"/>
              <a:ea typeface="Cambria" panose="02040503050406030204" pitchFamily="18" charset="0"/>
            </a:endParaRPr>
          </a:p>
          <a:p>
            <a:pPr marL="0" algn="just">
              <a:buNone/>
            </a:pPr>
            <a:endParaRPr lang="en-US"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6481870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ext Box 13">
            <a:extLst>
              <a:ext uri="{FF2B5EF4-FFF2-40B4-BE49-F238E27FC236}">
                <a16:creationId xmlns:a16="http://schemas.microsoft.com/office/drawing/2014/main" id="{924501B3-BFA1-8102-93E3-2C851234A289}"/>
              </a:ext>
            </a:extLst>
          </p:cNvPr>
          <p:cNvSpPr txBox="1">
            <a:spLocks noChangeArrowheads="1"/>
          </p:cNvSpPr>
          <p:nvPr/>
        </p:nvSpPr>
        <p:spPr bwMode="auto">
          <a:xfrm>
            <a:off x="9829800" y="6400800"/>
            <a:ext cx="76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r">
              <a:spcBef>
                <a:spcPct val="50000"/>
              </a:spcBef>
            </a:pPr>
            <a:r>
              <a:rPr lang="en-US" altLang="en-US" sz="1600" b="1" i="1">
                <a:solidFill>
                  <a:schemeClr val="bg2"/>
                </a:solidFill>
                <a:latin typeface="Arial" panose="020B0604020202020204" pitchFamily="34" charset="0"/>
              </a:rPr>
              <a:t>LO 2</a:t>
            </a:r>
          </a:p>
        </p:txBody>
      </p:sp>
      <p:sp>
        <p:nvSpPr>
          <p:cNvPr id="11" name="Rectangle 1031">
            <a:extLst>
              <a:ext uri="{FF2B5EF4-FFF2-40B4-BE49-F238E27FC236}">
                <a16:creationId xmlns:a16="http://schemas.microsoft.com/office/drawing/2014/main" id="{D0BDA5DF-936F-C7E6-B423-4CCAAFFC9197}"/>
              </a:ext>
            </a:extLst>
          </p:cNvPr>
          <p:cNvSpPr txBox="1">
            <a:spLocks noChangeArrowheads="1"/>
          </p:cNvSpPr>
          <p:nvPr/>
        </p:nvSpPr>
        <p:spPr bwMode="auto">
          <a:xfrm>
            <a:off x="2057400" y="457200"/>
            <a:ext cx="8229600" cy="1003300"/>
          </a:xfrm>
          <a:prstGeom prst="rect">
            <a:avLst/>
          </a:prstGeom>
          <a:noFill/>
          <a:ln w="63500">
            <a:noFill/>
            <a:miter lim="800000"/>
            <a:headEnd/>
            <a:tailEnd/>
          </a:ln>
          <a:effectLst/>
        </p:spPr>
        <p:txBody>
          <a:bodyPr lIns="90488" tIns="44450" rIns="90488" bIns="44450">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r>
              <a:rPr lang="el-GR" altLang="el-GR" sz="3000" b="1">
                <a:solidFill>
                  <a:srgbClr val="0000BF"/>
                </a:solidFill>
                <a:latin typeface="Arial" panose="020B0604020202020204" pitchFamily="34" charset="0"/>
              </a:rPr>
              <a:t>Εφαρμογή</a:t>
            </a:r>
            <a:r>
              <a:rPr lang="en-US" altLang="el-GR" sz="3000" b="1">
                <a:solidFill>
                  <a:srgbClr val="0000BF"/>
                </a:solidFill>
                <a:latin typeface="Arial" panose="020B0604020202020204" pitchFamily="34" charset="0"/>
              </a:rPr>
              <a:t> </a:t>
            </a:r>
            <a:r>
              <a:rPr lang="el-GR" altLang="el-GR" sz="3000" b="1">
                <a:solidFill>
                  <a:srgbClr val="0000BF"/>
                </a:solidFill>
                <a:latin typeface="Arial" panose="020B0604020202020204" pitchFamily="34" charset="0"/>
              </a:rPr>
              <a:t>των ΓΠΛΑ για τη σωστή αναγνώριση των εσόδων</a:t>
            </a:r>
            <a:endParaRPr lang="en-US" altLang="el-GR" sz="3000" b="1">
              <a:solidFill>
                <a:srgbClr val="0000BF"/>
              </a:solidFill>
              <a:latin typeface="Arial" panose="020B0604020202020204" pitchFamily="34" charset="0"/>
            </a:endParaRPr>
          </a:p>
        </p:txBody>
      </p:sp>
      <p:sp>
        <p:nvSpPr>
          <p:cNvPr id="7" name="Rectangle 6">
            <a:extLst>
              <a:ext uri="{FF2B5EF4-FFF2-40B4-BE49-F238E27FC236}">
                <a16:creationId xmlns:a16="http://schemas.microsoft.com/office/drawing/2014/main" id="{700B607D-68B4-D163-69C4-1528E174E749}"/>
              </a:ext>
            </a:extLst>
          </p:cNvPr>
          <p:cNvSpPr/>
          <p:nvPr/>
        </p:nvSpPr>
        <p:spPr>
          <a:xfrm>
            <a:off x="2057400" y="1219201"/>
            <a:ext cx="8153400" cy="5434013"/>
          </a:xfrm>
          <a:prstGeom prst="rect">
            <a:avLst/>
          </a:prstGeom>
          <a:noFill/>
          <a:ln w="12700" cap="sq" cmpd="sng" algn="ctr">
            <a:noFill/>
            <a:prstDash val="solid"/>
            <a:round/>
            <a:headEnd type="none" w="sm" len="sm"/>
            <a:tailEnd type="none" w="sm" len="sm"/>
          </a:ln>
          <a:effectLst/>
        </p:spPr>
        <p:txBody>
          <a:bodyPr tIns="91440">
            <a:spAutoFit/>
          </a:bodyPr>
          <a:lstStyle>
            <a:lvl1pPr algn="ctr" eaLnBrk="0" hangingPunct="0">
              <a:defRPr sz="2400">
                <a:solidFill>
                  <a:schemeClr val="tx1"/>
                </a:solidFill>
                <a:latin typeface="Times New Roman" panose="02020603050405020304" pitchFamily="18" charset="0"/>
              </a:defRPr>
            </a:lvl1pPr>
            <a:lvl2pPr marL="1384300" indent="-4508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lnSpc>
                <a:spcPct val="125000"/>
              </a:lnSpc>
              <a:spcBef>
                <a:spcPts val="1200"/>
              </a:spcBef>
              <a:buClr>
                <a:srgbClr val="740000"/>
              </a:buClr>
              <a:buSzPct val="80000"/>
            </a:pPr>
            <a:r>
              <a:rPr lang="el-GR" altLang="el-GR" sz="2700" b="1">
                <a:latin typeface="Arial" panose="020B0604020202020204" pitchFamily="34" charset="0"/>
              </a:rPr>
              <a:t>Αναγνώριση εσόδων</a:t>
            </a:r>
            <a:endParaRPr lang="en-US" altLang="el-GR" sz="2700">
              <a:latin typeface="Arial" panose="020B0604020202020204" pitchFamily="34" charset="0"/>
            </a:endParaRPr>
          </a:p>
          <a:p>
            <a:pPr algn="l">
              <a:lnSpc>
                <a:spcPct val="125000"/>
              </a:lnSpc>
              <a:spcBef>
                <a:spcPts val="1200"/>
              </a:spcBef>
              <a:buClr>
                <a:srgbClr val="740000"/>
              </a:buClr>
              <a:buSzPct val="80000"/>
              <a:buFont typeface="Wingdings" panose="05000000000000000000" pitchFamily="2" charset="2"/>
              <a:buChar char="u"/>
            </a:pPr>
            <a:r>
              <a:rPr lang="el-GR" altLang="en-US" sz="2300">
                <a:latin typeface="Arial" panose="020B0604020202020204" pitchFamily="34" charset="0"/>
              </a:rPr>
              <a:t>Όταν έχει εκπληρωθεί η</a:t>
            </a:r>
            <a:r>
              <a:rPr lang="en-US" altLang="en-US" sz="2300">
                <a:latin typeface="Arial" panose="020B0604020202020204" pitchFamily="34" charset="0"/>
              </a:rPr>
              <a:t> </a:t>
            </a:r>
            <a:r>
              <a:rPr lang="el-GR" altLang="en-US" sz="2300">
                <a:latin typeface="Arial" panose="020B0604020202020204" pitchFamily="34" charset="0"/>
              </a:rPr>
              <a:t>υποχρέωση</a:t>
            </a:r>
            <a:endParaRPr lang="en-US" altLang="en-US" sz="2300">
              <a:latin typeface="Arial" panose="020B0604020202020204" pitchFamily="34" charset="0"/>
            </a:endParaRPr>
          </a:p>
          <a:p>
            <a:pPr lvl="1" algn="l">
              <a:lnSpc>
                <a:spcPct val="125000"/>
              </a:lnSpc>
              <a:spcBef>
                <a:spcPts val="1200"/>
              </a:spcBef>
              <a:buClr>
                <a:srgbClr val="740000"/>
              </a:buClr>
              <a:buSzPct val="80000"/>
              <a:buFont typeface="Arial" panose="020B0604020202020204" pitchFamily="34" charset="0"/>
              <a:buChar char="►"/>
            </a:pPr>
            <a:r>
              <a:rPr lang="el-GR" altLang="el-GR" sz="2200">
                <a:latin typeface="Arial" panose="020B0604020202020204" pitchFamily="34" charset="0"/>
              </a:rPr>
              <a:t>το αγαθό ή την υπηρεσία έχει μεταφερθεί στον πελάτη</a:t>
            </a:r>
            <a:endParaRPr lang="en-US" altLang="en-US" sz="2200">
              <a:latin typeface="Arial" panose="020B0604020202020204" pitchFamily="34" charset="0"/>
            </a:endParaRPr>
          </a:p>
          <a:p>
            <a:pPr lvl="1" algn="l">
              <a:lnSpc>
                <a:spcPct val="125000"/>
              </a:lnSpc>
              <a:spcBef>
                <a:spcPts val="1200"/>
              </a:spcBef>
              <a:buClr>
                <a:srgbClr val="740000"/>
              </a:buClr>
              <a:buSzPct val="80000"/>
              <a:buFont typeface="Arial" panose="020B0604020202020204" pitchFamily="34" charset="0"/>
              <a:buChar char="►"/>
            </a:pPr>
            <a:r>
              <a:rPr lang="el-GR" altLang="el-GR" sz="2200">
                <a:latin typeface="Arial" panose="020B0604020202020204" pitchFamily="34" charset="0"/>
              </a:rPr>
              <a:t>Η τιμή είναι καθορισμένη ή προσδιοριστέα</a:t>
            </a:r>
            <a:r>
              <a:rPr lang="en-US" altLang="en-US" sz="2200">
                <a:latin typeface="Arial" panose="020B0604020202020204" pitchFamily="34" charset="0"/>
              </a:rPr>
              <a:t> </a:t>
            </a:r>
            <a:endParaRPr lang="el-GR" altLang="en-US" sz="2200">
              <a:latin typeface="Arial" panose="020B0604020202020204" pitchFamily="34" charset="0"/>
            </a:endParaRPr>
          </a:p>
          <a:p>
            <a:pPr lvl="1" algn="l">
              <a:lnSpc>
                <a:spcPct val="125000"/>
              </a:lnSpc>
              <a:spcBef>
                <a:spcPts val="1200"/>
              </a:spcBef>
              <a:buClr>
                <a:srgbClr val="740000"/>
              </a:buClr>
              <a:buSzPct val="80000"/>
              <a:buFont typeface="Arial" panose="020B0604020202020204" pitchFamily="34" charset="0"/>
              <a:buChar char="►"/>
            </a:pPr>
            <a:r>
              <a:rPr lang="el-GR" altLang="el-GR" sz="2200">
                <a:latin typeface="Arial" panose="020B0604020202020204" pitchFamily="34" charset="0"/>
              </a:rPr>
              <a:t>Η είσπραξη είναι διασφαλισμένη</a:t>
            </a:r>
            <a:endParaRPr lang="en-US" altLang="en-US" sz="2200">
              <a:latin typeface="Arial" panose="020B0604020202020204" pitchFamily="34" charset="0"/>
            </a:endParaRPr>
          </a:p>
          <a:p>
            <a:pPr algn="l">
              <a:lnSpc>
                <a:spcPct val="125000"/>
              </a:lnSpc>
              <a:spcBef>
                <a:spcPts val="1200"/>
              </a:spcBef>
              <a:buClr>
                <a:srgbClr val="740000"/>
              </a:buClr>
              <a:buSzPct val="80000"/>
              <a:buFont typeface="Wingdings" panose="05000000000000000000" pitchFamily="2" charset="2"/>
              <a:buChar char="u"/>
            </a:pPr>
            <a:r>
              <a:rPr lang="el-GR" altLang="en-US" sz="2300">
                <a:latin typeface="Arial" panose="020B0604020202020204" pitchFamily="34" charset="0"/>
              </a:rPr>
              <a:t>Το έσοδο είναι η χρηματική αξία των αγαθών ή των υπηρεσιών που μεταβιβάστη</a:t>
            </a:r>
            <a:r>
              <a:rPr lang="en-US" altLang="en-US" sz="2300">
                <a:latin typeface="Arial" panose="020B0604020202020204" pitchFamily="34" charset="0"/>
              </a:rPr>
              <a:t>κ</a:t>
            </a:r>
            <a:r>
              <a:rPr lang="el-GR" altLang="en-US" sz="2300">
                <a:latin typeface="Arial" panose="020B0604020202020204" pitchFamily="34" charset="0"/>
              </a:rPr>
              <a:t>αν</a:t>
            </a:r>
            <a:endParaRPr lang="en-US" altLang="en-US" sz="2300">
              <a:latin typeface="Arial" panose="020B0604020202020204" pitchFamily="34" charset="0"/>
            </a:endParaRPr>
          </a:p>
          <a:p>
            <a:pPr algn="l">
              <a:lnSpc>
                <a:spcPct val="125000"/>
              </a:lnSpc>
              <a:spcBef>
                <a:spcPts val="1200"/>
              </a:spcBef>
              <a:buClr>
                <a:srgbClr val="740000"/>
              </a:buClr>
              <a:buSzPct val="80000"/>
              <a:buFont typeface="Wingdings" panose="05000000000000000000" pitchFamily="2" charset="2"/>
              <a:buChar char="u"/>
            </a:pPr>
            <a:r>
              <a:rPr lang="el-GR" altLang="en-US" sz="2300">
                <a:latin typeface="Arial" panose="020B0604020202020204" pitchFamily="34" charset="0"/>
              </a:rPr>
              <a:t>Καθορί</a:t>
            </a:r>
            <a:r>
              <a:rPr lang="en-US" altLang="en-US" sz="2300">
                <a:latin typeface="Arial" panose="020B0604020202020204" pitchFamily="34" charset="0"/>
              </a:rPr>
              <a:t>ζ</a:t>
            </a:r>
            <a:r>
              <a:rPr lang="el-GR" altLang="en-US" sz="2300">
                <a:latin typeface="Arial" panose="020B0604020202020204" pitchFamily="34" charset="0"/>
              </a:rPr>
              <a:t>εται από τους </a:t>
            </a:r>
            <a:r>
              <a:rPr lang="el-GR" altLang="el-GR" sz="2300">
                <a:latin typeface="Arial" panose="020B0604020202020204" pitchFamily="34" charset="0"/>
              </a:rPr>
              <a:t>όρους αποστολής και τα κίνητρα που προσφέρει ο πωλητής</a:t>
            </a:r>
            <a:endParaRPr lang="en-US" altLang="en-US" sz="2300">
              <a:latin typeface="Arial" panose="020B0604020202020204" pitchFamily="34" charset="0"/>
            </a:endParaRPr>
          </a:p>
        </p:txBody>
      </p:sp>
      <p:sp>
        <p:nvSpPr>
          <p:cNvPr id="6" name="Footer Placeholder 8">
            <a:extLst>
              <a:ext uri="{FF2B5EF4-FFF2-40B4-BE49-F238E27FC236}">
                <a16:creationId xmlns:a16="http://schemas.microsoft.com/office/drawing/2014/main" id="{4AA5C3B0-F129-B25A-A540-D918810FB806}"/>
              </a:ext>
            </a:extLst>
          </p:cNvPr>
          <p:cNvSpPr txBox="1">
            <a:spLocks/>
          </p:cNvSpPr>
          <p:nvPr/>
        </p:nvSpPr>
        <p:spPr>
          <a:xfrm>
            <a:off x="3962400" y="6553200"/>
            <a:ext cx="4343400" cy="228600"/>
          </a:xfrm>
          <a:prstGeom prst="rect">
            <a:avLst/>
          </a:prstGeom>
        </p:spPr>
        <p:txBody>
          <a:bodyPr/>
          <a:lstStyle>
            <a:defPPr>
              <a:defRPr lang="en-US"/>
            </a:defPPr>
            <a:lvl1pPr algn="ctr"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800" dirty="0">
                <a:latin typeface="+mn-lt"/>
              </a:rPr>
              <a:t>Copyright ©2015 Pearson Education Inc. All rights reserved.  </a:t>
            </a:r>
          </a:p>
        </p:txBody>
      </p:sp>
    </p:spTree>
  </p:cSld>
  <p:clrMapOvr>
    <a:masterClrMapping/>
  </p:clrMapOvr>
  <p:transition>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ext Box 13">
            <a:extLst>
              <a:ext uri="{FF2B5EF4-FFF2-40B4-BE49-F238E27FC236}">
                <a16:creationId xmlns:a16="http://schemas.microsoft.com/office/drawing/2014/main" id="{4A1FAE02-53CB-737A-396A-0F9BA1345417}"/>
              </a:ext>
            </a:extLst>
          </p:cNvPr>
          <p:cNvSpPr txBox="1">
            <a:spLocks noChangeArrowheads="1"/>
          </p:cNvSpPr>
          <p:nvPr/>
        </p:nvSpPr>
        <p:spPr bwMode="auto">
          <a:xfrm>
            <a:off x="9829800" y="6400800"/>
            <a:ext cx="76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r">
              <a:spcBef>
                <a:spcPct val="50000"/>
              </a:spcBef>
            </a:pPr>
            <a:r>
              <a:rPr lang="en-US" altLang="en-US" sz="1600" b="1" i="1">
                <a:solidFill>
                  <a:schemeClr val="bg2"/>
                </a:solidFill>
                <a:latin typeface="Arial" panose="020B0604020202020204" pitchFamily="34" charset="0"/>
              </a:rPr>
              <a:t>LO 2</a:t>
            </a:r>
          </a:p>
        </p:txBody>
      </p:sp>
      <p:sp>
        <p:nvSpPr>
          <p:cNvPr id="7" name="Rectangle 6">
            <a:extLst>
              <a:ext uri="{FF2B5EF4-FFF2-40B4-BE49-F238E27FC236}">
                <a16:creationId xmlns:a16="http://schemas.microsoft.com/office/drawing/2014/main" id="{AEEA213F-3CAE-C05B-065E-1698CA193CED}"/>
              </a:ext>
            </a:extLst>
          </p:cNvPr>
          <p:cNvSpPr/>
          <p:nvPr/>
        </p:nvSpPr>
        <p:spPr>
          <a:xfrm>
            <a:off x="2057400" y="1524001"/>
            <a:ext cx="8153400" cy="1744663"/>
          </a:xfrm>
          <a:prstGeom prst="rect">
            <a:avLst/>
          </a:prstGeom>
          <a:noFill/>
          <a:ln w="12700" cap="sq" cmpd="sng" algn="ctr">
            <a:noFill/>
            <a:prstDash val="solid"/>
            <a:round/>
            <a:headEnd type="none" w="sm" len="sm"/>
            <a:tailEnd type="none" w="sm" len="sm"/>
          </a:ln>
          <a:effectLst/>
        </p:spPr>
        <p:txBody>
          <a:bodyPr tIns="91440">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lnSpc>
                <a:spcPct val="125000"/>
              </a:lnSpc>
              <a:spcBef>
                <a:spcPts val="1200"/>
              </a:spcBef>
              <a:buClr>
                <a:srgbClr val="740000"/>
              </a:buClr>
              <a:buSzPct val="80000"/>
            </a:pPr>
            <a:r>
              <a:rPr lang="el-GR" altLang="el-GR" sz="2100">
                <a:latin typeface="Arial" panose="020B0604020202020204" pitchFamily="34" charset="0"/>
              </a:rPr>
              <a:t>Έστω ότι η ΤΗΛΕΦΩΝΙΚΗ ΑΕ παραδίδει ένα φορτίο προϊόντων στην ΠΑΡΟΧΟΙ ΑΕ</a:t>
            </a:r>
            <a:r>
              <a:rPr lang="en-US" altLang="el-GR" sz="2100">
                <a:latin typeface="Arial" panose="020B0604020202020204" pitchFamily="34" charset="0"/>
              </a:rPr>
              <a:t>. </a:t>
            </a:r>
            <a:r>
              <a:rPr lang="el-GR" altLang="el-GR" sz="2100">
                <a:latin typeface="Arial" panose="020B0604020202020204" pitchFamily="34" charset="0"/>
              </a:rPr>
              <a:t>Στο φορτίο υπάρχουν</a:t>
            </a:r>
            <a:r>
              <a:rPr lang="en-US" altLang="el-GR" sz="2100">
                <a:latin typeface="Arial" panose="020B0604020202020204" pitchFamily="34" charset="0"/>
              </a:rPr>
              <a:t> 30</a:t>
            </a:r>
            <a:r>
              <a:rPr lang="el-GR" altLang="el-GR" sz="2100">
                <a:latin typeface="Arial" panose="020B0604020202020204" pitchFamily="34" charset="0"/>
              </a:rPr>
              <a:t>.</a:t>
            </a:r>
            <a:r>
              <a:rPr lang="en-US" altLang="el-GR" sz="2100">
                <a:latin typeface="Arial" panose="020B0604020202020204" pitchFamily="34" charset="0"/>
              </a:rPr>
              <a:t>000 </a:t>
            </a:r>
            <a:r>
              <a:rPr lang="el-GR" altLang="el-GR" sz="2100">
                <a:latin typeface="Arial" panose="020B0604020202020204" pitchFamily="34" charset="0"/>
              </a:rPr>
              <a:t>κινητά τηλέφωνα, τα οποία πωλούνται αντί €100 το ένα με πίστωση</a:t>
            </a:r>
            <a:r>
              <a:rPr lang="en-US" altLang="el-GR" sz="2100">
                <a:latin typeface="Arial" panose="020B0604020202020204" pitchFamily="34" charset="0"/>
              </a:rPr>
              <a:t>.</a:t>
            </a:r>
            <a:r>
              <a:rPr lang="el-GR" altLang="el-GR" sz="2100">
                <a:latin typeface="Arial" panose="020B0604020202020204" pitchFamily="34" charset="0"/>
              </a:rPr>
              <a:t> Η ΤΗΛΕΦΩΝΙΚΗ ΑΕ καταχωρεί την πώληση ως εξής:</a:t>
            </a:r>
            <a:endParaRPr lang="en-US" altLang="en-US" sz="2100">
              <a:latin typeface="Arial" panose="020B0604020202020204" pitchFamily="34" charset="0"/>
            </a:endParaRPr>
          </a:p>
        </p:txBody>
      </p:sp>
      <p:sp>
        <p:nvSpPr>
          <p:cNvPr id="5" name="Rectangle 4">
            <a:extLst>
              <a:ext uri="{FF2B5EF4-FFF2-40B4-BE49-F238E27FC236}">
                <a16:creationId xmlns:a16="http://schemas.microsoft.com/office/drawing/2014/main" id="{FA54C49B-307E-FA73-CDC1-442847D0CF79}"/>
              </a:ext>
            </a:extLst>
          </p:cNvPr>
          <p:cNvSpPr/>
          <p:nvPr/>
        </p:nvSpPr>
        <p:spPr bwMode="auto">
          <a:xfrm>
            <a:off x="1981200" y="3505200"/>
            <a:ext cx="8229600" cy="1911096"/>
          </a:xfrm>
          <a:prstGeom prst="rect">
            <a:avLst/>
          </a:prstGeom>
          <a:gradFill flip="none" rotWithShape="1">
            <a:gsLst>
              <a:gs pos="0">
                <a:srgbClr val="92D050">
                  <a:shade val="30000"/>
                  <a:satMod val="115000"/>
                </a:srgbClr>
              </a:gs>
              <a:gs pos="33000">
                <a:srgbClr val="92D050">
                  <a:shade val="67500"/>
                  <a:satMod val="115000"/>
                </a:srgbClr>
              </a:gs>
              <a:gs pos="65000">
                <a:srgbClr val="92D050">
                  <a:shade val="100000"/>
                  <a:satMod val="115000"/>
                </a:srgbClr>
              </a:gs>
            </a:gsLst>
            <a:lin ang="13500000" scaled="1"/>
            <a:tileRect/>
          </a:gradFill>
          <a:ln w="12700" cap="sq" cmpd="sng" algn="ctr">
            <a:noFill/>
            <a:prstDash val="solid"/>
            <a:round/>
            <a:headEnd type="none" w="sm" len="sm"/>
            <a:tailEnd type="none" w="sm" len="sm"/>
          </a:ln>
          <a:effectLst>
            <a:innerShdw blurRad="114300">
              <a:prstClr val="black"/>
            </a:innerShdw>
            <a:softEdge rad="12700"/>
          </a:effectLst>
        </p:spPr>
        <p:txBody>
          <a:bodyPr/>
          <a:lstStyle/>
          <a:p>
            <a:pPr algn="ctr" eaLnBrk="0" hangingPunct="0">
              <a:defRPr/>
            </a:pPr>
            <a:endParaRPr lang="en-US" dirty="0"/>
          </a:p>
        </p:txBody>
      </p:sp>
      <p:graphicFrame>
        <p:nvGraphicFramePr>
          <p:cNvPr id="78889" name="Group 41">
            <a:extLst>
              <a:ext uri="{FF2B5EF4-FFF2-40B4-BE49-F238E27FC236}">
                <a16:creationId xmlns:a16="http://schemas.microsoft.com/office/drawing/2014/main" id="{2DB2B236-320B-7C43-A1EF-0C5623E39843}"/>
              </a:ext>
            </a:extLst>
          </p:cNvPr>
          <p:cNvGraphicFramePr>
            <a:graphicFrameLocks noGrp="1"/>
          </p:cNvGraphicFramePr>
          <p:nvPr/>
        </p:nvGraphicFramePr>
        <p:xfrm>
          <a:off x="2133600" y="3660775"/>
          <a:ext cx="7924800" cy="1615440"/>
        </p:xfrm>
        <a:graphic>
          <a:graphicData uri="http://schemas.openxmlformats.org/drawingml/2006/table">
            <a:tbl>
              <a:tblPr/>
              <a:tblGrid>
                <a:gridCol w="1143000">
                  <a:extLst>
                    <a:ext uri="{9D8B030D-6E8A-4147-A177-3AD203B41FA5}">
                      <a16:colId xmlns:a16="http://schemas.microsoft.com/office/drawing/2014/main" val="4035966160"/>
                    </a:ext>
                  </a:extLst>
                </a:gridCol>
                <a:gridCol w="3886200">
                  <a:extLst>
                    <a:ext uri="{9D8B030D-6E8A-4147-A177-3AD203B41FA5}">
                      <a16:colId xmlns:a16="http://schemas.microsoft.com/office/drawing/2014/main" val="3175696771"/>
                    </a:ext>
                  </a:extLst>
                </a:gridCol>
                <a:gridCol w="1447800">
                  <a:extLst>
                    <a:ext uri="{9D8B030D-6E8A-4147-A177-3AD203B41FA5}">
                      <a16:colId xmlns:a16="http://schemas.microsoft.com/office/drawing/2014/main" val="1430050002"/>
                    </a:ext>
                  </a:extLst>
                </a:gridCol>
                <a:gridCol w="1447800">
                  <a:extLst>
                    <a:ext uri="{9D8B030D-6E8A-4147-A177-3AD203B41FA5}">
                      <a16:colId xmlns:a16="http://schemas.microsoft.com/office/drawing/2014/main" val="2219815950"/>
                    </a:ext>
                  </a:extLst>
                </a:gridCol>
              </a:tblGrid>
              <a:tr h="288925">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l-GR" altLang="el-GR"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800" b="1" i="0" u="none" strike="noStrike" cap="none" normalizeH="0" baseline="0">
                          <a:ln>
                            <a:noFill/>
                          </a:ln>
                          <a:solidFill>
                            <a:schemeClr val="tx1"/>
                          </a:solidFill>
                          <a:effectLst/>
                          <a:latin typeface="Arial" panose="020B0604020202020204" pitchFamily="34" charset="0"/>
                        </a:rPr>
                        <a:t>Λογαριασμοί</a:t>
                      </a:r>
                      <a:endParaRPr kumimoji="0" lang="en-US" altLang="el-GR" sz="1800" b="1" i="0" u="none" strike="noStrike" cap="none" normalizeH="0" baseline="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800" b="1" i="0" u="none" strike="noStrike" cap="none" normalizeH="0" baseline="0">
                          <a:ln>
                            <a:noFill/>
                          </a:ln>
                          <a:solidFill>
                            <a:schemeClr val="tx1"/>
                          </a:solidFill>
                          <a:effectLst/>
                          <a:latin typeface="Arial" panose="020B0604020202020204" pitchFamily="34" charset="0"/>
                        </a:rPr>
                        <a:t>Χρέωση</a:t>
                      </a:r>
                      <a:endParaRPr kumimoji="0" lang="en-US" altLang="el-GR" sz="1800" b="1" i="0" u="none" strike="noStrike" cap="none" normalizeH="0" baseline="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800" b="1" i="0" u="none" strike="noStrike" cap="none" normalizeH="0" baseline="0">
                          <a:ln>
                            <a:noFill/>
                          </a:ln>
                          <a:solidFill>
                            <a:schemeClr val="tx1"/>
                          </a:solidFill>
                          <a:effectLst/>
                          <a:latin typeface="Arial" panose="020B0604020202020204" pitchFamily="34" charset="0"/>
                        </a:rPr>
                        <a:t>Πίστωση</a:t>
                      </a:r>
                      <a:endParaRPr kumimoji="0" lang="en-US" altLang="el-GR" sz="1800" b="1" i="0" u="none" strike="noStrike" cap="none" normalizeH="0" baseline="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429809914"/>
                  </a:ext>
                </a:extLst>
              </a:tr>
              <a:tr h="406400">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l-GR" altLang="el-GR"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marL="109538"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109538" marR="0" lvl="0" indent="0" algn="ctr" defTabSz="914400" rtl="0" eaLnBrk="1" fontAlgn="base" latinLnBrk="0" hangingPunct="1">
                        <a:lnSpc>
                          <a:spcPct val="100000"/>
                        </a:lnSpc>
                        <a:spcBef>
                          <a:spcPct val="0"/>
                        </a:spcBef>
                        <a:spcAft>
                          <a:spcPct val="0"/>
                        </a:spcAft>
                        <a:buClrTx/>
                        <a:buSzTx/>
                        <a:buFontTx/>
                        <a:buNone/>
                        <a:tabLst/>
                      </a:pPr>
                      <a:endParaRPr kumimoji="0" lang="el-GR" altLang="el-GR" sz="1800" b="0" i="0" u="none" strike="noStrike" cap="none" normalizeH="0" baseline="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l-GR" altLang="el-GR" sz="1800" b="0" i="0" u="none" strike="noStrike" cap="none" normalizeH="0" baseline="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l-GR" altLang="el-GR" sz="1800" b="0" i="0" u="none" strike="noStrike" cap="none" normalizeH="0" baseline="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3180295272"/>
                  </a:ext>
                </a:extLst>
              </a:tr>
              <a:tr h="406400">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l-GR" altLang="el-GR"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marL="342900" indent="-342900"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566738"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566738" marR="0" lvl="1" indent="0" algn="ctr" defTabSz="914400" rtl="0" eaLnBrk="1" fontAlgn="base" latinLnBrk="0" hangingPunct="1">
                        <a:lnSpc>
                          <a:spcPct val="100000"/>
                        </a:lnSpc>
                        <a:spcBef>
                          <a:spcPct val="0"/>
                        </a:spcBef>
                        <a:spcAft>
                          <a:spcPct val="0"/>
                        </a:spcAft>
                        <a:buClrTx/>
                        <a:buSzTx/>
                        <a:buFontTx/>
                        <a:buNone/>
                        <a:tabLst/>
                      </a:pPr>
                      <a:endParaRPr kumimoji="0" lang="el-GR" altLang="el-GR" sz="1800" b="0" i="0" u="none" strike="noStrike" cap="none" normalizeH="0" baseline="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l-GR" altLang="el-GR" sz="1800" b="0" i="0" u="none" strike="noStrike" cap="none" normalizeH="0" baseline="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l-GR" altLang="el-GR" sz="1800" b="0" i="0" u="none" strike="noStrike" cap="none" normalizeH="0" baseline="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2040449937"/>
                  </a:ext>
                </a:extLst>
              </a:tr>
              <a:tr h="406400">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l-GR" altLang="el-GR"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marL="342900" indent="-342900"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566738"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566738" marR="0" lvl="1" indent="0" algn="ctr" defTabSz="914400" rtl="0" eaLnBrk="1" fontAlgn="base" latinLnBrk="0" hangingPunct="1">
                        <a:lnSpc>
                          <a:spcPct val="100000"/>
                        </a:lnSpc>
                        <a:spcBef>
                          <a:spcPct val="0"/>
                        </a:spcBef>
                        <a:spcAft>
                          <a:spcPct val="0"/>
                        </a:spcAft>
                        <a:buClrTx/>
                        <a:buSzTx/>
                        <a:buFontTx/>
                        <a:buNone/>
                        <a:tabLst/>
                      </a:pPr>
                      <a:endParaRPr kumimoji="0" lang="el-GR" altLang="el-GR" sz="1800" b="0" i="0" u="none" strike="noStrike" cap="none" normalizeH="0" baseline="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l-GR" altLang="el-GR" sz="1800" b="0" i="0" u="none" strike="noStrike" cap="none" normalizeH="0" baseline="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lvl1pPr eaLnBrk="0" hangingPunct="0">
                        <a:spcBef>
                          <a:spcPct val="20000"/>
                        </a:spcBef>
                        <a:buClr>
                          <a:schemeClr val="accent2"/>
                        </a:buClr>
                        <a:buSzPct val="75000"/>
                        <a:buFont typeface="Wingdings" panose="05000000000000000000" pitchFamily="2" charset="2"/>
                        <a:defRPr sz="2400" b="1">
                          <a:solidFill>
                            <a:schemeClr val="bg2"/>
                          </a:solidFill>
                          <a:latin typeface="Arial" panose="020B0604020202020204" pitchFamily="34" charset="0"/>
                        </a:defRPr>
                      </a:lvl1pPr>
                      <a:lvl2pPr marL="742950" indent="-285750" eaLnBrk="0" hangingPunct="0">
                        <a:spcBef>
                          <a:spcPct val="20000"/>
                        </a:spcBef>
                        <a:buClr>
                          <a:schemeClr val="accent2"/>
                        </a:buClr>
                        <a:buSzPct val="75000"/>
                        <a:buFont typeface="Wingdings" panose="05000000000000000000" pitchFamily="2" charset="2"/>
                        <a:defRPr sz="2000" b="1">
                          <a:solidFill>
                            <a:schemeClr val="bg2"/>
                          </a:solidFill>
                          <a:latin typeface="Arial" panose="020B0604020202020204" pitchFamily="34" charset="0"/>
                        </a:defRPr>
                      </a:lvl2pPr>
                      <a:lvl3pPr marL="11430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3pPr>
                      <a:lvl4pPr marL="16002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4pPr>
                      <a:lvl5pPr marL="2057400" indent="-228600" eaLnBrk="0" hangingPunct="0">
                        <a:spcBef>
                          <a:spcPct val="20000"/>
                        </a:spcBef>
                        <a:buClr>
                          <a:schemeClr val="accent2"/>
                        </a:buClr>
                        <a:buSzPct val="75000"/>
                        <a:buFont typeface="Wingdings" panose="05000000000000000000" pitchFamily="2" charset="2"/>
                        <a:defRPr b="1">
                          <a:solidFill>
                            <a:schemeClr val="bg2"/>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75000"/>
                        <a:buFont typeface="Wingdings" panose="05000000000000000000" pitchFamily="2" charset="2"/>
                        <a:defRPr b="1">
                          <a:solidFill>
                            <a:schemeClr val="bg2"/>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l-GR" altLang="el-GR" sz="1800" b="0" i="0" u="none" strike="noStrike" cap="none" normalizeH="0" baseline="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611745821"/>
                  </a:ext>
                </a:extLst>
              </a:tr>
            </a:tbl>
          </a:graphicData>
        </a:graphic>
      </p:graphicFrame>
      <p:sp>
        <p:nvSpPr>
          <p:cNvPr id="8" name="TextBox 7">
            <a:extLst>
              <a:ext uri="{FF2B5EF4-FFF2-40B4-BE49-F238E27FC236}">
                <a16:creationId xmlns:a16="http://schemas.microsoft.com/office/drawing/2014/main" id="{5AEFE621-BC79-1550-7319-145BC552F1ED}"/>
              </a:ext>
            </a:extLst>
          </p:cNvPr>
          <p:cNvSpPr txBox="1"/>
          <p:nvPr/>
        </p:nvSpPr>
        <p:spPr>
          <a:xfrm>
            <a:off x="3276600" y="4083051"/>
            <a:ext cx="3733800" cy="366713"/>
          </a:xfrm>
          <a:prstGeom prst="rect">
            <a:avLst/>
          </a:prstGeom>
          <a:noFill/>
        </p:spPr>
        <p:txBody>
          <a:bodyPr>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r>
              <a:rPr lang="el-GR" altLang="el-GR" sz="1800" b="1">
                <a:latin typeface="Arial" panose="020B0604020202020204" pitchFamily="34" charset="0"/>
              </a:rPr>
              <a:t>Απαιτήσεις</a:t>
            </a:r>
            <a:endParaRPr lang="en-US" altLang="el-GR" sz="1800" b="1">
              <a:latin typeface="Arial" panose="020B0604020202020204" pitchFamily="34" charset="0"/>
            </a:endParaRPr>
          </a:p>
        </p:txBody>
      </p:sp>
      <p:sp>
        <p:nvSpPr>
          <p:cNvPr id="9" name="TextBox 8">
            <a:extLst>
              <a:ext uri="{FF2B5EF4-FFF2-40B4-BE49-F238E27FC236}">
                <a16:creationId xmlns:a16="http://schemas.microsoft.com/office/drawing/2014/main" id="{67AFEF5D-4E51-0752-1495-47EBD1EE1B0E}"/>
              </a:ext>
            </a:extLst>
          </p:cNvPr>
          <p:cNvSpPr txBox="1"/>
          <p:nvPr/>
        </p:nvSpPr>
        <p:spPr>
          <a:xfrm>
            <a:off x="3276600" y="4489450"/>
            <a:ext cx="3505200" cy="369888"/>
          </a:xfrm>
          <a:prstGeom prst="rect">
            <a:avLst/>
          </a:prstGeom>
          <a:noFill/>
        </p:spPr>
        <p:txBody>
          <a:bodyPr anchor="ctr">
            <a:spAutoFit/>
          </a:bodyPr>
          <a:lstStyle>
            <a:lvl1pPr marL="463550"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r>
              <a:rPr lang="el-GR" altLang="el-GR" sz="1800" b="1">
                <a:latin typeface="Arial" panose="020B0604020202020204" pitchFamily="34" charset="0"/>
              </a:rPr>
              <a:t>Έσοδα από πωλήσεις</a:t>
            </a:r>
            <a:endParaRPr lang="en-US" altLang="el-GR" sz="1800" b="1">
              <a:latin typeface="Arial" panose="020B0604020202020204" pitchFamily="34" charset="0"/>
            </a:endParaRPr>
          </a:p>
        </p:txBody>
      </p:sp>
      <p:sp>
        <p:nvSpPr>
          <p:cNvPr id="10" name="TextBox 9">
            <a:extLst>
              <a:ext uri="{FF2B5EF4-FFF2-40B4-BE49-F238E27FC236}">
                <a16:creationId xmlns:a16="http://schemas.microsoft.com/office/drawing/2014/main" id="{FBBA205A-6717-611E-C997-1A36302DC6AB}"/>
              </a:ext>
            </a:extLst>
          </p:cNvPr>
          <p:cNvSpPr txBox="1"/>
          <p:nvPr/>
        </p:nvSpPr>
        <p:spPr>
          <a:xfrm>
            <a:off x="7239000" y="4087813"/>
            <a:ext cx="1295400" cy="368300"/>
          </a:xfrm>
          <a:prstGeom prst="rect">
            <a:avLst/>
          </a:prstGeom>
          <a:noFill/>
        </p:spPr>
        <p:txBody>
          <a:bodyPr>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l-GR" sz="1800" b="1">
                <a:latin typeface="Arial" panose="020B0604020202020204" pitchFamily="34" charset="0"/>
              </a:rPr>
              <a:t>3</a:t>
            </a:r>
            <a:r>
              <a:rPr lang="el-GR" altLang="el-GR" sz="1800" b="1">
                <a:latin typeface="Arial" panose="020B0604020202020204" pitchFamily="34" charset="0"/>
              </a:rPr>
              <a:t>.</a:t>
            </a:r>
            <a:r>
              <a:rPr lang="en-US" altLang="el-GR" sz="1800" b="1">
                <a:latin typeface="Arial" panose="020B0604020202020204" pitchFamily="34" charset="0"/>
              </a:rPr>
              <a:t>000</a:t>
            </a:r>
            <a:r>
              <a:rPr lang="el-GR" altLang="el-GR" sz="1800" b="1">
                <a:latin typeface="Arial" panose="020B0604020202020204" pitchFamily="34" charset="0"/>
              </a:rPr>
              <a:t>.</a:t>
            </a:r>
            <a:r>
              <a:rPr lang="en-US" altLang="el-GR" sz="1800" b="1">
                <a:latin typeface="Arial" panose="020B0604020202020204" pitchFamily="34" charset="0"/>
              </a:rPr>
              <a:t>000</a:t>
            </a:r>
          </a:p>
        </p:txBody>
      </p:sp>
      <p:sp>
        <p:nvSpPr>
          <p:cNvPr id="12" name="TextBox 11">
            <a:extLst>
              <a:ext uri="{FF2B5EF4-FFF2-40B4-BE49-F238E27FC236}">
                <a16:creationId xmlns:a16="http://schemas.microsoft.com/office/drawing/2014/main" id="{726C3ACE-C610-F1E8-A08C-D45761667975}"/>
              </a:ext>
            </a:extLst>
          </p:cNvPr>
          <p:cNvSpPr txBox="1"/>
          <p:nvPr/>
        </p:nvSpPr>
        <p:spPr>
          <a:xfrm>
            <a:off x="8686800" y="4489451"/>
            <a:ext cx="1295400" cy="366713"/>
          </a:xfrm>
          <a:prstGeom prst="rect">
            <a:avLst/>
          </a:prstGeom>
          <a:noFill/>
        </p:spPr>
        <p:txBody>
          <a:bodyPr>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l-GR" sz="1800" b="1">
                <a:latin typeface="Arial" panose="020B0604020202020204" pitchFamily="34" charset="0"/>
              </a:rPr>
              <a:t>3</a:t>
            </a:r>
            <a:r>
              <a:rPr lang="el-GR" altLang="el-GR" sz="1800" b="1">
                <a:latin typeface="Arial" panose="020B0604020202020204" pitchFamily="34" charset="0"/>
              </a:rPr>
              <a:t>.</a:t>
            </a:r>
            <a:r>
              <a:rPr lang="en-US" altLang="el-GR" sz="1800" b="1">
                <a:latin typeface="Arial" panose="020B0604020202020204" pitchFamily="34" charset="0"/>
              </a:rPr>
              <a:t>000</a:t>
            </a:r>
            <a:r>
              <a:rPr lang="el-GR" altLang="el-GR" sz="1800" b="1">
                <a:latin typeface="Arial" panose="020B0604020202020204" pitchFamily="34" charset="0"/>
              </a:rPr>
              <a:t>.</a:t>
            </a:r>
            <a:r>
              <a:rPr lang="en-US" altLang="el-GR" sz="1800" b="1">
                <a:latin typeface="Arial" panose="020B0604020202020204" pitchFamily="34" charset="0"/>
              </a:rPr>
              <a:t>000</a:t>
            </a:r>
          </a:p>
        </p:txBody>
      </p:sp>
      <p:sp>
        <p:nvSpPr>
          <p:cNvPr id="13" name="TextBox 12">
            <a:extLst>
              <a:ext uri="{FF2B5EF4-FFF2-40B4-BE49-F238E27FC236}">
                <a16:creationId xmlns:a16="http://schemas.microsoft.com/office/drawing/2014/main" id="{0E418F16-A842-060A-841F-ED4AB3BDE099}"/>
              </a:ext>
            </a:extLst>
          </p:cNvPr>
          <p:cNvSpPr txBox="1"/>
          <p:nvPr/>
        </p:nvSpPr>
        <p:spPr>
          <a:xfrm>
            <a:off x="3276600" y="4886325"/>
            <a:ext cx="3962400" cy="368300"/>
          </a:xfrm>
          <a:prstGeom prst="rect">
            <a:avLst/>
          </a:prstGeom>
          <a:noFill/>
        </p:spPr>
        <p:txBody>
          <a:bodyPr anchor="ctr">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r>
              <a:rPr lang="en-US" altLang="el-GR" sz="1800" i="1">
                <a:latin typeface="Arial" panose="020B0604020202020204" pitchFamily="34" charset="0"/>
              </a:rPr>
              <a:t>(30</a:t>
            </a:r>
            <a:r>
              <a:rPr lang="el-GR" altLang="el-GR" sz="1800" i="1">
                <a:latin typeface="Arial" panose="020B0604020202020204" pitchFamily="34" charset="0"/>
              </a:rPr>
              <a:t>.</a:t>
            </a:r>
            <a:r>
              <a:rPr lang="en-US" altLang="el-GR" sz="1800" i="1">
                <a:latin typeface="Arial" panose="020B0604020202020204" pitchFamily="34" charset="0"/>
              </a:rPr>
              <a:t>000 x $100)</a:t>
            </a:r>
          </a:p>
        </p:txBody>
      </p:sp>
      <p:sp>
        <p:nvSpPr>
          <p:cNvPr id="16" name="Rectangle 1031">
            <a:extLst>
              <a:ext uri="{FF2B5EF4-FFF2-40B4-BE49-F238E27FC236}">
                <a16:creationId xmlns:a16="http://schemas.microsoft.com/office/drawing/2014/main" id="{E9A4953A-8D96-8EFA-8D07-77303717CD69}"/>
              </a:ext>
            </a:extLst>
          </p:cNvPr>
          <p:cNvSpPr txBox="1">
            <a:spLocks noChangeArrowheads="1"/>
          </p:cNvSpPr>
          <p:nvPr/>
        </p:nvSpPr>
        <p:spPr bwMode="auto">
          <a:xfrm>
            <a:off x="2057400" y="457200"/>
            <a:ext cx="8229600" cy="1003300"/>
          </a:xfrm>
          <a:prstGeom prst="rect">
            <a:avLst/>
          </a:prstGeom>
          <a:noFill/>
          <a:ln w="63500">
            <a:noFill/>
            <a:miter lim="800000"/>
            <a:headEnd/>
            <a:tailEnd/>
          </a:ln>
          <a:effectLst/>
        </p:spPr>
        <p:txBody>
          <a:bodyPr lIns="90488" tIns="44450" rIns="90488" bIns="44450">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r>
              <a:rPr lang="el-GR" altLang="el-GR" sz="3000" b="1">
                <a:solidFill>
                  <a:srgbClr val="0000BF"/>
                </a:solidFill>
                <a:latin typeface="Arial" panose="020B0604020202020204" pitchFamily="34" charset="0"/>
              </a:rPr>
              <a:t>Εφαρμογή</a:t>
            </a:r>
            <a:r>
              <a:rPr lang="en-US" altLang="el-GR" sz="3000" b="1">
                <a:solidFill>
                  <a:srgbClr val="0000BF"/>
                </a:solidFill>
                <a:latin typeface="Arial" panose="020B0604020202020204" pitchFamily="34" charset="0"/>
              </a:rPr>
              <a:t> </a:t>
            </a:r>
            <a:r>
              <a:rPr lang="el-GR" altLang="el-GR" sz="3000" b="1">
                <a:solidFill>
                  <a:srgbClr val="0000BF"/>
                </a:solidFill>
                <a:latin typeface="Arial" panose="020B0604020202020204" pitchFamily="34" charset="0"/>
              </a:rPr>
              <a:t>των ΓΠΛΑ για τη σωστή αναγνώριση των εσόδων</a:t>
            </a:r>
            <a:endParaRPr lang="en-US" altLang="el-GR" sz="3000" b="1">
              <a:solidFill>
                <a:srgbClr val="0000BF"/>
              </a:solidFill>
              <a:latin typeface="Arial" panose="020B0604020202020204" pitchFamily="34" charset="0"/>
            </a:endParaRPr>
          </a:p>
        </p:txBody>
      </p:sp>
      <p:sp>
        <p:nvSpPr>
          <p:cNvPr id="15" name="Footer Placeholder 8">
            <a:extLst>
              <a:ext uri="{FF2B5EF4-FFF2-40B4-BE49-F238E27FC236}">
                <a16:creationId xmlns:a16="http://schemas.microsoft.com/office/drawing/2014/main" id="{B2663B0C-094A-92E9-3E40-854F6B2AEF44}"/>
              </a:ext>
            </a:extLst>
          </p:cNvPr>
          <p:cNvSpPr txBox="1">
            <a:spLocks/>
          </p:cNvSpPr>
          <p:nvPr/>
        </p:nvSpPr>
        <p:spPr>
          <a:xfrm>
            <a:off x="3962400" y="6553200"/>
            <a:ext cx="4343400" cy="228600"/>
          </a:xfrm>
          <a:prstGeom prst="rect">
            <a:avLst/>
          </a:prstGeom>
        </p:spPr>
        <p:txBody>
          <a:bodyPr/>
          <a:lstStyle>
            <a:defPPr>
              <a:defRPr lang="en-US"/>
            </a:defPPr>
            <a:lvl1pPr algn="ctr"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800" dirty="0">
                <a:latin typeface="+mn-lt"/>
              </a:rPr>
              <a:t>Copyright ©2015 Pearson Education Inc. All rights reserved.  </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left)">
                                      <p:cBhvr>
                                        <p:cTn id="16" dur="500"/>
                                        <p:tgtEl>
                                          <p:spTgt spid="9"/>
                                        </p:tgtEl>
                                      </p:cBhvr>
                                    </p:animEffect>
                                  </p:childTnLst>
                                </p:cTn>
                              </p:par>
                            </p:childTnLst>
                          </p:cTn>
                        </p:par>
                        <p:par>
                          <p:cTn id="17" fill="hold" nodeType="afterGroup">
                            <p:stCondLst>
                              <p:cond delay="500"/>
                            </p:stCondLst>
                            <p:childTnLst>
                              <p:par>
                                <p:cTn id="18" presetID="22" presetClass="entr" presetSubtype="8" fill="hold"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ipe(left)">
                                      <p:cBhvr>
                                        <p:cTn id="20" dur="500"/>
                                        <p:tgtEl>
                                          <p:spTgt spid="12"/>
                                        </p:tgtEl>
                                      </p:cBhvr>
                                    </p:animEffect>
                                  </p:childTnLst>
                                </p:cTn>
                              </p:par>
                            </p:childTnLst>
                          </p:cTn>
                        </p:par>
                        <p:par>
                          <p:cTn id="21" fill="hold" nodeType="afterGroup">
                            <p:stCondLst>
                              <p:cond delay="1000"/>
                            </p:stCondLst>
                            <p:childTnLst>
                              <p:par>
                                <p:cTn id="22" presetID="22" presetClass="entr" presetSubtype="8" fill="hold" nodeType="after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left)">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2" grpId="0"/>
      <p:bldP spid="13"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3EC453-BF30-C7BE-5194-42322FED2883}"/>
              </a:ext>
            </a:extLst>
          </p:cNvPr>
          <p:cNvSpPr>
            <a:spLocks noGrp="1"/>
          </p:cNvSpPr>
          <p:nvPr>
            <p:ph type="title"/>
          </p:nvPr>
        </p:nvSpPr>
        <p:spPr>
          <a:xfrm>
            <a:off x="1294362" y="179368"/>
            <a:ext cx="9603275" cy="445783"/>
          </a:xfrm>
        </p:spPr>
        <p:txBody>
          <a:bodyPr>
            <a:normAutofit fontScale="90000"/>
          </a:bodyPr>
          <a:lstStyle/>
          <a:p>
            <a:pPr algn="ctr"/>
            <a:r>
              <a:rPr lang="el-GR" b="1" dirty="0"/>
              <a:t>ΜΕΡΟΣ ΤΩΝ ΔΙΑΦΑΝΕΙΩΝ ΠΡΟΕΡΧΕΤΑΙ ΑΠΟ</a:t>
            </a:r>
          </a:p>
        </p:txBody>
      </p:sp>
    </p:spTree>
    <p:extLst>
      <p:ext uri="{BB962C8B-B14F-4D97-AF65-F5344CB8AC3E}">
        <p14:creationId xmlns:p14="http://schemas.microsoft.com/office/powerpoint/2010/main" val="2418349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l-GR" sz="4400" dirty="0"/>
              <a:t>ΤΑΜΕΙΑΚΗ ΒΑΣΗ</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4</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1765300" y="1266444"/>
            <a:ext cx="9803363" cy="4325112"/>
          </a:xfrm>
          <a:prstGeom prst="rect">
            <a:avLst/>
          </a:prstGeom>
        </p:spPr>
        <p:txBody>
          <a:bodyPr>
            <a:norm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buFont typeface="Wingdings" panose="05000000000000000000" pitchFamily="2" charset="2"/>
              <a:buChar char="§"/>
            </a:pPr>
            <a:r>
              <a:rPr lang="el-GR" altLang="el-GR" sz="2400" dirty="0">
                <a:latin typeface="Century Gothic" panose="020B0502020202020204" pitchFamily="34" charset="0"/>
                <a:cs typeface="Times New Roman" panose="02020603050405020304" pitchFamily="18" charset="0"/>
              </a:rPr>
              <a:t>Η ταμειακή </a:t>
            </a:r>
            <a:r>
              <a:rPr lang="el-GR" altLang="el-GR" sz="2400" b="1" dirty="0">
                <a:solidFill>
                  <a:srgbClr val="0070C0"/>
                </a:solidFill>
                <a:latin typeface="Century Gothic" panose="020B0502020202020204" pitchFamily="34" charset="0"/>
                <a:cs typeface="Times New Roman" panose="02020603050405020304" pitchFamily="18" charset="0"/>
              </a:rPr>
              <a:t>βάση της λογιστικής </a:t>
            </a:r>
            <a:r>
              <a:rPr lang="el-GR" altLang="el-GR" sz="2400" dirty="0">
                <a:latin typeface="Century Gothic" panose="020B0502020202020204" pitchFamily="34" charset="0"/>
                <a:cs typeface="Times New Roman" panose="02020603050405020304" pitchFamily="18" charset="0"/>
              </a:rPr>
              <a:t>αναφέρεται στη λογιστική αναγνώριση των εσόδων που γίνεται η </a:t>
            </a:r>
            <a:r>
              <a:rPr lang="el-GR" altLang="el-GR" sz="2400" b="1" dirty="0">
                <a:latin typeface="Century Gothic" panose="020B0502020202020204" pitchFamily="34" charset="0"/>
                <a:cs typeface="Times New Roman" panose="02020603050405020304" pitchFamily="18" charset="0"/>
              </a:rPr>
              <a:t>ταμειακή είσπραξη </a:t>
            </a:r>
            <a:r>
              <a:rPr lang="el-GR" altLang="el-GR" sz="2400" dirty="0">
                <a:latin typeface="Century Gothic" panose="020B0502020202020204" pitchFamily="34" charset="0"/>
                <a:cs typeface="Times New Roman" panose="02020603050405020304" pitchFamily="18" charset="0"/>
              </a:rPr>
              <a:t>και των εξόδων την περίοδο που γίνεται η </a:t>
            </a:r>
            <a:r>
              <a:rPr lang="el-GR" altLang="el-GR" sz="2400" b="1" dirty="0">
                <a:latin typeface="Century Gothic" panose="020B0502020202020204" pitchFamily="34" charset="0"/>
                <a:cs typeface="Times New Roman" panose="02020603050405020304" pitchFamily="18" charset="0"/>
              </a:rPr>
              <a:t>ταμειακή πληρωμή</a:t>
            </a:r>
            <a:r>
              <a:rPr lang="el-GR" altLang="el-GR" sz="2400" dirty="0">
                <a:latin typeface="Century Gothic" panose="020B0502020202020204" pitchFamily="34" charset="0"/>
                <a:cs typeface="Times New Roman" panose="02020603050405020304" pitchFamily="18" charset="0"/>
              </a:rPr>
              <a:t>.</a:t>
            </a:r>
          </a:p>
          <a:p>
            <a:pPr algn="just">
              <a:buFont typeface="Wingdings" panose="05000000000000000000" pitchFamily="2" charset="2"/>
              <a:buChar char="§"/>
            </a:pPr>
            <a:endParaRPr lang="el-GR" altLang="el-GR" sz="2400" dirty="0">
              <a:latin typeface="Century Gothic" panose="020B0502020202020204" pitchFamily="34" charset="0"/>
              <a:cs typeface="Times New Roman" panose="02020603050405020304" pitchFamily="18" charset="0"/>
            </a:endParaRPr>
          </a:p>
          <a:p>
            <a:pPr algn="just">
              <a:buFont typeface="Wingdings" panose="05000000000000000000" pitchFamily="2" charset="2"/>
              <a:buChar char="§"/>
            </a:pPr>
            <a:endParaRPr lang="el-GR" altLang="el-GR" sz="2400" dirty="0">
              <a:latin typeface="Century Gothic" panose="020B0502020202020204" pitchFamily="34" charset="0"/>
              <a:cs typeface="Times New Roman" panose="02020603050405020304" pitchFamily="18" charset="0"/>
            </a:endParaRPr>
          </a:p>
          <a:p>
            <a:pPr algn="just">
              <a:buFont typeface="Wingdings" panose="05000000000000000000" pitchFamily="2" charset="2"/>
              <a:buChar char="§"/>
            </a:pPr>
            <a:r>
              <a:rPr lang="el-GR" altLang="el-GR" sz="2400" dirty="0">
                <a:latin typeface="Century Gothic" panose="020B0502020202020204" pitchFamily="34" charset="0"/>
                <a:cs typeface="Times New Roman" panose="02020603050405020304" pitchFamily="18" charset="0"/>
              </a:rPr>
              <a:t>Σύμφωνα με τη δεδουλευμένη λογιστική, τα έσοδα και τα έξοδα καταχωρούνται</a:t>
            </a:r>
            <a:r>
              <a:rPr lang="en-US" altLang="el-GR" sz="2400" dirty="0">
                <a:latin typeface="Century Gothic" panose="020B0502020202020204" pitchFamily="34" charset="0"/>
                <a:cs typeface="Times New Roman" panose="02020603050405020304" pitchFamily="18" charset="0"/>
              </a:rPr>
              <a:t>, </a:t>
            </a:r>
            <a:r>
              <a:rPr lang="el-GR" altLang="el-GR" sz="2400" dirty="0">
                <a:latin typeface="Century Gothic" panose="020B0502020202020204" pitchFamily="34" charset="0"/>
                <a:cs typeface="Times New Roman" panose="02020603050405020304" pitchFamily="18" charset="0"/>
              </a:rPr>
              <a:t>όταν πραγματοποιούνται και όχι όταν εισπράττονται ή πληρώνονται.</a:t>
            </a:r>
            <a:endParaRPr lang="en-US" altLang="el-GR" sz="2400" dirty="0">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34268382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21">
            <a:extLst>
              <a:ext uri="{FF2B5EF4-FFF2-40B4-BE49-F238E27FC236}">
                <a16:creationId xmlns:a16="http://schemas.microsoft.com/office/drawing/2014/main" id="{52681301-0DE6-349A-732A-6B6CEBAC3C7B}"/>
              </a:ext>
            </a:extLst>
          </p:cNvPr>
          <p:cNvSpPr txBox="1">
            <a:spLocks noChangeArrowheads="1"/>
          </p:cNvSpPr>
          <p:nvPr/>
        </p:nvSpPr>
        <p:spPr bwMode="auto">
          <a:xfrm>
            <a:off x="8305800" y="4711540"/>
            <a:ext cx="3581400" cy="85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spcBef>
                <a:spcPct val="5000"/>
              </a:spcBef>
            </a:pPr>
            <a:r>
              <a:rPr lang="en-US" altLang="en-US" sz="1200" b="1" dirty="0">
                <a:latin typeface="Arial" panose="020B0604020202020204" pitchFamily="34" charset="0"/>
              </a:rPr>
              <a:t>Prepared by</a:t>
            </a:r>
          </a:p>
          <a:p>
            <a:pPr algn="ctr">
              <a:spcBef>
                <a:spcPct val="5000"/>
              </a:spcBef>
            </a:pPr>
            <a:r>
              <a:rPr lang="en-US" altLang="en-US" sz="1200" b="1" dirty="0">
                <a:latin typeface="Arial" panose="020B0604020202020204" pitchFamily="34" charset="0"/>
              </a:rPr>
              <a:t>Coby Harmon</a:t>
            </a:r>
          </a:p>
          <a:p>
            <a:pPr algn="ctr">
              <a:spcBef>
                <a:spcPct val="5000"/>
              </a:spcBef>
            </a:pPr>
            <a:r>
              <a:rPr lang="en-US" altLang="en-US" sz="1200" b="1" dirty="0">
                <a:latin typeface="Arial" panose="020B0604020202020204" pitchFamily="34" charset="0"/>
              </a:rPr>
              <a:t>University of California, Santa Barbara</a:t>
            </a:r>
          </a:p>
          <a:p>
            <a:pPr algn="ctr">
              <a:spcBef>
                <a:spcPct val="5000"/>
              </a:spcBef>
            </a:pPr>
            <a:r>
              <a:rPr lang="en-US" altLang="en-US" sz="1200" b="1" dirty="0">
                <a:latin typeface="Arial" panose="020B0604020202020204" pitchFamily="34" charset="0"/>
              </a:rPr>
              <a:t>Westmont College</a:t>
            </a:r>
          </a:p>
        </p:txBody>
      </p:sp>
      <p:sp>
        <p:nvSpPr>
          <p:cNvPr id="22" name="Footer Placeholder 8">
            <a:extLst>
              <a:ext uri="{FF2B5EF4-FFF2-40B4-BE49-F238E27FC236}">
                <a16:creationId xmlns:a16="http://schemas.microsoft.com/office/drawing/2014/main" id="{C7F17215-2944-63D4-8241-10375E4F1506}"/>
              </a:ext>
            </a:extLst>
          </p:cNvPr>
          <p:cNvSpPr txBox="1">
            <a:spLocks/>
          </p:cNvSpPr>
          <p:nvPr/>
        </p:nvSpPr>
        <p:spPr>
          <a:xfrm>
            <a:off x="-422987" y="4323184"/>
            <a:ext cx="4343400" cy="228600"/>
          </a:xfrm>
          <a:prstGeom prst="rect">
            <a:avLst/>
          </a:prstGeom>
        </p:spPr>
        <p:txBody>
          <a:bodyPr/>
          <a:lstStyle>
            <a:defPPr>
              <a:defRPr lang="en-US"/>
            </a:defPPr>
            <a:lvl1pPr algn="ctr"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800" dirty="0">
                <a:latin typeface="+mn-lt"/>
              </a:rPr>
              <a:t>Copyright ©2015 Pearson Education Inc. All rights reserved. </a:t>
            </a:r>
          </a:p>
        </p:txBody>
      </p:sp>
      <p:pic>
        <p:nvPicPr>
          <p:cNvPr id="15363" name="Picture 1">
            <a:extLst>
              <a:ext uri="{FF2B5EF4-FFF2-40B4-BE49-F238E27FC236}">
                <a16:creationId xmlns:a16="http://schemas.microsoft.com/office/drawing/2014/main" id="{FE7DB3EA-F114-F23A-0E4C-A5CE251B571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0"/>
            <a:ext cx="4889500" cy="6256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5</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1981199" y="1122310"/>
            <a:ext cx="9803363" cy="4325112"/>
          </a:xfrm>
          <a:prstGeom prst="rect">
            <a:avLst/>
          </a:prstGeom>
        </p:spPr>
        <p:txBody>
          <a:bodyPr>
            <a:norm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400" kern="0" dirty="0">
                <a:latin typeface="Cambria" panose="02040503050406030204" pitchFamily="18" charset="0"/>
                <a:ea typeface="Cambria" panose="02040503050406030204" pitchFamily="18" charset="0"/>
              </a:rPr>
              <a:t>ΟΜΑΔΑ 7 ΣΥΜΜΕΤΕΧΕΙ ΣΤΗΝ ΚΑΤΑΣΤΑΣΗ ΑΠΟΤΕΛΕΣΜΑΤΩΝ ΧΡΗΣΕΩΣ</a:t>
            </a:r>
          </a:p>
          <a:p>
            <a:pPr marL="0" algn="just">
              <a:buNone/>
            </a:pPr>
            <a:endParaRPr lang="el-GR" sz="2400" b="1" kern="0" dirty="0">
              <a:latin typeface="Cambria" panose="02040503050406030204" pitchFamily="18" charset="0"/>
              <a:ea typeface="Cambria" panose="02040503050406030204" pitchFamily="18" charset="0"/>
            </a:endParaRPr>
          </a:p>
          <a:p>
            <a:pPr marL="0" algn="just">
              <a:buNone/>
            </a:pPr>
            <a:r>
              <a:rPr lang="el-GR" sz="2400" b="1" kern="0" dirty="0">
                <a:latin typeface="Cambria" panose="02040503050406030204" pitchFamily="18" charset="0"/>
                <a:ea typeface="Cambria" panose="02040503050406030204" pitchFamily="18" charset="0"/>
              </a:rPr>
              <a:t>ΣΟΣ ΜΠΟΡΕΙ ΝΑ ΣΥΜΜΕΤΕΧΕΙ ΣΤΟΝ ΙΣΟΛΟΓΙΣΜΟ ΣΕ ΜΟΡΦΗ ΑΠΑΙΤΗΣΗΣ Η’ ΥΠΟΧΡΕΩΣΗΣ ΠΟΤΕ???</a:t>
            </a:r>
          </a:p>
          <a:p>
            <a:pPr marL="0" algn="just">
              <a:buNone/>
            </a:pPr>
            <a:endParaRPr lang="el-GR" sz="2400" b="1" kern="0" dirty="0">
              <a:latin typeface="Cambria" panose="02040503050406030204" pitchFamily="18" charset="0"/>
              <a:ea typeface="Cambria" panose="02040503050406030204" pitchFamily="18" charset="0"/>
            </a:endParaRPr>
          </a:p>
          <a:p>
            <a:pPr marL="0" algn="just">
              <a:buNone/>
            </a:pPr>
            <a:r>
              <a:rPr lang="el-GR" sz="2400" b="1" kern="0" dirty="0">
                <a:latin typeface="Cambria" panose="02040503050406030204" pitchFamily="18" charset="0"/>
                <a:ea typeface="Cambria" panose="02040503050406030204" pitchFamily="18" charset="0"/>
              </a:rPr>
              <a:t>ΣΕ ΕΠΙΠΕΔΟ ΕΛΛΗΝΙΚΗΣ ΠΡΑΓΜΑΤΙΚΟΤΗΤΑΣ ΤΟ ΜΕΓΑΛΟ </a:t>
            </a:r>
            <a:r>
              <a:rPr lang="en-US" sz="2400" b="1" kern="0" dirty="0">
                <a:latin typeface="Cambria" panose="02040503050406030204" pitchFamily="18" charset="0"/>
                <a:ea typeface="Cambria" panose="02040503050406030204" pitchFamily="18" charset="0"/>
              </a:rPr>
              <a:t>DISCREPANCY </a:t>
            </a:r>
            <a:r>
              <a:rPr lang="el-GR" sz="2400" b="1" kern="0" dirty="0">
                <a:latin typeface="Cambria" panose="02040503050406030204" pitchFamily="18" charset="0"/>
                <a:ea typeface="Cambria" panose="02040503050406030204" pitchFamily="18" charset="0"/>
              </a:rPr>
              <a:t>ΕΊΝΑΙ ΣΕ ΕΠΙΠΕΔΟ ΕΚΡΟΩΝ (ΕΣΟΔΩΝ ΦΠΑ) ΚΑΙ ΦΟΡΟΛΟΓΗΤΕΩΝ ΕΣΟΔΩΝ (ΚΦΕ)</a:t>
            </a:r>
            <a:endParaRPr lang="en-US" sz="24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603496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6</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1981199" y="1122310"/>
            <a:ext cx="9803363" cy="4325112"/>
          </a:xfrm>
          <a:prstGeom prst="rect">
            <a:avLst/>
          </a:prstGeom>
        </p:spPr>
        <p:txBody>
          <a:bodyPr>
            <a:norm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400" kern="0" dirty="0">
                <a:latin typeface="Cambria" panose="02040503050406030204" pitchFamily="18" charset="0"/>
                <a:ea typeface="Cambria" panose="02040503050406030204" pitchFamily="18" charset="0"/>
              </a:rPr>
              <a:t>ΓΙΑ ΤΟΝ ΦΠΑ ΤΟ ΕΣΟΔΟ ΑΝΑΓΝΩΡΙΖΕΤΑΙ ΚΑΙ ΑΠΕΙΚΟΝΙΖΕΤΑΙ ΣΤΗΝ ΠΕΡΙΟΔΙΚΗ ΜΕ ΤΗΝ ΕΚΔΟΣΗ ΤΟΥ ΠΑΡΑΣΤΑΤΙΚΟΥ!!!!</a:t>
            </a:r>
          </a:p>
          <a:p>
            <a:pPr marL="0" algn="just">
              <a:buNone/>
            </a:pPr>
            <a:endParaRPr lang="el-GR" sz="2400" b="1" kern="0" dirty="0">
              <a:latin typeface="Cambria" panose="02040503050406030204" pitchFamily="18" charset="0"/>
              <a:ea typeface="Cambria" panose="02040503050406030204" pitchFamily="18" charset="0"/>
            </a:endParaRPr>
          </a:p>
          <a:p>
            <a:pPr marL="0" algn="just">
              <a:buNone/>
            </a:pPr>
            <a:r>
              <a:rPr lang="el-GR" sz="2400" b="1" kern="0" dirty="0">
                <a:latin typeface="Cambria" panose="02040503050406030204" pitchFamily="18" charset="0"/>
                <a:ea typeface="Cambria" panose="02040503050406030204" pitchFamily="18" charset="0"/>
              </a:rPr>
              <a:t>ΣΕ ΕΠΙΠΕΔΟ ΕΙΣΟΔΗΜΑΤΟΣ ΚΑΙ ΑΠΕΙΚΟΝΙΣΗΣ ΕΙΚΟΝΟΜΙΚΩΝ ΚΑΤΑΣΤΑΣΕΩΝ (ΕΆΝ ΤΑ ΕΛΠ ΤΑΥΤΙΖΟΝΤΑΙ ΜΕ ΤΟΝ ΚΦΕ) ΠΑΜΕ ΤΗΝ ΠΕΡΙΓΡΑΦΗ ΤΟΥ ΕΣΟΔΟΥ</a:t>
            </a:r>
            <a:endParaRPr lang="en-US" sz="24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99931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7</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4325112"/>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500" kern="0" dirty="0">
                <a:latin typeface="Cambria" panose="02040503050406030204" pitchFamily="18" charset="0"/>
                <a:ea typeface="Cambria" panose="02040503050406030204" pitchFamily="18" charset="0"/>
              </a:rPr>
              <a:t>ΟΜΑΔΑ 7 – ΕΝΑΡΞΗ ΚΑΤΑΣΤΑΣΤΑΣΗΣ ΑΠΟΤΕΛΕΣΜΑΤΩΝ ΧΡΗΣΕΩΣ ΜΕΧΡΙ ΤΟΝ 73</a:t>
            </a:r>
          </a:p>
          <a:p>
            <a:pPr marL="0" algn="just">
              <a:buNone/>
            </a:pPr>
            <a:r>
              <a:rPr lang="el-GR" sz="2200" b="1" kern="0" dirty="0">
                <a:latin typeface="Cambria" panose="02040503050406030204" pitchFamily="18" charset="0"/>
                <a:ea typeface="Cambria" panose="02040503050406030204" pitchFamily="18" charset="0"/>
              </a:rPr>
              <a:t>70 Πωλήσεις εμπορευμάτων</a:t>
            </a:r>
          </a:p>
          <a:p>
            <a:pPr marL="0" algn="just">
              <a:buNone/>
            </a:pPr>
            <a:r>
              <a:rPr lang="el-GR" sz="2200" b="1" kern="0" dirty="0">
                <a:latin typeface="Cambria" panose="02040503050406030204" pitchFamily="18" charset="0"/>
                <a:ea typeface="Cambria" panose="02040503050406030204" pitchFamily="18" charset="0"/>
              </a:rPr>
              <a:t>71 Πωλήσεις προϊόντων έτοιμων και ημιτελών</a:t>
            </a:r>
          </a:p>
          <a:p>
            <a:pPr marL="0" algn="just">
              <a:buNone/>
            </a:pPr>
            <a:r>
              <a:rPr lang="el-GR" sz="2200" b="1" kern="0" dirty="0">
                <a:latin typeface="Cambria" panose="02040503050406030204" pitchFamily="18" charset="0"/>
                <a:ea typeface="Cambria" panose="02040503050406030204" pitchFamily="18" charset="0"/>
              </a:rPr>
              <a:t>72 Πωλήσεις λοιπών αποθεμάτων και άχρηστου υλικού</a:t>
            </a:r>
          </a:p>
          <a:p>
            <a:pPr marL="0" algn="just">
              <a:buNone/>
            </a:pPr>
            <a:r>
              <a:rPr lang="el-GR" sz="2200" b="1" kern="0" dirty="0">
                <a:latin typeface="Cambria" panose="02040503050406030204" pitchFamily="18" charset="0"/>
                <a:ea typeface="Cambria" panose="02040503050406030204" pitchFamily="18" charset="0"/>
              </a:rPr>
              <a:t>73 Πωλήσεις υπηρεσιών (έσοδα από παροχή υπηρεσιών)</a:t>
            </a:r>
          </a:p>
          <a:p>
            <a:pPr marL="0" algn="just">
              <a:buNone/>
            </a:pPr>
            <a:r>
              <a:rPr lang="el-GR" sz="2200" b="1" kern="0" dirty="0">
                <a:latin typeface="Cambria" panose="02040503050406030204" pitchFamily="18" charset="0"/>
                <a:ea typeface="Cambria" panose="02040503050406030204" pitchFamily="18" charset="0"/>
              </a:rPr>
              <a:t>74 Επιχορηγήσεις και διάφορα έσοδα πωλήσεων</a:t>
            </a:r>
          </a:p>
          <a:p>
            <a:pPr marL="0" algn="just">
              <a:buNone/>
            </a:pPr>
            <a:r>
              <a:rPr lang="el-GR" sz="2200" b="1" kern="0" dirty="0">
                <a:latin typeface="Cambria" panose="02040503050406030204" pitchFamily="18" charset="0"/>
                <a:ea typeface="Cambria" panose="02040503050406030204" pitchFamily="18" charset="0"/>
              </a:rPr>
              <a:t>75 Έσοδα παρεπόμενων ασχολιών</a:t>
            </a:r>
          </a:p>
          <a:p>
            <a:pPr marL="0" algn="just">
              <a:buNone/>
            </a:pPr>
            <a:r>
              <a:rPr lang="el-GR" sz="2200" b="1" kern="0" dirty="0">
                <a:latin typeface="Cambria" panose="02040503050406030204" pitchFamily="18" charset="0"/>
                <a:ea typeface="Cambria" panose="02040503050406030204" pitchFamily="18" charset="0"/>
              </a:rPr>
              <a:t>76 Έσοδα κεφαλαίων</a:t>
            </a:r>
          </a:p>
          <a:p>
            <a:pPr marL="0" algn="just">
              <a:buNone/>
            </a:pPr>
            <a:r>
              <a:rPr lang="el-GR" sz="2200" b="1" kern="0" dirty="0">
                <a:latin typeface="Cambria" panose="02040503050406030204" pitchFamily="18" charset="0"/>
                <a:ea typeface="Cambria" panose="02040503050406030204" pitchFamily="18" charset="0"/>
              </a:rPr>
              <a:t>78 </a:t>
            </a:r>
            <a:r>
              <a:rPr lang="el-GR" sz="2200" b="1" kern="0" dirty="0" err="1">
                <a:latin typeface="Cambria" panose="02040503050406030204" pitchFamily="18" charset="0"/>
                <a:ea typeface="Cambria" panose="02040503050406030204" pitchFamily="18" charset="0"/>
              </a:rPr>
              <a:t>Ιδιοπαραγωγή</a:t>
            </a:r>
            <a:r>
              <a:rPr lang="el-GR" sz="2200" b="1" kern="0" dirty="0">
                <a:latin typeface="Cambria" panose="02040503050406030204" pitchFamily="18" charset="0"/>
                <a:ea typeface="Cambria" panose="02040503050406030204" pitchFamily="18" charset="0"/>
              </a:rPr>
              <a:t> παγίων-Τεκμαρτά έσοδα από </a:t>
            </a:r>
            <a:r>
              <a:rPr lang="el-GR" sz="2200" b="1" kern="0" dirty="0" err="1">
                <a:latin typeface="Cambria" panose="02040503050406030204" pitchFamily="18" charset="0"/>
                <a:ea typeface="Cambria" panose="02040503050406030204" pitchFamily="18" charset="0"/>
              </a:rPr>
              <a:t>αυτοπαραδόσεις</a:t>
            </a:r>
            <a:r>
              <a:rPr lang="el-GR" sz="2200" b="1" kern="0" dirty="0">
                <a:latin typeface="Cambria" panose="02040503050406030204" pitchFamily="18" charset="0"/>
                <a:ea typeface="Cambria" panose="02040503050406030204" pitchFamily="18" charset="0"/>
              </a:rPr>
              <a:t> ή</a:t>
            </a:r>
          </a:p>
          <a:p>
            <a:pPr marL="0" algn="just">
              <a:buNone/>
            </a:pPr>
            <a:r>
              <a:rPr lang="el-GR" sz="2200" b="1" kern="0" dirty="0">
                <a:latin typeface="Cambria" panose="02040503050406030204" pitchFamily="18" charset="0"/>
                <a:ea typeface="Cambria" panose="02040503050406030204" pitchFamily="18" charset="0"/>
              </a:rPr>
              <a:t>     καταστροφές αποθεμάτων</a:t>
            </a:r>
          </a:p>
          <a:p>
            <a:pPr marL="0" algn="just">
              <a:buNone/>
            </a:pPr>
            <a:r>
              <a:rPr lang="el-GR" sz="2200" b="1" kern="0" dirty="0">
                <a:latin typeface="Cambria" panose="02040503050406030204" pitchFamily="18" charset="0"/>
                <a:ea typeface="Cambria" panose="02040503050406030204" pitchFamily="18" charset="0"/>
              </a:rPr>
              <a:t>79 Οργανικά έσοδα κατ' είδος υποκαταστημάτων ή άλλων κέντρων</a:t>
            </a:r>
            <a:endParaRPr lang="en-US" sz="22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89172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8</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4325112"/>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500" kern="0" dirty="0">
                <a:latin typeface="Cambria" panose="02040503050406030204" pitchFamily="18" charset="0"/>
                <a:ea typeface="Cambria" panose="02040503050406030204" pitchFamily="18" charset="0"/>
              </a:rPr>
              <a:t>ΟΜΑΔΑ 7</a:t>
            </a:r>
          </a:p>
          <a:p>
            <a:pPr marL="0" algn="just">
              <a:buNone/>
            </a:pPr>
            <a:r>
              <a:rPr lang="el-GR" sz="2500" b="1" kern="0" dirty="0">
                <a:latin typeface="Cambria" panose="02040503050406030204" pitchFamily="18" charset="0"/>
                <a:ea typeface="Cambria" panose="02040503050406030204" pitchFamily="18" charset="0"/>
              </a:rPr>
              <a:t>70 Πωλήσεις εμπορευμάτων</a:t>
            </a:r>
          </a:p>
          <a:p>
            <a:pPr marL="0" algn="just">
              <a:buNone/>
            </a:pPr>
            <a:r>
              <a:rPr lang="el-GR" sz="2500" b="1" kern="0" dirty="0">
                <a:latin typeface="Cambria" panose="02040503050406030204" pitchFamily="18" charset="0"/>
                <a:ea typeface="Cambria" panose="02040503050406030204" pitchFamily="18" charset="0"/>
              </a:rPr>
              <a:t>71 Πωλήσεις προϊόντων έτοιμων και ημιτελών</a:t>
            </a:r>
          </a:p>
          <a:p>
            <a:pPr marL="0" algn="just">
              <a:buNone/>
            </a:pPr>
            <a:endParaRPr lang="el-GR" sz="2500" b="1" kern="0" dirty="0">
              <a:latin typeface="Cambria" panose="02040503050406030204" pitchFamily="18" charset="0"/>
              <a:ea typeface="Cambria" panose="02040503050406030204" pitchFamily="18" charset="0"/>
            </a:endParaRPr>
          </a:p>
          <a:p>
            <a:pPr marL="0" algn="just">
              <a:buNone/>
            </a:pPr>
            <a:r>
              <a:rPr lang="el-GR" sz="2500" b="1" kern="0" dirty="0">
                <a:latin typeface="Cambria" panose="02040503050406030204" pitchFamily="18" charset="0"/>
                <a:ea typeface="Cambria" panose="02040503050406030204" pitchFamily="18" charset="0"/>
              </a:rPr>
              <a:t>ΠΡΟΫΠΟΘΕΤΕΙ ΕΜΠΟΡΙΚΗ Η’ ΠΑΡΑΓΩΓΙΚΗ ΕΠΙΧΕΙΡΗΣΗ</a:t>
            </a:r>
          </a:p>
          <a:p>
            <a:pPr marL="0" algn="just">
              <a:buNone/>
            </a:pPr>
            <a:r>
              <a:rPr lang="el-GR" sz="2500" b="1" kern="0" dirty="0">
                <a:latin typeface="Cambria" panose="02040503050406030204" pitchFamily="18" charset="0"/>
                <a:ea typeface="Cambria" panose="02040503050406030204" pitchFamily="18" charset="0"/>
              </a:rPr>
              <a:t>ΕΊΝΑΙ ΑΝΤΙΚΕΙΜΕΝΟ ΚΑΙ ΤΩΝ </a:t>
            </a:r>
            <a:r>
              <a:rPr lang="en-US" sz="2500" b="1" kern="0" dirty="0">
                <a:latin typeface="Cambria" panose="02040503050406030204" pitchFamily="18" charset="0"/>
                <a:ea typeface="Cambria" panose="02040503050406030204" pitchFamily="18" charset="0"/>
              </a:rPr>
              <a:t>INCOTERMS</a:t>
            </a:r>
          </a:p>
          <a:p>
            <a:pPr marL="0" algn="just">
              <a:buNone/>
            </a:pPr>
            <a:r>
              <a:rPr lang="el-GR" sz="2500" b="1" kern="0" dirty="0">
                <a:latin typeface="Cambria" panose="02040503050406030204" pitchFamily="18" charset="0"/>
                <a:ea typeface="Cambria" panose="02040503050406030204" pitchFamily="18" charset="0"/>
              </a:rPr>
              <a:t>ΠΑΡΑΚΟΛΟΥΘΕΙ ΑΠΟΘΗΚΗ </a:t>
            </a:r>
          </a:p>
          <a:p>
            <a:pPr marL="0" algn="just">
              <a:buNone/>
            </a:pPr>
            <a:r>
              <a:rPr lang="el-GR" sz="2500" b="1" kern="0" dirty="0">
                <a:latin typeface="Cambria" panose="02040503050406030204" pitchFamily="18" charset="0"/>
                <a:ea typeface="Cambria" panose="02040503050406030204" pitchFamily="18" charset="0"/>
              </a:rPr>
              <a:t>ΑΝΤΙΘΕΤΟΣ ΚΟΣΤΟΣ ΠΩΛΗΘΕΝΤΩΝ</a:t>
            </a:r>
          </a:p>
          <a:p>
            <a:pPr marL="0" algn="just">
              <a:buNone/>
            </a:pPr>
            <a:endParaRPr lang="el-GR" sz="2500" b="1" kern="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348638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514600" y="188913"/>
            <a:ext cx="7912100" cy="1143000"/>
          </a:xfrm>
          <a:prstGeom prst="rect">
            <a:avLst/>
          </a:prstGeom>
        </p:spPr>
        <p:txBody>
          <a:bodyPr>
            <a:normAutofit fontScale="97500"/>
          </a:bodyPr>
          <a:lst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a:lstStyle>
          <a:p>
            <a:pPr algn="ctr"/>
            <a:r>
              <a:rPr lang="en-US" sz="4400" dirty="0"/>
              <a:t>REVENUES - </a:t>
            </a:r>
            <a:r>
              <a:rPr lang="el-GR" sz="4400" dirty="0"/>
              <a:t>ΕΣΟΔΑ</a:t>
            </a:r>
            <a:endParaRPr lang="el-GR" dirty="0"/>
          </a:p>
        </p:txBody>
      </p:sp>
      <p:sp>
        <p:nvSpPr>
          <p:cNvPr id="3" name="Slide Number Placeholder 2"/>
          <p:cNvSpPr>
            <a:spLocks noGrp="1"/>
          </p:cNvSpPr>
          <p:nvPr>
            <p:ph type="sldNum" sz="quarter" idx="11"/>
          </p:nvPr>
        </p:nvSpPr>
        <p:spPr/>
        <p:txBody>
          <a:bodyPr/>
          <a:lstStyle/>
          <a:p>
            <a:pPr>
              <a:defRPr/>
            </a:pPr>
            <a:fld id="{4F83A236-E7C8-40E7-A1A3-FC5BDB44FF83}" type="slidenum">
              <a:rPr lang="en-US" smtClean="0"/>
              <a:pPr>
                <a:defRPr/>
              </a:pPr>
              <a:t>9</a:t>
            </a:fld>
            <a:endParaRPr lang="en-CA" dirty="0"/>
          </a:p>
        </p:txBody>
      </p:sp>
      <p:sp>
        <p:nvSpPr>
          <p:cNvPr id="10" name="Θέση περιεχομένου 2">
            <a:extLst>
              <a:ext uri="{FF2B5EF4-FFF2-40B4-BE49-F238E27FC236}">
                <a16:creationId xmlns:a16="http://schemas.microsoft.com/office/drawing/2014/main" id="{A5784A08-DBED-F340-8F75-A8E3E38A9BD0}"/>
              </a:ext>
            </a:extLst>
          </p:cNvPr>
          <p:cNvSpPr txBox="1">
            <a:spLocks/>
          </p:cNvSpPr>
          <p:nvPr/>
        </p:nvSpPr>
        <p:spPr>
          <a:xfrm>
            <a:off x="408992" y="898376"/>
            <a:ext cx="11374015" cy="4325112"/>
          </a:xfrm>
          <a:prstGeom prst="rect">
            <a:avLst/>
          </a:prstGeom>
        </p:spPr>
        <p:txBody>
          <a:bodyPr>
            <a:noAutofit/>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algn="just">
              <a:buNone/>
            </a:pPr>
            <a:r>
              <a:rPr lang="el-GR" sz="2500" kern="0" dirty="0">
                <a:latin typeface="Cambria" panose="02040503050406030204" pitchFamily="18" charset="0"/>
                <a:ea typeface="Cambria" panose="02040503050406030204" pitchFamily="18" charset="0"/>
              </a:rPr>
              <a:t>ΟΜΑΔΑ 7</a:t>
            </a:r>
          </a:p>
          <a:p>
            <a:pPr marL="0" algn="just">
              <a:buNone/>
            </a:pPr>
            <a:r>
              <a:rPr lang="el-GR" sz="2500" b="1" kern="0" dirty="0">
                <a:latin typeface="Cambria" panose="02040503050406030204" pitchFamily="18" charset="0"/>
                <a:ea typeface="Cambria" panose="02040503050406030204" pitchFamily="18" charset="0"/>
              </a:rPr>
              <a:t>72 Πωλήσεις λοιπών αποθεμάτων και άχρηστου υλικού</a:t>
            </a:r>
          </a:p>
          <a:p>
            <a:pPr marL="0" algn="just">
              <a:buNone/>
            </a:pPr>
            <a:r>
              <a:rPr lang="el-GR" sz="2500" b="1" kern="0" dirty="0">
                <a:latin typeface="Cambria" panose="02040503050406030204" pitchFamily="18" charset="0"/>
                <a:ea typeface="Cambria" panose="02040503050406030204" pitchFamily="18" charset="0"/>
              </a:rPr>
              <a:t>78 </a:t>
            </a:r>
            <a:r>
              <a:rPr lang="el-GR" sz="2500" b="1" kern="0" dirty="0" err="1">
                <a:latin typeface="Cambria" panose="02040503050406030204" pitchFamily="18" charset="0"/>
                <a:ea typeface="Cambria" panose="02040503050406030204" pitchFamily="18" charset="0"/>
              </a:rPr>
              <a:t>Ιδιοπαραγωγή</a:t>
            </a:r>
            <a:r>
              <a:rPr lang="el-GR" sz="2500" b="1" kern="0" dirty="0">
                <a:latin typeface="Cambria" panose="02040503050406030204" pitchFamily="18" charset="0"/>
                <a:ea typeface="Cambria" panose="02040503050406030204" pitchFamily="18" charset="0"/>
              </a:rPr>
              <a:t> παγίων-Τεκμαρτά έσοδα από </a:t>
            </a:r>
            <a:r>
              <a:rPr lang="el-GR" sz="2500" b="1" kern="0" dirty="0" err="1">
                <a:latin typeface="Cambria" panose="02040503050406030204" pitchFamily="18" charset="0"/>
                <a:ea typeface="Cambria" panose="02040503050406030204" pitchFamily="18" charset="0"/>
              </a:rPr>
              <a:t>αυτοπαραδόσεις</a:t>
            </a:r>
            <a:r>
              <a:rPr lang="el-GR" sz="2500" b="1" kern="0" dirty="0">
                <a:latin typeface="Cambria" panose="02040503050406030204" pitchFamily="18" charset="0"/>
                <a:ea typeface="Cambria" panose="02040503050406030204" pitchFamily="18" charset="0"/>
              </a:rPr>
              <a:t> ή</a:t>
            </a:r>
          </a:p>
          <a:p>
            <a:pPr marL="0" algn="just">
              <a:buNone/>
            </a:pPr>
            <a:r>
              <a:rPr lang="el-GR" sz="2500" b="1" kern="0" dirty="0">
                <a:latin typeface="Cambria" panose="02040503050406030204" pitchFamily="18" charset="0"/>
                <a:ea typeface="Cambria" panose="02040503050406030204" pitchFamily="18" charset="0"/>
              </a:rPr>
              <a:t>     καταστροφές αποθεμάτων</a:t>
            </a:r>
          </a:p>
          <a:p>
            <a:pPr marL="0" algn="just">
              <a:buFont typeface="Wingdings" panose="05000000000000000000" pitchFamily="2" charset="2"/>
              <a:buChar char="Ø"/>
            </a:pPr>
            <a:r>
              <a:rPr lang="el-GR" sz="2500" b="1" kern="0" dirty="0">
                <a:latin typeface="Cambria" panose="02040503050406030204" pitchFamily="18" charset="0"/>
                <a:ea typeface="Cambria" panose="02040503050406030204" pitchFamily="18" charset="0"/>
              </a:rPr>
              <a:t>ΛΟΓΑΡΙΑΣΜΟΙ ΕΣΟΔΟ ΚΑΙ ΕΞΟΔΟ ΤΑΥΤΟΧΡΟΝΑ ΕΝΔΕΧΟΜΕΝΩΣ ΣΤΟ ΙΣΟΠΟΣΟ</a:t>
            </a:r>
          </a:p>
          <a:p>
            <a:pPr marL="0" algn="just">
              <a:buFont typeface="Wingdings" panose="05000000000000000000" pitchFamily="2" charset="2"/>
              <a:buChar char="Ø"/>
            </a:pPr>
            <a:r>
              <a:rPr lang="el-GR" sz="2500" b="1" kern="0" dirty="0">
                <a:latin typeface="Cambria" panose="02040503050406030204" pitchFamily="18" charset="0"/>
                <a:ea typeface="Cambria" panose="02040503050406030204" pitchFamily="18" charset="0"/>
              </a:rPr>
              <a:t>ΑΡΑ ΓΕΝΙΚΑ ΦΟΡΟΛΟΓΙΚΟ – ΕΝΔΕΧΟΜΕΝΩΣ ΚΑΙ ΛΟΓΙΣΤΙΚΟ ΑΠΟΤΕΛΕΣΜΑ 0</a:t>
            </a:r>
          </a:p>
        </p:txBody>
      </p:sp>
    </p:spTree>
    <p:extLst>
      <p:ext uri="{BB962C8B-B14F-4D97-AF65-F5344CB8AC3E}">
        <p14:creationId xmlns:p14="http://schemas.microsoft.com/office/powerpoint/2010/main" val="2834431967"/>
      </p:ext>
    </p:extLst>
  </p:cSld>
  <p:clrMapOvr>
    <a:masterClrMapping/>
  </p:clrMapOvr>
</p:sld>
</file>

<file path=ppt/theme/theme1.xml><?xml version="1.0" encoding="utf-8"?>
<a:theme xmlns:a="http://schemas.openxmlformats.org/drawingml/2006/main" name="Συλλογη">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TM10001114[[fn=Συλλογη]]</Template>
  <TotalTime>740</TotalTime>
  <Words>3031</Words>
  <Application>Microsoft Office PowerPoint</Application>
  <PresentationFormat>Ευρεία οθόνη</PresentationFormat>
  <Paragraphs>304</Paragraphs>
  <Slides>40</Slides>
  <Notes>3</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40</vt:i4>
      </vt:variant>
    </vt:vector>
  </HeadingPairs>
  <TitlesOfParts>
    <vt:vector size="50" baseType="lpstr">
      <vt:lpstr>Arial</vt:lpstr>
      <vt:lpstr>Calibri</vt:lpstr>
      <vt:lpstr>Cambria</vt:lpstr>
      <vt:lpstr>Century Gothic</vt:lpstr>
      <vt:lpstr>Gill Sans MT</vt:lpstr>
      <vt:lpstr>Inter</vt:lpstr>
      <vt:lpstr>Open Sans</vt:lpstr>
      <vt:lpstr>Times</vt:lpstr>
      <vt:lpstr>Wingdings</vt:lpstr>
      <vt:lpstr>Συλλογη</vt:lpstr>
      <vt:lpstr>ΧΡΗΜΑΤΟΟΚΟΙΝΟΜΙΚΗ ΛΟΓΙΣΤΙΚΗ (ΜΑΘΗΜΑ ΚΟΡΜΟΥ)</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ΜΕΡΟΣ ΤΩΝ ΔΙΑΦΑΝΕΙΩΝ ΠΡΟΕΡΧΕΤΑΙ ΑΠΟ</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ΧΡΗΜΑΤΟΟΚΟΙΝΟΜΙΚΗ ΛΟΓΙΣΤΙΚΗ (ΜΑΘΗΜΑ ΚΟΡΜΟΥ)</dc:title>
  <dc:creator>LYDIA DIAMANTOPOULOU</dc:creator>
  <cp:lastModifiedBy>LYDIA DIAMANTOPOULOU</cp:lastModifiedBy>
  <cp:revision>30</cp:revision>
  <dcterms:created xsi:type="dcterms:W3CDTF">2023-08-24T16:12:28Z</dcterms:created>
  <dcterms:modified xsi:type="dcterms:W3CDTF">2023-09-05T07:48:53Z</dcterms:modified>
</cp:coreProperties>
</file>