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4" r:id="rId1"/>
  </p:sldMasterIdLst>
  <p:notesMasterIdLst>
    <p:notesMasterId r:id="rId31"/>
  </p:notesMasterIdLst>
  <p:handoutMasterIdLst>
    <p:handoutMasterId r:id="rId32"/>
  </p:handoutMasterIdLst>
  <p:sldIdLst>
    <p:sldId id="375" r:id="rId2"/>
    <p:sldId id="376" r:id="rId3"/>
    <p:sldId id="316" r:id="rId4"/>
    <p:sldId id="352" r:id="rId5"/>
    <p:sldId id="317" r:id="rId6"/>
    <p:sldId id="364" r:id="rId7"/>
    <p:sldId id="365" r:id="rId8"/>
    <p:sldId id="353" r:id="rId9"/>
    <p:sldId id="366" r:id="rId10"/>
    <p:sldId id="369" r:id="rId11"/>
    <p:sldId id="383" r:id="rId12"/>
    <p:sldId id="385" r:id="rId13"/>
    <p:sldId id="386" r:id="rId14"/>
    <p:sldId id="360" r:id="rId15"/>
    <p:sldId id="358" r:id="rId16"/>
    <p:sldId id="388" r:id="rId17"/>
    <p:sldId id="355" r:id="rId18"/>
    <p:sldId id="372" r:id="rId19"/>
    <p:sldId id="363" r:id="rId20"/>
    <p:sldId id="356" r:id="rId21"/>
    <p:sldId id="387" r:id="rId22"/>
    <p:sldId id="373" r:id="rId23"/>
    <p:sldId id="362" r:id="rId24"/>
    <p:sldId id="379" r:id="rId25"/>
    <p:sldId id="380" r:id="rId26"/>
    <p:sldId id="377" r:id="rId27"/>
    <p:sldId id="378" r:id="rId28"/>
    <p:sldId id="381" r:id="rId29"/>
    <p:sldId id="389" r:id="rId30"/>
  </p:sldIdLst>
  <p:sldSz cx="9144000" cy="6858000" type="screen4x3"/>
  <p:notesSz cx="6997700" cy="9283700"/>
  <p:custDataLst>
    <p:tags r:id="rId3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25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010004"/>
    <a:srgbClr val="339966"/>
    <a:srgbClr val="339933"/>
    <a:srgbClr val="006600"/>
    <a:srgbClr val="993300"/>
    <a:srgbClr val="99CC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5" autoAdjust="0"/>
    <p:restoredTop sz="89252" autoAdjust="0"/>
  </p:normalViewPr>
  <p:slideViewPr>
    <p:cSldViewPr>
      <p:cViewPr varScale="1">
        <p:scale>
          <a:sx n="114" d="100"/>
          <a:sy n="114" d="100"/>
        </p:scale>
        <p:origin x="792" y="168"/>
      </p:cViewPr>
      <p:guideLst>
        <p:guide orient="horz" pos="3072"/>
        <p:guide pos="2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37E36BBE-7FBA-49D0-B7B8-65CDAE783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97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C93710EF-7D88-44D3-9BDF-023B3C245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06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7CD36568-5834-4D92-B45A-23074E1F59DC}" type="slidenum">
              <a:rPr lang="en-US" smtClean="0"/>
              <a:pPr/>
              <a:t>0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149EAB76-5B13-4561-9DD6-8E9D7BFD34B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A discussion of Figure 10.4 would be helpful at this point, noting the historical relation between risk and return.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149EAB76-5B13-4561-9DD6-8E9D7BFD34B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A discussion of Figure 10.4 would be helpful at this point, noting the historical relation between risk and return.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76E380C8-2838-430C-AFBA-6581C26196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1E2EC42D-822C-425C-A275-78FD58FC5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0" i="0" u="none" strike="noStrike" baseline="0" dirty="0">
                <a:solidFill>
                  <a:srgbClr val="221E1F"/>
                </a:solidFill>
                <a:latin typeface="STIX MathJax Main"/>
              </a:rPr>
              <a:t>The largest single-year return is a remarkable 142.87 percent for the small-cap stocks in 1933. In the same year, the large-company stocks returned “only” 53.99 percent. </a:t>
            </a:r>
            <a:endParaRPr lang="en-US" altLang="en-US" sz="2000" dirty="0"/>
          </a:p>
          <a:p>
            <a:pPr algn="just"/>
            <a:endParaRPr lang="en-US" altLang="en-US" sz="2000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0FFF5325-3C1A-487A-8E2E-E78CACA743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6873" indent="-29495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9805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1726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3648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95570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67492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39414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11336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</a:rPr>
              <a:t>10.</a:t>
            </a:r>
            <a:fld id="{BC55683E-57FE-47EA-B134-E8B9739EFDB0}" type="slidenum">
              <a:rPr lang="en-US" altLang="en-US" smtClean="0">
                <a:latin typeface="Times New Roman" panose="02020603050405020304" pitchFamily="18" charset="0"/>
              </a:rPr>
              <a:pPr/>
              <a:t>11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56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76E380C8-2838-430C-AFBA-6581C26196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1E2EC42D-822C-425C-A275-78FD58FC5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en-US" sz="1900" dirty="0">
                <a:solidFill>
                  <a:srgbClr val="221E1F"/>
                </a:solidFill>
                <a:latin typeface="STIX MathJax Main"/>
              </a:rPr>
              <a:t>The largest single-year return is a remarkable 142.87 percent for the small-cap stocks in 1933. In the same year, the large-company stocks returned “only” 53.99 percent. </a:t>
            </a:r>
            <a:r>
              <a:rPr lang="en-US" sz="1200" b="0" i="0" u="none" strike="noStrike" baseline="0" dirty="0">
                <a:solidFill>
                  <a:srgbClr val="221E1F"/>
                </a:solidFill>
                <a:latin typeface="STIX MathJax Main"/>
              </a:rPr>
              <a:t>Looking at the long-term government bonds (top panel), we see that the largest historical return (40.36 percent) occurred in 1982. This was a good year for bonds. </a:t>
            </a:r>
          </a:p>
          <a:p>
            <a:pPr algn="just"/>
            <a:endParaRPr lang="en-US" altLang="en-US" sz="1200" b="0" i="0" u="none" strike="noStrike" baseline="0" dirty="0">
              <a:solidFill>
                <a:srgbClr val="221E1F"/>
              </a:solidFill>
              <a:latin typeface="STIX MathJax Main"/>
            </a:endParaRPr>
          </a:p>
          <a:p>
            <a:pPr algn="just"/>
            <a:r>
              <a:rPr lang="en-US" sz="1200" b="0" i="0" u="none" strike="noStrike" baseline="0" dirty="0">
                <a:solidFill>
                  <a:srgbClr val="221E1F"/>
                </a:solidFill>
                <a:latin typeface="STIX MathJax Main"/>
              </a:rPr>
              <a:t>The largest Treasury bill return was 14.71 percent in 1981. </a:t>
            </a:r>
            <a:endParaRPr lang="en-US" altLang="en-US" dirty="0"/>
          </a:p>
          <a:p>
            <a:pPr algn="just"/>
            <a:endParaRPr lang="en-US" altLang="en-US" dirty="0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0FFF5325-3C1A-487A-8E2E-E78CACA743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6873" indent="-29495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79805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1726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3648" indent="-23596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95570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67492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39414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11336" indent="-23596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</a:rPr>
              <a:t>10.</a:t>
            </a:r>
            <a:fld id="{BC55683E-57FE-47EA-B134-E8B9739EFDB0}" type="slidenum">
              <a:rPr lang="en-US" altLang="en-US" smtClean="0">
                <a:latin typeface="Times New Roman" panose="02020603050405020304" pitchFamily="18" charset="0"/>
              </a:rPr>
              <a:pPr/>
              <a:t>12</a:t>
            </a:fld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856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D96F5DCE-3545-44EA-AA30-4B7B562D801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8743D5F7-86CD-4872-92A3-ED69A0B8D86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Note, the average annual returns reported are arithmetic averages.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FE899-FDD4-8412-7184-634F3F1CC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5BC2327C-BAF5-533E-3213-BF63F427D6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8743D5F7-86CD-4872-92A3-ED69A0B8D86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247EDBA-F74C-D8AF-1A94-312E6BE002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996F1CE3-70EF-8E47-CE68-24ED2ED91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Note, the average annual returns reported are arithmetic averages.</a:t>
            </a:r>
          </a:p>
        </p:txBody>
      </p:sp>
    </p:spTree>
    <p:extLst>
      <p:ext uri="{BB962C8B-B14F-4D97-AF65-F5344CB8AC3E}">
        <p14:creationId xmlns:p14="http://schemas.microsoft.com/office/powerpoint/2010/main" val="21399515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507A1FB1-5FE3-4208-A85E-22D6B75CDE6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2FCBE085-3EF6-4293-B718-53709B161AC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B0AB2FB1-0F32-43C5-B4AD-B101EB49C9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018BA31A-2E05-4525-B233-DB7A56950E7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70F87475-E281-4CAF-ACE8-1310F057AE6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/>
            <a:r>
              <a:rPr lang="en-US" altLang="en-US" sz="1200" b="0" i="0" u="none" strike="noStrike" baseline="0" dirty="0">
                <a:solidFill>
                  <a:srgbClr val="221E1F"/>
                </a:solidFill>
                <a:latin typeface="STIX MathJax Main"/>
              </a:rPr>
              <a:t>Section 12.4</a:t>
            </a:r>
          </a:p>
          <a:p>
            <a:pPr algn="just"/>
            <a:endParaRPr lang="en-US" altLang="en-US" sz="1200" b="0" i="0" u="none" strike="noStrike" baseline="0" dirty="0">
              <a:solidFill>
                <a:srgbClr val="221E1F"/>
              </a:solidFill>
              <a:latin typeface="STIX MathJax Main"/>
            </a:endParaRPr>
          </a:p>
          <a:p>
            <a:pPr algn="just"/>
            <a:r>
              <a:rPr lang="en-US" sz="1200" b="0" i="0" u="none" strike="noStrike" baseline="0" dirty="0">
                <a:solidFill>
                  <a:srgbClr val="221E1F"/>
                </a:solidFill>
                <a:latin typeface="STIX MathJax Main"/>
              </a:rPr>
              <a:t>For example, in Figure 12.9, the height of 18 times in the range of 10 to 20 percent means that 18 of the 94 annual returns were in that range. </a:t>
            </a:r>
            <a:endParaRPr lang="en-US" altLang="en-US" sz="1200" b="0" i="0" u="none" strike="noStrike" baseline="0" dirty="0">
              <a:solidFill>
                <a:srgbClr val="221E1F"/>
              </a:solidFill>
              <a:latin typeface="STIX MathJax Main"/>
            </a:endParaRPr>
          </a:p>
          <a:p>
            <a:pPr eaLnBrk="1" hangingPunct="1"/>
            <a:endParaRPr lang="el-GR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70F87475-E281-4CAF-ACE8-1310F057AE6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1" charset="-128"/>
                <a:cs typeface="ＭＳ Ｐゴシック" pitchFamily="-1" charset="-128"/>
              </a:rPr>
              <a:t>The Sharpe ratio, or reward-to-risk ratio, can be calculated as the risk premium (or excess return) divided by the standard deviation.</a:t>
            </a:r>
            <a:endParaRPr lang="en-US" altLang="en-US" i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l-GR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474EAD77-9AE3-4F90-B510-4EC5E1DF665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554B47D2-1591-4FDB-B4E4-F762616DAC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FC095778-2CD9-45EF-AAFC-A27B5BDEA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Remind students that the variance for a sample is computed by dividing by the number of observations – 1.</a:t>
            </a:r>
          </a:p>
          <a:p>
            <a:pPr eaLnBrk="1" hangingPunct="1"/>
            <a:r>
              <a:rPr lang="en-US">
                <a:latin typeface="Arial" pitchFamily="34" charset="0"/>
              </a:rPr>
              <a:t>The standard deviation is just the square root of the variance. We also find it beneficial to explain how to calculate deviations of a sample on the financial calculator.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2D509728-21E7-488F-8839-05EC801A650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The geometric average is very useful in describing the actual historical investment experience.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1BAFB4A4-0CF0-497A-B9FF-C9E9C699AA1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0F68020D-B495-4EA7-B25F-9AF37A228E2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AD3AF170-7E56-4AB1-8E0D-1F900D0D5659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60CD1-E770-234B-7FDA-11F6FC641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AB92A916-2C29-07BC-9C74-B49E4AE29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AD3AF170-7E56-4AB1-8E0D-1F900D0D5659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B224B70-573C-1AA7-45CF-D88B6018E4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C5D06F10-5DCF-6DD8-9D47-A9D243581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801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0ADB4CA-75EB-4C23-898E-A42977B1A96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7088" cy="3478213"/>
          </a:xfrm>
          <a:solidFill>
            <a:srgbClr val="FFFFFF"/>
          </a:solidFill>
          <a:ln w="12700"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3677" tIns="46839" rIns="93677" bIns="46839"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6A255F09-9CB5-4A45-BA04-99C29FC6A7F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04D2CF65-6787-42B0-995F-E937C6D2B8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37088" cy="3478213"/>
          </a:xfrm>
          <a:solidFill>
            <a:srgbClr val="FFFFFF"/>
          </a:solidFill>
          <a:ln w="12700" cap="flat"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3677" tIns="46839" rIns="93677" bIns="46839"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440E8965-4D61-4690-8969-6C36AF0BC6E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latin typeface="Arial" pitchFamily="34" charset="0"/>
              </a:rPr>
              <a:t>It is worth pointing out to students that it does not matter if you sell the shares at $30 or just hold them (ignoring taxes). It’s a good way to reinforce earlier discussions about opportunity cost.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E45203CF-FA3A-4E14-A363-40C65EFBCD1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C0A7E020-9645-4017-9AD7-392A7B1B065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fld id="{F108BB75-10D4-4FE6-B078-04E9207EE75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l-GR" sz="24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</p:grpSp>
      <p:sp>
        <p:nvSpPr>
          <p:cNvPr id="12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en-US" sz="1000" b="1" i="1"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13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</a:t>
            </a:r>
            <a:r>
              <a:rPr lang="en-US" sz="1000" b="1" i="1">
                <a:latin typeface="Times New Roman" pitchFamily="18" charset="0"/>
                <a:ea typeface="ＭＳ Ｐゴシック"/>
                <a:cs typeface="ＭＳ Ｐゴシック"/>
              </a:rPr>
              <a:t>Copyright © 2013 by The McGraw-Hill Companies, Inc. All rights reserved.</a:t>
            </a:r>
            <a:endParaRPr lang="en-US" sz="1000" b="1" i="1">
              <a:effectLst>
                <a:outerShdw blurRad="38100" dist="38100" dir="2700000" algn="tl">
                  <a:srgbClr val="676A55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986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31C33-1371-4DA1-A14E-1CA049C07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C786F-D412-4AD1-AE76-527D86DAF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3E683-0C35-4AE4-9949-8B9D232656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E5EB2-7AC7-48CB-878F-7E6779B41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E6188-562A-40D8-89B7-0F5674AC0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E6838-C6D8-4B33-871A-5C5CC2FC5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B3090-F6BD-4098-9AC3-91C691559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58559-DF39-4365-8668-EDC36B5C5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D41C-58E3-43BF-AA7E-C08CC2A19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ADAE2-D092-4A17-8DD7-2F4AC577C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B5EB5-37A6-4681-81A3-45ACFCE5A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CCD90-6CD9-48D5-A801-FE6046498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7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7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92C25284-F7F4-431D-B304-68A76A3F8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1033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34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5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6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  <p:sp>
          <p:nvSpPr>
            <p:cNvPr id="1037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l-GR" sz="2400"/>
            </a:p>
          </p:txBody>
        </p:sp>
      </p:grpSp>
      <p:sp>
        <p:nvSpPr>
          <p:cNvPr id="8" name="Text Box 10"/>
          <p:cNvSpPr txBox="1">
            <a:spLocks noChangeArrowheads="1"/>
          </p:cNvSpPr>
          <p:nvPr userDrawn="1"/>
        </p:nvSpPr>
        <p:spPr bwMode="auto">
          <a:xfrm>
            <a:off x="8382000" y="6553200"/>
            <a:ext cx="762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defRPr/>
            </a:pPr>
            <a:r>
              <a:rPr lang="en-US" sz="1200">
                <a:cs typeface="Times New Roman" pitchFamily="18" charset="0"/>
              </a:rPr>
              <a:t>10-</a:t>
            </a:r>
            <a:fld id="{388C2E81-9AA3-4699-96D8-1E3B9BFDD080}" type="slidenum">
              <a:rPr lang="en-US" sz="1200" smtClean="0">
                <a:cs typeface="Times New Roman" pitchFamily="18" charset="0"/>
              </a:rPr>
              <a:pPr algn="r">
                <a:defRPr/>
              </a:pPr>
              <a:t>‹#›</a:t>
            </a:fld>
            <a:endParaRPr lang="en-US" sz="1200">
              <a:cs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84" r:id="rId12"/>
    <p:sldLayoutId id="214748368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21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4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Κίνδυνος και Απόδοση: Μαθήματα από την Ιστορία της Αγοράς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914400" y="1752600"/>
            <a:ext cx="52578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8000" dirty="0">
                <a:latin typeface="Monotype Corsiva" pitchFamily="66" charset="0"/>
              </a:rPr>
              <a:t>Κεφάλαιο </a:t>
            </a:r>
            <a:r>
              <a:rPr lang="en-US" sz="8000" dirty="0">
                <a:latin typeface="Monotype Corsiva" pitchFamily="66" charset="0"/>
              </a:rPr>
              <a:t>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Ιστορικές Αποδόσεις</a:t>
            </a:r>
            <a:endParaRPr lang="en-US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302125"/>
          </a:xfrm>
        </p:spPr>
        <p:txBody>
          <a:bodyPr/>
          <a:lstStyle/>
          <a:p>
            <a:pPr eaLnBrk="1" hangingPunct="1"/>
            <a:r>
              <a:rPr lang="el-GR" sz="2400" dirty="0"/>
              <a:t>Μια διάσημη σειρά μελετών που ασχολείται με αποδόσεις κοινών μετοχών, ομολόγων, έντοκων γραμματίων δημιουργήθηκε από τους </a:t>
            </a:r>
            <a:r>
              <a:rPr lang="en-US" sz="2400" dirty="0"/>
              <a:t>Roger Ibbotson </a:t>
            </a:r>
            <a:r>
              <a:rPr lang="el-GR" sz="2400" dirty="0"/>
              <a:t>και </a:t>
            </a:r>
            <a:r>
              <a:rPr lang="en-US" sz="2400" dirty="0"/>
              <a:t>Rex </a:t>
            </a:r>
            <a:r>
              <a:rPr lang="en-US" sz="2400" dirty="0" err="1"/>
              <a:t>Sinquefield</a:t>
            </a:r>
            <a:r>
              <a:rPr lang="en-US" sz="2400" dirty="0"/>
              <a:t>.</a:t>
            </a:r>
          </a:p>
          <a:p>
            <a:pPr eaLnBrk="1" hangingPunct="1"/>
            <a:r>
              <a:rPr lang="el-GR" sz="2400" dirty="0"/>
              <a:t>Παρουσιάζουν ιστορικές αποδόσεις από έτος σε έτος αρχίζοντας από το 1926 για τα ακόλουθα πέντε σημαντικά είδη χρηματοπιστωτικών εργαλείων στις Ηνωμένες Πολιτείες:</a:t>
            </a:r>
            <a:endParaRPr lang="en-US" sz="2400" dirty="0"/>
          </a:p>
          <a:p>
            <a:pPr lvl="1" eaLnBrk="1" hangingPunct="1"/>
            <a:r>
              <a:rPr lang="el-GR" sz="2400" dirty="0"/>
              <a:t>Κοινές Μετοχές Μεγάλων Εταιρειών</a:t>
            </a:r>
            <a:endParaRPr lang="en-US" sz="2400" dirty="0"/>
          </a:p>
          <a:p>
            <a:pPr lvl="1" eaLnBrk="1" hangingPunct="1"/>
            <a:r>
              <a:rPr lang="el-GR" sz="2400" dirty="0"/>
              <a:t>Κοινές Μετοχές Μικρών Εταιρειών</a:t>
            </a:r>
            <a:endParaRPr lang="en-US" sz="2400" dirty="0"/>
          </a:p>
          <a:p>
            <a:pPr lvl="1" eaLnBrk="1" hangingPunct="1"/>
            <a:r>
              <a:rPr lang="el-GR" sz="2400" dirty="0"/>
              <a:t>Μακροπρόθεσμα Εταιρικά Ομόλογα</a:t>
            </a:r>
            <a:endParaRPr lang="en-US" sz="2400" dirty="0"/>
          </a:p>
          <a:p>
            <a:pPr lvl="1" eaLnBrk="1" hangingPunct="1"/>
            <a:r>
              <a:rPr lang="el-GR" sz="2400" dirty="0"/>
              <a:t>Μακροπρόθεσμα Κρατικά Ομόλογα των ΗΠΑ</a:t>
            </a:r>
            <a:endParaRPr lang="en-US" sz="2400" dirty="0"/>
          </a:p>
          <a:p>
            <a:pPr lvl="1" eaLnBrk="1" hangingPunct="1"/>
            <a:r>
              <a:rPr lang="el-GR" sz="2400" dirty="0"/>
              <a:t>Έντοκα Γραμμάτια Δημοσίου των ΗΠΑ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6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6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4000" dirty="0"/>
              <a:t>Δείκτες Πλούτου των Επενδύσεων στις Κεφαλαιαγορές των ΗΠΑ</a:t>
            </a:r>
            <a:endParaRPr lang="en-US" sz="40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737FD47-1FD5-406C-BEA1-C10867B1463E}"/>
              </a:ext>
            </a:extLst>
          </p:cNvPr>
          <p:cNvSpPr txBox="1">
            <a:spLocks/>
          </p:cNvSpPr>
          <p:nvPr/>
        </p:nvSpPr>
        <p:spPr>
          <a:xfrm>
            <a:off x="152400" y="2555730"/>
            <a:ext cx="2743200" cy="1752600"/>
          </a:xfrm>
          <a:prstGeom prst="rect">
            <a:avLst/>
          </a:prstGeom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377950" indent="-468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+mn-lt"/>
              </a:defRPr>
            </a:lvl3pPr>
            <a:lvl4pPr marL="1827213" indent="-4381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297113" indent="-468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1800" b="1" kern="0" dirty="0">
                <a:solidFill>
                  <a:schemeClr val="tx2"/>
                </a:solidFill>
                <a:latin typeface="STIX MathJax Main"/>
              </a:rPr>
              <a:t>Το Σχήμα δείχνει τι συνέβη με το $1 που επενδύθηκε σε καθένα από τα πέντε διαφορετικά χαρτοφυλάκια στο τέλος του 1925.</a:t>
            </a:r>
            <a:endParaRPr lang="en-US" sz="1800" kern="0" dirty="0">
              <a:solidFill>
                <a:schemeClr val="tx2"/>
              </a:solidFill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14D15A2F-55F5-4177-A5DC-63AA1BA0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" y="6484343"/>
            <a:ext cx="9143999" cy="37057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Copyright © 2022 McGraw Hill. All rights reserved. No reproduction or distribution without the prior written consent of McGraw Hill.</a:t>
            </a:r>
          </a:p>
        </p:txBody>
      </p:sp>
      <p:pic>
        <p:nvPicPr>
          <p:cNvPr id="2" name="Picture 19" descr="Time plot showing the growth of $1 invested in 1925 under 5 different investment options.">
            <a:extLst>
              <a:ext uri="{FF2B5EF4-FFF2-40B4-BE49-F238E27FC236}">
                <a16:creationId xmlns:a16="http://schemas.microsoft.com/office/drawing/2014/main" id="{B4C5FE44-517D-5619-F098-0F052AC1DE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209800"/>
            <a:ext cx="6308267" cy="3884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83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3A5913BA-7785-4955-AB4E-CFF1E35EB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0" y="2463023"/>
            <a:ext cx="2819400" cy="2131771"/>
          </a:xfrm>
        </p:spPr>
        <p:txBody>
          <a:bodyPr/>
          <a:lstStyle/>
          <a:p>
            <a:r>
              <a:rPr lang="el-GR" sz="1700" b="1" dirty="0"/>
              <a:t>Διάγραμμα (Επάνω):</a:t>
            </a:r>
          </a:p>
          <a:p>
            <a:r>
              <a:rPr lang="el-GR" sz="1700" b="1" dirty="0"/>
              <a:t>Ετήσιες συνολικές αποδόσεις σε κοινές μετοχές μεγάλων εταιρειών</a:t>
            </a:r>
          </a:p>
          <a:p>
            <a:endParaRPr lang="el-GR" sz="1700" b="1" dirty="0"/>
          </a:p>
          <a:p>
            <a:r>
              <a:rPr lang="el-GR" sz="1700" b="1" dirty="0"/>
              <a:t>Διάγραμμα (Κάτω): </a:t>
            </a:r>
          </a:p>
          <a:p>
            <a:r>
              <a:rPr lang="el-GR" sz="1700" b="1" dirty="0"/>
              <a:t>Ετήσιες συνολικές αποδόσεις σε μετοχές μικρών εταιρειών</a:t>
            </a:r>
            <a:endParaRPr lang="en-US" sz="1700" i="1" dirty="0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FA3B3B07-530F-4DB9-8E2E-B179C6DC8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2610438" cy="1144829"/>
          </a:xfrm>
        </p:spPr>
        <p:txBody>
          <a:bodyPr anchor="b">
            <a:noAutofit/>
          </a:bodyPr>
          <a:lstStyle/>
          <a:p>
            <a:pPr algn="ctr" eaLnBrk="1" hangingPunct="1">
              <a:defRPr/>
            </a:pPr>
            <a:r>
              <a:rPr lang="el-GR" altLang="en-US" sz="3600" dirty="0"/>
              <a:t>Μια πιο προσεκτική ματιά</a:t>
            </a:r>
            <a:endParaRPr lang="en-US" altLang="en-US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D15A2F-55F5-4177-A5DC-63AA1BA0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" y="6484343"/>
            <a:ext cx="9143999" cy="37057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Copyright © 2022 McGraw Hill. All rights reserved. No reproduction or distribution without the prior written consent of McGraw Hill.</a:t>
            </a: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A606DE6-39EA-D653-8C17-8B5655A7B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609600"/>
            <a:ext cx="5410200" cy="2937003"/>
          </a:xfrm>
          <a:prstGeom prst="rect">
            <a:avLst/>
          </a:prstGeom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92FBEEC7-12BA-E258-14B3-700F96E21E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659" y="3581400"/>
            <a:ext cx="5408341" cy="300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4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3A5913BA-7785-4955-AB4E-CFF1E35EB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1000" y="2463023"/>
            <a:ext cx="3048000" cy="2794777"/>
          </a:xfrm>
        </p:spPr>
        <p:txBody>
          <a:bodyPr/>
          <a:lstStyle/>
          <a:p>
            <a:r>
              <a:rPr lang="el-GR" sz="1700" b="1" dirty="0"/>
              <a:t>Διάγραμμα (Επάνω):</a:t>
            </a:r>
          </a:p>
          <a:p>
            <a:r>
              <a:rPr lang="el-GR" sz="1700" b="1" dirty="0"/>
              <a:t>Ετήσιες συνολικές αποδόσεις σε Μακροπρόθεσμα Κρατικά Ομόλογα</a:t>
            </a:r>
          </a:p>
          <a:p>
            <a:endParaRPr lang="el-GR" sz="1700" b="1" dirty="0"/>
          </a:p>
          <a:p>
            <a:r>
              <a:rPr lang="el-GR" sz="1700" b="1" dirty="0"/>
              <a:t>Διάγραμμα (Κάτω): </a:t>
            </a:r>
          </a:p>
          <a:p>
            <a:r>
              <a:rPr lang="el-GR" sz="1700" b="1" dirty="0"/>
              <a:t>Ετήσιες συνολικές αποδόσεις σε Έντοκα Γραμμάτια Δημοσίου</a:t>
            </a:r>
            <a:endParaRPr lang="en-US" sz="1700" b="1" dirty="0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FA3B3B07-530F-4DB9-8E2E-B179C6DC8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2610438" cy="1144829"/>
          </a:xfrm>
        </p:spPr>
        <p:txBody>
          <a:bodyPr anchor="b">
            <a:noAutofit/>
          </a:bodyPr>
          <a:lstStyle/>
          <a:p>
            <a:pPr algn="ctr" eaLnBrk="1" hangingPunct="1">
              <a:defRPr/>
            </a:pPr>
            <a:r>
              <a:rPr lang="el-GR" altLang="en-US" sz="3600" dirty="0"/>
              <a:t>Μια πιο προσεκτική ματιά</a:t>
            </a:r>
            <a:endParaRPr lang="en-US" altLang="en-US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D15A2F-55F5-4177-A5DC-63AA1BA0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" y="6484343"/>
            <a:ext cx="9143999" cy="37057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dirty="0"/>
              <a:t>Copyright © 2022 McGraw Hill. All rights reserved. No reproduction or distribution without the prior written consent of McGraw Hill.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8C3BB87B-E57E-C1C2-4C6D-B7AA66AB51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609600"/>
            <a:ext cx="5029200" cy="2794777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54A92B47-0126-E163-84AF-6B92D3AAB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3505200"/>
            <a:ext cx="5029200" cy="298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36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839200" cy="1143000"/>
          </a:xfrm>
        </p:spPr>
        <p:txBody>
          <a:bodyPr/>
          <a:lstStyle/>
          <a:p>
            <a:pPr eaLnBrk="1" hangingPunct="1"/>
            <a:r>
              <a:rPr lang="en-US" dirty="0"/>
              <a:t>10.3 </a:t>
            </a:r>
            <a:r>
              <a:rPr lang="el-GR" dirty="0"/>
              <a:t>Στατιστικά Στοιχεία Αποδόσεων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eaLnBrk="1" hangingPunct="1"/>
            <a:r>
              <a:rPr lang="el-GR" sz="2800" dirty="0"/>
              <a:t>Η ιστορία των κεφαλαιαγορών μπορεί να συνοψιστεί περιγράφοντας:</a:t>
            </a:r>
            <a:endParaRPr lang="en-US" sz="2800" dirty="0"/>
          </a:p>
          <a:p>
            <a:pPr lvl="1" eaLnBrk="1" hangingPunct="1"/>
            <a:r>
              <a:rPr lang="el-GR" dirty="0"/>
              <a:t>Τη μέση απόδοση</a:t>
            </a:r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r>
              <a:rPr lang="en-US" dirty="0"/>
              <a:t> </a:t>
            </a:r>
          </a:p>
          <a:p>
            <a:pPr lvl="1" eaLnBrk="1" hangingPunct="1"/>
            <a:r>
              <a:rPr lang="el-GR" dirty="0"/>
              <a:t>Την τυπική απόκλιση αυτών των αποδόσεων</a:t>
            </a:r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l-GR" dirty="0"/>
              <a:t>Τη συχνότητα κατανομής των αποδόσεων </a:t>
            </a: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447800" y="3352800"/>
          <a:ext cx="25146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0120" imgH="495000" progId="Equation.3">
                  <p:embed/>
                </p:oleObj>
              </mc:Choice>
              <mc:Fallback>
                <p:oleObj name="Equation" r:id="rId3" imgW="1500120" imgH="49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2514600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447800" y="4876800"/>
          <a:ext cx="698500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07680" imgH="596520" progId="Equation.3">
                  <p:embed/>
                </p:oleObj>
              </mc:Choice>
              <mc:Fallback>
                <p:oleObj name="Equation" r:id="rId5" imgW="4207680" imgH="5965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76800"/>
                        <a:ext cx="698500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7918450" cy="687388"/>
          </a:xfrm>
          <a:noFill/>
        </p:spPr>
        <p:txBody>
          <a:bodyPr lIns="87447" tIns="44581" rIns="87447" bIns="44581" anchor="ctr"/>
          <a:lstStyle/>
          <a:p>
            <a:pPr eaLnBrk="1" hangingPunct="1"/>
            <a:r>
              <a:rPr lang="el-GR" dirty="0"/>
              <a:t>Ιστορικές Αποδόσεις</a:t>
            </a:r>
            <a:r>
              <a:rPr lang="en-US" dirty="0"/>
              <a:t>, 1926-2020 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82813" y="1893888"/>
            <a:ext cx="1262062" cy="34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B55F1886-9A3B-399E-E2D1-7DDF7EEEC0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689775"/>
              </p:ext>
            </p:extLst>
          </p:nvPr>
        </p:nvGraphicFramePr>
        <p:xfrm>
          <a:off x="390293" y="2174326"/>
          <a:ext cx="8458200" cy="3921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3861848145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752037478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1310393175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131101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Arithmetic Mean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</a:t>
                      </a:r>
                    </a:p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Deviation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Distribution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196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Small-company stocks*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31.3</a:t>
                      </a:r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101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Large-company stocks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227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Long-term corporate bonds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 6.5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 8.5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128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Long-term government bonds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 6.1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 9.8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790336"/>
                  </a:ext>
                </a:extLst>
              </a:tr>
              <a:tr h="721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Intermediate-term government bonds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 5.3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 5.6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684693"/>
                  </a:ext>
                </a:extLst>
              </a:tr>
            </a:tbl>
          </a:graphicData>
        </a:graphic>
      </p:graphicFrame>
      <p:pic>
        <p:nvPicPr>
          <p:cNvPr id="3" name="Picture 9" descr="A distribution bar graph for small company stocks. ">
            <a:extLst>
              <a:ext uri="{FF2B5EF4-FFF2-40B4-BE49-F238E27FC236}">
                <a16:creationId xmlns:a16="http://schemas.microsoft.com/office/drawing/2014/main" id="{C24EA32A-6505-CFDD-68EC-7FF4B4495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591" y="2876340"/>
            <a:ext cx="1847248" cy="512108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3CA5DD8F-B2FF-EC23-97EB-AB1647F2A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3784" y="3505200"/>
            <a:ext cx="1854200" cy="533400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5" name="Picture 15" descr="A distribution bar graph for long-term corporate bonds ">
            <a:extLst>
              <a:ext uri="{FF2B5EF4-FFF2-40B4-BE49-F238E27FC236}">
                <a16:creationId xmlns:a16="http://schemas.microsoft.com/office/drawing/2014/main" id="{52E40B46-9DBA-864F-9EF7-BDDECA3756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2742" y="4161414"/>
            <a:ext cx="1836097" cy="533401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6" name="Picture 17" descr="A distribution bar graph for Long-term government bonds.">
            <a:extLst>
              <a:ext uri="{FF2B5EF4-FFF2-40B4-BE49-F238E27FC236}">
                <a16:creationId xmlns:a16="http://schemas.microsoft.com/office/drawing/2014/main" id="{A9D57B54-7026-2C07-0F0A-1CF9434F74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4639" y="4793717"/>
            <a:ext cx="1853345" cy="536494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7" name="Picture 19" descr="A distribution bar graph Intermediate-term government bonds">
            <a:extLst>
              <a:ext uri="{FF2B5EF4-FFF2-40B4-BE49-F238E27FC236}">
                <a16:creationId xmlns:a16="http://schemas.microsoft.com/office/drawing/2014/main" id="{E22C3A82-83B8-AE0C-A5DB-F2F5257438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01889" y="5402323"/>
            <a:ext cx="1836096" cy="659534"/>
          </a:xfrm>
          <a:prstGeom prst="rect">
            <a:avLst/>
          </a:prstGeom>
          <a:solidFill>
            <a:schemeClr val="tx2"/>
          </a:solidFill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CB32C-BA37-5DA7-23FA-9AD680CBD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CF168791-98B9-855D-9F14-484EDB770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7918450" cy="687388"/>
          </a:xfrm>
          <a:noFill/>
        </p:spPr>
        <p:txBody>
          <a:bodyPr lIns="87447" tIns="44581" rIns="87447" bIns="44581" anchor="ctr"/>
          <a:lstStyle/>
          <a:p>
            <a:pPr eaLnBrk="1" hangingPunct="1"/>
            <a:r>
              <a:rPr lang="el-GR" dirty="0"/>
              <a:t>Ιστορικές Αποδόσεις</a:t>
            </a:r>
            <a:r>
              <a:rPr lang="en-US" dirty="0"/>
              <a:t>, 1926-2020 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DF4F51D1-6A59-D477-5171-781D8C071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813" y="1893888"/>
            <a:ext cx="1262062" cy="34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EE8852D-6A5F-469E-AAE7-5D8DF7E30C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959915"/>
              </p:ext>
            </p:extLst>
          </p:nvPr>
        </p:nvGraphicFramePr>
        <p:xfrm>
          <a:off x="381000" y="2252405"/>
          <a:ext cx="8458200" cy="262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3861848145"/>
                    </a:ext>
                  </a:extLst>
                </a:gridCol>
                <a:gridCol w="2470150">
                  <a:extLst>
                    <a:ext uri="{9D8B030D-6E8A-4147-A177-3AD203B41FA5}">
                      <a16:colId xmlns:a16="http://schemas.microsoft.com/office/drawing/2014/main" val="752037478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1310393175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11311013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Arithmetic Mean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 </a:t>
                      </a:r>
                    </a:p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Deviation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Distribution (%)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196780"/>
                  </a:ext>
                </a:extLst>
              </a:tr>
              <a:tr h="972934">
                <a:tc>
                  <a:txBody>
                    <a:bodyPr/>
                    <a:lstStyle/>
                    <a:p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U.S. Treasury bills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0" dirty="0">
                          <a:solidFill>
                            <a:schemeClr val="tx1"/>
                          </a:solidFill>
                        </a:rPr>
                        <a:t>3.1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101402"/>
                  </a:ext>
                </a:extLst>
              </a:tr>
              <a:tr h="101138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227615"/>
                  </a:ext>
                </a:extLst>
              </a:tr>
            </a:tbl>
          </a:graphicData>
        </a:graphic>
      </p:graphicFrame>
      <p:pic>
        <p:nvPicPr>
          <p:cNvPr id="9" name="Picture 3" descr="A distribution bar graph for U S Treasury bills. ">
            <a:extLst>
              <a:ext uri="{FF2B5EF4-FFF2-40B4-BE49-F238E27FC236}">
                <a16:creationId xmlns:a16="http://schemas.microsoft.com/office/drawing/2014/main" id="{56C01406-F42C-A4E2-8E11-67961BEFC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060" y="2971800"/>
            <a:ext cx="1853345" cy="676715"/>
          </a:xfrm>
          <a:prstGeom prst="rect">
            <a:avLst/>
          </a:prstGeom>
          <a:solidFill>
            <a:schemeClr val="tx2"/>
          </a:solidFill>
        </p:spPr>
      </p:pic>
      <p:pic>
        <p:nvPicPr>
          <p:cNvPr id="10" name="Picture 4" descr="A distribution bar graph for Inflation.">
            <a:extLst>
              <a:ext uri="{FF2B5EF4-FFF2-40B4-BE49-F238E27FC236}">
                <a16:creationId xmlns:a16="http://schemas.microsoft.com/office/drawing/2014/main" id="{EDE6E1CA-3B64-9655-5DA0-2ABF2FBEB1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8059" y="4063083"/>
            <a:ext cx="1853345" cy="609653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146884662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990600"/>
          </a:xfrm>
        </p:spPr>
        <p:txBody>
          <a:bodyPr/>
          <a:lstStyle/>
          <a:p>
            <a:pPr eaLnBrk="1" hangingPunct="1"/>
            <a:r>
              <a:rPr lang="en-US" sz="3400" dirty="0"/>
              <a:t>10.4 </a:t>
            </a:r>
            <a:r>
              <a:rPr lang="el-GR" sz="3600" dirty="0"/>
              <a:t>Μέση Απόδοση Μετοχών και Απόδοση Μηδενικού Κινδύνου</a:t>
            </a:r>
            <a:endParaRPr lang="en-US" sz="3400" dirty="0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l-GR" sz="2200" dirty="0"/>
              <a:t>Το</a:t>
            </a:r>
            <a:r>
              <a:rPr lang="el-GR" sz="2200" b="1" dirty="0"/>
              <a:t> </a:t>
            </a:r>
            <a:r>
              <a:rPr lang="el-GR" sz="2200" b="1" i="1" dirty="0"/>
              <a:t>ασφάλιστρο κινδύνου </a:t>
            </a:r>
            <a:r>
              <a:rPr lang="el-GR" sz="2200" dirty="0"/>
              <a:t>είναι</a:t>
            </a:r>
            <a:r>
              <a:rPr lang="el-GR" sz="2200" b="1" dirty="0"/>
              <a:t> η πρόσθετη απόδοση </a:t>
            </a:r>
            <a:r>
              <a:rPr lang="el-GR" sz="2200" dirty="0"/>
              <a:t>(πέραν του επιτοκίου χωρίς κίνδυνο) που προκύπτει από την ανάληψη κινδύνου.</a:t>
            </a: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l-GR" sz="2200" dirty="0"/>
              <a:t>Μια από τις πιο σημαντικές παρατηρήσεις των δεδομένων χρηματιστηριακής αγοράς είναι είναι η μακροχρόνια υπέρβαση της απόδοσης των μετοχών έναντι της απόδοσης χωρίς κίνδυνο. </a:t>
            </a:r>
            <a:endParaRPr lang="en-US" sz="2200" dirty="0"/>
          </a:p>
          <a:p>
            <a:pPr lvl="1" eaLnBrk="1" hangingPunct="1">
              <a:lnSpc>
                <a:spcPct val="90000"/>
              </a:lnSpc>
            </a:pPr>
            <a:r>
              <a:rPr lang="el-GR" sz="2200" dirty="0"/>
              <a:t>Η μέση πλεονάζουσα απόδοση από κοινές μετοχές μεγάλων εταιρειών για την περίοδο </a:t>
            </a:r>
            <a:r>
              <a:rPr lang="en-US" sz="2200" dirty="0"/>
              <a:t>1926 </a:t>
            </a:r>
            <a:r>
              <a:rPr lang="el-GR" sz="2200" dirty="0"/>
              <a:t>έως </a:t>
            </a:r>
            <a:r>
              <a:rPr lang="en-US" sz="2200" dirty="0"/>
              <a:t>2020 </a:t>
            </a:r>
            <a:r>
              <a:rPr lang="el-GR" sz="2200" dirty="0"/>
              <a:t>ήταν</a:t>
            </a:r>
            <a:r>
              <a:rPr lang="en-US" sz="2200" dirty="0"/>
              <a:t>:   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      8.9% = 1</a:t>
            </a:r>
            <a:r>
              <a:rPr lang="el-GR" sz="2200" dirty="0"/>
              <a:t>2</a:t>
            </a:r>
            <a:r>
              <a:rPr lang="en-US" sz="2200" dirty="0"/>
              <a:t>.2% </a:t>
            </a:r>
            <a:r>
              <a:rPr lang="en-US" sz="2200" dirty="0">
                <a:cs typeface="Times New Roman" pitchFamily="18" charset="0"/>
              </a:rPr>
              <a:t>– </a:t>
            </a:r>
            <a:r>
              <a:rPr lang="el-GR" sz="2200" dirty="0">
                <a:cs typeface="Times New Roman" pitchFamily="18" charset="0"/>
              </a:rPr>
              <a:t>3</a:t>
            </a:r>
            <a:r>
              <a:rPr lang="en-US" sz="2200" dirty="0"/>
              <a:t>.3%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200" dirty="0"/>
              <a:t>Η μέση πλεονάζουσα απόδοση από κοινές μετοχές μικρών εταιρειών για την περίοδο </a:t>
            </a:r>
            <a:r>
              <a:rPr lang="en-US" sz="2200" dirty="0"/>
              <a:t>1926 </a:t>
            </a:r>
            <a:r>
              <a:rPr lang="el-GR" sz="2200" dirty="0"/>
              <a:t>έως </a:t>
            </a:r>
            <a:r>
              <a:rPr lang="en-US" sz="2200" dirty="0"/>
              <a:t>2020 </a:t>
            </a:r>
            <a:r>
              <a:rPr lang="el-GR" sz="2200" dirty="0"/>
              <a:t>ήταν </a:t>
            </a:r>
            <a:r>
              <a:rPr lang="en-US" sz="2200" dirty="0"/>
              <a:t>:        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	12.9% = 16.2% </a:t>
            </a:r>
            <a:r>
              <a:rPr lang="en-US" sz="2200" dirty="0">
                <a:cs typeface="Times New Roman" pitchFamily="18" charset="0"/>
              </a:rPr>
              <a:t>– </a:t>
            </a:r>
            <a:r>
              <a:rPr lang="en-US" sz="2200" dirty="0"/>
              <a:t>3.3%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200" dirty="0"/>
              <a:t>Η μέση πλεονάζουσα απόδοση μακροπρόθεσμων εταιρικών ομολόγων για την περίοδο </a:t>
            </a:r>
            <a:r>
              <a:rPr lang="en-US" sz="2200" dirty="0"/>
              <a:t>1926 </a:t>
            </a:r>
            <a:r>
              <a:rPr lang="el-GR" sz="2200" dirty="0"/>
              <a:t>έως </a:t>
            </a:r>
            <a:r>
              <a:rPr lang="en-US" sz="2200" dirty="0"/>
              <a:t>2020 </a:t>
            </a:r>
            <a:r>
              <a:rPr lang="el-GR" sz="2200" dirty="0"/>
              <a:t>ήταν </a:t>
            </a:r>
            <a:r>
              <a:rPr lang="en-US" sz="2200" dirty="0"/>
              <a:t>:   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      </a:t>
            </a:r>
            <a:r>
              <a:rPr lang="el-GR" sz="2200" dirty="0"/>
              <a:t>3</a:t>
            </a:r>
            <a:r>
              <a:rPr lang="en-US" sz="2200" dirty="0"/>
              <a:t>.2% = 6.5% </a:t>
            </a:r>
            <a:r>
              <a:rPr lang="en-US" sz="2200" dirty="0">
                <a:cs typeface="Times New Roman" pitchFamily="18" charset="0"/>
              </a:rPr>
              <a:t>– </a:t>
            </a:r>
            <a:r>
              <a:rPr lang="en-US" sz="2200" dirty="0"/>
              <a:t>3.3%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Ασφάλιστρο Κινδύνου</a:t>
            </a: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eaLnBrk="1" hangingPunct="1"/>
            <a:r>
              <a:rPr lang="el-GR" sz="2800" dirty="0"/>
              <a:t>Ας υποθέσουμε ότι η </a:t>
            </a:r>
            <a:r>
              <a:rPr lang="en-US" sz="2800" i="1" dirty="0"/>
              <a:t>The Wall Street Journal</a:t>
            </a:r>
            <a:r>
              <a:rPr lang="en-US" sz="2800" dirty="0"/>
              <a:t> </a:t>
            </a:r>
            <a:r>
              <a:rPr lang="el-GR" sz="2800" dirty="0"/>
              <a:t>ανακοίνωσε ότι το τρέχον επιτόκιο για τα ετήσια έντοκα γραμμάτια Δημοσίου είναι </a:t>
            </a:r>
            <a:r>
              <a:rPr lang="en-US" sz="2800" dirty="0"/>
              <a:t>2%. </a:t>
            </a:r>
          </a:p>
          <a:p>
            <a:pPr eaLnBrk="1" hangingPunct="1"/>
            <a:r>
              <a:rPr lang="el-GR" sz="2800" dirty="0"/>
              <a:t>Ποιά είναι η αναμενόμενη απόδοση των μετοχών των μικρών εταιρειών; </a:t>
            </a:r>
            <a:endParaRPr lang="en-US" sz="2800" dirty="0"/>
          </a:p>
          <a:p>
            <a:pPr eaLnBrk="1" hangingPunct="1"/>
            <a:r>
              <a:rPr lang="el-GR" sz="2800" dirty="0"/>
              <a:t>Θυμηθείτε ότι η μέση πλεονάζουσα απόδοση των κοινών μετοχών μικρών εταιρειών για την περίοδο </a:t>
            </a:r>
            <a:r>
              <a:rPr lang="en-US" sz="2800" dirty="0"/>
              <a:t>1926 </a:t>
            </a:r>
            <a:r>
              <a:rPr lang="el-GR" sz="2800" dirty="0"/>
              <a:t>έως </a:t>
            </a:r>
            <a:r>
              <a:rPr lang="en-US" sz="2800" dirty="0"/>
              <a:t>2020 </a:t>
            </a:r>
            <a:r>
              <a:rPr lang="el-GR" sz="2800" dirty="0"/>
              <a:t>ήταν</a:t>
            </a:r>
            <a:r>
              <a:rPr lang="en-US" sz="2800" dirty="0"/>
              <a:t>12.9%.</a:t>
            </a:r>
          </a:p>
          <a:p>
            <a:pPr eaLnBrk="1" hangingPunct="1"/>
            <a:r>
              <a:rPr lang="el-GR" sz="2800" dirty="0"/>
              <a:t>Με βάση το επιτόκιο μηδενικού κινδύνου </a:t>
            </a:r>
            <a:r>
              <a:rPr lang="en-US" sz="2800" dirty="0"/>
              <a:t>2%, </a:t>
            </a:r>
            <a:r>
              <a:rPr lang="el-GR" sz="2800" dirty="0"/>
              <a:t>έχουμε αναμενόμενη απόδοση της αγοράς μετοχών μικρών εταιρειών ύψους </a:t>
            </a:r>
            <a:r>
              <a:rPr lang="en-US" sz="2800" dirty="0"/>
              <a:t>14.9% = 12.9% + 2%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2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2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92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Αντιστάθμιση Κινδύνου-Απόδοσης</a:t>
            </a:r>
            <a:endParaRPr lang="en-US" dirty="0"/>
          </a:p>
        </p:txBody>
      </p:sp>
      <p:graphicFrame>
        <p:nvGraphicFramePr>
          <p:cNvPr id="479235" name="Object 3"/>
          <p:cNvGraphicFramePr>
            <a:graphicFrameLocks noChangeAspect="1"/>
          </p:cNvGraphicFramePr>
          <p:nvPr/>
        </p:nvGraphicFramePr>
        <p:xfrm>
          <a:off x="723900" y="1358900"/>
          <a:ext cx="7735888" cy="521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10548" imgH="5400561" progId="Excel.Sheet.8">
                  <p:embed/>
                </p:oleObj>
              </mc:Choice>
              <mc:Fallback>
                <p:oleObj name="Worksheet" r:id="rId3" imgW="8410548" imgH="5400561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1358900"/>
                        <a:ext cx="7735888" cy="5211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Βασικές Έννοιες και Δεξιότητες</a:t>
            </a:r>
            <a:endParaRPr lang="en-US" dirty="0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5029200"/>
          </a:xfrm>
        </p:spPr>
        <p:txBody>
          <a:bodyPr/>
          <a:lstStyle/>
          <a:p>
            <a:pPr marL="342900" indent="-342900" eaLnBrk="1" hangingPunct="1"/>
            <a:r>
              <a:rPr lang="el-GR" sz="3000" dirty="0"/>
              <a:t>Να γνωρίζετε τον τρόπο υπολογισμού απόδοσης μιας επένδυσης. </a:t>
            </a:r>
            <a:endParaRPr lang="en-US" sz="3000" dirty="0"/>
          </a:p>
          <a:p>
            <a:pPr marL="342900" indent="-342900" eaLnBrk="1" hangingPunct="1"/>
            <a:r>
              <a:rPr lang="el-GR" sz="3000" dirty="0"/>
              <a:t>Να γνωρίζετε τον τρόπο υπολογισμού της τυπικής απόκλισης στις αποδόσεις μιας επένδυσης.</a:t>
            </a:r>
            <a:endParaRPr lang="en-US" sz="3000" dirty="0"/>
          </a:p>
          <a:p>
            <a:pPr marL="342900" indent="-342900" eaLnBrk="1" hangingPunct="1"/>
            <a:r>
              <a:rPr lang="el-GR" sz="3000" dirty="0"/>
              <a:t>Να κατανοήσετε τις ιστορικές αποδόσεις και τους κινδύνους διαφόρων ειδών επενδύσεων. </a:t>
            </a:r>
            <a:endParaRPr lang="en-US" sz="3000" dirty="0"/>
          </a:p>
          <a:p>
            <a:pPr marL="342900" indent="-342900" eaLnBrk="1" hangingPunct="1"/>
            <a:r>
              <a:rPr lang="el-GR" sz="3000" dirty="0"/>
              <a:t>Να κατανοήσετε τη σημασία της κανονικής κατανομής. </a:t>
            </a:r>
            <a:endParaRPr lang="en-US" sz="3000" dirty="0"/>
          </a:p>
          <a:p>
            <a:pPr marL="342900" indent="-342900" eaLnBrk="1" hangingPunct="1"/>
            <a:r>
              <a:rPr lang="el-GR" sz="3000" dirty="0"/>
              <a:t>Να κατανοήσετε τη διαφορά μεταξύ αριθμητικών και γεωμετρικών αποδόσεων.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2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2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2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2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10.5 </a:t>
            </a:r>
            <a:r>
              <a:rPr lang="el-GR" dirty="0"/>
              <a:t>Στατιστικά Στοιχεία Κινδύνου</a:t>
            </a:r>
            <a:endParaRPr lang="en-US" dirty="0"/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eaLnBrk="1" hangingPunct="1"/>
            <a:r>
              <a:rPr lang="el-GR" sz="2400" dirty="0"/>
              <a:t>Δεν υπάρχει κανένας παγκοσμίως συμφωνημένος ορισμός για τον κίνδυνο</a:t>
            </a:r>
            <a:r>
              <a:rPr lang="en-US" sz="2400" dirty="0"/>
              <a:t>.</a:t>
            </a:r>
            <a:endParaRPr lang="el-GR" sz="2400" dirty="0"/>
          </a:p>
          <a:p>
            <a:pPr marL="469900" lvl="1" indent="-469900" eaLnBrk="1" hangingPunct="1">
              <a:buClr>
                <a:schemeClr val="bg2"/>
              </a:buClr>
              <a:buSzPct val="70000"/>
              <a:buFont typeface="Wingdings" pitchFamily="2" charset="2"/>
              <a:buChar char="o"/>
            </a:pPr>
            <a:r>
              <a:rPr lang="el-GR" sz="2400" dirty="0"/>
              <a:t>Η </a:t>
            </a:r>
            <a:r>
              <a:rPr lang="el-GR" sz="2400" b="1" dirty="0"/>
              <a:t>συχνότητα κατανομής </a:t>
            </a:r>
            <a:r>
              <a:rPr lang="el-GR" sz="2400" dirty="0"/>
              <a:t>των αποδόσεων μετράει πόσες φορές η ετήσια απόδοση εμπίπτει σε κάθε εύρος 10%</a:t>
            </a:r>
            <a:endParaRPr lang="en-US" sz="2400" dirty="0"/>
          </a:p>
          <a:p>
            <a:pPr eaLnBrk="1" hangingPunct="1"/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636ECE-7CDF-4B0B-917E-3636AAF14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3468780"/>
            <a:ext cx="5100814" cy="3027953"/>
          </a:xfrm>
          <a:prstGeom prst="rect">
            <a:avLst/>
          </a:prstGeom>
        </p:spPr>
      </p:pic>
      <p:sp>
        <p:nvSpPr>
          <p:cNvPr id="2" name="Ορθογώνιο 1"/>
          <p:cNvSpPr/>
          <p:nvPr/>
        </p:nvSpPr>
        <p:spPr>
          <a:xfrm>
            <a:off x="781050" y="6481251"/>
            <a:ext cx="79819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schemeClr val="tx2"/>
                </a:solidFill>
              </a:rPr>
              <a:t>Συχνότητα Κατανομής Αποδόσεων σε </a:t>
            </a:r>
            <a:r>
              <a:rPr lang="el-GR" sz="1400" dirty="0"/>
              <a:t>κοινές μετοχές μεγάλων εταιρειών για την περίοδο </a:t>
            </a:r>
            <a:r>
              <a:rPr lang="en-US" sz="1400" dirty="0"/>
              <a:t>1926 </a:t>
            </a:r>
            <a:r>
              <a:rPr lang="el-GR" sz="1400" dirty="0"/>
              <a:t>έως </a:t>
            </a:r>
            <a:r>
              <a:rPr lang="en-US" sz="1400" dirty="0"/>
              <a:t>201</a:t>
            </a:r>
            <a:r>
              <a:rPr lang="el-GR" sz="1400" dirty="0"/>
              <a:t>9 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3" grpId="0" uiExpand="1" build="p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10.5 </a:t>
            </a:r>
            <a:r>
              <a:rPr lang="el-GR" dirty="0"/>
              <a:t>Στατιστικά Στοιχεία Κινδύνου</a:t>
            </a:r>
            <a:endParaRPr lang="en-US" dirty="0"/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eaLnBrk="1" hangingPunct="1"/>
            <a:r>
              <a:rPr lang="el-GR" sz="3600" dirty="0"/>
              <a:t>Δεν υπάρχει κανένας παγκοσμίως συμφωνημένος ορισμός για τον κίνδυνο</a:t>
            </a:r>
            <a:r>
              <a:rPr lang="en-US" sz="3600" dirty="0"/>
              <a:t>.</a:t>
            </a:r>
          </a:p>
          <a:p>
            <a:pPr eaLnBrk="1" hangingPunct="1"/>
            <a:r>
              <a:rPr lang="el-GR" sz="3600" dirty="0"/>
              <a:t>Τα μέτρα του κινδύνου που θα συζητήσουμε είναι η </a:t>
            </a:r>
            <a:r>
              <a:rPr lang="el-GR" sz="3600" b="1" i="1" dirty="0"/>
              <a:t>διακύμανση</a:t>
            </a:r>
            <a:r>
              <a:rPr lang="el-GR" sz="3600" dirty="0"/>
              <a:t> και η </a:t>
            </a:r>
            <a:r>
              <a:rPr lang="el-GR" sz="3600" b="1" i="1" dirty="0"/>
              <a:t>τυπική απόκλιση</a:t>
            </a:r>
            <a:r>
              <a:rPr lang="en-US" sz="3600" dirty="0"/>
              <a:t>.</a:t>
            </a:r>
          </a:p>
          <a:p>
            <a:pPr lvl="1" eaLnBrk="1" hangingPunct="1"/>
            <a:r>
              <a:rPr lang="el-GR" dirty="0"/>
              <a:t>Η </a:t>
            </a:r>
            <a:r>
              <a:rPr lang="el-GR" b="1" dirty="0"/>
              <a:t>τυπική απόκλιση </a:t>
            </a:r>
            <a:r>
              <a:rPr lang="el-GR" dirty="0"/>
              <a:t>είναι το τυπικό στατιστικό μέτρο της διασποράς ενός δείγματος, και θα είναι το μέτρο που θα χρησιμοποιήσουμε περισσότερο. </a:t>
            </a:r>
            <a:endParaRPr lang="en-US" dirty="0"/>
          </a:p>
          <a:p>
            <a:pPr lvl="1" eaLnBrk="1" hangingPunct="1"/>
            <a:r>
              <a:rPr lang="el-GR" dirty="0"/>
              <a:t>Η ερμηνεία του διευκολύνεται από τη συζήτηση της κανονικής κατανομής.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26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Κανονική Κατανομή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706438"/>
          </a:xfrm>
        </p:spPr>
        <p:txBody>
          <a:bodyPr/>
          <a:lstStyle/>
          <a:p>
            <a:pPr eaLnBrk="1" hangingPunct="1"/>
            <a:r>
              <a:rPr lang="el-GR" sz="2800" dirty="0"/>
              <a:t>Ένα αρκετά μεγάλο δείγμα που σχεδιάζεται από κανονική κατανομή μοιάζει με καμπύλη σε σχήμα καμπάνας. </a:t>
            </a:r>
            <a:endParaRPr lang="en-US" sz="2800" dirty="0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2667000" y="2819400"/>
            <a:ext cx="1112485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l-GR" sz="1400" b="1" dirty="0"/>
              <a:t>Πιθανότητα</a:t>
            </a:r>
            <a:endParaRPr lang="en-US" sz="1400" b="1" dirty="0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6858000" y="5445125"/>
            <a:ext cx="2286000" cy="5206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l-GR" sz="1400" b="1" dirty="0"/>
              <a:t>Απόδοση Μετοχών Μεγάλων Εταιρειών</a:t>
            </a:r>
            <a:endParaRPr lang="en-US" sz="1400" b="1" dirty="0"/>
          </a:p>
        </p:txBody>
      </p:sp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3732213" y="6586538"/>
            <a:ext cx="71437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/>
              <a:t> 99.74%</a:t>
            </a: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1449074" y="5230813"/>
            <a:ext cx="72135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– 3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 </a:t>
            </a:r>
            <a:br>
              <a:rPr lang="en-US" sz="1200" b="1" dirty="0"/>
            </a:br>
            <a:r>
              <a:rPr lang="en-US" sz="1200" b="1" dirty="0"/>
              <a:t>– 4</a:t>
            </a:r>
            <a:r>
              <a:rPr lang="el-GR" sz="1200" b="1" dirty="0"/>
              <a:t>7</a:t>
            </a:r>
            <a:r>
              <a:rPr lang="en-US" sz="1200" b="1" dirty="0"/>
              <a:t>.</a:t>
            </a:r>
            <a:r>
              <a:rPr lang="el-GR" sz="1200" b="1" dirty="0"/>
              <a:t>3</a:t>
            </a:r>
            <a:r>
              <a:rPr lang="en-US" sz="1200" b="1" dirty="0"/>
              <a:t>%</a:t>
            </a:r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2198374" y="5230813"/>
            <a:ext cx="72135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– 2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 </a:t>
            </a:r>
            <a:br>
              <a:rPr lang="en-US" sz="1200" b="1" dirty="0"/>
            </a:br>
            <a:r>
              <a:rPr lang="en-US" sz="1200" b="1" dirty="0"/>
              <a:t>– 2</a:t>
            </a:r>
            <a:r>
              <a:rPr lang="el-GR" sz="1200" b="1" dirty="0"/>
              <a:t>7</a:t>
            </a:r>
            <a:r>
              <a:rPr lang="en-US" sz="1200" b="1" dirty="0"/>
              <a:t>.</a:t>
            </a:r>
            <a:r>
              <a:rPr lang="el-GR" sz="1200" b="1" dirty="0"/>
              <a:t>5</a:t>
            </a:r>
            <a:r>
              <a:rPr lang="en-US" sz="1200" b="1" dirty="0"/>
              <a:t>%</a:t>
            </a:r>
          </a:p>
        </p:txBody>
      </p:sp>
      <p:sp>
        <p:nvSpPr>
          <p:cNvPr id="19465" name="Rectangle 12"/>
          <p:cNvSpPr>
            <a:spLocks noChangeArrowheads="1"/>
          </p:cNvSpPr>
          <p:nvPr/>
        </p:nvSpPr>
        <p:spPr bwMode="auto">
          <a:xfrm>
            <a:off x="2998846" y="5230813"/>
            <a:ext cx="6444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– 1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</a:t>
            </a:r>
            <a:br>
              <a:rPr lang="en-US" sz="1200" b="1" dirty="0"/>
            </a:br>
            <a:r>
              <a:rPr lang="en-US" sz="1200" b="1" dirty="0"/>
              <a:t>– </a:t>
            </a:r>
            <a:r>
              <a:rPr lang="el-GR" sz="1200" b="1" dirty="0"/>
              <a:t>7</a:t>
            </a:r>
            <a:r>
              <a:rPr lang="en-US" sz="1200" b="1" dirty="0"/>
              <a:t>.</a:t>
            </a:r>
            <a:r>
              <a:rPr lang="el-GR" sz="1200" b="1" dirty="0"/>
              <a:t>7</a:t>
            </a:r>
            <a:r>
              <a:rPr lang="en-US" sz="1200" b="1" dirty="0"/>
              <a:t>%</a:t>
            </a:r>
          </a:p>
        </p:txBody>
      </p:sp>
      <p:sp>
        <p:nvSpPr>
          <p:cNvPr id="19466" name="Rectangle 13"/>
          <p:cNvSpPr>
            <a:spLocks noChangeArrowheads="1"/>
          </p:cNvSpPr>
          <p:nvPr/>
        </p:nvSpPr>
        <p:spPr bwMode="auto">
          <a:xfrm>
            <a:off x="3730870" y="5230813"/>
            <a:ext cx="60593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0</a:t>
            </a:r>
            <a:br>
              <a:rPr lang="en-US" sz="1200" b="1" dirty="0"/>
            </a:br>
            <a:r>
              <a:rPr lang="en-US" sz="1200" b="1" dirty="0"/>
              <a:t>1</a:t>
            </a:r>
            <a:r>
              <a:rPr lang="el-GR" sz="1200" b="1" dirty="0"/>
              <a:t>2</a:t>
            </a:r>
            <a:r>
              <a:rPr lang="en-US" sz="1200" b="1" dirty="0"/>
              <a:t>.</a:t>
            </a:r>
            <a:r>
              <a:rPr lang="el-GR" sz="1200" b="1" dirty="0"/>
              <a:t>1</a:t>
            </a:r>
            <a:r>
              <a:rPr lang="en-US" sz="1200" b="1" dirty="0"/>
              <a:t>%</a:t>
            </a:r>
          </a:p>
        </p:txBody>
      </p:sp>
      <p:sp>
        <p:nvSpPr>
          <p:cNvPr id="19467" name="Rectangle 14"/>
          <p:cNvSpPr>
            <a:spLocks noChangeArrowheads="1"/>
          </p:cNvSpPr>
          <p:nvPr/>
        </p:nvSpPr>
        <p:spPr bwMode="auto">
          <a:xfrm>
            <a:off x="4448175" y="5230813"/>
            <a:ext cx="633413" cy="4587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+ 1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 </a:t>
            </a:r>
            <a:br>
              <a:rPr lang="en-US" sz="1200" b="1" dirty="0"/>
            </a:br>
            <a:r>
              <a:rPr lang="en-US" sz="1200" b="1" dirty="0"/>
              <a:t>3</a:t>
            </a:r>
            <a:r>
              <a:rPr lang="el-GR" sz="1200" b="1" dirty="0"/>
              <a:t>1</a:t>
            </a:r>
            <a:r>
              <a:rPr lang="en-US" sz="1200" b="1" dirty="0"/>
              <a:t>.</a:t>
            </a:r>
            <a:r>
              <a:rPr lang="el-GR" sz="1200" b="1" dirty="0"/>
              <a:t>9</a:t>
            </a:r>
            <a:r>
              <a:rPr lang="en-US" sz="1200" b="1" dirty="0"/>
              <a:t>%</a:t>
            </a:r>
          </a:p>
        </p:txBody>
      </p:sp>
      <p:sp>
        <p:nvSpPr>
          <p:cNvPr id="19468" name="Rectangle 15"/>
          <p:cNvSpPr>
            <a:spLocks noChangeArrowheads="1"/>
          </p:cNvSpPr>
          <p:nvPr/>
        </p:nvSpPr>
        <p:spPr bwMode="auto">
          <a:xfrm>
            <a:off x="5197475" y="5230813"/>
            <a:ext cx="633413" cy="4587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+ 2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 </a:t>
            </a:r>
            <a:br>
              <a:rPr lang="en-US" sz="1200" b="1" dirty="0"/>
            </a:br>
            <a:r>
              <a:rPr lang="en-US" sz="1200" b="1" dirty="0"/>
              <a:t>5</a:t>
            </a:r>
            <a:r>
              <a:rPr lang="el-GR" sz="1200" b="1" dirty="0"/>
              <a:t>1</a:t>
            </a:r>
            <a:r>
              <a:rPr lang="en-US" sz="1200" b="1" dirty="0"/>
              <a:t>.</a:t>
            </a:r>
            <a:r>
              <a:rPr lang="el-GR" sz="1200" b="1" dirty="0"/>
              <a:t>7</a:t>
            </a:r>
            <a:r>
              <a:rPr lang="en-US" sz="1200" b="1" dirty="0"/>
              <a:t>%</a:t>
            </a:r>
          </a:p>
        </p:txBody>
      </p:sp>
      <p:sp>
        <p:nvSpPr>
          <p:cNvPr id="19469" name="Rectangle 16"/>
          <p:cNvSpPr>
            <a:spLocks noChangeArrowheads="1"/>
          </p:cNvSpPr>
          <p:nvPr/>
        </p:nvSpPr>
        <p:spPr bwMode="auto">
          <a:xfrm>
            <a:off x="5922963" y="5224463"/>
            <a:ext cx="633412" cy="4587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200" b="1" dirty="0"/>
              <a:t>+ 3</a:t>
            </a:r>
            <a:r>
              <a:rPr lang="en-US" sz="1200" b="1" dirty="0">
                <a:latin typeface="Symbol" pitchFamily="18" charset="2"/>
              </a:rPr>
              <a:t>s</a:t>
            </a:r>
            <a:r>
              <a:rPr lang="en-US" sz="1200" b="1" dirty="0"/>
              <a:t>    </a:t>
            </a:r>
            <a:br>
              <a:rPr lang="en-US" sz="1200" b="1" dirty="0"/>
            </a:br>
            <a:r>
              <a:rPr lang="en-US" sz="1200" b="1" dirty="0"/>
              <a:t>7</a:t>
            </a:r>
            <a:r>
              <a:rPr lang="el-GR" sz="1200" b="1" dirty="0"/>
              <a:t>1</a:t>
            </a:r>
            <a:r>
              <a:rPr lang="en-US" sz="1200" b="1" dirty="0"/>
              <a:t>.</a:t>
            </a:r>
            <a:r>
              <a:rPr lang="el-GR" sz="1200" b="1" dirty="0"/>
              <a:t>5</a:t>
            </a:r>
            <a:r>
              <a:rPr lang="en-US" sz="1200" b="1" dirty="0"/>
              <a:t>%</a:t>
            </a:r>
          </a:p>
        </p:txBody>
      </p:sp>
      <p:sp>
        <p:nvSpPr>
          <p:cNvPr id="493591" name="Rectangle 23"/>
          <p:cNvSpPr>
            <a:spLocks noChangeArrowheads="1"/>
          </p:cNvSpPr>
          <p:nvPr/>
        </p:nvSpPr>
        <p:spPr bwMode="auto">
          <a:xfrm>
            <a:off x="5715000" y="3200400"/>
            <a:ext cx="3429000" cy="163121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671739"/>
              </a:buClr>
            </a:pPr>
            <a:r>
              <a:rPr lang="el-GR" sz="2000" dirty="0"/>
              <a:t>Η πιθανότητα μια ετήσια απόδοση  να εντάσσεται εντός του 19,8% του μέσου όρου 12,1% θα είναι προσεγγιστικά 2/3 ή 68%.</a:t>
            </a:r>
            <a:endParaRPr lang="en-US" sz="2000" dirty="0"/>
          </a:p>
        </p:txBody>
      </p:sp>
      <p:sp>
        <p:nvSpPr>
          <p:cNvPr id="19471" name="Line 32"/>
          <p:cNvSpPr>
            <a:spLocks noChangeShapeType="1"/>
          </p:cNvSpPr>
          <p:nvPr/>
        </p:nvSpPr>
        <p:spPr bwMode="auto">
          <a:xfrm>
            <a:off x="1209675" y="5181600"/>
            <a:ext cx="55816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2" name="Rectangle 95"/>
          <p:cNvSpPr>
            <a:spLocks noChangeArrowheads="1"/>
          </p:cNvSpPr>
          <p:nvPr/>
        </p:nvSpPr>
        <p:spPr bwMode="auto">
          <a:xfrm>
            <a:off x="5410200" y="5197475"/>
            <a:ext cx="20638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3" name="Freeform 102"/>
          <p:cNvSpPr>
            <a:spLocks/>
          </p:cNvSpPr>
          <p:nvPr/>
        </p:nvSpPr>
        <p:spPr bwMode="auto">
          <a:xfrm>
            <a:off x="6791325" y="5162550"/>
            <a:ext cx="122238" cy="80963"/>
          </a:xfrm>
          <a:custGeom>
            <a:avLst/>
            <a:gdLst>
              <a:gd name="T0" fmla="*/ 194053619 w 77"/>
              <a:gd name="T1" fmla="*/ 63005089 h 51"/>
              <a:gd name="T2" fmla="*/ 0 w 77"/>
              <a:gd name="T3" fmla="*/ 0 h 51"/>
              <a:gd name="T4" fmla="*/ 30241999 w 77"/>
              <a:gd name="T5" fmla="*/ 63005089 h 51"/>
              <a:gd name="T6" fmla="*/ 0 w 77"/>
              <a:gd name="T7" fmla="*/ 128529556 h 51"/>
              <a:gd name="T8" fmla="*/ 194053619 w 77"/>
              <a:gd name="T9" fmla="*/ 63005089 h 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7" h="51">
                <a:moveTo>
                  <a:pt x="77" y="25"/>
                </a:moveTo>
                <a:lnTo>
                  <a:pt x="0" y="0"/>
                </a:lnTo>
                <a:lnTo>
                  <a:pt x="12" y="25"/>
                </a:lnTo>
                <a:lnTo>
                  <a:pt x="0" y="51"/>
                </a:lnTo>
                <a:lnTo>
                  <a:pt x="77" y="25"/>
                </a:lnTo>
                <a:close/>
              </a:path>
            </a:pathLst>
          </a:custGeom>
          <a:solidFill>
            <a:srgbClr val="000000"/>
          </a:solidFill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4" name="Freeform 103"/>
          <p:cNvSpPr>
            <a:spLocks/>
          </p:cNvSpPr>
          <p:nvPr/>
        </p:nvSpPr>
        <p:spPr bwMode="auto">
          <a:xfrm>
            <a:off x="1108075" y="5141913"/>
            <a:ext cx="122238" cy="80962"/>
          </a:xfrm>
          <a:custGeom>
            <a:avLst/>
            <a:gdLst>
              <a:gd name="T0" fmla="*/ 0 w 77"/>
              <a:gd name="T1" fmla="*/ 63002723 h 51"/>
              <a:gd name="T2" fmla="*/ 194053619 w 77"/>
              <a:gd name="T3" fmla="*/ 128526381 h 51"/>
              <a:gd name="T4" fmla="*/ 161290660 w 77"/>
              <a:gd name="T5" fmla="*/ 63002723 h 51"/>
              <a:gd name="T6" fmla="*/ 194053619 w 77"/>
              <a:gd name="T7" fmla="*/ 0 h 51"/>
              <a:gd name="T8" fmla="*/ 0 w 77"/>
              <a:gd name="T9" fmla="*/ 63002723 h 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7" h="51">
                <a:moveTo>
                  <a:pt x="0" y="25"/>
                </a:moveTo>
                <a:lnTo>
                  <a:pt x="77" y="51"/>
                </a:lnTo>
                <a:lnTo>
                  <a:pt x="64" y="25"/>
                </a:lnTo>
                <a:lnTo>
                  <a:pt x="77" y="0"/>
                </a:lnTo>
                <a:lnTo>
                  <a:pt x="0" y="25"/>
                </a:lnTo>
                <a:close/>
              </a:path>
            </a:pathLst>
          </a:custGeom>
          <a:solidFill>
            <a:srgbClr val="000000"/>
          </a:solidFill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5" name="Rectangle 107"/>
          <p:cNvSpPr>
            <a:spLocks noChangeArrowheads="1"/>
          </p:cNvSpPr>
          <p:nvPr/>
        </p:nvSpPr>
        <p:spPr bwMode="auto">
          <a:xfrm>
            <a:off x="4025900" y="5094288"/>
            <a:ext cx="20638" cy="1635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6" name="Rectangle 108"/>
          <p:cNvSpPr>
            <a:spLocks noChangeArrowheads="1"/>
          </p:cNvSpPr>
          <p:nvPr/>
        </p:nvSpPr>
        <p:spPr bwMode="auto">
          <a:xfrm>
            <a:off x="4724400" y="5181600"/>
            <a:ext cx="20638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7" name="Rectangle 109"/>
          <p:cNvSpPr>
            <a:spLocks noChangeArrowheads="1"/>
          </p:cNvSpPr>
          <p:nvPr/>
        </p:nvSpPr>
        <p:spPr bwMode="auto">
          <a:xfrm>
            <a:off x="6096000" y="5181600"/>
            <a:ext cx="20638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8" name="Rectangle 116"/>
          <p:cNvSpPr>
            <a:spLocks noChangeArrowheads="1"/>
          </p:cNvSpPr>
          <p:nvPr/>
        </p:nvSpPr>
        <p:spPr bwMode="auto">
          <a:xfrm>
            <a:off x="3332163" y="5197475"/>
            <a:ext cx="20637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79" name="Rectangle 118"/>
          <p:cNvSpPr>
            <a:spLocks noChangeArrowheads="1"/>
          </p:cNvSpPr>
          <p:nvPr/>
        </p:nvSpPr>
        <p:spPr bwMode="auto">
          <a:xfrm>
            <a:off x="2646363" y="5181600"/>
            <a:ext cx="20637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80" name="Rectangle 119"/>
          <p:cNvSpPr>
            <a:spLocks noChangeArrowheads="1"/>
          </p:cNvSpPr>
          <p:nvPr/>
        </p:nvSpPr>
        <p:spPr bwMode="auto">
          <a:xfrm>
            <a:off x="4017963" y="5181600"/>
            <a:ext cx="20637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81" name="Rectangle 123"/>
          <p:cNvSpPr>
            <a:spLocks noChangeArrowheads="1"/>
          </p:cNvSpPr>
          <p:nvPr/>
        </p:nvSpPr>
        <p:spPr bwMode="auto">
          <a:xfrm>
            <a:off x="1960563" y="5181600"/>
            <a:ext cx="20637" cy="603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82" name="Freeform 124"/>
          <p:cNvSpPr>
            <a:spLocks/>
          </p:cNvSpPr>
          <p:nvPr/>
        </p:nvSpPr>
        <p:spPr bwMode="auto">
          <a:xfrm>
            <a:off x="1235075" y="2936875"/>
            <a:ext cx="5581650" cy="2244725"/>
          </a:xfrm>
          <a:custGeom>
            <a:avLst/>
            <a:gdLst>
              <a:gd name="T0" fmla="*/ 2147483647 w 3516"/>
              <a:gd name="T1" fmla="*/ 2147483647 h 1414"/>
              <a:gd name="T2" fmla="*/ 2147483647 w 3516"/>
              <a:gd name="T3" fmla="*/ 2147483647 h 1414"/>
              <a:gd name="T4" fmla="*/ 0 w 3516"/>
              <a:gd name="T5" fmla="*/ 2147483647 h 1414"/>
              <a:gd name="T6" fmla="*/ 0 w 3516"/>
              <a:gd name="T7" fmla="*/ 2147483647 h 1414"/>
              <a:gd name="T8" fmla="*/ 360383138 w 3516"/>
              <a:gd name="T9" fmla="*/ 2147483647 h 1414"/>
              <a:gd name="T10" fmla="*/ 783769388 w 3516"/>
              <a:gd name="T11" fmla="*/ 2147483647 h 1414"/>
              <a:gd name="T12" fmla="*/ 1207155638 w 3516"/>
              <a:gd name="T13" fmla="*/ 2147483647 h 1414"/>
              <a:gd name="T14" fmla="*/ 1597779063 w 3516"/>
              <a:gd name="T15" fmla="*/ 2147483647 h 1414"/>
              <a:gd name="T16" fmla="*/ 2021165313 w 3516"/>
              <a:gd name="T17" fmla="*/ 2147483647 h 1414"/>
              <a:gd name="T18" fmla="*/ 2147483647 w 3516"/>
              <a:gd name="T19" fmla="*/ 2147483647 h 1414"/>
              <a:gd name="T20" fmla="*/ 2147483647 w 3516"/>
              <a:gd name="T21" fmla="*/ 2147483647 h 1414"/>
              <a:gd name="T22" fmla="*/ 2147483647 w 3516"/>
              <a:gd name="T23" fmla="*/ 1101309075 h 1414"/>
              <a:gd name="T24" fmla="*/ 2147483647 w 3516"/>
              <a:gd name="T25" fmla="*/ 549394063 h 1414"/>
              <a:gd name="T26" fmla="*/ 2147483647 w 3516"/>
              <a:gd name="T27" fmla="*/ 322580000 h 1414"/>
              <a:gd name="T28" fmla="*/ 2147483647 w 3516"/>
              <a:gd name="T29" fmla="*/ 161290000 h 1414"/>
              <a:gd name="T30" fmla="*/ 2147483647 w 3516"/>
              <a:gd name="T31" fmla="*/ 32762825 h 1414"/>
              <a:gd name="T32" fmla="*/ 2147483647 w 3516"/>
              <a:gd name="T33" fmla="*/ 0 h 1414"/>
              <a:gd name="T34" fmla="*/ 2147483647 w 3516"/>
              <a:gd name="T35" fmla="*/ 32762825 h 1414"/>
              <a:gd name="T36" fmla="*/ 2147483647 w 3516"/>
              <a:gd name="T37" fmla="*/ 161290000 h 1414"/>
              <a:gd name="T38" fmla="*/ 2147483647 w 3516"/>
              <a:gd name="T39" fmla="*/ 322580000 h 1414"/>
              <a:gd name="T40" fmla="*/ 2147483647 w 3516"/>
              <a:gd name="T41" fmla="*/ 549394063 h 1414"/>
              <a:gd name="T42" fmla="*/ 2147483647 w 3516"/>
              <a:gd name="T43" fmla="*/ 1101309075 h 1414"/>
              <a:gd name="T44" fmla="*/ 2147483647 w 3516"/>
              <a:gd name="T45" fmla="*/ 2147483647 h 1414"/>
              <a:gd name="T46" fmla="*/ 2147483647 w 3516"/>
              <a:gd name="T47" fmla="*/ 2147483647 h 1414"/>
              <a:gd name="T48" fmla="*/ 2147483647 w 3516"/>
              <a:gd name="T49" fmla="*/ 2147483647 h 1414"/>
              <a:gd name="T50" fmla="*/ 2147483647 w 3516"/>
              <a:gd name="T51" fmla="*/ 2147483647 h 1414"/>
              <a:gd name="T52" fmla="*/ 2147483647 w 3516"/>
              <a:gd name="T53" fmla="*/ 2147483647 h 1414"/>
              <a:gd name="T54" fmla="*/ 2147483647 w 3516"/>
              <a:gd name="T55" fmla="*/ 2147483647 h 1414"/>
              <a:gd name="T56" fmla="*/ 2147483647 w 3516"/>
              <a:gd name="T57" fmla="*/ 2147483647 h 1414"/>
              <a:gd name="T58" fmla="*/ 2147483647 w 3516"/>
              <a:gd name="T59" fmla="*/ 2147483647 h 1414"/>
              <a:gd name="T60" fmla="*/ 2147483647 w 3516"/>
              <a:gd name="T61" fmla="*/ 2147483647 h 141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3516" h="1414">
                <a:moveTo>
                  <a:pt x="3516" y="1376"/>
                </a:moveTo>
                <a:lnTo>
                  <a:pt x="3516" y="1414"/>
                </a:lnTo>
                <a:lnTo>
                  <a:pt x="0" y="1414"/>
                </a:lnTo>
                <a:lnTo>
                  <a:pt x="0" y="1376"/>
                </a:lnTo>
                <a:lnTo>
                  <a:pt x="143" y="1376"/>
                </a:lnTo>
                <a:lnTo>
                  <a:pt x="311" y="1376"/>
                </a:lnTo>
                <a:lnTo>
                  <a:pt x="479" y="1350"/>
                </a:lnTo>
                <a:lnTo>
                  <a:pt x="634" y="1312"/>
                </a:lnTo>
                <a:lnTo>
                  <a:pt x="802" y="1234"/>
                </a:lnTo>
                <a:lnTo>
                  <a:pt x="905" y="1144"/>
                </a:lnTo>
                <a:lnTo>
                  <a:pt x="1073" y="926"/>
                </a:lnTo>
                <a:lnTo>
                  <a:pt x="1332" y="437"/>
                </a:lnTo>
                <a:lnTo>
                  <a:pt x="1461" y="218"/>
                </a:lnTo>
                <a:lnTo>
                  <a:pt x="1525" y="128"/>
                </a:lnTo>
                <a:lnTo>
                  <a:pt x="1590" y="64"/>
                </a:lnTo>
                <a:lnTo>
                  <a:pt x="1668" y="13"/>
                </a:lnTo>
                <a:lnTo>
                  <a:pt x="1758" y="0"/>
                </a:lnTo>
                <a:lnTo>
                  <a:pt x="1848" y="13"/>
                </a:lnTo>
                <a:lnTo>
                  <a:pt x="1926" y="64"/>
                </a:lnTo>
                <a:lnTo>
                  <a:pt x="1991" y="128"/>
                </a:lnTo>
                <a:lnTo>
                  <a:pt x="2055" y="218"/>
                </a:lnTo>
                <a:lnTo>
                  <a:pt x="2172" y="437"/>
                </a:lnTo>
                <a:lnTo>
                  <a:pt x="2443" y="926"/>
                </a:lnTo>
                <a:lnTo>
                  <a:pt x="2533" y="1054"/>
                </a:lnTo>
                <a:lnTo>
                  <a:pt x="2611" y="1144"/>
                </a:lnTo>
                <a:lnTo>
                  <a:pt x="2714" y="1234"/>
                </a:lnTo>
                <a:lnTo>
                  <a:pt x="2882" y="1312"/>
                </a:lnTo>
                <a:lnTo>
                  <a:pt x="3037" y="1350"/>
                </a:lnTo>
                <a:lnTo>
                  <a:pt x="3205" y="1376"/>
                </a:lnTo>
                <a:lnTo>
                  <a:pt x="3348" y="1376"/>
                </a:lnTo>
                <a:lnTo>
                  <a:pt x="3516" y="1376"/>
                </a:lnTo>
                <a:close/>
              </a:path>
            </a:pathLst>
          </a:custGeom>
          <a:solidFill>
            <a:srgbClr val="D9F1F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83" name="AutoShape 143"/>
          <p:cNvSpPr>
            <a:spLocks/>
          </p:cNvSpPr>
          <p:nvPr/>
        </p:nvSpPr>
        <p:spPr bwMode="auto">
          <a:xfrm rot="-5400000">
            <a:off x="3924300" y="5067300"/>
            <a:ext cx="228600" cy="1371600"/>
          </a:xfrm>
          <a:prstGeom prst="leftBrace">
            <a:avLst>
              <a:gd name="adj1" fmla="val 50000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484" name="Rectangle 144"/>
          <p:cNvSpPr>
            <a:spLocks noChangeArrowheads="1"/>
          </p:cNvSpPr>
          <p:nvPr/>
        </p:nvSpPr>
        <p:spPr bwMode="auto">
          <a:xfrm>
            <a:off x="3783013" y="5824538"/>
            <a:ext cx="67627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/>
              <a:t>68.26%</a:t>
            </a:r>
          </a:p>
        </p:txBody>
      </p:sp>
      <p:sp>
        <p:nvSpPr>
          <p:cNvPr id="19485" name="Rectangle 8"/>
          <p:cNvSpPr>
            <a:spLocks noChangeArrowheads="1"/>
          </p:cNvSpPr>
          <p:nvPr/>
        </p:nvSpPr>
        <p:spPr bwMode="auto">
          <a:xfrm>
            <a:off x="3795713" y="6205538"/>
            <a:ext cx="676275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/>
              <a:t>95.44%</a:t>
            </a:r>
          </a:p>
        </p:txBody>
      </p:sp>
      <p:sp>
        <p:nvSpPr>
          <p:cNvPr id="19486" name="AutoShape 146"/>
          <p:cNvSpPr>
            <a:spLocks/>
          </p:cNvSpPr>
          <p:nvPr/>
        </p:nvSpPr>
        <p:spPr bwMode="auto">
          <a:xfrm rot="-5400000">
            <a:off x="3924300" y="4762500"/>
            <a:ext cx="228600" cy="2743200"/>
          </a:xfrm>
          <a:prstGeom prst="leftBrace">
            <a:avLst>
              <a:gd name="adj1" fmla="val 100000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487" name="Line 148"/>
          <p:cNvSpPr>
            <a:spLocks noChangeShapeType="1"/>
          </p:cNvSpPr>
          <p:nvPr/>
        </p:nvSpPr>
        <p:spPr bwMode="auto">
          <a:xfrm flipV="1">
            <a:off x="3352800" y="3657600"/>
            <a:ext cx="0" cy="1524000"/>
          </a:xfrm>
          <a:prstGeom prst="line">
            <a:avLst/>
          </a:prstGeom>
          <a:noFill/>
          <a:ln w="12700">
            <a:solidFill>
              <a:srgbClr val="9933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19488" name="Line 149"/>
          <p:cNvSpPr>
            <a:spLocks noChangeShapeType="1"/>
          </p:cNvSpPr>
          <p:nvPr/>
        </p:nvSpPr>
        <p:spPr bwMode="auto">
          <a:xfrm flipV="1">
            <a:off x="4724400" y="3657600"/>
            <a:ext cx="0" cy="1524000"/>
          </a:xfrm>
          <a:prstGeom prst="line">
            <a:avLst/>
          </a:prstGeom>
          <a:noFill/>
          <a:ln w="12700">
            <a:solidFill>
              <a:srgbClr val="9933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19489" name="Freeform 125"/>
          <p:cNvSpPr>
            <a:spLocks/>
          </p:cNvSpPr>
          <p:nvPr/>
        </p:nvSpPr>
        <p:spPr bwMode="auto">
          <a:xfrm>
            <a:off x="1143000" y="2921000"/>
            <a:ext cx="5764213" cy="2184400"/>
          </a:xfrm>
          <a:custGeom>
            <a:avLst/>
            <a:gdLst>
              <a:gd name="T0" fmla="*/ 0 w 3631"/>
              <a:gd name="T1" fmla="*/ 2147483647 h 1376"/>
              <a:gd name="T2" fmla="*/ 521673183 w 3631"/>
              <a:gd name="T3" fmla="*/ 2147483647 h 1376"/>
              <a:gd name="T4" fmla="*/ 945059469 w 3631"/>
              <a:gd name="T5" fmla="*/ 2147483647 h 1376"/>
              <a:gd name="T6" fmla="*/ 1368445756 w 3631"/>
              <a:gd name="T7" fmla="*/ 2147483647 h 1376"/>
              <a:gd name="T8" fmla="*/ 1759069215 w 3631"/>
              <a:gd name="T9" fmla="*/ 2147483647 h 1376"/>
              <a:gd name="T10" fmla="*/ 2147483647 w 3631"/>
              <a:gd name="T11" fmla="*/ 2147483647 h 1376"/>
              <a:gd name="T12" fmla="*/ 2147483647 w 3631"/>
              <a:gd name="T13" fmla="*/ 2147483647 h 1376"/>
              <a:gd name="T14" fmla="*/ 2147483647 w 3631"/>
              <a:gd name="T15" fmla="*/ 2147483647 h 1376"/>
              <a:gd name="T16" fmla="*/ 2147483647 w 3631"/>
              <a:gd name="T17" fmla="*/ 1101309075 h 1376"/>
              <a:gd name="T18" fmla="*/ 2147483647 w 3631"/>
              <a:gd name="T19" fmla="*/ 549394063 h 1376"/>
              <a:gd name="T20" fmla="*/ 2147483647 w 3631"/>
              <a:gd name="T21" fmla="*/ 322580000 h 1376"/>
              <a:gd name="T22" fmla="*/ 2147483647 w 3631"/>
              <a:gd name="T23" fmla="*/ 161290000 h 1376"/>
              <a:gd name="T24" fmla="*/ 2147483647 w 3631"/>
              <a:gd name="T25" fmla="*/ 32762825 h 1376"/>
              <a:gd name="T26" fmla="*/ 2147483647 w 3631"/>
              <a:gd name="T27" fmla="*/ 0 h 1376"/>
              <a:gd name="T28" fmla="*/ 2147483647 w 3631"/>
              <a:gd name="T29" fmla="*/ 32762825 h 1376"/>
              <a:gd name="T30" fmla="*/ 2147483647 w 3631"/>
              <a:gd name="T31" fmla="*/ 161290000 h 1376"/>
              <a:gd name="T32" fmla="*/ 2147483647 w 3631"/>
              <a:gd name="T33" fmla="*/ 322580000 h 1376"/>
              <a:gd name="T34" fmla="*/ 2147483647 w 3631"/>
              <a:gd name="T35" fmla="*/ 549394063 h 1376"/>
              <a:gd name="T36" fmla="*/ 2147483647 w 3631"/>
              <a:gd name="T37" fmla="*/ 1101309075 h 1376"/>
              <a:gd name="T38" fmla="*/ 2147483647 w 3631"/>
              <a:gd name="T39" fmla="*/ 2147483647 h 1376"/>
              <a:gd name="T40" fmla="*/ 2147483647 w 3631"/>
              <a:gd name="T41" fmla="*/ 2147483647 h 1376"/>
              <a:gd name="T42" fmla="*/ 2147483647 w 3631"/>
              <a:gd name="T43" fmla="*/ 2147483647 h 1376"/>
              <a:gd name="T44" fmla="*/ 2147483647 w 3631"/>
              <a:gd name="T45" fmla="*/ 2147483647 h 1376"/>
              <a:gd name="T46" fmla="*/ 2147483647 w 3631"/>
              <a:gd name="T47" fmla="*/ 2147483647 h 1376"/>
              <a:gd name="T48" fmla="*/ 2147483647 w 3631"/>
              <a:gd name="T49" fmla="*/ 2147483647 h 1376"/>
              <a:gd name="T50" fmla="*/ 2147483647 w 3631"/>
              <a:gd name="T51" fmla="*/ 2147483647 h 1376"/>
              <a:gd name="T52" fmla="*/ 2147483647 w 3631"/>
              <a:gd name="T53" fmla="*/ 2147483647 h 1376"/>
              <a:gd name="T54" fmla="*/ 2147483647 w 3631"/>
              <a:gd name="T55" fmla="*/ 2147483647 h 137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3631" h="1376">
                <a:moveTo>
                  <a:pt x="0" y="1376"/>
                </a:moveTo>
                <a:lnTo>
                  <a:pt x="207" y="1376"/>
                </a:lnTo>
                <a:lnTo>
                  <a:pt x="375" y="1376"/>
                </a:lnTo>
                <a:lnTo>
                  <a:pt x="543" y="1350"/>
                </a:lnTo>
                <a:lnTo>
                  <a:pt x="698" y="1312"/>
                </a:lnTo>
                <a:lnTo>
                  <a:pt x="866" y="1234"/>
                </a:lnTo>
                <a:lnTo>
                  <a:pt x="969" y="1144"/>
                </a:lnTo>
                <a:lnTo>
                  <a:pt x="1137" y="926"/>
                </a:lnTo>
                <a:lnTo>
                  <a:pt x="1396" y="437"/>
                </a:lnTo>
                <a:lnTo>
                  <a:pt x="1525" y="218"/>
                </a:lnTo>
                <a:lnTo>
                  <a:pt x="1589" y="128"/>
                </a:lnTo>
                <a:lnTo>
                  <a:pt x="1654" y="64"/>
                </a:lnTo>
                <a:lnTo>
                  <a:pt x="1732" y="13"/>
                </a:lnTo>
                <a:lnTo>
                  <a:pt x="1822" y="0"/>
                </a:lnTo>
                <a:lnTo>
                  <a:pt x="1912" y="13"/>
                </a:lnTo>
                <a:lnTo>
                  <a:pt x="1990" y="64"/>
                </a:lnTo>
                <a:lnTo>
                  <a:pt x="2055" y="128"/>
                </a:lnTo>
                <a:lnTo>
                  <a:pt x="2119" y="218"/>
                </a:lnTo>
                <a:lnTo>
                  <a:pt x="2236" y="437"/>
                </a:lnTo>
                <a:lnTo>
                  <a:pt x="2507" y="926"/>
                </a:lnTo>
                <a:lnTo>
                  <a:pt x="2597" y="1054"/>
                </a:lnTo>
                <a:lnTo>
                  <a:pt x="2675" y="1144"/>
                </a:lnTo>
                <a:lnTo>
                  <a:pt x="2778" y="1234"/>
                </a:lnTo>
                <a:lnTo>
                  <a:pt x="2946" y="1312"/>
                </a:lnTo>
                <a:lnTo>
                  <a:pt x="3101" y="1350"/>
                </a:lnTo>
                <a:lnTo>
                  <a:pt x="3269" y="1376"/>
                </a:lnTo>
                <a:lnTo>
                  <a:pt x="3412" y="1376"/>
                </a:lnTo>
                <a:lnTo>
                  <a:pt x="3631" y="1376"/>
                </a:lnTo>
              </a:path>
            </a:pathLst>
          </a:custGeom>
          <a:noFill/>
          <a:ln w="41275">
            <a:solidFill>
              <a:srgbClr val="9933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90" name="AutoShape 150"/>
          <p:cNvSpPr>
            <a:spLocks/>
          </p:cNvSpPr>
          <p:nvPr/>
        </p:nvSpPr>
        <p:spPr bwMode="auto">
          <a:xfrm rot="-5400000">
            <a:off x="3886200" y="4267200"/>
            <a:ext cx="304800" cy="4419600"/>
          </a:xfrm>
          <a:prstGeom prst="leftBrace">
            <a:avLst>
              <a:gd name="adj1" fmla="val 120833"/>
              <a:gd name="adj2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93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3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3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/>
      <p:bldP spid="19462" grpId="0"/>
      <p:bldP spid="19463" grpId="0"/>
      <p:bldP spid="19464" grpId="0"/>
      <p:bldP spid="19465" grpId="0"/>
      <p:bldP spid="19466" grpId="0"/>
      <p:bldP spid="19467" grpId="0"/>
      <p:bldP spid="19468" grpId="0"/>
      <p:bldP spid="19469" grpId="0"/>
      <p:bldP spid="493591" grpId="0" autoUpdateAnimBg="0"/>
      <p:bldP spid="19471" grpId="0" animBg="1"/>
      <p:bldP spid="19472" grpId="0" animBg="1"/>
      <p:bldP spid="19473" grpId="0" animBg="1"/>
      <p:bldP spid="19474" grpId="0" animBg="1"/>
      <p:bldP spid="19475" grpId="0" animBg="1"/>
      <p:bldP spid="19476" grpId="0" animBg="1"/>
      <p:bldP spid="19477" grpId="0" animBg="1"/>
      <p:bldP spid="19478" grpId="0" animBg="1"/>
      <p:bldP spid="19479" grpId="0" animBg="1"/>
      <p:bldP spid="19480" grpId="0" animBg="1"/>
      <p:bldP spid="19481" grpId="0" animBg="1"/>
      <p:bldP spid="19482" grpId="0" animBg="1"/>
      <p:bldP spid="19483" grpId="0" animBg="1"/>
      <p:bldP spid="19484" grpId="0"/>
      <p:bldP spid="19485" grpId="0"/>
      <p:bldP spid="19486" grpId="0" animBg="1"/>
      <p:bldP spid="19487" grpId="0" animBg="1"/>
      <p:bldP spid="19488" grpId="0" animBg="1"/>
      <p:bldP spid="19489" grpId="0" animBg="1"/>
      <p:bldP spid="194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Κανονική Κατανομή</a:t>
            </a:r>
            <a:endParaRPr lang="en-US" dirty="0"/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3600" dirty="0"/>
              <a:t>Η τυπική απόκλιση 19,</a:t>
            </a:r>
            <a:r>
              <a:rPr lang="en-US" sz="3600" dirty="0"/>
              <a:t>7</a:t>
            </a:r>
            <a:r>
              <a:rPr lang="el-GR" sz="3600" dirty="0"/>
              <a:t>% που βρήκαμε για αποδόσεις μεγάλων μετοχών από το 1926 έως το 20</a:t>
            </a:r>
            <a:r>
              <a:rPr lang="en-US" sz="3600" dirty="0"/>
              <a:t>20</a:t>
            </a:r>
            <a:r>
              <a:rPr lang="el-GR" sz="3600" dirty="0"/>
              <a:t> μπορεί τώρα να ερμηνευτεί με τον ακόλουθο τρόπο:</a:t>
            </a:r>
            <a:endParaRPr lang="en-US" sz="3600" dirty="0"/>
          </a:p>
          <a:p>
            <a:pPr lvl="1" eaLnBrk="1" hangingPunct="1"/>
            <a:r>
              <a:rPr lang="el-GR" sz="3200" dirty="0"/>
              <a:t>Εάν οι αποδόσεις μετοχών προσεγγιστικά έχουν κανονική κατανομή, η πιθανότητα μια ετήσια απόδοση να εντάσσεται εντός 19,</a:t>
            </a:r>
            <a:r>
              <a:rPr lang="en-US" sz="3200" dirty="0"/>
              <a:t>7</a:t>
            </a:r>
            <a:r>
              <a:rPr lang="el-GR" sz="3200" dirty="0"/>
              <a:t> τοις εκατό του μέσου 12,</a:t>
            </a:r>
            <a:r>
              <a:rPr lang="en-US" sz="3200" dirty="0"/>
              <a:t>2</a:t>
            </a:r>
            <a:r>
              <a:rPr lang="el-GR" sz="3200" dirty="0"/>
              <a:t>% θα είναι προσεγγιστικά 2/3.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534400" cy="914400"/>
          </a:xfrm>
        </p:spPr>
        <p:txBody>
          <a:bodyPr/>
          <a:lstStyle/>
          <a:p>
            <a:pPr eaLnBrk="1" hangingPunct="1"/>
            <a:r>
              <a:rPr lang="el-GR" sz="3900" dirty="0"/>
              <a:t>Παράδειγμα </a:t>
            </a:r>
            <a:r>
              <a:rPr lang="en-US" sz="3900" dirty="0"/>
              <a:t>– </a:t>
            </a:r>
            <a:r>
              <a:rPr lang="el-GR" sz="3900" dirty="0"/>
              <a:t>Απόδοση και Διακύμανση</a:t>
            </a:r>
            <a:endParaRPr lang="en-US" sz="3900" dirty="0"/>
          </a:p>
        </p:txBody>
      </p:sp>
      <p:graphicFrame>
        <p:nvGraphicFramePr>
          <p:cNvPr id="506932" name="Group 5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93159632"/>
              </p:ext>
            </p:extLst>
          </p:nvPr>
        </p:nvGraphicFramePr>
        <p:xfrm>
          <a:off x="571500" y="2054746"/>
          <a:ext cx="8001000" cy="3430589"/>
        </p:xfrm>
        <a:graphic>
          <a:graphicData uri="http://schemas.openxmlformats.org/drawingml/2006/table">
            <a:tbl>
              <a:tblPr/>
              <a:tblGrid>
                <a:gridCol w="1146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1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Έτος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Πραγματική απόδοση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Μέση απόδοση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Απόκλιση από το μέσο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Τετραγωνική απόκλιση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.105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.045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.002025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.09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.105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.015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.000225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9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.06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.105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.045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.002025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3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.12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.105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.015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.000225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Σύνολα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.0045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41" name="Text Box 49"/>
          <p:cNvSpPr txBox="1">
            <a:spLocks noChangeArrowheads="1"/>
          </p:cNvSpPr>
          <p:nvPr/>
        </p:nvSpPr>
        <p:spPr bwMode="auto">
          <a:xfrm>
            <a:off x="990600" y="5791200"/>
            <a:ext cx="8153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dirty="0"/>
              <a:t>Διακύμανση </a:t>
            </a:r>
            <a:r>
              <a:rPr lang="en-US" sz="2400" dirty="0"/>
              <a:t>=</a:t>
            </a:r>
            <a:r>
              <a:rPr lang="el-GR" sz="2400" dirty="0"/>
              <a:t>0</a:t>
            </a:r>
            <a:r>
              <a:rPr lang="en-US" sz="2400" dirty="0"/>
              <a:t>.0045 / (4-1) = </a:t>
            </a:r>
            <a:r>
              <a:rPr lang="el-GR" sz="2400" dirty="0"/>
              <a:t>0</a:t>
            </a:r>
            <a:r>
              <a:rPr lang="en-US" sz="2400" dirty="0"/>
              <a:t>.0015     </a:t>
            </a:r>
            <a:endParaRPr lang="el-GR" sz="2400" dirty="0"/>
          </a:p>
          <a:p>
            <a:pPr>
              <a:spcBef>
                <a:spcPct val="50000"/>
              </a:spcBef>
            </a:pPr>
            <a:r>
              <a:rPr lang="el-GR" sz="2400" dirty="0"/>
              <a:t>Τυπική Απόκλιση</a:t>
            </a:r>
            <a:r>
              <a:rPr lang="en-US" sz="2400" dirty="0"/>
              <a:t>= </a:t>
            </a:r>
            <a:r>
              <a:rPr lang="el-GR" sz="2400" dirty="0"/>
              <a:t>0</a:t>
            </a:r>
            <a:r>
              <a:rPr lang="en-US" sz="2400" dirty="0"/>
              <a:t>.03873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10.6 </a:t>
            </a:r>
            <a:r>
              <a:rPr lang="el-GR" dirty="0"/>
              <a:t>Περισσότερα για τη Μέση Απόδοση</a:t>
            </a:r>
            <a:r>
              <a:rPr lang="el-GR" b="1" dirty="0"/>
              <a:t> </a:t>
            </a:r>
            <a:endParaRPr lang="en-US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50292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l-GR" sz="2800" b="1" i="1" dirty="0"/>
              <a:t>Αριθμητικός μέσος όρο</a:t>
            </a:r>
            <a:r>
              <a:rPr lang="el-GR" sz="2800" dirty="0"/>
              <a:t>ς </a:t>
            </a:r>
            <a:r>
              <a:rPr lang="en-US" sz="2800" dirty="0"/>
              <a:t>– </a:t>
            </a:r>
            <a:r>
              <a:rPr lang="el-GR" sz="2800" dirty="0"/>
              <a:t>η απόδοση που αποκομίζεται σε μια μέση περίοδο κατά τη διάρκεια συγκεκριμένων περιόδων. </a:t>
            </a:r>
            <a:endParaRPr lang="en-US" sz="2800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b="1" i="1" dirty="0"/>
              <a:t>Γεωμετρικός μέσος όρος </a:t>
            </a:r>
            <a:r>
              <a:rPr lang="en-US" sz="2800" dirty="0"/>
              <a:t>– </a:t>
            </a:r>
            <a:r>
              <a:rPr lang="el-GR" sz="2800" dirty="0"/>
              <a:t>μέση ανατοκισμένη απόδοση ανά περίοδο κατά τη διάρκεια συγκεκριμένων περιόδων. </a:t>
            </a:r>
            <a:endParaRPr lang="en-US" sz="2800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/>
              <a:t>Ο γεωμετρικός μέσος όρος θα είναι μικρότερος από τον αριθμητικό εκτός εάν όλες οι αποδόσεις είναι ίσες. </a:t>
            </a:r>
            <a:endParaRPr lang="en-US" sz="2800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l-GR" sz="2800" dirty="0"/>
              <a:t>Ποιός είναι καλύτερος</a:t>
            </a:r>
            <a:r>
              <a:rPr lang="en-US" sz="2800" dirty="0"/>
              <a:t>?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/>
              <a:t>Ο αριθμητικός μέσος όρος είναι υπερβολικά αισιόδοξος για μακροπρόθεσμους ορίζοντες. </a:t>
            </a:r>
            <a:endParaRPr lang="en-US" sz="2400" dirty="0"/>
          </a:p>
          <a:p>
            <a:pPr marL="742950" lvl="1" indent="-285750" eaLnBrk="1" hangingPunct="1">
              <a:lnSpc>
                <a:spcPct val="90000"/>
              </a:lnSpc>
            </a:pPr>
            <a:r>
              <a:rPr lang="el-GR" sz="2400" dirty="0"/>
              <a:t>Ο γεωμετρικός μέσος όρος είναι υπερβολικά απαισιόδοξος για βραχυπρόθεσμους ορίζοντες. </a:t>
            </a:r>
            <a:endParaRPr lang="en-US" sz="2400" dirty="0"/>
          </a:p>
          <a:p>
            <a:pPr marL="742950" lvl="1" indent="-285750" eaLnBrk="1" hangingPunct="1">
              <a:lnSpc>
                <a:spcPct val="90000"/>
              </a:lnSpc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8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Γεωμετρική Απόδοση</a:t>
            </a:r>
            <a:r>
              <a:rPr lang="en-US" dirty="0"/>
              <a:t>: </a:t>
            </a:r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835025"/>
          </a:xfrm>
        </p:spPr>
        <p:txBody>
          <a:bodyPr/>
          <a:lstStyle/>
          <a:p>
            <a:pPr eaLnBrk="1" hangingPunct="1"/>
            <a:r>
              <a:rPr lang="el-GR" sz="3600" dirty="0"/>
              <a:t>Θυμηθείτε το προηγούμενο μας παράδειγμα</a:t>
            </a:r>
            <a:r>
              <a:rPr lang="en-US" sz="3600" dirty="0"/>
              <a:t>:</a:t>
            </a:r>
          </a:p>
        </p:txBody>
      </p:sp>
      <p:graphicFrame>
        <p:nvGraphicFramePr>
          <p:cNvPr id="5038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419604"/>
              </p:ext>
            </p:extLst>
          </p:nvPr>
        </p:nvGraphicFramePr>
        <p:xfrm>
          <a:off x="533400" y="3048000"/>
          <a:ext cx="199707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Φύλλο εργασίας" r:id="rId3" imgW="1266866" imgH="1019348" progId="Excel.Sheet.8">
                  <p:embed/>
                </p:oleObj>
              </mc:Choice>
              <mc:Fallback>
                <p:oleObj name="Φύλλο εργασίας" r:id="rId3" imgW="1266866" imgH="1019348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997075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3813" name="Object 5"/>
          <p:cNvGraphicFramePr>
            <a:graphicFrameLocks noChangeAspect="1"/>
          </p:cNvGraphicFramePr>
          <p:nvPr/>
        </p:nvGraphicFramePr>
        <p:xfrm>
          <a:off x="3048000" y="3081338"/>
          <a:ext cx="5162550" cy="156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5" imgW="2831760" imgH="939600" progId="Equation.3">
                  <p:embed/>
                </p:oleObj>
              </mc:Choice>
              <mc:Fallback>
                <p:oleObj name="Εξίσωση" r:id="rId5" imgW="2831760" imgH="939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081338"/>
                        <a:ext cx="5162550" cy="1566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3814" name="Rectangle 6"/>
          <p:cNvSpPr>
            <a:spLocks noChangeArrowheads="1"/>
          </p:cNvSpPr>
          <p:nvPr/>
        </p:nvSpPr>
        <p:spPr bwMode="auto">
          <a:xfrm>
            <a:off x="0" y="4953000"/>
            <a:ext cx="9144000" cy="990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rgbClr val="671739"/>
              </a:buClr>
            </a:pPr>
            <a:r>
              <a:rPr lang="el-GR" sz="2600" dirty="0"/>
              <a:t>Επομένως, οι επενδυτές μας αποκομίζουν κατά μέσο όρο </a:t>
            </a:r>
            <a:r>
              <a:rPr lang="en-US" sz="2600" dirty="0"/>
              <a:t>9.58% </a:t>
            </a:r>
            <a:r>
              <a:rPr lang="el-GR" sz="2600" dirty="0"/>
              <a:t>ανά έτος</a:t>
            </a:r>
            <a:r>
              <a:rPr lang="en-US" sz="2600" dirty="0"/>
              <a:t>,</a:t>
            </a:r>
            <a:r>
              <a:rPr lang="el-GR" sz="2600" dirty="0"/>
              <a:t> πραγματοποιώντας μια απόδοση περιόδου </a:t>
            </a:r>
            <a:r>
              <a:rPr lang="el-GR" sz="2600" dirty="0" err="1"/>
              <a:t>διακράτησης</a:t>
            </a:r>
            <a:r>
              <a:rPr lang="el-GR" sz="2600" dirty="0"/>
              <a:t> ύψους </a:t>
            </a:r>
            <a:r>
              <a:rPr lang="en-US" sz="2600" dirty="0"/>
              <a:t>44.21%.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6BDB0B-1417-2E96-2ABD-48089DD94EF8}"/>
                  </a:ext>
                </a:extLst>
              </p:cNvPr>
              <p:cNvSpPr txBox="1"/>
              <p:nvPr/>
            </p:nvSpPr>
            <p:spPr>
              <a:xfrm>
                <a:off x="2824743" y="5832008"/>
                <a:ext cx="2819400" cy="11053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1.095</m:t>
                      </m:r>
                      <m:sSup>
                        <m:sSupPr>
                          <m:ctrlPr>
                            <a:rPr lang="el-G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sup>
                          <m: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l-GR" sz="2400" b="0" i="1" smtClean="0">
                          <a:latin typeface="Cambria Math" panose="02040503050406030204" pitchFamily="18" charset="0"/>
                        </a:rPr>
                        <m:t>−1=0.4421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44.21%</m:t>
                      </m:r>
                    </m:oMath>
                  </m:oMathPara>
                </a14:m>
                <a:endParaRPr lang="el-GR" b="0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E6BDB0B-1417-2E96-2ABD-48089DD94E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4743" y="5832008"/>
                <a:ext cx="2819400" cy="1105367"/>
              </a:xfrm>
              <a:prstGeom prst="rect">
                <a:avLst/>
              </a:prstGeom>
              <a:blipFill>
                <a:blip r:embed="rId7"/>
                <a:stretch>
                  <a:fillRect r="-17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038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038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038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503814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Γεωμετρική Απόδοση</a:t>
            </a:r>
            <a:r>
              <a:rPr lang="en-US" dirty="0"/>
              <a:t>: </a:t>
            </a:r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835025"/>
          </a:xfrm>
        </p:spPr>
        <p:txBody>
          <a:bodyPr/>
          <a:lstStyle/>
          <a:p>
            <a:pPr eaLnBrk="1" hangingPunct="1"/>
            <a:r>
              <a:rPr lang="el-GR" sz="3600" dirty="0"/>
              <a:t>Παρατηρείστε ότι η γεωμετρική απόδοση δεν είναι ίδια με την αριθμητική απόδοση: </a:t>
            </a:r>
            <a:endParaRPr lang="en-US" sz="3600" dirty="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914400" y="4495800"/>
            <a:ext cx="8001000" cy="990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671739"/>
              </a:buClr>
              <a:buFontTx/>
              <a:buChar char="•"/>
            </a:pPr>
            <a:endParaRPr lang="el-GR" sz="2800">
              <a:solidFill>
                <a:srgbClr val="644A1A"/>
              </a:solidFill>
            </a:endParaRPr>
          </a:p>
        </p:txBody>
      </p:sp>
      <p:graphicFrame>
        <p:nvGraphicFramePr>
          <p:cNvPr id="5048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942235"/>
              </p:ext>
            </p:extLst>
          </p:nvPr>
        </p:nvGraphicFramePr>
        <p:xfrm>
          <a:off x="3138313" y="3834316"/>
          <a:ext cx="57770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2984400" imgH="812520" progId="Equation.3">
                  <p:embed/>
                </p:oleObj>
              </mc:Choice>
              <mc:Fallback>
                <p:oleObj name="Εξίσωση" r:id="rId3" imgW="2984400" imgH="8125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313" y="3834316"/>
                        <a:ext cx="5777087" cy="1606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88660"/>
              </p:ext>
            </p:extLst>
          </p:nvPr>
        </p:nvGraphicFramePr>
        <p:xfrm>
          <a:off x="533400" y="3841750"/>
          <a:ext cx="199707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Φύλλο εργασίας" r:id="rId5" imgW="1266866" imgH="1019348" progId="Excel.Sheet.8">
                  <p:embed/>
                </p:oleObj>
              </mc:Choice>
              <mc:Fallback>
                <p:oleObj name="Φύλλο εργασίας" r:id="rId5" imgW="1266866" imgH="1019348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41750"/>
                        <a:ext cx="1997075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Γρήγορο Κουίζ</a:t>
            </a:r>
            <a:endParaRPr lang="en-US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l-GR" dirty="0"/>
              <a:t>Ποιές από τις επενδύσεις που συζητήσαμε έχει την υψηλότερη μέση απόδοση και το υψηλότερο ασφάλιστρο κινδύνου; </a:t>
            </a:r>
            <a:endParaRPr lang="en-US" dirty="0"/>
          </a:p>
          <a:p>
            <a:pPr marL="342900" indent="-342900" eaLnBrk="1" hangingPunct="1"/>
            <a:r>
              <a:rPr lang="el-GR" dirty="0"/>
              <a:t>Ποιές από τις επενδύσεις που συζητήσαμε έχει την υψηλότερη τυπική απόκλιση</a:t>
            </a:r>
            <a:r>
              <a:rPr lang="en-US" dirty="0"/>
              <a:t>?</a:t>
            </a:r>
          </a:p>
          <a:p>
            <a:pPr marL="342900" indent="-342900" eaLnBrk="1" hangingPunct="1"/>
            <a:r>
              <a:rPr lang="el-GR" dirty="0"/>
              <a:t>Γιατί η κανονική κατανομή δίνει πληροφορίες; </a:t>
            </a:r>
            <a:endParaRPr lang="en-US" dirty="0"/>
          </a:p>
          <a:p>
            <a:pPr marL="342900" indent="-342900" eaLnBrk="1" hangingPunct="1"/>
            <a:r>
              <a:rPr lang="el-GR" dirty="0"/>
              <a:t>Ποιά είναι η διαφορά μεταξύ του αριθμητικού και του γεωμετρικού μέσου όρου</a:t>
            </a:r>
            <a:r>
              <a:rPr lang="el-GR"/>
              <a:t>;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CD3F9-37C3-484E-D417-E59346C0B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7ED067C0-7C8D-262F-1513-34861883DC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Reading and Follow Up</a:t>
            </a:r>
          </a:p>
        </p:txBody>
      </p:sp>
      <p:sp>
        <p:nvSpPr>
          <p:cNvPr id="509955" name="Rectangle 3">
            <a:extLst>
              <a:ext uri="{FF2B5EF4-FFF2-40B4-BE49-F238E27FC236}">
                <a16:creationId xmlns:a16="http://schemas.microsoft.com/office/drawing/2014/main" id="{A9C5F5F8-2939-F6C2-9BDD-0438B0BF2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l-GR" dirty="0"/>
              <a:t>Προτεινόμενη Βιβλιογραφία:</a:t>
            </a:r>
            <a:endParaRPr lang="en-US" dirty="0"/>
          </a:p>
          <a:p>
            <a:pPr marL="781050" lvl="1" indent="-342900" eaLnBrk="1" hangingPunct="1"/>
            <a:r>
              <a:rPr lang="en-GB" sz="2000" dirty="0"/>
              <a:t>Ross, S., Westerfield, R., Jaffe, J., </a:t>
            </a:r>
            <a:r>
              <a:rPr lang="el-GR" sz="2000" dirty="0"/>
              <a:t>Χρηματοοικονομική των Επιχειρήσεων, 2η Έκδοση, </a:t>
            </a:r>
            <a:r>
              <a:rPr lang="en-GB" sz="2000" dirty="0"/>
              <a:t>Broken Hill 2025 [RWJ]</a:t>
            </a:r>
            <a:r>
              <a:rPr lang="el-GR" sz="2000" dirty="0"/>
              <a:t>- [Κεφ. 10]</a:t>
            </a:r>
          </a:p>
          <a:p>
            <a:pPr marL="781050" lvl="1" indent="-342900" eaLnBrk="1" hangingPunct="1"/>
            <a:r>
              <a:rPr lang="en-GB" sz="2000" dirty="0"/>
              <a:t>Brealey, R., Myers, S., Allen, F., </a:t>
            </a:r>
            <a:r>
              <a:rPr lang="el-GR" sz="2000" dirty="0"/>
              <a:t>Αρχές Χρηματοοικονομικής των Επιχειρήσεων, </a:t>
            </a:r>
            <a:r>
              <a:rPr lang="en-GB" sz="2000" dirty="0"/>
              <a:t>Utopia 2013 [BMA] </a:t>
            </a:r>
            <a:r>
              <a:rPr lang="el-GR" sz="2000" dirty="0"/>
              <a:t>- [Κεφ. 7]</a:t>
            </a:r>
            <a:endParaRPr lang="en-GB" sz="2000" dirty="0"/>
          </a:p>
          <a:p>
            <a:pPr marL="781050" lvl="1" indent="-342900" eaLnBrk="1" hangingPunct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6101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09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Επισκόπηση Κεφαλαίου</a:t>
            </a:r>
            <a:endParaRPr lang="en-US" dirty="0"/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05800" cy="4800600"/>
          </a:xfrm>
        </p:spPr>
        <p:txBody>
          <a:bodyPr/>
          <a:lstStyle/>
          <a:p>
            <a:pPr marL="914400" indent="-914400" eaLnBrk="1" hangingPunct="1">
              <a:lnSpc>
                <a:spcPct val="90000"/>
              </a:lnSpc>
              <a:buNone/>
            </a:pPr>
            <a:r>
              <a:rPr lang="en-US" sz="3000" dirty="0"/>
              <a:t>10.1	</a:t>
            </a:r>
            <a:r>
              <a:rPr lang="el-GR" sz="2800" dirty="0"/>
              <a:t> Αποδόσεις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dirty="0"/>
              <a:t>10.2	</a:t>
            </a:r>
            <a:r>
              <a:rPr lang="el-GR" sz="3000" dirty="0"/>
              <a:t>Αποδόσεις Περιόδου </a:t>
            </a:r>
            <a:r>
              <a:rPr lang="el-GR" sz="3000" dirty="0" err="1"/>
              <a:t>Διακράτησης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None/>
            </a:pPr>
            <a:r>
              <a:rPr lang="en-US" sz="3000" dirty="0"/>
              <a:t>10.3	</a:t>
            </a:r>
            <a:r>
              <a:rPr lang="el-GR" sz="2800" dirty="0"/>
              <a:t> Στατιστικά Στοιχεία Αποδόσεων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None/>
            </a:pPr>
            <a:r>
              <a:rPr lang="en-US" sz="3000" dirty="0"/>
              <a:t>10.4	</a:t>
            </a:r>
            <a:r>
              <a:rPr lang="el-GR" sz="2800" dirty="0"/>
              <a:t> Μέση Απόδοση Μετοχών και Απόδοση Μηδενικού Κινδύνου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000" dirty="0"/>
              <a:t>10.5	</a:t>
            </a:r>
            <a:r>
              <a:rPr lang="el-GR" sz="3000" dirty="0"/>
              <a:t>Στατιστικά Στοιχεία Κινδύνου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None/>
            </a:pPr>
            <a:r>
              <a:rPr lang="en-US" sz="3000" dirty="0"/>
              <a:t>10.6	</a:t>
            </a:r>
            <a:r>
              <a:rPr lang="el-GR" sz="2800" dirty="0"/>
              <a:t> Περισσότερα για τη Μέση Απόδοση</a:t>
            </a:r>
            <a:r>
              <a:rPr lang="el-GR" sz="2800" b="1" dirty="0"/>
              <a:t> </a:t>
            </a:r>
            <a:endParaRPr lang="en-US" sz="3000" dirty="0"/>
          </a:p>
          <a:p>
            <a:pPr marL="914400" indent="-914400" eaLnBrk="1" hangingPunct="1">
              <a:lnSpc>
                <a:spcPct val="90000"/>
              </a:lnSpc>
              <a:buNone/>
            </a:pPr>
            <a:r>
              <a:rPr lang="en-US" sz="3000" dirty="0"/>
              <a:t>10.7	</a:t>
            </a:r>
            <a:r>
              <a:rPr lang="el-GR" sz="2800" dirty="0"/>
              <a:t> Το Ασφάλιστρο Κινδύνου Ιδίων Κεφαλαίων των ΗΠΑ: Ιστορικές και Διεθνείς Προοπτικές</a:t>
            </a:r>
            <a:endParaRPr lang="en-US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9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10.1	</a:t>
            </a:r>
            <a:r>
              <a:rPr lang="el-GR" dirty="0"/>
              <a:t>Αποδόσεις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4937125" cy="1925638"/>
          </a:xfrm>
        </p:spPr>
        <p:txBody>
          <a:bodyPr/>
          <a:lstStyle/>
          <a:p>
            <a:pPr marL="400050" indent="-400050" eaLnBrk="1" hangingPunct="1"/>
            <a:r>
              <a:rPr lang="el-GR" dirty="0"/>
              <a:t>Αποδόσεις Δολαρίου</a:t>
            </a:r>
            <a:endParaRPr lang="en-US" dirty="0"/>
          </a:p>
          <a:p>
            <a:pPr marL="628650" lvl="1" indent="0" eaLnBrk="1" hangingPunct="1">
              <a:buNone/>
            </a:pPr>
            <a:r>
              <a:rPr lang="el-GR" sz="2400" dirty="0"/>
              <a:t>Το άθροισμα του μερισματικού εισοδήματος και του κεφαλαιακού κέρδους ή ζημίας από την επένδυση</a:t>
            </a:r>
            <a:endParaRPr lang="en-US" sz="2600" dirty="0"/>
          </a:p>
        </p:txBody>
      </p:sp>
      <p:grpSp>
        <p:nvGrpSpPr>
          <p:cNvPr id="459791" name="Group 15"/>
          <p:cNvGrpSpPr>
            <a:grpSpLocks/>
          </p:cNvGrpSpPr>
          <p:nvPr/>
        </p:nvGrpSpPr>
        <p:grpSpPr bwMode="auto">
          <a:xfrm>
            <a:off x="609600" y="4114803"/>
            <a:ext cx="5791200" cy="614363"/>
            <a:chOff x="384" y="2592"/>
            <a:chExt cx="3648" cy="387"/>
          </a:xfrm>
        </p:grpSpPr>
        <p:sp>
          <p:nvSpPr>
            <p:cNvPr id="6162" name="Line 4"/>
            <p:cNvSpPr>
              <a:spLocks noChangeShapeType="1"/>
            </p:cNvSpPr>
            <p:nvPr/>
          </p:nvSpPr>
          <p:spPr bwMode="auto">
            <a:xfrm>
              <a:off x="1296" y="2592"/>
              <a:ext cx="2736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l-GR"/>
            </a:p>
          </p:txBody>
        </p:sp>
        <p:sp>
          <p:nvSpPr>
            <p:cNvPr id="6163" name="Text Box 7"/>
            <p:cNvSpPr txBox="1">
              <a:spLocks noChangeArrowheads="1"/>
            </p:cNvSpPr>
            <p:nvPr/>
          </p:nvSpPr>
          <p:spPr bwMode="auto">
            <a:xfrm>
              <a:off x="384" y="2688"/>
              <a:ext cx="768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l-GR" sz="2400" dirty="0"/>
                <a:t>Χρόνος</a:t>
              </a:r>
              <a:endParaRPr lang="en-US" sz="2400" dirty="0"/>
            </a:p>
          </p:txBody>
        </p:sp>
        <p:sp>
          <p:nvSpPr>
            <p:cNvPr id="6164" name="Text Box 8"/>
            <p:cNvSpPr txBox="1">
              <a:spLocks noChangeArrowheads="1"/>
            </p:cNvSpPr>
            <p:nvPr/>
          </p:nvSpPr>
          <p:spPr bwMode="auto">
            <a:xfrm>
              <a:off x="1488" y="2688"/>
              <a:ext cx="2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0</a:t>
              </a:r>
            </a:p>
          </p:txBody>
        </p:sp>
        <p:sp>
          <p:nvSpPr>
            <p:cNvPr id="6165" name="Text Box 9"/>
            <p:cNvSpPr txBox="1">
              <a:spLocks noChangeArrowheads="1"/>
            </p:cNvSpPr>
            <p:nvPr/>
          </p:nvSpPr>
          <p:spPr bwMode="auto">
            <a:xfrm>
              <a:off x="3696" y="2688"/>
              <a:ext cx="24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1</a:t>
              </a:r>
            </a:p>
          </p:txBody>
        </p:sp>
      </p:grpSp>
      <p:grpSp>
        <p:nvGrpSpPr>
          <p:cNvPr id="459799" name="Group 23"/>
          <p:cNvGrpSpPr>
            <a:grpSpLocks/>
          </p:cNvGrpSpPr>
          <p:nvPr/>
        </p:nvGrpSpPr>
        <p:grpSpPr bwMode="auto">
          <a:xfrm>
            <a:off x="5791200" y="1828800"/>
            <a:ext cx="838200" cy="2286000"/>
            <a:chOff x="3648" y="1152"/>
            <a:chExt cx="528" cy="1440"/>
          </a:xfrm>
        </p:grpSpPr>
        <p:sp>
          <p:nvSpPr>
            <p:cNvPr id="6160" name="AutoShape 10"/>
            <p:cNvSpPr>
              <a:spLocks noChangeArrowheads="1"/>
            </p:cNvSpPr>
            <p:nvPr/>
          </p:nvSpPr>
          <p:spPr bwMode="auto">
            <a:xfrm flipV="1">
              <a:off x="3648" y="1152"/>
              <a:ext cx="528" cy="528"/>
            </a:xfrm>
            <a:prstGeom prst="downArrow">
              <a:avLst>
                <a:gd name="adj1" fmla="val 46259"/>
                <a:gd name="adj2" fmla="val 53981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61" name="Rectangle 11"/>
            <p:cNvSpPr>
              <a:spLocks noChangeArrowheads="1"/>
            </p:cNvSpPr>
            <p:nvPr/>
          </p:nvSpPr>
          <p:spPr bwMode="auto">
            <a:xfrm>
              <a:off x="3792" y="1680"/>
              <a:ext cx="240" cy="912"/>
            </a:xfrm>
            <a:prstGeom prst="rect">
              <a:avLst/>
            </a:prstGeom>
            <a:solidFill>
              <a:srgbClr val="339933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59792" name="Group 16"/>
          <p:cNvGrpSpPr>
            <a:grpSpLocks/>
          </p:cNvGrpSpPr>
          <p:nvPr/>
        </p:nvGrpSpPr>
        <p:grpSpPr bwMode="auto">
          <a:xfrm>
            <a:off x="1371600" y="4114801"/>
            <a:ext cx="1676400" cy="2278063"/>
            <a:chOff x="864" y="2592"/>
            <a:chExt cx="1056" cy="1435"/>
          </a:xfrm>
        </p:grpSpPr>
        <p:sp>
          <p:nvSpPr>
            <p:cNvPr id="6158" name="AutoShape 5"/>
            <p:cNvSpPr>
              <a:spLocks noChangeArrowheads="1"/>
            </p:cNvSpPr>
            <p:nvPr/>
          </p:nvSpPr>
          <p:spPr bwMode="auto">
            <a:xfrm>
              <a:off x="1152" y="2592"/>
              <a:ext cx="432" cy="960"/>
            </a:xfrm>
            <a:prstGeom prst="downArrow">
              <a:avLst>
                <a:gd name="adj1" fmla="val 50000"/>
                <a:gd name="adj2" fmla="val 55556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59" name="Text Box 12"/>
            <p:cNvSpPr txBox="1">
              <a:spLocks noChangeArrowheads="1"/>
            </p:cNvSpPr>
            <p:nvPr/>
          </p:nvSpPr>
          <p:spPr bwMode="auto">
            <a:xfrm>
              <a:off x="864" y="3504"/>
              <a:ext cx="1056" cy="52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400" dirty="0"/>
                <a:t>Αρχική Επένδυση </a:t>
              </a:r>
              <a:endParaRPr lang="en-US" sz="2400" dirty="0"/>
            </a:p>
          </p:txBody>
        </p:sp>
      </p:grpSp>
      <p:grpSp>
        <p:nvGrpSpPr>
          <p:cNvPr id="459796" name="Group 20"/>
          <p:cNvGrpSpPr>
            <a:grpSpLocks/>
          </p:cNvGrpSpPr>
          <p:nvPr/>
        </p:nvGrpSpPr>
        <p:grpSpPr bwMode="auto">
          <a:xfrm>
            <a:off x="6553200" y="2743200"/>
            <a:ext cx="1981200" cy="1295400"/>
            <a:chOff x="4128" y="1728"/>
            <a:chExt cx="1248" cy="816"/>
          </a:xfrm>
        </p:grpSpPr>
        <p:sp>
          <p:nvSpPr>
            <p:cNvPr id="6156" name="Text Box 14"/>
            <p:cNvSpPr txBox="1">
              <a:spLocks noChangeArrowheads="1"/>
            </p:cNvSpPr>
            <p:nvPr/>
          </p:nvSpPr>
          <p:spPr bwMode="auto">
            <a:xfrm>
              <a:off x="4128" y="1872"/>
              <a:ext cx="1248" cy="52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400" dirty="0"/>
                <a:t>Τελική αγοραία αξία</a:t>
              </a:r>
              <a:endParaRPr lang="en-US" sz="2400" dirty="0"/>
            </a:p>
          </p:txBody>
        </p:sp>
        <p:sp>
          <p:nvSpPr>
            <p:cNvPr id="6157" name="AutoShape 18"/>
            <p:cNvSpPr>
              <a:spLocks/>
            </p:cNvSpPr>
            <p:nvPr/>
          </p:nvSpPr>
          <p:spPr bwMode="auto">
            <a:xfrm>
              <a:off x="4128" y="1728"/>
              <a:ext cx="192" cy="816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59797" name="Group 21"/>
          <p:cNvGrpSpPr>
            <a:grpSpLocks/>
          </p:cNvGrpSpPr>
          <p:nvPr/>
        </p:nvGrpSpPr>
        <p:grpSpPr bwMode="auto">
          <a:xfrm>
            <a:off x="6553200" y="1828800"/>
            <a:ext cx="2133600" cy="838200"/>
            <a:chOff x="4128" y="1152"/>
            <a:chExt cx="1344" cy="528"/>
          </a:xfrm>
        </p:grpSpPr>
        <p:sp>
          <p:nvSpPr>
            <p:cNvPr id="6154" name="Text Box 13"/>
            <p:cNvSpPr txBox="1">
              <a:spLocks noChangeArrowheads="1"/>
            </p:cNvSpPr>
            <p:nvPr/>
          </p:nvSpPr>
          <p:spPr bwMode="auto">
            <a:xfrm>
              <a:off x="4224" y="1296"/>
              <a:ext cx="124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l-GR" sz="2400" dirty="0"/>
                <a:t>Μερίσματα</a:t>
              </a:r>
              <a:endParaRPr lang="en-US" sz="2400" dirty="0"/>
            </a:p>
          </p:txBody>
        </p:sp>
        <p:sp>
          <p:nvSpPr>
            <p:cNvPr id="6155" name="AutoShape 19"/>
            <p:cNvSpPr>
              <a:spLocks/>
            </p:cNvSpPr>
            <p:nvPr/>
          </p:nvSpPr>
          <p:spPr bwMode="auto">
            <a:xfrm>
              <a:off x="4128" y="1152"/>
              <a:ext cx="240" cy="528"/>
            </a:xfrm>
            <a:prstGeom prst="rightBrace">
              <a:avLst>
                <a:gd name="adj1" fmla="val 18333"/>
                <a:gd name="adj2" fmla="val 50000"/>
              </a:avLst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59798" name="Rectangle 22"/>
          <p:cNvSpPr>
            <a:spLocks noChangeArrowheads="1"/>
          </p:cNvSpPr>
          <p:nvPr/>
        </p:nvSpPr>
        <p:spPr bwMode="auto">
          <a:xfrm>
            <a:off x="3721100" y="4724403"/>
            <a:ext cx="5029200" cy="204671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Clr>
                <a:schemeClr val="bg2"/>
              </a:buClr>
              <a:buSzPct val="80000"/>
              <a:buFont typeface="Wingdings" pitchFamily="2" charset="2"/>
              <a:buChar char="q"/>
            </a:pPr>
            <a:r>
              <a:rPr lang="el-GR" sz="2800" dirty="0"/>
              <a:t>Ποσοστιαίες Αποδόσεις</a:t>
            </a:r>
            <a:endParaRPr lang="en-US" sz="2800" dirty="0"/>
          </a:p>
          <a:p>
            <a:pPr eaLnBrk="1" hangingPunct="1">
              <a:spcBef>
                <a:spcPct val="50000"/>
              </a:spcBef>
              <a:buClr>
                <a:srgbClr val="671739"/>
              </a:buClr>
            </a:pPr>
            <a:r>
              <a:rPr lang="el-GR" sz="2200" dirty="0"/>
              <a:t>Το άθροισμα του εισοδήματος από μερίσματα και της μεταβολής της αξίας του περιουσιακού στοιχείου, διαιρούμενο με την αρχική επένδυση.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9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9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9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9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9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9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9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597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9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9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763000" cy="609600"/>
          </a:xfrm>
          <a:noFill/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  <a:tabLst>
                <a:tab pos="2968625" algn="l"/>
                <a:tab pos="3203575" algn="l"/>
                <a:tab pos="3884613" algn="l"/>
              </a:tabLst>
            </a:pPr>
            <a:r>
              <a:rPr lang="el-GR" sz="2600" dirty="0"/>
              <a:t>Απόδοση Δολαρίου </a:t>
            </a:r>
            <a:r>
              <a:rPr lang="en-US" sz="2600" dirty="0"/>
              <a:t>= </a:t>
            </a:r>
            <a:r>
              <a:rPr lang="el-GR" sz="2600" dirty="0"/>
              <a:t>Μέρισμα </a:t>
            </a:r>
            <a:r>
              <a:rPr lang="en-US" sz="2600" dirty="0"/>
              <a:t>+ </a:t>
            </a:r>
            <a:r>
              <a:rPr lang="el-GR" sz="2600" dirty="0"/>
              <a:t>Κεφαλαιακό Κέρδος (ζημία)</a:t>
            </a:r>
            <a:endParaRPr lang="en-US" sz="2600" dirty="0"/>
          </a:p>
          <a:p>
            <a:pPr eaLnBrk="1" hangingPunct="1">
              <a:tabLst>
                <a:tab pos="2968625" algn="l"/>
                <a:tab pos="3203575" algn="l"/>
                <a:tab pos="3884613" algn="l"/>
              </a:tabLst>
            </a:pPr>
            <a:endParaRPr lang="en-US" sz="3000" dirty="0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Αποδόσεις</a:t>
            </a:r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B940F2BA-4429-F8C3-BE61-6A8A3924DD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4014"/>
          <a:stretch/>
        </p:blipFill>
        <p:spPr>
          <a:xfrm>
            <a:off x="914400" y="2743201"/>
            <a:ext cx="7772400" cy="1219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7448" y="4343400"/>
                <a:ext cx="6169152" cy="864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b="0" i="0" smtClean="0">
                              <a:latin typeface="Cambria Math"/>
                            </a:rPr>
                            <m:t>μέρισμα</m:t>
                          </m:r>
                          <m:r>
                            <a:rPr lang="el-GR" sz="2400" b="0" i="0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l-GR" sz="2400" b="0" i="0" smtClean="0">
                              <a:latin typeface="Cambria Math"/>
                            </a:rPr>
                            <m:t>μεταβολή</m:t>
                          </m:r>
                          <m:r>
                            <a:rPr lang="el-GR" sz="24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 b="0" i="0" smtClean="0">
                              <a:latin typeface="Cambria Math"/>
                            </a:rPr>
                            <m:t>αγοραίας</m:t>
                          </m:r>
                          <m:r>
                            <a:rPr lang="el-GR" sz="24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 b="0" i="0" smtClean="0">
                              <a:latin typeface="Cambria Math"/>
                            </a:rPr>
                            <m:t>αξίας</m:t>
                          </m:r>
                        </m:num>
                        <m:den>
                          <m:r>
                            <a:rPr lang="el-GR" sz="2400" b="0" i="1" smtClean="0">
                              <a:latin typeface="Cambria Math"/>
                            </a:rPr>
                            <m:t>𝛼𝜌𝜒𝜄𝜅𝜂</m:t>
                          </m:r>
                          <m:r>
                            <a:rPr lang="el-GR" sz="2400" b="0" i="0" smtClean="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>
                              <a:latin typeface="Cambria Math"/>
                            </a:rPr>
                            <m:t>αγοραία</m:t>
                          </m:r>
                          <m:r>
                            <a:rPr lang="el-GR" sz="2400" b="0" i="0" smtClean="0"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l-GR" sz="2400">
                              <a:latin typeface="Cambria Math"/>
                            </a:rPr>
                            <m:t>αξία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48" y="4343400"/>
                <a:ext cx="6169152" cy="864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1295400" y="5583936"/>
                <a:ext cx="67803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>
                          <a:latin typeface="Cambria Math"/>
                        </a:rPr>
                        <m:t>μερισματική</m:t>
                      </m:r>
                      <m:r>
                        <a:rPr lang="el-GR" sz="2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>
                          <a:latin typeface="Cambria Math"/>
                        </a:rPr>
                        <m:t>απόδοση</m:t>
                      </m:r>
                      <m:r>
                        <a:rPr lang="el-GR" sz="2000">
                          <a:latin typeface="Cambria Math"/>
                        </a:rPr>
                        <m:t> +</m:t>
                      </m:r>
                      <m:r>
                        <m:rPr>
                          <m:sty m:val="p"/>
                        </m:rPr>
                        <a:rPr lang="el-GR" sz="2000">
                          <a:latin typeface="Cambria Math"/>
                        </a:rPr>
                        <m:t>απόδοση</m:t>
                      </m:r>
                      <m:r>
                        <a:rPr lang="el-GR" sz="2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>
                          <a:latin typeface="Cambria Math"/>
                        </a:rPr>
                        <m:t>κεφαλαιακού</m:t>
                      </m:r>
                      <m:r>
                        <a:rPr lang="el-GR" sz="2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>
                          <a:latin typeface="Cambria Math"/>
                        </a:rPr>
                        <m:t>κέρδους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5583936"/>
                <a:ext cx="6780318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build="p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Αποδόσεις </a:t>
            </a:r>
            <a:r>
              <a:rPr lang="en-US" dirty="0"/>
              <a:t>: </a:t>
            </a:r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599"/>
            <a:ext cx="8001000" cy="4952997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l-GR" sz="2800" dirty="0"/>
              <a:t>Ας υποθέσουμε ότι αγοράσατε 100 μερίδια της εταιρείας ΧΥΖ πριν από ένα έτος στην σημερινή τιμή των $45. </a:t>
            </a:r>
          </a:p>
          <a:p>
            <a:pPr eaLnBrk="1" hangingPunct="1"/>
            <a:r>
              <a:rPr lang="el-GR" sz="2800" dirty="0"/>
              <a:t>Κατά το προηγούμενο έτος, λάβατε $27 σε μερίσματα (27 σεντς ανά μερίδιο Χ 100 μερίδια). Στο τέλος του έτους, η μετοχή πωλείται στην τιμή των $48. </a:t>
            </a:r>
          </a:p>
          <a:p>
            <a:pPr eaLnBrk="1" hangingPunct="1"/>
            <a:r>
              <a:rPr lang="el-GR" sz="2800" dirty="0"/>
              <a:t>Ποια ήταν η απόδοσή σας; </a:t>
            </a:r>
            <a:endParaRPr lang="en-US" sz="2800" dirty="0"/>
          </a:p>
          <a:p>
            <a:pPr eaLnBrk="1" hangingPunct="1"/>
            <a:r>
              <a:rPr lang="el-GR" sz="2800" dirty="0"/>
              <a:t>Επενδύσατε </a:t>
            </a:r>
            <a:r>
              <a:rPr lang="en-US" sz="2800" dirty="0"/>
              <a:t>$45 </a:t>
            </a:r>
            <a:r>
              <a:rPr lang="en-US" sz="2800" dirty="0">
                <a:cs typeface="Times New Roman" pitchFamily="18" charset="0"/>
              </a:rPr>
              <a:t>×</a:t>
            </a:r>
            <a:r>
              <a:rPr lang="en-US" sz="2800" dirty="0"/>
              <a:t> 100 = $4,500.  </a:t>
            </a:r>
            <a:endParaRPr lang="el-GR" sz="2800" dirty="0"/>
          </a:p>
          <a:p>
            <a:pPr eaLnBrk="1" hangingPunct="1"/>
            <a:r>
              <a:rPr lang="el-GR" sz="2800" dirty="0"/>
              <a:t>Στο τέλος του έτους, έχετε μετοχή αξίας $4.800 και χρηματικά μερίσματα $27. </a:t>
            </a:r>
          </a:p>
          <a:p>
            <a:pPr eaLnBrk="1" hangingPunct="1"/>
            <a:r>
              <a:rPr lang="el-GR" sz="2800" dirty="0"/>
              <a:t>Το κέρδος σας σε δολάρια ήταν </a:t>
            </a:r>
          </a:p>
          <a:p>
            <a:pPr lvl="1" eaLnBrk="1" hangingPunct="1"/>
            <a:r>
              <a:rPr lang="en-US" sz="2400" dirty="0"/>
              <a:t>$327 = $27 + ($4,800 </a:t>
            </a:r>
            <a:r>
              <a:rPr lang="en-US" sz="2400" dirty="0">
                <a:cs typeface="Times New Roman" pitchFamily="18" charset="0"/>
              </a:rPr>
              <a:t>–</a:t>
            </a:r>
            <a:r>
              <a:rPr lang="en-US" sz="2400" dirty="0"/>
              <a:t> $4,500).</a:t>
            </a:r>
          </a:p>
          <a:p>
            <a:pPr eaLnBrk="1" hangingPunct="1"/>
            <a:r>
              <a:rPr lang="el-GR" sz="2800" dirty="0"/>
              <a:t>Το ποσοστιαίο κέρδος σας για το έτος είναι</a:t>
            </a:r>
            <a:r>
              <a:rPr lang="en-US" sz="2800" dirty="0"/>
              <a:t>:</a:t>
            </a:r>
          </a:p>
        </p:txBody>
      </p:sp>
      <p:grpSp>
        <p:nvGrpSpPr>
          <p:cNvPr id="480267" name="Group 11"/>
          <p:cNvGrpSpPr>
            <a:grpSpLocks/>
          </p:cNvGrpSpPr>
          <p:nvPr/>
        </p:nvGrpSpPr>
        <p:grpSpPr bwMode="auto">
          <a:xfrm>
            <a:off x="6743700" y="5803892"/>
            <a:ext cx="2400300" cy="865755"/>
            <a:chOff x="3600" y="3552"/>
            <a:chExt cx="1656" cy="616"/>
          </a:xfrm>
        </p:grpSpPr>
        <p:sp>
          <p:nvSpPr>
            <p:cNvPr id="8197" name="Text Box 6"/>
            <p:cNvSpPr txBox="1">
              <a:spLocks noChangeArrowheads="1"/>
            </p:cNvSpPr>
            <p:nvPr/>
          </p:nvSpPr>
          <p:spPr bwMode="auto">
            <a:xfrm>
              <a:off x="3600" y="3696"/>
              <a:ext cx="912" cy="327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dirty="0"/>
                <a:t>7.3% = </a:t>
              </a:r>
            </a:p>
          </p:txBody>
        </p:sp>
        <p:sp>
          <p:nvSpPr>
            <p:cNvPr id="8198" name="Text Box 7"/>
            <p:cNvSpPr txBox="1">
              <a:spLocks noChangeArrowheads="1"/>
            </p:cNvSpPr>
            <p:nvPr/>
          </p:nvSpPr>
          <p:spPr bwMode="auto">
            <a:xfrm>
              <a:off x="4488" y="3840"/>
              <a:ext cx="768" cy="328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dirty="0"/>
                <a:t>$4,5</a:t>
              </a:r>
              <a:r>
                <a:rPr lang="el-GR" sz="2400" dirty="0"/>
                <a:t>0</a:t>
              </a:r>
              <a:r>
                <a:rPr lang="en-US" sz="2400" dirty="0"/>
                <a:t>0</a:t>
              </a:r>
              <a:endParaRPr lang="en-US" sz="2800" dirty="0"/>
            </a:p>
          </p:txBody>
        </p:sp>
        <p:sp>
          <p:nvSpPr>
            <p:cNvPr id="8199" name="Text Box 8"/>
            <p:cNvSpPr txBox="1">
              <a:spLocks noChangeArrowheads="1"/>
            </p:cNvSpPr>
            <p:nvPr/>
          </p:nvSpPr>
          <p:spPr bwMode="auto">
            <a:xfrm>
              <a:off x="4488" y="3552"/>
              <a:ext cx="768" cy="327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dirty="0"/>
                <a:t>$327</a:t>
              </a:r>
            </a:p>
          </p:txBody>
        </p:sp>
        <p:sp>
          <p:nvSpPr>
            <p:cNvPr id="8200" name="Line 9"/>
            <p:cNvSpPr>
              <a:spLocks noChangeShapeType="1"/>
            </p:cNvSpPr>
            <p:nvPr/>
          </p:nvSpPr>
          <p:spPr bwMode="auto">
            <a:xfrm>
              <a:off x="4512" y="3840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80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0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0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0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0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8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80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0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0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8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8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80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8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5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Αποδόσεις </a:t>
            </a:r>
            <a:r>
              <a:rPr lang="en-US" dirty="0"/>
              <a:t>: </a:t>
            </a:r>
            <a:r>
              <a:rPr lang="el-GR" dirty="0"/>
              <a:t>Παράδειγμα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4937125" cy="19256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dirty="0"/>
              <a:t>Απόδοση δολαρίου</a:t>
            </a:r>
            <a:r>
              <a:rPr lang="en-US" dirty="0"/>
              <a:t>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600" dirty="0"/>
              <a:t>$327 </a:t>
            </a:r>
            <a:r>
              <a:rPr lang="el-GR" sz="2600" dirty="0"/>
              <a:t>κέρδος</a:t>
            </a:r>
            <a:endParaRPr lang="en-US" sz="2600" dirty="0"/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id="{F3EA4768-62C1-02F3-ED44-34645AE4D1C2}"/>
              </a:ext>
            </a:extLst>
          </p:cNvPr>
          <p:cNvGrpSpPr/>
          <p:nvPr/>
        </p:nvGrpSpPr>
        <p:grpSpPr>
          <a:xfrm>
            <a:off x="533400" y="4114800"/>
            <a:ext cx="5867400" cy="1905000"/>
            <a:chOff x="533400" y="4114800"/>
            <a:chExt cx="5867400" cy="1905000"/>
          </a:xfrm>
        </p:grpSpPr>
        <p:grpSp>
          <p:nvGrpSpPr>
            <p:cNvPr id="9220" name="Group 4"/>
            <p:cNvGrpSpPr>
              <a:grpSpLocks/>
            </p:cNvGrpSpPr>
            <p:nvPr/>
          </p:nvGrpSpPr>
          <p:grpSpPr bwMode="auto">
            <a:xfrm>
              <a:off x="533400" y="4114803"/>
              <a:ext cx="5867400" cy="614363"/>
              <a:chOff x="336" y="2592"/>
              <a:chExt cx="3696" cy="387"/>
            </a:xfrm>
          </p:grpSpPr>
          <p:sp>
            <p:nvSpPr>
              <p:cNvPr id="9239" name="Line 5"/>
              <p:cNvSpPr>
                <a:spLocks noChangeShapeType="1"/>
              </p:cNvSpPr>
              <p:nvPr/>
            </p:nvSpPr>
            <p:spPr bwMode="auto">
              <a:xfrm>
                <a:off x="1296" y="2592"/>
                <a:ext cx="2736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el-GR"/>
              </a:p>
            </p:txBody>
          </p:sp>
          <p:sp>
            <p:nvSpPr>
              <p:cNvPr id="9240" name="Text Box 6"/>
              <p:cNvSpPr txBox="1">
                <a:spLocks noChangeArrowheads="1"/>
              </p:cNvSpPr>
              <p:nvPr/>
            </p:nvSpPr>
            <p:spPr bwMode="auto">
              <a:xfrm>
                <a:off x="336" y="2688"/>
                <a:ext cx="816" cy="291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l-GR" sz="2400" dirty="0"/>
                  <a:t>Χρόνος</a:t>
                </a:r>
                <a:endParaRPr lang="en-US" sz="2400" dirty="0"/>
              </a:p>
            </p:txBody>
          </p:sp>
          <p:sp>
            <p:nvSpPr>
              <p:cNvPr id="9241" name="Text Box 7"/>
              <p:cNvSpPr txBox="1">
                <a:spLocks noChangeArrowheads="1"/>
              </p:cNvSpPr>
              <p:nvPr/>
            </p:nvSpPr>
            <p:spPr bwMode="auto">
              <a:xfrm>
                <a:off x="1488" y="2688"/>
                <a:ext cx="2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0</a:t>
                </a:r>
              </a:p>
            </p:txBody>
          </p:sp>
          <p:sp>
            <p:nvSpPr>
              <p:cNvPr id="9242" name="Text Box 8"/>
              <p:cNvSpPr txBox="1">
                <a:spLocks noChangeArrowheads="1"/>
              </p:cNvSpPr>
              <p:nvPr/>
            </p:nvSpPr>
            <p:spPr bwMode="auto">
              <a:xfrm>
                <a:off x="3696" y="2688"/>
                <a:ext cx="24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/>
                  <a:t>1</a:t>
                </a:r>
              </a:p>
            </p:txBody>
          </p:sp>
        </p:grpSp>
        <p:grpSp>
          <p:nvGrpSpPr>
            <p:cNvPr id="9222" name="Group 12"/>
            <p:cNvGrpSpPr>
              <a:grpSpLocks/>
            </p:cNvGrpSpPr>
            <p:nvPr/>
          </p:nvGrpSpPr>
          <p:grpSpPr bwMode="auto">
            <a:xfrm>
              <a:off x="1371600" y="4114800"/>
              <a:ext cx="1752600" cy="1905000"/>
              <a:chOff x="864" y="2592"/>
              <a:chExt cx="1056" cy="1200"/>
            </a:xfrm>
          </p:grpSpPr>
          <p:sp>
            <p:nvSpPr>
              <p:cNvPr id="9235" name="AutoShape 13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432" cy="960"/>
              </a:xfrm>
              <a:prstGeom prst="downArrow">
                <a:avLst>
                  <a:gd name="adj1" fmla="val 50000"/>
                  <a:gd name="adj2" fmla="val 55556"/>
                </a:avLst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36" name="Text Box 14"/>
              <p:cNvSpPr txBox="1">
                <a:spLocks noChangeArrowheads="1"/>
              </p:cNvSpPr>
              <p:nvPr/>
            </p:nvSpPr>
            <p:spPr bwMode="auto">
              <a:xfrm>
                <a:off x="864" y="3504"/>
                <a:ext cx="1056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/>
                  <a:t>-$4,500</a:t>
                </a:r>
              </a:p>
            </p:txBody>
          </p:sp>
        </p:grpSp>
      </p:grpSp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685C3266-5FA6-6DBD-F74D-00DFC5F3897D}"/>
              </a:ext>
            </a:extLst>
          </p:cNvPr>
          <p:cNvGrpSpPr/>
          <p:nvPr/>
        </p:nvGrpSpPr>
        <p:grpSpPr>
          <a:xfrm>
            <a:off x="5791200" y="1828800"/>
            <a:ext cx="2895600" cy="2286000"/>
            <a:chOff x="5791200" y="1828800"/>
            <a:chExt cx="2895600" cy="2286000"/>
          </a:xfrm>
        </p:grpSpPr>
        <p:grpSp>
          <p:nvGrpSpPr>
            <p:cNvPr id="9221" name="Group 9"/>
            <p:cNvGrpSpPr>
              <a:grpSpLocks/>
            </p:cNvGrpSpPr>
            <p:nvPr/>
          </p:nvGrpSpPr>
          <p:grpSpPr bwMode="auto">
            <a:xfrm>
              <a:off x="5791200" y="1828800"/>
              <a:ext cx="838200" cy="2286000"/>
              <a:chOff x="3648" y="1152"/>
              <a:chExt cx="528" cy="1440"/>
            </a:xfrm>
          </p:grpSpPr>
          <p:sp>
            <p:nvSpPr>
              <p:cNvPr id="9237" name="AutoShape 10"/>
              <p:cNvSpPr>
                <a:spLocks noChangeArrowheads="1"/>
              </p:cNvSpPr>
              <p:nvPr/>
            </p:nvSpPr>
            <p:spPr bwMode="auto">
              <a:xfrm flipV="1">
                <a:off x="3648" y="1152"/>
                <a:ext cx="528" cy="528"/>
              </a:xfrm>
              <a:prstGeom prst="downArrow">
                <a:avLst>
                  <a:gd name="adj1" fmla="val 46259"/>
                  <a:gd name="adj2" fmla="val 53981"/>
                </a:avLst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9238" name="Rectangle 11"/>
              <p:cNvSpPr>
                <a:spLocks noChangeArrowheads="1"/>
              </p:cNvSpPr>
              <p:nvPr/>
            </p:nvSpPr>
            <p:spPr bwMode="auto">
              <a:xfrm>
                <a:off x="3792" y="1680"/>
                <a:ext cx="240" cy="912"/>
              </a:xfrm>
              <a:prstGeom prst="rect">
                <a:avLst/>
              </a:prstGeom>
              <a:solidFill>
                <a:srgbClr val="339933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9223" name="Group 15"/>
            <p:cNvGrpSpPr>
              <a:grpSpLocks/>
            </p:cNvGrpSpPr>
            <p:nvPr/>
          </p:nvGrpSpPr>
          <p:grpSpPr bwMode="auto">
            <a:xfrm>
              <a:off x="6553200" y="2743200"/>
              <a:ext cx="1981200" cy="1295400"/>
              <a:chOff x="4128" y="1728"/>
              <a:chExt cx="1248" cy="816"/>
            </a:xfrm>
          </p:grpSpPr>
          <p:sp>
            <p:nvSpPr>
              <p:cNvPr id="9233" name="Text Box 16"/>
              <p:cNvSpPr txBox="1">
                <a:spLocks noChangeArrowheads="1"/>
              </p:cNvSpPr>
              <p:nvPr/>
            </p:nvSpPr>
            <p:spPr bwMode="auto">
              <a:xfrm>
                <a:off x="4128" y="1872"/>
                <a:ext cx="1248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dirty="0"/>
                  <a:t>$300</a:t>
                </a:r>
              </a:p>
            </p:txBody>
          </p:sp>
          <p:sp>
            <p:nvSpPr>
              <p:cNvPr id="9234" name="AutoShape 17"/>
              <p:cNvSpPr>
                <a:spLocks/>
              </p:cNvSpPr>
              <p:nvPr/>
            </p:nvSpPr>
            <p:spPr bwMode="auto">
              <a:xfrm>
                <a:off x="4128" y="1728"/>
                <a:ext cx="192" cy="816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9224" name="Group 18"/>
            <p:cNvGrpSpPr>
              <a:grpSpLocks/>
            </p:cNvGrpSpPr>
            <p:nvPr/>
          </p:nvGrpSpPr>
          <p:grpSpPr bwMode="auto">
            <a:xfrm>
              <a:off x="6553200" y="1828800"/>
              <a:ext cx="2133600" cy="838200"/>
              <a:chOff x="4128" y="1152"/>
              <a:chExt cx="1344" cy="528"/>
            </a:xfrm>
          </p:grpSpPr>
          <p:sp>
            <p:nvSpPr>
              <p:cNvPr id="9231" name="Text Box 19"/>
              <p:cNvSpPr txBox="1">
                <a:spLocks noChangeArrowheads="1"/>
              </p:cNvSpPr>
              <p:nvPr/>
            </p:nvSpPr>
            <p:spPr bwMode="auto">
              <a:xfrm>
                <a:off x="4224" y="1296"/>
                <a:ext cx="1248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sz="2400" dirty="0"/>
                  <a:t>        $27</a:t>
                </a:r>
              </a:p>
            </p:txBody>
          </p:sp>
          <p:sp>
            <p:nvSpPr>
              <p:cNvPr id="9232" name="AutoShape 20"/>
              <p:cNvSpPr>
                <a:spLocks/>
              </p:cNvSpPr>
              <p:nvPr/>
            </p:nvSpPr>
            <p:spPr bwMode="auto">
              <a:xfrm>
                <a:off x="4128" y="1152"/>
                <a:ext cx="240" cy="528"/>
              </a:xfrm>
              <a:prstGeom prst="rightBrace">
                <a:avLst>
                  <a:gd name="adj1" fmla="val 18333"/>
                  <a:gd name="adj2" fmla="val 50000"/>
                </a:avLst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</p:grpSp>
      <p:sp>
        <p:nvSpPr>
          <p:cNvPr id="9225" name="Rectangle 21"/>
          <p:cNvSpPr>
            <a:spLocks noChangeArrowheads="1"/>
          </p:cNvSpPr>
          <p:nvPr/>
        </p:nvSpPr>
        <p:spPr bwMode="auto">
          <a:xfrm>
            <a:off x="3810000" y="4648200"/>
            <a:ext cx="50292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671739"/>
              </a:buClr>
            </a:pPr>
            <a:r>
              <a:rPr lang="el-GR" sz="2400" dirty="0"/>
              <a:t>Ποσοστιαία Απόδοση</a:t>
            </a:r>
            <a:r>
              <a:rPr lang="en-US" sz="2400" dirty="0"/>
              <a:t>:</a:t>
            </a:r>
          </a:p>
        </p:txBody>
      </p:sp>
      <p:grpSp>
        <p:nvGrpSpPr>
          <p:cNvPr id="482328" name="Group 24"/>
          <p:cNvGrpSpPr>
            <a:grpSpLocks/>
          </p:cNvGrpSpPr>
          <p:nvPr/>
        </p:nvGrpSpPr>
        <p:grpSpPr bwMode="auto">
          <a:xfrm>
            <a:off x="3962400" y="5257800"/>
            <a:ext cx="2628900" cy="976313"/>
            <a:chOff x="3600" y="3552"/>
            <a:chExt cx="1656" cy="615"/>
          </a:xfrm>
        </p:grpSpPr>
        <p:sp>
          <p:nvSpPr>
            <p:cNvPr id="9227" name="Text Box 25"/>
            <p:cNvSpPr txBox="1">
              <a:spLocks noChangeArrowheads="1"/>
            </p:cNvSpPr>
            <p:nvPr/>
          </p:nvSpPr>
          <p:spPr bwMode="auto">
            <a:xfrm>
              <a:off x="3600" y="3696"/>
              <a:ext cx="912" cy="327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/>
                <a:t>7.3% = </a:t>
              </a:r>
            </a:p>
          </p:txBody>
        </p:sp>
        <p:sp>
          <p:nvSpPr>
            <p:cNvPr id="9228" name="Text Box 26"/>
            <p:cNvSpPr txBox="1">
              <a:spLocks noChangeArrowheads="1"/>
            </p:cNvSpPr>
            <p:nvPr/>
          </p:nvSpPr>
          <p:spPr bwMode="auto">
            <a:xfrm>
              <a:off x="4488" y="3840"/>
              <a:ext cx="768" cy="327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/>
                <a:t>$4,500</a:t>
              </a:r>
            </a:p>
          </p:txBody>
        </p:sp>
        <p:sp>
          <p:nvSpPr>
            <p:cNvPr id="9229" name="Text Box 27"/>
            <p:cNvSpPr txBox="1">
              <a:spLocks noChangeArrowheads="1"/>
            </p:cNvSpPr>
            <p:nvPr/>
          </p:nvSpPr>
          <p:spPr bwMode="auto">
            <a:xfrm>
              <a:off x="4488" y="3552"/>
              <a:ext cx="768" cy="327"/>
            </a:xfrm>
            <a:prstGeom prst="rect">
              <a:avLst/>
            </a:prstGeom>
            <a:noFill/>
            <a:ln w="12700" algn="ctr">
              <a:noFill/>
              <a:prstDash val="dash"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/>
                <a:t>$327</a:t>
              </a:r>
            </a:p>
          </p:txBody>
        </p:sp>
        <p:sp>
          <p:nvSpPr>
            <p:cNvPr id="9230" name="Line 28"/>
            <p:cNvSpPr>
              <a:spLocks noChangeShapeType="1"/>
            </p:cNvSpPr>
            <p:nvPr/>
          </p:nvSpPr>
          <p:spPr bwMode="auto">
            <a:xfrm>
              <a:off x="4512" y="3840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82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2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1143000"/>
          </a:xfrm>
        </p:spPr>
        <p:txBody>
          <a:bodyPr/>
          <a:lstStyle/>
          <a:p>
            <a:pPr eaLnBrk="1" hangingPunct="1"/>
            <a:r>
              <a:rPr lang="en-US" sz="4300" dirty="0"/>
              <a:t>10.2 </a:t>
            </a:r>
            <a:r>
              <a:rPr lang="el-GR" sz="4300" dirty="0"/>
              <a:t>Αποδόσεις Περιόδου </a:t>
            </a:r>
            <a:r>
              <a:rPr lang="el-GR" sz="4300" dirty="0" err="1"/>
              <a:t>Διακράτησης</a:t>
            </a:r>
            <a:endParaRPr lang="en-US" sz="43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3600" dirty="0"/>
              <a:t>Η απόδοση περιόδου </a:t>
            </a:r>
            <a:r>
              <a:rPr lang="el-GR" sz="3600" dirty="0" err="1"/>
              <a:t>διακράτησης</a:t>
            </a:r>
            <a:r>
              <a:rPr lang="el-GR" sz="3600" dirty="0"/>
              <a:t> είναι η απόδοση που θα λάβει ένας επενδυτής όταν </a:t>
            </a:r>
            <a:r>
              <a:rPr lang="el-GR" sz="3600" dirty="0" err="1"/>
              <a:t>διακρατεί</a:t>
            </a:r>
            <a:r>
              <a:rPr lang="el-GR" sz="3600" dirty="0"/>
              <a:t> μια επένδυση για περίοδο Τ ετών, όταν η απόδοση κατά τη διάρκεια του έτους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l-GR" sz="3600" dirty="0"/>
              <a:t>δίνεται ως </a:t>
            </a:r>
            <a:r>
              <a:rPr lang="en-US" sz="3600" i="1" dirty="0" err="1"/>
              <a:t>R</a:t>
            </a:r>
            <a:r>
              <a:rPr lang="en-US" sz="3600" i="1" baseline="-25000" dirty="0" err="1"/>
              <a:t>i</a:t>
            </a:r>
            <a:r>
              <a:rPr lang="en-US" sz="3600" i="1" dirty="0"/>
              <a:t>:</a:t>
            </a:r>
            <a:endParaRPr lang="en-US" sz="3600" dirty="0"/>
          </a:p>
        </p:txBody>
      </p:sp>
      <p:graphicFrame>
        <p:nvGraphicFramePr>
          <p:cNvPr id="460804" name="Object 4"/>
          <p:cNvGraphicFramePr>
            <a:graphicFrameLocks noChangeAspect="1"/>
          </p:cNvGraphicFramePr>
          <p:nvPr/>
        </p:nvGraphicFramePr>
        <p:xfrm>
          <a:off x="1600200" y="4419600"/>
          <a:ext cx="62547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18120" imgH="583920" progId="Equation.3">
                  <p:embed/>
                </p:oleObj>
              </mc:Choice>
              <mc:Fallback>
                <p:oleObj name="Equation" r:id="rId3" imgW="3318120" imgH="5839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19600"/>
                        <a:ext cx="62547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608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0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Απόδοση Περιόδου </a:t>
            </a:r>
            <a:r>
              <a:rPr lang="el-GR" dirty="0" err="1"/>
              <a:t>Διακράτησης</a:t>
            </a:r>
            <a:r>
              <a:rPr lang="el-GR" dirty="0"/>
              <a:t>: Παράδειγμα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835025"/>
          </a:xfrm>
        </p:spPr>
        <p:txBody>
          <a:bodyPr/>
          <a:lstStyle/>
          <a:p>
            <a:pPr eaLnBrk="1" hangingPunct="1"/>
            <a:r>
              <a:rPr lang="el-GR" sz="3600" dirty="0"/>
              <a:t>Ας υποθέσουμε ότι η επένδυσή σας παρέχει τις ακόλουθες αποδόσεις για μια τετραετή περίοδο: </a:t>
            </a:r>
            <a:endParaRPr lang="en-US" sz="3600" dirty="0"/>
          </a:p>
        </p:txBody>
      </p:sp>
      <p:graphicFrame>
        <p:nvGraphicFramePr>
          <p:cNvPr id="483333" name="Object 5"/>
          <p:cNvGraphicFramePr>
            <a:graphicFrameLocks noChangeAspect="1"/>
          </p:cNvGraphicFramePr>
          <p:nvPr/>
        </p:nvGraphicFramePr>
        <p:xfrm>
          <a:off x="3646488" y="4295775"/>
          <a:ext cx="4683125" cy="166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Εξίσωση" r:id="rId3" imgW="2463480" imgH="863280" progId="Equation.3">
                  <p:embed/>
                </p:oleObj>
              </mc:Choice>
              <mc:Fallback>
                <p:oleObj name="Εξίσωση" r:id="rId3" imgW="2463480" imgH="8632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4295775"/>
                        <a:ext cx="4683125" cy="166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4793EBF-B28B-23DC-4C02-2FB7213D25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987925"/>
              </p:ext>
            </p:extLst>
          </p:nvPr>
        </p:nvGraphicFramePr>
        <p:xfrm>
          <a:off x="152400" y="4038600"/>
          <a:ext cx="2952750" cy="253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1536700" imgH="1574800" progId="Excel.Sheet.8">
                  <p:embed/>
                </p:oleObj>
              </mc:Choice>
              <mc:Fallback>
                <p:oleObj name="Worksheet" r:id="rId5" imgW="1536700" imgH="1574800" progId="Excel.Sheet.8">
                  <p:embed/>
                  <p:pic>
                    <p:nvPicPr>
                      <p:cNvPr id="4833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038600"/>
                        <a:ext cx="2952750" cy="253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83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7"/>
  <p:tag name="MMPROD_UIDATA" val="&lt;database version=&quot;7.0&quot;&gt;&lt;object type=&quot;1&quot; unique_id=&quot;10001&quot;&gt;&lt;object type=&quot;8&quot; unique_id=&quot;12704&quot;&gt;&lt;/object&gt;&lt;object type=&quot;2&quot; unique_id=&quot;12705&quot;&gt;&lt;object type=&quot;3&quot; unique_id=&quot;12706&quot;&gt;&lt;property id=&quot;20148&quot; value=&quot;5&quot;/&gt;&lt;property id=&quot;20300&quot; value=&quot;Slide 1&quot;/&gt;&lt;property id=&quot;20307&quot; value=&quot;375&quot;/&gt;&lt;/object&gt;&lt;object type=&quot;3&quot; unique_id=&quot;12707&quot;&gt;&lt;property id=&quot;20148&quot; value=&quot;5&quot;/&gt;&lt;property id=&quot;20300&quot; value=&quot;Slide 2 - &amp;quot;Key Concepts and Skills&amp;quot;&quot;/&gt;&lt;property id=&quot;20307&quot; value=&quot;376&quot;/&gt;&lt;/object&gt;&lt;object type=&quot;3&quot; unique_id=&quot;12708&quot;&gt;&lt;property id=&quot;20148&quot; value=&quot;5&quot;/&gt;&lt;property id=&quot;20300&quot; value=&quot;Slide 3 - &amp;quot;Chapter Outline&amp;quot;&quot;/&gt;&lt;property id=&quot;20307&quot; value=&quot;316&quot;/&gt;&lt;/object&gt;&lt;object type=&quot;3&quot; unique_id=&quot;12709&quot;&gt;&lt;property id=&quot;20148&quot; value=&quot;5&quot;/&gt;&lt;property id=&quot;20300&quot; value=&quot;Slide 4 - &amp;quot;10.1&amp;amp;#x09;Returns&amp;quot;&quot;/&gt;&lt;property id=&quot;20307&quot; value=&quot;352&quot;/&gt;&lt;/object&gt;&lt;object type=&quot;3&quot; unique_id=&quot;12710&quot;&gt;&lt;property id=&quot;20148&quot; value=&quot;5&quot;/&gt;&lt;property id=&quot;20300&quot; value=&quot;Slide 5 - &amp;quot;Returns&amp;quot;&quot;/&gt;&lt;property id=&quot;20307&quot; value=&quot;317&quot;/&gt;&lt;/object&gt;&lt;object type=&quot;3&quot; unique_id=&quot;12711&quot;&gt;&lt;property id=&quot;20148&quot; value=&quot;5&quot;/&gt;&lt;property id=&quot;20300&quot; value=&quot;Slide 6 - &amp;quot;Returns: Example&amp;quot;&quot;/&gt;&lt;property id=&quot;20307&quot; value=&quot;364&quot;/&gt;&lt;/object&gt;&lt;object type=&quot;3&quot; unique_id=&quot;12712&quot;&gt;&lt;property id=&quot;20148&quot; value=&quot;5&quot;/&gt;&lt;property id=&quot;20300&quot; value=&quot;Slide 7 - &amp;quot;Returns: Example&amp;quot;&quot;/&gt;&lt;property id=&quot;20307&quot; value=&quot;365&quot;/&gt;&lt;/object&gt;&lt;object type=&quot;3&quot; unique_id=&quot;12713&quot;&gt;&lt;property id=&quot;20148&quot; value=&quot;5&quot;/&gt;&lt;property id=&quot;20300&quot; value=&quot;Slide 8 - &amp;quot;10.2 Holding Period Return&amp;quot;&quot;/&gt;&lt;property id=&quot;20307&quot; value=&quot;353&quot;/&gt;&lt;/object&gt;&lt;object type=&quot;3&quot; unique_id=&quot;12714&quot;&gt;&lt;property id=&quot;20148&quot; value=&quot;5&quot;/&gt;&lt;property id=&quot;20300&quot; value=&quot;Slide 9 - &amp;quot;Holding Period Return: Example&amp;quot;&quot;/&gt;&lt;property id=&quot;20307&quot; value=&quot;366&quot;/&gt;&lt;/object&gt;&lt;object type=&quot;3&quot; unique_id=&quot;12715&quot;&gt;&lt;property id=&quot;20148&quot; value=&quot;5&quot;/&gt;&lt;property id=&quot;20300&quot; value=&quot;Slide 10 - &amp;quot;Historical Returns&amp;quot;&quot;/&gt;&lt;property id=&quot;20307&quot; value=&quot;369&quot;/&gt;&lt;/object&gt;&lt;object type=&quot;3&quot; unique_id=&quot;12716&quot;&gt;&lt;property id=&quot;20148&quot; value=&quot;5&quot;/&gt;&lt;property id=&quot;20300&quot; value=&quot;Slide 11 - &amp;quot;10.3 Return Statistics&amp;quot;&quot;/&gt;&lt;property id=&quot;20307&quot; value=&quot;360&quot;/&gt;&lt;/object&gt;&lt;object type=&quot;3&quot; unique_id=&quot;12717&quot;&gt;&lt;property id=&quot;20148&quot; value=&quot;5&quot;/&gt;&lt;property id=&quot;20300&quot; value=&quot;Slide 12 - &amp;quot;Historical Returns, 1926-2011 &amp;quot;&quot;/&gt;&lt;property id=&quot;20307&quot; value=&quot;358&quot;/&gt;&lt;/object&gt;&lt;object type=&quot;3&quot; unique_id=&quot;12718&quot;&gt;&lt;property id=&quot;20148&quot; value=&quot;5&quot;/&gt;&lt;property id=&quot;20300&quot; value=&quot;Slide 13 - &amp;quot;10.4 Average Stock Returns and Risk-Free Returns&amp;quot;&quot;/&gt;&lt;property id=&quot;20307&quot; value=&quot;355&quot;/&gt;&lt;/object&gt;&lt;object type=&quot;3&quot; unique_id=&quot;12719&quot;&gt;&lt;property id=&quot;20148&quot; value=&quot;5&quot;/&gt;&lt;property id=&quot;20300&quot; value=&quot;Slide 14 - &amp;quot;Risk Premiums&amp;quot;&quot;/&gt;&lt;property id=&quot;20307&quot; value=&quot;372&quot;/&gt;&lt;/object&gt;&lt;object type=&quot;3&quot; unique_id=&quot;12720&quot;&gt;&lt;property id=&quot;20148&quot; value=&quot;5&quot;/&gt;&lt;property id=&quot;20300&quot; value=&quot;Slide 15 - &amp;quot;The Risk-Return Tradeoff&amp;quot;&quot;/&gt;&lt;property id=&quot;20307&quot; value=&quot;363&quot;/&gt;&lt;/object&gt;&lt;object type=&quot;3&quot; unique_id=&quot;12721&quot;&gt;&lt;property id=&quot;20148&quot; value=&quot;5&quot;/&gt;&lt;property id=&quot;20300&quot; value=&quot;Slide 16 - &amp;quot;10.5 Risk Statistics&amp;quot;&quot;/&gt;&lt;property id=&quot;20307&quot; value=&quot;356&quot;/&gt;&lt;/object&gt;&lt;object type=&quot;3&quot; unique_id=&quot;12722&quot;&gt;&lt;property id=&quot;20148&quot; value=&quot;5&quot;/&gt;&lt;property id=&quot;20300&quot; value=&quot;Slide 17 - &amp;quot;Normal Distribution&amp;quot;&quot;/&gt;&lt;property id=&quot;20307&quot; value=&quot;373&quot;/&gt;&lt;/object&gt;&lt;object type=&quot;3&quot; unique_id=&quot;12723&quot;&gt;&lt;property id=&quot;20148&quot; value=&quot;5&quot;/&gt;&lt;property id=&quot;20300&quot; value=&quot;Slide 18 - &amp;quot;Normal Distribution&amp;quot;&quot;/&gt;&lt;property id=&quot;20307&quot; value=&quot;362&quot;/&gt;&lt;/object&gt;&lt;object type=&quot;3&quot; unique_id=&quot;12724&quot;&gt;&lt;property id=&quot;20148&quot; value=&quot;5&quot;/&gt;&lt;property id=&quot;20300&quot; value=&quot;Slide 19 - &amp;quot;Example – Return and Variance&amp;quot;&quot;/&gt;&lt;property id=&quot;20307&quot; value=&quot;379&quot;/&gt;&lt;/object&gt;&lt;object type=&quot;3&quot; unique_id=&quot;12725&quot;&gt;&lt;property id=&quot;20148&quot; value=&quot;5&quot;/&gt;&lt;property id=&quot;20300&quot; value=&quot;Slide 20 - &amp;quot;10.6 More on Average Returns&amp;quot;&quot;/&gt;&lt;property id=&quot;20307&quot; value=&quot;380&quot;/&gt;&lt;/object&gt;&lt;object type=&quot;3&quot; unique_id=&quot;12726&quot;&gt;&lt;property id=&quot;20148&quot; value=&quot;5&quot;/&gt;&lt;property id=&quot;20300&quot; value=&quot;Slide 21 - &amp;quot;Geometric Return: Example&amp;quot;&quot;/&gt;&lt;property id=&quot;20307&quot; value=&quot;377&quot;/&gt;&lt;/object&gt;&lt;object type=&quot;3&quot; unique_id=&quot;12727&quot;&gt;&lt;property id=&quot;20148&quot; value=&quot;5&quot;/&gt;&lt;property id=&quot;20300&quot; value=&quot;Slide 22 - &amp;quot;Geometric Return: Example&amp;quot;&quot;/&gt;&lt;property id=&quot;20307&quot; value=&quot;378&quot;/&gt;&lt;/object&gt;&lt;object type=&quot;3&quot; unique_id=&quot;12728&quot;&gt;&lt;property id=&quot;20148&quot; value=&quot;5&quot;/&gt;&lt;property id=&quot;20300&quot; value=&quot;Slide 23 - &amp;quot;Perspectives on the Equity Risk Premium&amp;quot;&quot;/&gt;&lt;property id=&quot;20307&quot; value=&quot;382&quot;/&gt;&lt;/object&gt;&lt;object type=&quot;3&quot; unique_id=&quot;12729&quot;&gt;&lt;property id=&quot;20148&quot; value=&quot;5&quot;/&gt;&lt;property id=&quot;20300&quot; value=&quot;Slide 24 - &amp;quot;Quick Quiz&amp;quot;&quot;/&gt;&lt;property id=&quot;20307&quot; value=&quot;38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Quadrant">
  <a:themeElements>
    <a:clrScheme name="Quadrant 3">
      <a:dk1>
        <a:srgbClr val="618052"/>
      </a:dk1>
      <a:lt1>
        <a:srgbClr val="FFFFE3"/>
      </a:lt1>
      <a:dk2>
        <a:srgbClr val="162E36"/>
      </a:dk2>
      <a:lt2>
        <a:srgbClr val="FFFFFF"/>
      </a:lt2>
      <a:accent1>
        <a:srgbClr val="336699"/>
      </a:accent1>
      <a:accent2>
        <a:srgbClr val="69888B"/>
      </a:accent2>
      <a:accent3>
        <a:srgbClr val="ABADAE"/>
      </a:accent3>
      <a:accent4>
        <a:srgbClr val="DADAC2"/>
      </a:accent4>
      <a:accent5>
        <a:srgbClr val="ADB8CA"/>
      </a:accent5>
      <a:accent6>
        <a:srgbClr val="5E7B7D"/>
      </a:accent6>
      <a:hlink>
        <a:srgbClr val="FFCC00"/>
      </a:hlink>
      <a:folHlink>
        <a:srgbClr val="FFFFCC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dash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dash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6030</TotalTime>
  <Words>1915</Words>
  <Application>Microsoft Macintosh PowerPoint</Application>
  <PresentationFormat>Προβολή στην οθόνη (4:3)</PresentationFormat>
  <Paragraphs>268</Paragraphs>
  <Slides>29</Slides>
  <Notes>29</Notes>
  <HiddenSlides>1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4</vt:i4>
      </vt:variant>
      <vt:variant>
        <vt:lpstr>Τίτλοι διαφανειών</vt:lpstr>
      </vt:variant>
      <vt:variant>
        <vt:i4>29</vt:i4>
      </vt:variant>
    </vt:vector>
  </HeadingPairs>
  <TitlesOfParts>
    <vt:vector size="41" baseType="lpstr">
      <vt:lpstr>Arial</vt:lpstr>
      <vt:lpstr>Cambria Math</vt:lpstr>
      <vt:lpstr>Monotype Corsiva</vt:lpstr>
      <vt:lpstr>STIX MathJax Main</vt:lpstr>
      <vt:lpstr>Symbol</vt:lpstr>
      <vt:lpstr>Times New Roman</vt:lpstr>
      <vt:lpstr>Wingdings</vt:lpstr>
      <vt:lpstr>Quadrant</vt:lpstr>
      <vt:lpstr>Equation</vt:lpstr>
      <vt:lpstr>Εξίσωση</vt:lpstr>
      <vt:lpstr>Worksheet</vt:lpstr>
      <vt:lpstr>Φύλλο εργασίας</vt:lpstr>
      <vt:lpstr>Παρουσίαση του PowerPoint</vt:lpstr>
      <vt:lpstr>Βασικές Έννοιες και Δεξιότητες</vt:lpstr>
      <vt:lpstr>Επισκόπηση Κεφαλαίου</vt:lpstr>
      <vt:lpstr>10.1 Αποδόσεις</vt:lpstr>
      <vt:lpstr>Αποδόσεις</vt:lpstr>
      <vt:lpstr>Αποδόσεις : Παράδειγμα</vt:lpstr>
      <vt:lpstr>Αποδόσεις : Παράδειγμα</vt:lpstr>
      <vt:lpstr>10.2 Αποδόσεις Περιόδου Διακράτησης</vt:lpstr>
      <vt:lpstr>Απόδοση Περιόδου Διακράτησης: Παράδειγμα</vt:lpstr>
      <vt:lpstr>Ιστορικές Αποδόσεις</vt:lpstr>
      <vt:lpstr>Δείκτες Πλούτου των Επενδύσεων στις Κεφαλαιαγορές των ΗΠΑ</vt:lpstr>
      <vt:lpstr>Μια πιο προσεκτική ματιά</vt:lpstr>
      <vt:lpstr>Μια πιο προσεκτική ματιά</vt:lpstr>
      <vt:lpstr>10.3 Στατιστικά Στοιχεία Αποδόσεων</vt:lpstr>
      <vt:lpstr>Ιστορικές Αποδόσεις, 1926-2020 </vt:lpstr>
      <vt:lpstr>Ιστορικές Αποδόσεις, 1926-2020 </vt:lpstr>
      <vt:lpstr>10.4 Μέση Απόδοση Μετοχών και Απόδοση Μηδενικού Κινδύνου</vt:lpstr>
      <vt:lpstr>Ασφάλιστρο Κινδύνου</vt:lpstr>
      <vt:lpstr>Αντιστάθμιση Κινδύνου-Απόδοσης</vt:lpstr>
      <vt:lpstr>10.5 Στατιστικά Στοιχεία Κινδύνου</vt:lpstr>
      <vt:lpstr>10.5 Στατιστικά Στοιχεία Κινδύνου</vt:lpstr>
      <vt:lpstr>Κανονική Κατανομή</vt:lpstr>
      <vt:lpstr>Κανονική Κατανομή</vt:lpstr>
      <vt:lpstr>Παράδειγμα – Απόδοση και Διακύμανση</vt:lpstr>
      <vt:lpstr>10.6 Περισσότερα για τη Μέση Απόδοση </vt:lpstr>
      <vt:lpstr>Γεωμετρική Απόδοση: Παράδειγμα</vt:lpstr>
      <vt:lpstr>Γεωμετρική Απόδοση: Παράδειγμα</vt:lpstr>
      <vt:lpstr>Γρήγορο Κουίζ</vt:lpstr>
      <vt:lpstr>Reading and Follow Up</vt:lpstr>
    </vt:vector>
  </TitlesOfParts>
  <Company>Irwin/ McGraw-Hill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Stansfield</dc:creator>
  <cp:lastModifiedBy>Panagiotis Asimakopoulos</cp:lastModifiedBy>
  <cp:revision>175</cp:revision>
  <dcterms:created xsi:type="dcterms:W3CDTF">2001-03-01T05:50:14Z</dcterms:created>
  <dcterms:modified xsi:type="dcterms:W3CDTF">2025-02-13T19:42:11Z</dcterms:modified>
</cp:coreProperties>
</file>