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62" r:id="rId4"/>
    <p:sldId id="258" r:id="rId5"/>
    <p:sldId id="259" r:id="rId6"/>
    <p:sldId id="263" r:id="rId7"/>
    <p:sldId id="260" r:id="rId8"/>
    <p:sldId id="261"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94" d="100"/>
          <a:sy n="94" d="100"/>
        </p:scale>
        <p:origin x="226"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2493105" y="802298"/>
            <a:ext cx="8561747" cy="2541431"/>
          </a:xfrm>
        </p:spPr>
        <p:txBody>
          <a:bodyPr bIns="0" anchor="b">
            <a:normAutofit/>
          </a:bodyPr>
          <a:lstStyle>
            <a:lvl1pPr algn="l">
              <a:defRPr sz="6600"/>
            </a:lvl1pPr>
          </a:lstStyle>
          <a:p>
            <a:r>
              <a:rPr lang="el-GR"/>
              <a:t>Στυλ κύριου τίτλου</a:t>
            </a:r>
            <a:endParaRPr lang="en-US" dirty="0"/>
          </a:p>
        </p:txBody>
      </p:sp>
      <p:sp>
        <p:nvSpPr>
          <p:cNvPr id="3" name="Subtitle 2"/>
          <p:cNvSpPr>
            <a:spLocks noGrp="1"/>
          </p:cNvSpPr>
          <p:nvPr>
            <p:ph type="subTitle" idx="1"/>
          </p:nvPr>
        </p:nvSpPr>
        <p:spPr>
          <a:xfrm>
            <a:off x="2493106" y="3531204"/>
            <a:ext cx="8561746"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DB308F67-824E-4BBC-8573-A85EA85F8022}" type="datetimeFigureOut">
              <a:rPr lang="el-GR" smtClean="0"/>
              <a:t>12/12/2016</a:t>
            </a:fld>
            <a:endParaRPr lang="el-GR"/>
          </a:p>
        </p:txBody>
      </p:sp>
      <p:sp>
        <p:nvSpPr>
          <p:cNvPr id="5" name="Footer Placeholder 4"/>
          <p:cNvSpPr>
            <a:spLocks noGrp="1"/>
          </p:cNvSpPr>
          <p:nvPr>
            <p:ph type="ftr" sz="quarter" idx="11"/>
          </p:nvPr>
        </p:nvSpPr>
        <p:spPr>
          <a:xfrm>
            <a:off x="2493105" y="329307"/>
            <a:ext cx="4897310" cy="309201"/>
          </a:xfrm>
        </p:spPr>
        <p:txBody>
          <a:bodyPr/>
          <a:lstStyle/>
          <a:p>
            <a:endParaRPr lang="el-GR"/>
          </a:p>
        </p:txBody>
      </p:sp>
      <p:sp>
        <p:nvSpPr>
          <p:cNvPr id="6" name="Slide Number Placeholder 5"/>
          <p:cNvSpPr>
            <a:spLocks noGrp="1"/>
          </p:cNvSpPr>
          <p:nvPr>
            <p:ph type="sldNum" sz="quarter" idx="12"/>
          </p:nvPr>
        </p:nvSpPr>
        <p:spPr>
          <a:xfrm>
            <a:off x="1437664" y="798973"/>
            <a:ext cx="811019" cy="503578"/>
          </a:xfrm>
        </p:spPr>
        <p:txBody>
          <a:bodyPr/>
          <a:lstStyle/>
          <a:p>
            <a:fld id="{D1145290-7182-4FC6-BB27-CCC57B80BB3D}" type="slidenum">
              <a:rPr lang="el-GR" smtClean="0"/>
              <a:t>‹#›</a:t>
            </a:fld>
            <a:endParaRPr lang="el-GR"/>
          </a:p>
        </p:txBody>
      </p:sp>
      <p:cxnSp>
        <p:nvCxnSpPr>
          <p:cNvPr id="8" name="Straight Connector 7"/>
          <p:cNvCxnSpPr/>
          <p:nvPr/>
        </p:nvCxnSpPr>
        <p:spPr>
          <a:xfrm>
            <a:off x="2334637" y="798973"/>
            <a:ext cx="0" cy="2544756"/>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2323006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3" name="Vertical Text Placeholder 2"/>
          <p:cNvSpPr>
            <a:spLocks noGrp="1"/>
          </p:cNvSpPr>
          <p:nvPr>
            <p:ph type="body" orient="vert" idx="1"/>
          </p:nvPr>
        </p:nvSpPr>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DB308F67-824E-4BBC-8573-A85EA85F8022}" type="datetimeFigureOut">
              <a:rPr lang="el-GR" smtClean="0"/>
              <a:t>12/12/2016</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1145290-7182-4FC6-BB27-CCC57B80BB3D}" type="slidenum">
              <a:rPr lang="el-GR" smtClean="0"/>
              <a:t>‹#›</a:t>
            </a:fld>
            <a:endParaRPr lang="el-GR"/>
          </a:p>
        </p:txBody>
      </p:sp>
      <p:cxnSp>
        <p:nvCxnSpPr>
          <p:cNvPr id="8" name="Straight Connector 7"/>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5811481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883863"/>
            <a:ext cx="1615742" cy="4574999"/>
          </a:xfrm>
        </p:spPr>
        <p:txBody>
          <a:bodyPr vert="eaVert"/>
          <a:lstStyle>
            <a:lvl1pPr algn="l">
              <a:defRPr/>
            </a:lvl1pPr>
          </a:lstStyle>
          <a:p>
            <a:r>
              <a:rPr lang="el-GR"/>
              <a:t>Στυλ κύριου τίτλου</a:t>
            </a:r>
            <a:endParaRPr lang="en-US" dirty="0"/>
          </a:p>
        </p:txBody>
      </p:sp>
      <p:sp>
        <p:nvSpPr>
          <p:cNvPr id="3" name="Vertical Text Placeholder 2"/>
          <p:cNvSpPr>
            <a:spLocks noGrp="1"/>
          </p:cNvSpPr>
          <p:nvPr>
            <p:ph type="body" orient="vert" idx="1"/>
          </p:nvPr>
        </p:nvSpPr>
        <p:spPr>
          <a:xfrm>
            <a:off x="1534694" y="883863"/>
            <a:ext cx="7738807" cy="4574999"/>
          </a:xfrm>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DB308F67-824E-4BBC-8573-A85EA85F8022}" type="datetimeFigureOut">
              <a:rPr lang="el-GR" smtClean="0"/>
              <a:t>12/12/2016</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1145290-7182-4FC6-BB27-CCC57B80BB3D}" type="slidenum">
              <a:rPr lang="el-GR" smtClean="0"/>
              <a:t>‹#›</a:t>
            </a:fld>
            <a:endParaRPr lang="el-GR"/>
          </a:p>
        </p:txBody>
      </p:sp>
      <p:cxnSp>
        <p:nvCxnSpPr>
          <p:cNvPr id="8" name="Straight Connector 7"/>
          <p:cNvCxnSpPr/>
          <p:nvPr/>
        </p:nvCxnSpPr>
        <p:spPr>
          <a:xfrm flipH="1">
            <a:off x="9439111" y="719272"/>
            <a:ext cx="1615742" cy="0"/>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6223587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3" name="Content Placeholder 2"/>
          <p:cNvSpPr>
            <a:spLocks noGrp="1"/>
          </p:cNvSpPr>
          <p:nvPr>
            <p:ph idx="1"/>
          </p:nvPr>
        </p:nvSpPr>
        <p:spPr/>
        <p:txBody>
          <a:bodyPr ancho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DB308F67-824E-4BBC-8573-A85EA85F8022}" type="datetimeFigureOut">
              <a:rPr lang="el-GR" smtClean="0"/>
              <a:t>12/12/2016</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1145290-7182-4FC6-BB27-CCC57B80BB3D}" type="slidenum">
              <a:rPr lang="el-GR" smtClean="0"/>
              <a:t>‹#›</a:t>
            </a:fld>
            <a:endParaRPr lang="el-GR"/>
          </a:p>
        </p:txBody>
      </p:sp>
      <p:cxnSp>
        <p:nvCxnSpPr>
          <p:cNvPr id="8" name="Straight Connector 7"/>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0955018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1534813" y="1756130"/>
            <a:ext cx="8562580" cy="1887950"/>
          </a:xfrm>
        </p:spPr>
        <p:txBody>
          <a:bodyPr anchor="b">
            <a:normAutofit/>
          </a:bodyPr>
          <a:lstStyle>
            <a:lvl1pPr algn="l">
              <a:defRPr sz="3600"/>
            </a:lvl1pPr>
          </a:lstStyle>
          <a:p>
            <a:r>
              <a:rPr lang="el-GR"/>
              <a:t>Στυλ κύριου τίτλου</a:t>
            </a:r>
            <a:endParaRPr lang="en-US" dirty="0"/>
          </a:p>
        </p:txBody>
      </p:sp>
      <p:sp>
        <p:nvSpPr>
          <p:cNvPr id="3" name="Text Placeholder 2"/>
          <p:cNvSpPr>
            <a:spLocks noGrp="1"/>
          </p:cNvSpPr>
          <p:nvPr>
            <p:ph type="body" idx="1"/>
          </p:nvPr>
        </p:nvSpPr>
        <p:spPr>
          <a:xfrm>
            <a:off x="1534695" y="3806195"/>
            <a:ext cx="8549990"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p>
            <a:fld id="{DB308F67-824E-4BBC-8573-A85EA85F8022}" type="datetimeFigureOut">
              <a:rPr lang="el-GR" smtClean="0"/>
              <a:t>12/12/2016</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1145290-7182-4FC6-BB27-CCC57B80BB3D}" type="slidenum">
              <a:rPr lang="el-GR" smtClean="0"/>
              <a:t>‹#›</a:t>
            </a:fld>
            <a:endParaRPr lang="el-GR"/>
          </a:p>
        </p:txBody>
      </p:sp>
      <p:cxnSp>
        <p:nvCxnSpPr>
          <p:cNvPr id="8" name="Straight Connector 7"/>
          <p:cNvCxnSpPr/>
          <p:nvPr/>
        </p:nvCxnSpPr>
        <p:spPr>
          <a:xfrm>
            <a:off x="1371687" y="798973"/>
            <a:ext cx="0" cy="2845107"/>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3588806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a:xfrm>
            <a:off x="1534695" y="804889"/>
            <a:ext cx="9520157" cy="1059305"/>
          </a:xfrm>
        </p:spPr>
        <p:txBody>
          <a:bodyPr/>
          <a:lstStyle/>
          <a:p>
            <a:r>
              <a:rPr lang="el-GR"/>
              <a:t>Στυλ κύριου τίτλου</a:t>
            </a:r>
            <a:endParaRPr lang="en-US" dirty="0"/>
          </a:p>
        </p:txBody>
      </p:sp>
      <p:sp>
        <p:nvSpPr>
          <p:cNvPr id="3" name="Content Placeholder 2"/>
          <p:cNvSpPr>
            <a:spLocks noGrp="1"/>
          </p:cNvSpPr>
          <p:nvPr>
            <p:ph sz="half" idx="1"/>
          </p:nvPr>
        </p:nvSpPr>
        <p:spPr>
          <a:xfrm>
            <a:off x="1534695" y="2010878"/>
            <a:ext cx="4608576" cy="3438144"/>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Content Placeholder 3"/>
          <p:cNvSpPr>
            <a:spLocks noGrp="1"/>
          </p:cNvSpPr>
          <p:nvPr>
            <p:ph sz="half" idx="2"/>
          </p:nvPr>
        </p:nvSpPr>
        <p:spPr>
          <a:xfrm>
            <a:off x="6454793" y="2017343"/>
            <a:ext cx="4604130" cy="3441520"/>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Date Placeholder 4"/>
          <p:cNvSpPr>
            <a:spLocks noGrp="1"/>
          </p:cNvSpPr>
          <p:nvPr>
            <p:ph type="dt" sz="half" idx="10"/>
          </p:nvPr>
        </p:nvSpPr>
        <p:spPr/>
        <p:txBody>
          <a:bodyPr/>
          <a:lstStyle/>
          <a:p>
            <a:fld id="{DB308F67-824E-4BBC-8573-A85EA85F8022}" type="datetimeFigureOut">
              <a:rPr lang="el-GR" smtClean="0"/>
              <a:t>12/12/2016</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D1145290-7182-4FC6-BB27-CCC57B80BB3D}" type="slidenum">
              <a:rPr lang="el-GR" smtClean="0"/>
              <a:t>‹#›</a:t>
            </a:fld>
            <a:endParaRPr lang="el-GR"/>
          </a:p>
        </p:txBody>
      </p:sp>
      <p:cxnSp>
        <p:nvCxnSpPr>
          <p:cNvPr id="9" name="Straight Connector 8"/>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7978848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a:xfrm>
            <a:off x="1534695" y="804163"/>
            <a:ext cx="9520157" cy="1056319"/>
          </a:xfrm>
        </p:spPr>
        <p:txBody>
          <a:bodyPr/>
          <a:lstStyle/>
          <a:p>
            <a:r>
              <a:rPr lang="el-GR"/>
              <a:t>Στυλ κύριου τίτλου</a:t>
            </a:r>
            <a:endParaRPr lang="en-US" dirty="0"/>
          </a:p>
        </p:txBody>
      </p:sp>
      <p:sp>
        <p:nvSpPr>
          <p:cNvPr id="3" name="Text Placeholder 2"/>
          <p:cNvSpPr>
            <a:spLocks noGrp="1"/>
          </p:cNvSpPr>
          <p:nvPr>
            <p:ph type="body" idx="1"/>
          </p:nvPr>
        </p:nvSpPr>
        <p:spPr>
          <a:xfrm>
            <a:off x="1534695" y="2019549"/>
            <a:ext cx="4608576"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4" name="Content Placeholder 3"/>
          <p:cNvSpPr>
            <a:spLocks noGrp="1"/>
          </p:cNvSpPr>
          <p:nvPr>
            <p:ph sz="half" idx="2"/>
          </p:nvPr>
        </p:nvSpPr>
        <p:spPr>
          <a:xfrm>
            <a:off x="1534695" y="2824269"/>
            <a:ext cx="4608576" cy="2644457"/>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Text Placeholder 4"/>
          <p:cNvSpPr>
            <a:spLocks noGrp="1"/>
          </p:cNvSpPr>
          <p:nvPr>
            <p:ph type="body" sz="quarter" idx="3"/>
          </p:nvPr>
        </p:nvSpPr>
        <p:spPr>
          <a:xfrm>
            <a:off x="6454791" y="2023003"/>
            <a:ext cx="4608576"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6" name="Content Placeholder 5"/>
          <p:cNvSpPr>
            <a:spLocks noGrp="1"/>
          </p:cNvSpPr>
          <p:nvPr>
            <p:ph sz="quarter" idx="4"/>
          </p:nvPr>
        </p:nvSpPr>
        <p:spPr>
          <a:xfrm>
            <a:off x="6454792" y="2821491"/>
            <a:ext cx="4608576" cy="2637371"/>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7" name="Date Placeholder 6"/>
          <p:cNvSpPr>
            <a:spLocks noGrp="1"/>
          </p:cNvSpPr>
          <p:nvPr>
            <p:ph type="dt" sz="half" idx="10"/>
          </p:nvPr>
        </p:nvSpPr>
        <p:spPr/>
        <p:txBody>
          <a:bodyPr/>
          <a:lstStyle/>
          <a:p>
            <a:fld id="{DB308F67-824E-4BBC-8573-A85EA85F8022}" type="datetimeFigureOut">
              <a:rPr lang="el-GR" smtClean="0"/>
              <a:t>12/12/2016</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D1145290-7182-4FC6-BB27-CCC57B80BB3D}" type="slidenum">
              <a:rPr lang="el-GR" smtClean="0"/>
              <a:t>‹#›</a:t>
            </a:fld>
            <a:endParaRPr lang="el-GR"/>
          </a:p>
        </p:txBody>
      </p:sp>
      <p:cxnSp>
        <p:nvCxnSpPr>
          <p:cNvPr id="11" name="Straight Connector 10"/>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2140549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3" name="Date Placeholder 2"/>
          <p:cNvSpPr>
            <a:spLocks noGrp="1"/>
          </p:cNvSpPr>
          <p:nvPr>
            <p:ph type="dt" sz="half" idx="10"/>
          </p:nvPr>
        </p:nvSpPr>
        <p:spPr/>
        <p:txBody>
          <a:bodyPr/>
          <a:lstStyle/>
          <a:p>
            <a:fld id="{DB308F67-824E-4BBC-8573-A85EA85F8022}" type="datetimeFigureOut">
              <a:rPr lang="el-GR" smtClean="0"/>
              <a:t>12/12/2016</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D1145290-7182-4FC6-BB27-CCC57B80BB3D}" type="slidenum">
              <a:rPr lang="el-GR" smtClean="0"/>
              <a:t>‹#›</a:t>
            </a:fld>
            <a:endParaRPr lang="el-GR"/>
          </a:p>
        </p:txBody>
      </p:sp>
      <p:cxnSp>
        <p:nvCxnSpPr>
          <p:cNvPr id="7" name="Straight Connector 6"/>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9722728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308F67-824E-4BBC-8573-A85EA85F8022}" type="datetimeFigureOut">
              <a:rPr lang="el-GR" smtClean="0"/>
              <a:t>12/12/2016</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D1145290-7182-4FC6-BB27-CCC57B80BB3D}" type="slidenum">
              <a:rPr lang="el-GR" smtClean="0"/>
              <a:t>‹#›</a:t>
            </a:fld>
            <a:endParaRPr lang="el-GR"/>
          </a:p>
        </p:txBody>
      </p:sp>
    </p:spTree>
    <p:extLst>
      <p:ext uri="{BB962C8B-B14F-4D97-AF65-F5344CB8AC3E}">
        <p14:creationId xmlns:p14="http://schemas.microsoft.com/office/powerpoint/2010/main" val="24961434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534642" y="798973"/>
            <a:ext cx="3183128" cy="2247117"/>
          </a:xfrm>
        </p:spPr>
        <p:txBody>
          <a:bodyPr anchor="b">
            <a:normAutofit/>
          </a:bodyPr>
          <a:lstStyle>
            <a:lvl1pPr algn="l">
              <a:defRPr sz="2400"/>
            </a:lvl1pPr>
          </a:lstStyle>
          <a:p>
            <a:r>
              <a:rPr lang="el-GR"/>
              <a:t>Στυλ κύριου τίτλου</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Text Placeholder 3"/>
          <p:cNvSpPr>
            <a:spLocks noGrp="1"/>
          </p:cNvSpPr>
          <p:nvPr>
            <p:ph type="body" sz="half" idx="2"/>
          </p:nvPr>
        </p:nvSpPr>
        <p:spPr>
          <a:xfrm>
            <a:off x="1534695" y="3205491"/>
            <a:ext cx="3184989"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DB308F67-824E-4BBC-8573-A85EA85F8022}" type="datetimeFigureOut">
              <a:rPr lang="el-GR" smtClean="0"/>
              <a:t>12/12/2016</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D1145290-7182-4FC6-BB27-CCC57B80BB3D}" type="slidenum">
              <a:rPr lang="el-GR" smtClean="0"/>
              <a:t>‹#›</a:t>
            </a:fld>
            <a:endParaRPr lang="el-GR"/>
          </a:p>
        </p:txBody>
      </p:sp>
      <p:cxnSp>
        <p:nvCxnSpPr>
          <p:cNvPr id="9" name="Straight Connector 8"/>
          <p:cNvCxnSpPr/>
          <p:nvPr/>
        </p:nvCxnSpPr>
        <p:spPr>
          <a:xfrm>
            <a:off x="1371687" y="798973"/>
            <a:ext cx="0" cy="2247117"/>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7076161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gradFill>
              <a:gsLst>
                <a:gs pos="0">
                  <a:schemeClr val="bg2">
                    <a:lumMod val="10000"/>
                  </a:schemeClr>
                </a:gs>
                <a:gs pos="100000">
                  <a:schemeClr val="bg2">
                    <a:lumMod val="10000"/>
                  </a:schemeClr>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prstMaterial="matte">
              <a:bevelT w="133350" h="50800" prst="divot"/>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535694" y="1129513"/>
            <a:ext cx="5447840" cy="1830584"/>
          </a:xfrm>
        </p:spPr>
        <p:txBody>
          <a:bodyPr anchor="b">
            <a:normAutofit/>
          </a:bodyPr>
          <a:lstStyle>
            <a:lvl1pPr>
              <a:defRPr sz="3200"/>
            </a:lvl1pPr>
          </a:lstStyle>
          <a:p>
            <a:r>
              <a:rPr lang="el-GR"/>
              <a:t>Στυλ κύριου τίτλου</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534695" y="3145992"/>
            <a:ext cx="5440037"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Date Placeholder 4"/>
          <p:cNvSpPr>
            <a:spLocks noGrp="1"/>
          </p:cNvSpPr>
          <p:nvPr>
            <p:ph type="dt" sz="half" idx="10"/>
          </p:nvPr>
        </p:nvSpPr>
        <p:spPr>
          <a:xfrm>
            <a:off x="1534695" y="5469856"/>
            <a:ext cx="5440038" cy="320123"/>
          </a:xfrm>
        </p:spPr>
        <p:txBody>
          <a:bodyPr/>
          <a:lstStyle>
            <a:lvl1pPr algn="l">
              <a:defRPr/>
            </a:lvl1pPr>
          </a:lstStyle>
          <a:p>
            <a:fld id="{DB308F67-824E-4BBC-8573-A85EA85F8022}" type="datetimeFigureOut">
              <a:rPr lang="el-GR" smtClean="0"/>
              <a:t>12/12/2016</a:t>
            </a:fld>
            <a:endParaRPr lang="el-GR"/>
          </a:p>
        </p:txBody>
      </p:sp>
      <p:sp>
        <p:nvSpPr>
          <p:cNvPr id="6" name="Footer Placeholder 5"/>
          <p:cNvSpPr>
            <a:spLocks noGrp="1"/>
          </p:cNvSpPr>
          <p:nvPr>
            <p:ph type="ftr" sz="quarter" idx="11"/>
          </p:nvPr>
        </p:nvSpPr>
        <p:spPr>
          <a:xfrm>
            <a:off x="1534910" y="318640"/>
            <a:ext cx="5453475" cy="320931"/>
          </a:xfrm>
        </p:spPr>
        <p:txBody>
          <a:bodyPr/>
          <a:lstStyle/>
          <a:p>
            <a:endParaRPr lang="el-GR"/>
          </a:p>
        </p:txBody>
      </p:sp>
      <p:sp>
        <p:nvSpPr>
          <p:cNvPr id="7" name="Slide Number Placeholder 6"/>
          <p:cNvSpPr>
            <a:spLocks noGrp="1"/>
          </p:cNvSpPr>
          <p:nvPr>
            <p:ph type="sldNum" sz="quarter" idx="12"/>
          </p:nvPr>
        </p:nvSpPr>
        <p:spPr/>
        <p:txBody>
          <a:bodyPr/>
          <a:lstStyle/>
          <a:p>
            <a:fld id="{D1145290-7182-4FC6-BB27-CCC57B80BB3D}" type="slidenum">
              <a:rPr lang="el-GR" smtClean="0"/>
              <a:t>‹#›</a:t>
            </a:fld>
            <a:endParaRPr lang="el-GR"/>
          </a:p>
        </p:txBody>
      </p:sp>
      <p:cxnSp>
        <p:nvCxnSpPr>
          <p:cNvPr id="14" name="Straight Connector 13"/>
          <p:cNvCxnSpPr/>
          <p:nvPr/>
        </p:nvCxnSpPr>
        <p:spPr>
          <a:xfrm>
            <a:off x="1371687" y="798973"/>
            <a:ext cx="0" cy="2161124"/>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7176833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Rectangle 8"/>
          <p:cNvSpPr/>
          <p:nvPr/>
        </p:nvSpPr>
        <p:spPr>
          <a:xfrm>
            <a:off x="0" y="2015732"/>
            <a:ext cx="12192000" cy="4118829"/>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srcRect t="2769" b="-2769"/>
          <a:stretch/>
        </p:blipFill>
        <p:spPr>
          <a:xfrm>
            <a:off x="0" y="6135624"/>
            <a:ext cx="12192000" cy="742950"/>
          </a:xfrm>
          <a:prstGeom prst="rect">
            <a:avLst/>
          </a:prstGeom>
        </p:spPr>
      </p:pic>
      <p:sp>
        <p:nvSpPr>
          <p:cNvPr id="2" name="Title Placeholder 1"/>
          <p:cNvSpPr>
            <a:spLocks noGrp="1"/>
          </p:cNvSpPr>
          <p:nvPr>
            <p:ph type="title"/>
          </p:nvPr>
        </p:nvSpPr>
        <p:spPr>
          <a:xfrm>
            <a:off x="1534696" y="804519"/>
            <a:ext cx="9520158" cy="1049235"/>
          </a:xfrm>
          <a:prstGeom prst="rect">
            <a:avLst/>
          </a:prstGeom>
        </p:spPr>
        <p:txBody>
          <a:bodyPr vert="horz" lIns="91440" tIns="45720" rIns="91440" bIns="45720" rtlCol="0" anchor="b">
            <a:normAutofit/>
          </a:bodyPr>
          <a:lstStyle/>
          <a:p>
            <a:r>
              <a:rPr lang="el-GR"/>
              <a:t>Στυλ κύριου τίτλου</a:t>
            </a:r>
            <a:endParaRPr lang="en-US" dirty="0"/>
          </a:p>
        </p:txBody>
      </p:sp>
      <p:sp>
        <p:nvSpPr>
          <p:cNvPr id="3" name="Text Placeholder 2"/>
          <p:cNvSpPr>
            <a:spLocks noGrp="1"/>
          </p:cNvSpPr>
          <p:nvPr>
            <p:ph type="body" idx="1"/>
          </p:nvPr>
        </p:nvSpPr>
        <p:spPr>
          <a:xfrm>
            <a:off x="1534696" y="2015732"/>
            <a:ext cx="9520158"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DB308F67-824E-4BBC-8573-A85EA85F8022}" type="datetimeFigureOut">
              <a:rPr lang="el-GR" smtClean="0"/>
              <a:t>12/12/2016</a:t>
            </a:fld>
            <a:endParaRPr lang="el-GR"/>
          </a:p>
        </p:txBody>
      </p:sp>
      <p:sp>
        <p:nvSpPr>
          <p:cNvPr id="5" name="Footer Placeholder 4"/>
          <p:cNvSpPr>
            <a:spLocks noGrp="1"/>
          </p:cNvSpPr>
          <p:nvPr>
            <p:ph type="ftr" sz="quarter" idx="3"/>
          </p:nvPr>
        </p:nvSpPr>
        <p:spPr>
          <a:xfrm>
            <a:off x="1534695" y="329307"/>
            <a:ext cx="5855719"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D1145290-7182-4FC6-BB27-CCC57B80BB3D}" type="slidenum">
              <a:rPr lang="el-GR" smtClean="0"/>
              <a:t>‹#›</a:t>
            </a:fld>
            <a:endParaRPr lang="el-GR"/>
          </a:p>
        </p:txBody>
      </p:sp>
      <p:cxnSp>
        <p:nvCxnSpPr>
          <p:cNvPr id="12" name="Straight Connector 11"/>
          <p:cNvCxnSpPr/>
          <p:nvPr/>
        </p:nvCxnSpPr>
        <p:spPr>
          <a:xfrm>
            <a:off x="0" y="6141705"/>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1234059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3200" b="0" i="0" kern="1200" cap="none">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eurocollege.ru/fileserver/files/COREPER_9-5.pdf" TargetMode="External"/><Relationship Id="rId2" Type="http://schemas.openxmlformats.org/officeDocument/2006/relationships/hyperlink" Target="http://eur-lex.europa.eu/summary/glossary/coreper.html?locale=e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normAutofit fontScale="90000"/>
          </a:bodyPr>
          <a:lstStyle/>
          <a:p>
            <a:r>
              <a:rPr lang="el-GR" dirty="0"/>
              <a:t>Επιτροπή Μόνιμων Αντιπροσώπων (</a:t>
            </a:r>
            <a:r>
              <a:rPr lang="en-US" dirty="0"/>
              <a:t>Coreper)</a:t>
            </a:r>
            <a:endParaRPr lang="el-GR" dirty="0"/>
          </a:p>
        </p:txBody>
      </p:sp>
      <p:sp>
        <p:nvSpPr>
          <p:cNvPr id="3" name="Υπότιτλος 2"/>
          <p:cNvSpPr>
            <a:spLocks noGrp="1"/>
          </p:cNvSpPr>
          <p:nvPr>
            <p:ph type="subTitle" idx="1"/>
          </p:nvPr>
        </p:nvSpPr>
        <p:spPr/>
        <p:txBody>
          <a:bodyPr/>
          <a:lstStyle/>
          <a:p>
            <a:endParaRPr lang="el-GR"/>
          </a:p>
        </p:txBody>
      </p:sp>
    </p:spTree>
    <p:extLst>
      <p:ext uri="{BB962C8B-B14F-4D97-AF65-F5344CB8AC3E}">
        <p14:creationId xmlns:p14="http://schemas.microsoft.com/office/powerpoint/2010/main" val="17277073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n-US" dirty="0"/>
              <a:t> Coreper</a:t>
            </a:r>
            <a:br>
              <a:rPr lang="el-GR" dirty="0"/>
            </a:br>
            <a:r>
              <a:rPr lang="el-GR" dirty="0"/>
              <a:t>(Άρθρο 240 ΣΛΕΕ)</a:t>
            </a:r>
          </a:p>
        </p:txBody>
      </p:sp>
      <p:sp>
        <p:nvSpPr>
          <p:cNvPr id="3" name="Θέση περιεχομένου 2"/>
          <p:cNvSpPr>
            <a:spLocks noGrp="1"/>
          </p:cNvSpPr>
          <p:nvPr>
            <p:ph idx="1"/>
          </p:nvPr>
        </p:nvSpPr>
        <p:spPr/>
        <p:txBody>
          <a:bodyPr>
            <a:normAutofit lnSpcReduction="10000"/>
          </a:bodyPr>
          <a:lstStyle/>
          <a:p>
            <a:r>
              <a:rPr lang="el-GR" dirty="0"/>
              <a:t>Ιδρύθηκε το 1958 και υπάγεται στο Συμβούλιο της Ευρωπαϊκής ‘</a:t>
            </a:r>
            <a:r>
              <a:rPr lang="el-GR" dirty="0" err="1"/>
              <a:t>Ενωσης</a:t>
            </a:r>
            <a:r>
              <a:rPr lang="en-US" dirty="0"/>
              <a:t> </a:t>
            </a:r>
            <a:r>
              <a:rPr lang="el-GR" dirty="0"/>
              <a:t>. </a:t>
            </a:r>
          </a:p>
          <a:p>
            <a:pPr marL="0" indent="0">
              <a:buNone/>
            </a:pPr>
            <a:endParaRPr lang="el-GR" dirty="0"/>
          </a:p>
          <a:p>
            <a:r>
              <a:rPr lang="el-GR" dirty="0"/>
              <a:t>Απαρτίζεται από πρέσβεις και την προεδρία ασκεί το κράτος-μέλος απ’ όπου προέρχεται ο τρέχων πρόεδρος του Συμβουλίου.</a:t>
            </a:r>
          </a:p>
          <a:p>
            <a:endParaRPr lang="el-GR" dirty="0"/>
          </a:p>
          <a:p>
            <a:r>
              <a:rPr lang="el-GR" dirty="0"/>
              <a:t>Αποτελεί συνδετικό σύνδεσμο μεταξύ Βρυξελών και των εθνικών κοινοβουλίων, καθώς μεταφέρει τις απόψεις των τελευταίων ενώ παράλληλα τα ενημερώνει για τις εξελίξεις. </a:t>
            </a:r>
          </a:p>
        </p:txBody>
      </p:sp>
    </p:spTree>
    <p:extLst>
      <p:ext uri="{BB962C8B-B14F-4D97-AF65-F5344CB8AC3E}">
        <p14:creationId xmlns:p14="http://schemas.microsoft.com/office/powerpoint/2010/main" val="40607135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Θέση περιεχομένου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865664" y="1078025"/>
            <a:ext cx="5853793" cy="4384695"/>
          </a:xfrm>
        </p:spPr>
      </p:pic>
    </p:spTree>
    <p:extLst>
      <p:ext uri="{BB962C8B-B14F-4D97-AF65-F5344CB8AC3E}">
        <p14:creationId xmlns:p14="http://schemas.microsoft.com/office/powerpoint/2010/main" val="18164434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55000" lnSpcReduction="20000"/>
          </a:bodyPr>
          <a:lstStyle/>
          <a:p>
            <a:r>
              <a:rPr lang="el-GR" sz="2500" dirty="0"/>
              <a:t>Είναι ένα ιδιαίτερα σημαντικό όργανο καθώς προετοιμάζει τις συνόδους του Συμβουλίου, ώστε οι Υπουργοί να επικεντρώνονται στα ζητήματα υψηλής πολιτικής.</a:t>
            </a:r>
          </a:p>
          <a:p>
            <a:endParaRPr lang="el-GR" sz="2500" dirty="0"/>
          </a:p>
          <a:p>
            <a:pPr marL="0" indent="0">
              <a:buNone/>
            </a:pPr>
            <a:r>
              <a:rPr lang="el-GR" sz="2500" dirty="0"/>
              <a:t>Διαδικασία </a:t>
            </a:r>
            <a:r>
              <a:rPr lang="en-US" sz="2500" dirty="0"/>
              <a:t>: </a:t>
            </a:r>
            <a:r>
              <a:rPr lang="el-GR" sz="2500" dirty="0"/>
              <a:t> Ελέγχει τους φακέλους της ημερήσιας διάταξης του Συμβουλίου, επιδιώκοντας να καταλήξει σε συμφωνία .</a:t>
            </a:r>
          </a:p>
          <a:p>
            <a:pPr marL="0" indent="0">
              <a:buNone/>
            </a:pPr>
            <a:r>
              <a:rPr lang="el-GR" sz="2500" dirty="0"/>
              <a:t>Ημερήσια διάταξη ΕΜΑ</a:t>
            </a:r>
            <a:r>
              <a:rPr lang="en-US" sz="2500" dirty="0"/>
              <a:t>:</a:t>
            </a:r>
          </a:p>
          <a:p>
            <a:pPr marL="571500" indent="-571500">
              <a:buAutoNum type="romanUcPeriod"/>
            </a:pPr>
            <a:r>
              <a:rPr lang="el-GR" sz="2500" dirty="0"/>
              <a:t>Χωρίς συζήτηση για τα θέματα που έχουν συμφωνηθεί από τις ομάδες εργασίας του Συμβουλίου *</a:t>
            </a:r>
            <a:endParaRPr lang="en-US" sz="2500" dirty="0"/>
          </a:p>
          <a:p>
            <a:pPr marL="571500" indent="-571500">
              <a:buAutoNum type="romanUcPeriod"/>
            </a:pPr>
            <a:r>
              <a:rPr lang="el-GR" sz="2500" dirty="0"/>
              <a:t>Εξέταση για τα θέματα που απασχολούν την </a:t>
            </a:r>
            <a:r>
              <a:rPr lang="en-US" sz="2500" dirty="0"/>
              <a:t>Coreper</a:t>
            </a:r>
            <a:r>
              <a:rPr lang="el-GR" sz="2500" dirty="0"/>
              <a:t> είτε με διαπραγμάτευση ενός διακανονισμού, είτε με πρόταση συμβιβασμού στην ομάδα ή με υποβολή του θέματος στο Συμβούλιο. </a:t>
            </a:r>
          </a:p>
          <a:p>
            <a:pPr marL="0" indent="0">
              <a:buNone/>
            </a:pPr>
            <a:endParaRPr lang="el-GR" sz="2500" dirty="0"/>
          </a:p>
          <a:p>
            <a:pPr marL="0" indent="0">
              <a:buNone/>
            </a:pPr>
            <a:r>
              <a:rPr lang="el-GR" sz="2500" dirty="0"/>
              <a:t>*σε περίπτωση διαφωνίας το θέμα παραπέμπεται στην επόμενο επίπεδο       </a:t>
            </a:r>
          </a:p>
          <a:p>
            <a:pPr marL="0" indent="0">
              <a:buNone/>
            </a:pPr>
            <a:endParaRPr lang="en-US" dirty="0"/>
          </a:p>
        </p:txBody>
      </p:sp>
    </p:spTree>
    <p:extLst>
      <p:ext uri="{BB962C8B-B14F-4D97-AF65-F5344CB8AC3E}">
        <p14:creationId xmlns:p14="http://schemas.microsoft.com/office/powerpoint/2010/main" val="41291877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t>ΣΧΗΜΑΤΙΣΜΟΙ</a:t>
            </a:r>
          </a:p>
        </p:txBody>
      </p:sp>
      <p:sp>
        <p:nvSpPr>
          <p:cNvPr id="3" name="Θέση περιεχομένου 2"/>
          <p:cNvSpPr>
            <a:spLocks noGrp="1"/>
          </p:cNvSpPr>
          <p:nvPr>
            <p:ph idx="1"/>
          </p:nvPr>
        </p:nvSpPr>
        <p:spPr>
          <a:xfrm>
            <a:off x="1534696" y="2015732"/>
            <a:ext cx="9520158" cy="4017675"/>
          </a:xfrm>
        </p:spPr>
        <p:txBody>
          <a:bodyPr>
            <a:normAutofit fontScale="70000" lnSpcReduction="20000"/>
          </a:bodyPr>
          <a:lstStyle/>
          <a:p>
            <a:r>
              <a:rPr lang="el-GR" sz="2200" dirty="0"/>
              <a:t>Η επιτροπή μόνιμων αντιπροσώπων χωρίζεται σε δύο σώματα</a:t>
            </a:r>
            <a:r>
              <a:rPr lang="en-US" sz="2200" dirty="0"/>
              <a:t>:</a:t>
            </a:r>
          </a:p>
          <a:p>
            <a:pPr marL="0" indent="0">
              <a:buNone/>
            </a:pPr>
            <a:r>
              <a:rPr lang="el-GR" sz="2200" dirty="0"/>
              <a:t>  </a:t>
            </a:r>
            <a:r>
              <a:rPr lang="en-US" sz="2200" dirty="0"/>
              <a:t>Coreper </a:t>
            </a:r>
            <a:r>
              <a:rPr lang="el-GR" sz="2200" dirty="0"/>
              <a:t>Ι</a:t>
            </a:r>
            <a:r>
              <a:rPr lang="en-US" sz="2200" dirty="0"/>
              <a:t>I </a:t>
            </a:r>
            <a:r>
              <a:rPr lang="en-US" sz="2200" dirty="0">
                <a:sym typeface="Wingdings" panose="05000000000000000000" pitchFamily="2" charset="2"/>
              </a:rPr>
              <a:t> </a:t>
            </a:r>
            <a:r>
              <a:rPr lang="el-GR" sz="2200" dirty="0">
                <a:sym typeface="Wingdings" panose="05000000000000000000" pitchFamily="2" charset="2"/>
              </a:rPr>
              <a:t>Αποτελείται από τους πρέσβεις και ασχολείται με στοιχεία που αφορούν τις συνθέσεις του Συμβουλίου για τις γενικές υποθέσεις, τις εξωτερικές υποθέσεις, τις οικονομικές και δημοσιονομικές υποθέσεις και τη δικαιοσύνη και τις εσωτερικές υποθέσεις.</a:t>
            </a:r>
          </a:p>
          <a:p>
            <a:pPr marL="0" indent="0">
              <a:buNone/>
            </a:pPr>
            <a:endParaRPr lang="el-GR" sz="2200" dirty="0">
              <a:sym typeface="Wingdings" panose="05000000000000000000" pitchFamily="2" charset="2"/>
            </a:endParaRPr>
          </a:p>
          <a:p>
            <a:r>
              <a:rPr lang="el-GR" sz="2200" dirty="0"/>
              <a:t>Τα θέματα που βρίσκονται στη δικαιοδοσία της είναι τα εξής</a:t>
            </a:r>
            <a:r>
              <a:rPr lang="en-US" sz="2200" dirty="0"/>
              <a:t> :</a:t>
            </a:r>
          </a:p>
          <a:p>
            <a:pPr>
              <a:buFont typeface="Wingdings" panose="05000000000000000000" pitchFamily="2" charset="2"/>
              <a:buChar char="Ø"/>
            </a:pPr>
            <a:r>
              <a:rPr lang="el-GR" sz="2200" dirty="0"/>
              <a:t>Εργασία, Κοινωνική πολιτική, Υγεία και Καταναλωτικές υποθέσεις</a:t>
            </a:r>
          </a:p>
          <a:p>
            <a:pPr>
              <a:buFont typeface="Wingdings" panose="05000000000000000000" pitchFamily="2" charset="2"/>
              <a:buChar char="Ø"/>
            </a:pPr>
            <a:r>
              <a:rPr lang="el-GR" sz="2200" dirty="0"/>
              <a:t>Ανταγωνιστικότητα (τουρισμός, εσωτερική αγορά, βιομηχανία)</a:t>
            </a:r>
          </a:p>
          <a:p>
            <a:pPr>
              <a:buFont typeface="Wingdings" panose="05000000000000000000" pitchFamily="2" charset="2"/>
              <a:buChar char="Ø"/>
            </a:pPr>
            <a:r>
              <a:rPr lang="el-GR" sz="2200" dirty="0"/>
              <a:t>Μεταφορές, Τηλεπικοινωνία και Ενέργεια</a:t>
            </a:r>
          </a:p>
          <a:p>
            <a:pPr>
              <a:buFont typeface="Wingdings" panose="05000000000000000000" pitchFamily="2" charset="2"/>
              <a:buChar char="Ø"/>
            </a:pPr>
            <a:r>
              <a:rPr lang="el-GR" sz="2200" dirty="0"/>
              <a:t>Ιχθυοκαλλιέργεια</a:t>
            </a:r>
          </a:p>
          <a:p>
            <a:pPr>
              <a:buFont typeface="Wingdings" panose="05000000000000000000" pitchFamily="2" charset="2"/>
              <a:buChar char="Ø"/>
            </a:pPr>
            <a:r>
              <a:rPr lang="el-GR" sz="2200" dirty="0"/>
              <a:t>Περιβάλλον</a:t>
            </a:r>
          </a:p>
          <a:p>
            <a:pPr>
              <a:buFont typeface="Wingdings" panose="05000000000000000000" pitchFamily="2" charset="2"/>
              <a:buChar char="Ø"/>
            </a:pPr>
            <a:r>
              <a:rPr lang="el-GR" sz="2200" dirty="0"/>
              <a:t>Εκπαίδευση, Νεότητα και Κουλτούρα</a:t>
            </a:r>
            <a:r>
              <a:rPr lang="el-GR" sz="2200" dirty="0">
                <a:sym typeface="Wingdings" panose="05000000000000000000" pitchFamily="2" charset="2"/>
              </a:rPr>
              <a:t>.</a:t>
            </a:r>
          </a:p>
          <a:p>
            <a:pPr marL="0" indent="0">
              <a:buNone/>
            </a:pPr>
            <a:endParaRPr lang="el-GR" dirty="0"/>
          </a:p>
        </p:txBody>
      </p:sp>
    </p:spTree>
    <p:extLst>
      <p:ext uri="{BB962C8B-B14F-4D97-AF65-F5344CB8AC3E}">
        <p14:creationId xmlns:p14="http://schemas.microsoft.com/office/powerpoint/2010/main" val="10487039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r>
              <a:rPr lang="en-US" dirty="0">
                <a:sym typeface="Wingdings" panose="05000000000000000000" pitchFamily="2" charset="2"/>
              </a:rPr>
              <a:t>Coreper I  </a:t>
            </a:r>
            <a:r>
              <a:rPr lang="el-GR" dirty="0">
                <a:sym typeface="Wingdings" panose="05000000000000000000" pitchFamily="2" charset="2"/>
              </a:rPr>
              <a:t>Αποτελείται από τους αναπληρωτές μόνιμους αντιπροσώπους και προετοιμάζει τις υπόλοιπες συνθέσεις του Συμβουλίου</a:t>
            </a:r>
          </a:p>
          <a:p>
            <a:r>
              <a:rPr lang="el-GR" dirty="0">
                <a:sym typeface="Wingdings" panose="05000000000000000000" pitchFamily="2" charset="2"/>
              </a:rPr>
              <a:t>Τα θέματα που βρίσκονται στη δικαιοδοσία της είναι τα εξής </a:t>
            </a:r>
            <a:r>
              <a:rPr lang="en-US" dirty="0">
                <a:sym typeface="Wingdings" panose="05000000000000000000" pitchFamily="2" charset="2"/>
              </a:rPr>
              <a:t>:</a:t>
            </a:r>
          </a:p>
          <a:p>
            <a:pPr>
              <a:buFont typeface="Wingdings" panose="05000000000000000000" pitchFamily="2" charset="2"/>
              <a:buChar char="Ø"/>
            </a:pPr>
            <a:r>
              <a:rPr lang="el-GR" dirty="0">
                <a:sym typeface="Wingdings" panose="05000000000000000000" pitchFamily="2" charset="2"/>
              </a:rPr>
              <a:t>Γενικές υποθέσεις και Εξωτερικές σχέσεις</a:t>
            </a:r>
          </a:p>
          <a:p>
            <a:pPr>
              <a:buFont typeface="Wingdings" panose="05000000000000000000" pitchFamily="2" charset="2"/>
              <a:buChar char="Ø"/>
            </a:pPr>
            <a:r>
              <a:rPr lang="el-GR" dirty="0">
                <a:sym typeface="Wingdings" panose="05000000000000000000" pitchFamily="2" charset="2"/>
              </a:rPr>
              <a:t>Οικονομικές και δημοσιονομικές υποθέσεις</a:t>
            </a:r>
          </a:p>
          <a:p>
            <a:pPr>
              <a:buFont typeface="Wingdings" panose="05000000000000000000" pitchFamily="2" charset="2"/>
              <a:buChar char="Ø"/>
            </a:pPr>
            <a:r>
              <a:rPr lang="el-GR" dirty="0">
                <a:sym typeface="Wingdings" panose="05000000000000000000" pitchFamily="2" charset="2"/>
              </a:rPr>
              <a:t>Δικαιοσύνη και εσωτερικές υποθέσεις.</a:t>
            </a:r>
          </a:p>
          <a:p>
            <a:pPr>
              <a:buFont typeface="Wingdings" panose="05000000000000000000" pitchFamily="2" charset="2"/>
              <a:buChar char="Ø"/>
            </a:pPr>
            <a:endParaRPr lang="el-GR" dirty="0"/>
          </a:p>
        </p:txBody>
      </p:sp>
    </p:spTree>
    <p:extLst>
      <p:ext uri="{BB962C8B-B14F-4D97-AF65-F5344CB8AC3E}">
        <p14:creationId xmlns:p14="http://schemas.microsoft.com/office/powerpoint/2010/main" val="31263900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92500" lnSpcReduction="20000"/>
          </a:bodyPr>
          <a:lstStyle/>
          <a:p>
            <a:r>
              <a:rPr lang="el-GR" dirty="0"/>
              <a:t>Γενικά, εκτός συγκεκριμένων περιπτώσεων που παραπέμπονται σε ειδικές επιτροπές, η </a:t>
            </a:r>
            <a:r>
              <a:rPr lang="en-US" dirty="0"/>
              <a:t>Coreper</a:t>
            </a:r>
            <a:r>
              <a:rPr lang="el-GR" dirty="0"/>
              <a:t> ασχολείται με όλους τους τομείς δραστηριοποίησης του Συμβουλίου. Βασική εξαίρεση αποτελούν τα γεωργικά ζητήματα. </a:t>
            </a:r>
          </a:p>
          <a:p>
            <a:r>
              <a:rPr lang="el-GR" dirty="0"/>
              <a:t>Οι συγκεντρώσεις γίνονται αναλογικά με τις συνόδους του Συμβουλίου και ο πρόεδρος στέλνει ένα σχετικό σημείωμα στο Συμβούλιο ξεκαθαρίζοντας αν το ζήτημα ψηφίστηκε ομόφωνα (Ι Η.Δ) ή όχι. Η σχετική ενημέρωση του Συμβουλίου πρέπει να γίνει 14 μέρες πριν τη σύνοδο. </a:t>
            </a:r>
          </a:p>
          <a:p>
            <a:r>
              <a:rPr lang="el-GR" dirty="0"/>
              <a:t>Κάθε απόφαση της Ε.Μ.Α πρέπει να εγκρίνεται από την προεδρία το πρωί της Πέμπτης για την Ι Ημερήσια Διάταξη και το απόγευμα για την ΙΙ Ημερήσια Διάταξη. </a:t>
            </a:r>
          </a:p>
          <a:p>
            <a:endParaRPr lang="el-GR" dirty="0"/>
          </a:p>
        </p:txBody>
      </p:sp>
    </p:spTree>
    <p:extLst>
      <p:ext uri="{BB962C8B-B14F-4D97-AF65-F5344CB8AC3E}">
        <p14:creationId xmlns:p14="http://schemas.microsoft.com/office/powerpoint/2010/main" val="8956309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u="sng" dirty="0">
                <a:effectLst>
                  <a:outerShdw blurRad="38100" dist="38100" dir="2700000" algn="tl">
                    <a:srgbClr val="000000">
                      <a:alpha val="43137"/>
                    </a:srgbClr>
                  </a:outerShdw>
                </a:effectLst>
              </a:rPr>
              <a:t>Παραπομπές</a:t>
            </a:r>
            <a:r>
              <a:rPr lang="el-GR" dirty="0"/>
              <a:t> </a:t>
            </a:r>
          </a:p>
        </p:txBody>
      </p:sp>
      <p:sp>
        <p:nvSpPr>
          <p:cNvPr id="3" name="Θέση περιεχομένου 2"/>
          <p:cNvSpPr>
            <a:spLocks noGrp="1"/>
          </p:cNvSpPr>
          <p:nvPr>
            <p:ph idx="1"/>
          </p:nvPr>
        </p:nvSpPr>
        <p:spPr/>
        <p:txBody>
          <a:bodyPr/>
          <a:lstStyle/>
          <a:p>
            <a:r>
              <a:rPr lang="en-US" b="1" dirty="0"/>
              <a:t>(</a:t>
            </a:r>
            <a:r>
              <a:rPr lang="en-US" b="1" dirty="0" err="1"/>
              <a:t>n.d.</a:t>
            </a:r>
            <a:r>
              <a:rPr lang="en-US" b="1" dirty="0"/>
              <a:t>). Retrieved from </a:t>
            </a:r>
            <a:r>
              <a:rPr lang="en-US" b="1" dirty="0">
                <a:hlinkClick r:id="rId2"/>
              </a:rPr>
              <a:t>http://eur-lex.europa.eu/summary/glossary/coreper.html?locale=el</a:t>
            </a:r>
            <a:endParaRPr lang="en-US" b="1" dirty="0"/>
          </a:p>
          <a:p>
            <a:endParaRPr lang="en-US" b="1" dirty="0"/>
          </a:p>
          <a:p>
            <a:r>
              <a:rPr lang="en-US" b="1" dirty="0"/>
              <a:t>COREPER: Tasks and working method. (</a:t>
            </a:r>
            <a:r>
              <a:rPr lang="en-US" b="1" dirty="0" err="1"/>
              <a:t>n.d.</a:t>
            </a:r>
            <a:r>
              <a:rPr lang="en-US" b="1" dirty="0"/>
              <a:t>). Retrieved from </a:t>
            </a:r>
            <a:r>
              <a:rPr lang="en-US" b="1" dirty="0">
                <a:hlinkClick r:id="rId3"/>
              </a:rPr>
              <a:t>http://www.eurocollege.ru/fileserver/files/COREPER_9-5.pdf</a:t>
            </a:r>
            <a:endParaRPr lang="en-US" b="1" dirty="0"/>
          </a:p>
          <a:p>
            <a:endParaRPr lang="en-US" b="1" dirty="0"/>
          </a:p>
          <a:p>
            <a:endParaRPr lang="el-GR" dirty="0"/>
          </a:p>
        </p:txBody>
      </p:sp>
    </p:spTree>
    <p:extLst>
      <p:ext uri="{BB962C8B-B14F-4D97-AF65-F5344CB8AC3E}">
        <p14:creationId xmlns:p14="http://schemas.microsoft.com/office/powerpoint/2010/main" val="2946763489"/>
      </p:ext>
    </p:extLst>
  </p:cSld>
  <p:clrMapOvr>
    <a:masterClrMapping/>
  </p:clrMapOvr>
</p:sld>
</file>

<file path=ppt/theme/theme1.xml><?xml version="1.0" encoding="utf-8"?>
<a:theme xmlns:a="http://schemas.openxmlformats.org/drawingml/2006/main" name="Συλλογη">
  <a:themeElements>
    <a:clrScheme name="Συλλογη">
      <a:dk1>
        <a:sysClr val="windowText" lastClr="000000"/>
      </a:dk1>
      <a:lt1>
        <a:sysClr val="window" lastClr="FFFFFF"/>
      </a:lt1>
      <a:dk2>
        <a:srgbClr val="454545"/>
      </a:dk2>
      <a:lt2>
        <a:srgbClr val="EDEBE7"/>
      </a:lt2>
      <a:accent1>
        <a:srgbClr val="5FA534"/>
      </a:accent1>
      <a:accent2>
        <a:srgbClr val="DCAB34"/>
      </a:accent2>
      <a:accent3>
        <a:srgbClr val="D26D23"/>
      </a:accent3>
      <a:accent4>
        <a:srgbClr val="972323"/>
      </a:accent4>
      <a:accent5>
        <a:srgbClr val="236797"/>
      </a:accent5>
      <a:accent6>
        <a:srgbClr val="2FB6C6"/>
      </a:accent6>
      <a:hlink>
        <a:srgbClr val="8FC639"/>
      </a:hlink>
      <a:folHlink>
        <a:srgbClr val="E7C272"/>
      </a:folHlink>
    </a:clrScheme>
    <a:fontScheme name="Συλλογη">
      <a:majorFont>
        <a:latin typeface="Palatino Linotype" panose="020405020505050303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panose="020405020505050303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Συλλογη">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AC464412-510E-4F2B-8947-A0DDBD028997}"/>
    </a:ext>
  </a:extLst>
</a:theme>
</file>

<file path=docProps/app.xml><?xml version="1.0" encoding="utf-8"?>
<Properties xmlns="http://schemas.openxmlformats.org/officeDocument/2006/extended-properties" xmlns:vt="http://schemas.openxmlformats.org/officeDocument/2006/docPropsVTypes">
  <Template>Gallery</Template>
  <TotalTime>91</TotalTime>
  <Words>459</Words>
  <Application>Microsoft Office PowerPoint</Application>
  <PresentationFormat>Ευρεία οθόνη</PresentationFormat>
  <Paragraphs>38</Paragraphs>
  <Slides>8</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8</vt:i4>
      </vt:variant>
    </vt:vector>
  </HeadingPairs>
  <TitlesOfParts>
    <vt:vector size="12" baseType="lpstr">
      <vt:lpstr>Arial</vt:lpstr>
      <vt:lpstr>Palatino Linotype</vt:lpstr>
      <vt:lpstr>Wingdings</vt:lpstr>
      <vt:lpstr>Συλλογη</vt:lpstr>
      <vt:lpstr>Επιτροπή Μόνιμων Αντιπροσώπων (Coreper)</vt:lpstr>
      <vt:lpstr> Coreper (Άρθρο 240 ΣΛΕΕ)</vt:lpstr>
      <vt:lpstr>Παρουσίαση του PowerPoint</vt:lpstr>
      <vt:lpstr>Παρουσίαση του PowerPoint</vt:lpstr>
      <vt:lpstr>ΣΧΗΜΑΤΙΣΜΟΙ</vt:lpstr>
      <vt:lpstr>Παρουσίαση του PowerPoint</vt:lpstr>
      <vt:lpstr>Παρουσίαση του PowerPoint</vt:lpstr>
      <vt:lpstr>Παραπομπές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Επιτροπή Μόνιμων Αντιπροσώπων (Coreper)</dc:title>
  <dc:creator>Rafaela Papadaki</dc:creator>
  <cp:lastModifiedBy>Rafaela Papadaki</cp:lastModifiedBy>
  <cp:revision>15</cp:revision>
  <dcterms:created xsi:type="dcterms:W3CDTF">2016-12-04T13:33:35Z</dcterms:created>
  <dcterms:modified xsi:type="dcterms:W3CDTF">2016-12-12T10:52:36Z</dcterms:modified>
</cp:coreProperties>
</file>