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2" r:id="rId4"/>
    <p:sldId id="258" r:id="rId5"/>
    <p:sldId id="259" r:id="rId6"/>
    <p:sldId id="263"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4" d="100"/>
          <a:sy n="94" d="100"/>
        </p:scale>
        <p:origin x="22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l-GR"/>
              <a:t>Στυλ κύριου τίτλου</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DB308F67-824E-4BBC-8573-A85EA85F8022}" type="datetimeFigureOut">
              <a:rPr lang="el-GR" smtClean="0"/>
              <a:t>12/12/2016</a:t>
            </a:fld>
            <a:endParaRPr lang="el-GR"/>
          </a:p>
        </p:txBody>
      </p:sp>
      <p:sp>
        <p:nvSpPr>
          <p:cNvPr id="5" name="Footer Placeholder 4"/>
          <p:cNvSpPr>
            <a:spLocks noGrp="1"/>
          </p:cNvSpPr>
          <p:nvPr>
            <p:ph type="ftr" sz="quarter" idx="11"/>
          </p:nvPr>
        </p:nvSpPr>
        <p:spPr>
          <a:xfrm>
            <a:off x="2493105" y="329307"/>
            <a:ext cx="4897310" cy="309201"/>
          </a:xfrm>
        </p:spPr>
        <p:txBody>
          <a:bodyPr/>
          <a:lstStyle/>
          <a:p>
            <a:endParaRPr lang="el-GR"/>
          </a:p>
        </p:txBody>
      </p:sp>
      <p:sp>
        <p:nvSpPr>
          <p:cNvPr id="6" name="Slide Number Placeholder 5"/>
          <p:cNvSpPr>
            <a:spLocks noGrp="1"/>
          </p:cNvSpPr>
          <p:nvPr>
            <p:ph type="sldNum" sz="quarter" idx="12"/>
          </p:nvPr>
        </p:nvSpPr>
        <p:spPr>
          <a:xfrm>
            <a:off x="1437664" y="798973"/>
            <a:ext cx="811019" cy="503578"/>
          </a:xfrm>
        </p:spPr>
        <p:txBody>
          <a:bodyPr/>
          <a:lstStyle/>
          <a:p>
            <a:fld id="{D1145290-7182-4FC6-BB27-CCC57B80BB3D}" type="slidenum">
              <a:rPr lang="el-GR" smtClean="0"/>
              <a:t>‹#›</a:t>
            </a:fld>
            <a:endParaRPr lang="el-GR"/>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230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DB308F67-824E-4BBC-8573-A85EA85F8022}" type="datetimeFigureOut">
              <a:rPr lang="el-GR" smtClean="0"/>
              <a:t>12/12/2016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1145290-7182-4FC6-BB27-CCC57B80BB3D}" type="slidenum">
              <a:rPr lang="el-GR" smtClean="0"/>
              <a:t>‹#›</a:t>
            </a:fld>
            <a:endParaRPr lang="el-GR"/>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1148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l-GR"/>
              <a:t>Στυλ κύριου τίτλου</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DB308F67-824E-4BBC-8573-A85EA85F8022}" type="datetimeFigureOut">
              <a:rPr lang="el-GR" smtClean="0"/>
              <a:t>12/12/2016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1145290-7182-4FC6-BB27-CCC57B80BB3D}" type="slidenum">
              <a:rPr lang="el-GR" smtClean="0"/>
              <a:t>‹#›</a:t>
            </a:fld>
            <a:endParaRPr lang="el-GR"/>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235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DB308F67-824E-4BBC-8573-A85EA85F8022}" type="datetimeFigureOut">
              <a:rPr lang="el-GR" smtClean="0"/>
              <a:t>12/12/2016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1145290-7182-4FC6-BB27-CCC57B80BB3D}" type="slidenum">
              <a:rPr lang="el-GR" smtClean="0"/>
              <a:t>‹#›</a:t>
            </a:fld>
            <a:endParaRPr lang="el-GR"/>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550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l-GR"/>
              <a:t>Στυλ κύριου τίτλου</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DB308F67-824E-4BBC-8573-A85EA85F8022}" type="datetimeFigureOut">
              <a:rPr lang="el-GR" smtClean="0"/>
              <a:t>12/12/2016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1145290-7182-4FC6-BB27-CCC57B80BB3D}" type="slidenum">
              <a:rPr lang="el-GR" smtClean="0"/>
              <a:t>‹#›</a:t>
            </a:fld>
            <a:endParaRPr lang="el-GR"/>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888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DB308F67-824E-4BBC-8573-A85EA85F8022}" type="datetimeFigureOut">
              <a:rPr lang="el-GR" smtClean="0"/>
              <a:t>12/12/2016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1145290-7182-4FC6-BB27-CCC57B80BB3D}" type="slidenum">
              <a:rPr lang="el-GR" smtClean="0"/>
              <a:t>‹#›</a:t>
            </a:fld>
            <a:endParaRPr lang="el-GR"/>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7884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534695" y="2824269"/>
            <a:ext cx="4608576" cy="264445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454792" y="2821491"/>
            <a:ext cx="4608576" cy="2637371"/>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DB308F67-824E-4BBC-8573-A85EA85F8022}" type="datetimeFigureOut">
              <a:rPr lang="el-GR" smtClean="0"/>
              <a:t>12/12/2016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1145290-7182-4FC6-BB27-CCC57B80BB3D}" type="slidenum">
              <a:rPr lang="el-GR" smtClean="0"/>
              <a:t>‹#›</a:t>
            </a:fld>
            <a:endParaRPr lang="el-GR"/>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405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DB308F67-824E-4BBC-8573-A85EA85F8022}" type="datetimeFigureOut">
              <a:rPr lang="el-GR" smtClean="0"/>
              <a:t>12/12/2016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1145290-7182-4FC6-BB27-CCC57B80BB3D}" type="slidenum">
              <a:rPr lang="el-GR" smtClean="0"/>
              <a:t>‹#›</a:t>
            </a:fld>
            <a:endParaRPr lang="el-GR"/>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2272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08F67-824E-4BBC-8573-A85EA85F8022}" type="datetimeFigureOut">
              <a:rPr lang="el-GR" smtClean="0"/>
              <a:t>12/12/2016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1145290-7182-4FC6-BB27-CCC57B80BB3D}" type="slidenum">
              <a:rPr lang="el-GR" smtClean="0"/>
              <a:t>‹#›</a:t>
            </a:fld>
            <a:endParaRPr lang="el-GR"/>
          </a:p>
        </p:txBody>
      </p:sp>
    </p:spTree>
    <p:extLst>
      <p:ext uri="{BB962C8B-B14F-4D97-AF65-F5344CB8AC3E}">
        <p14:creationId xmlns:p14="http://schemas.microsoft.com/office/powerpoint/2010/main" val="249614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l-GR"/>
              <a:t>Στυλ κύριου τίτλου</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B308F67-824E-4BBC-8573-A85EA85F8022}" type="datetimeFigureOut">
              <a:rPr lang="el-GR" smtClean="0"/>
              <a:t>12/12/2016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1145290-7182-4FC6-BB27-CCC57B80BB3D}" type="slidenum">
              <a:rPr lang="el-GR" smtClean="0"/>
              <a:t>‹#›</a:t>
            </a:fld>
            <a:endParaRPr lang="el-GR"/>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7616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DB308F67-824E-4BBC-8573-A85EA85F8022}" type="datetimeFigureOut">
              <a:rPr lang="el-GR" smtClean="0"/>
              <a:t>12/12/2016</a:t>
            </a:fld>
            <a:endParaRPr lang="el-GR"/>
          </a:p>
        </p:txBody>
      </p:sp>
      <p:sp>
        <p:nvSpPr>
          <p:cNvPr id="6" name="Footer Placeholder 5"/>
          <p:cNvSpPr>
            <a:spLocks noGrp="1"/>
          </p:cNvSpPr>
          <p:nvPr>
            <p:ph type="ftr" sz="quarter" idx="11"/>
          </p:nvPr>
        </p:nvSpPr>
        <p:spPr>
          <a:xfrm>
            <a:off x="1534910" y="318640"/>
            <a:ext cx="5453475" cy="320931"/>
          </a:xfrm>
        </p:spPr>
        <p:txBody>
          <a:bodyPr/>
          <a:lstStyle/>
          <a:p>
            <a:endParaRPr lang="el-GR"/>
          </a:p>
        </p:txBody>
      </p:sp>
      <p:sp>
        <p:nvSpPr>
          <p:cNvPr id="7" name="Slide Number Placeholder 6"/>
          <p:cNvSpPr>
            <a:spLocks noGrp="1"/>
          </p:cNvSpPr>
          <p:nvPr>
            <p:ph type="sldNum" sz="quarter" idx="12"/>
          </p:nvPr>
        </p:nvSpPr>
        <p:spPr/>
        <p:txBody>
          <a:bodyPr/>
          <a:lstStyle/>
          <a:p>
            <a:fld id="{D1145290-7182-4FC6-BB27-CCC57B80BB3D}" type="slidenum">
              <a:rPr lang="el-GR" smtClean="0"/>
              <a:t>‹#›</a:t>
            </a:fld>
            <a:endParaRPr lang="el-GR"/>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7683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B308F67-824E-4BBC-8573-A85EA85F8022}" type="datetimeFigureOut">
              <a:rPr lang="el-GR" smtClean="0"/>
              <a:t>12/12/2016</a:t>
            </a:fld>
            <a:endParaRPr lang="el-GR"/>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1145290-7182-4FC6-BB27-CCC57B80BB3D}" type="slidenum">
              <a:rPr lang="el-GR" smtClean="0"/>
              <a:t>‹#›</a:t>
            </a:fld>
            <a:endParaRPr lang="el-GR"/>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23405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urocollege.ru/fileserver/files/COREPER_9-5.pdf" TargetMode="External"/><Relationship Id="rId2" Type="http://schemas.openxmlformats.org/officeDocument/2006/relationships/hyperlink" Target="http://eur-lex.europa.eu/summary/glossary/coreper.html?locale=e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a:t>Επιτροπή Μόνιμων Αντιπροσώπων (</a:t>
            </a:r>
            <a:r>
              <a:rPr lang="en-US" dirty="0"/>
              <a:t>Coreper)</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172770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a:t> Coreper</a:t>
            </a:r>
            <a:br>
              <a:rPr lang="el-GR" dirty="0"/>
            </a:br>
            <a:r>
              <a:rPr lang="el-GR" dirty="0"/>
              <a:t>(Άρθρο 240 ΣΛΕΕ)</a:t>
            </a:r>
          </a:p>
        </p:txBody>
      </p:sp>
      <p:sp>
        <p:nvSpPr>
          <p:cNvPr id="3" name="Θέση περιεχομένου 2"/>
          <p:cNvSpPr>
            <a:spLocks noGrp="1"/>
          </p:cNvSpPr>
          <p:nvPr>
            <p:ph idx="1"/>
          </p:nvPr>
        </p:nvSpPr>
        <p:spPr/>
        <p:txBody>
          <a:bodyPr>
            <a:normAutofit lnSpcReduction="10000"/>
          </a:bodyPr>
          <a:lstStyle/>
          <a:p>
            <a:r>
              <a:rPr lang="el-GR" dirty="0"/>
              <a:t>Ιδρύθηκε το 1958 και υπάγεται στο Συμβούλιο της Ευρωπαϊκής ‘</a:t>
            </a:r>
            <a:r>
              <a:rPr lang="el-GR" dirty="0" err="1"/>
              <a:t>Ενωσης</a:t>
            </a:r>
            <a:r>
              <a:rPr lang="en-US" dirty="0"/>
              <a:t> </a:t>
            </a:r>
            <a:r>
              <a:rPr lang="el-GR" dirty="0"/>
              <a:t>. </a:t>
            </a:r>
          </a:p>
          <a:p>
            <a:pPr marL="0" indent="0">
              <a:buNone/>
            </a:pPr>
            <a:endParaRPr lang="el-GR" dirty="0"/>
          </a:p>
          <a:p>
            <a:r>
              <a:rPr lang="el-GR" dirty="0"/>
              <a:t>Απαρτίζεται από πρέσβεις και την προεδρία ασκεί το κράτος-μέλος απ’ όπου προέρχεται ο τρέχων πρόεδρος του Συμβουλίου.</a:t>
            </a:r>
          </a:p>
          <a:p>
            <a:endParaRPr lang="el-GR" dirty="0"/>
          </a:p>
          <a:p>
            <a:r>
              <a:rPr lang="el-GR" dirty="0"/>
              <a:t>Αποτελεί συνδετικό σύνδεσμο μεταξύ Βρυξελών και των εθνικών κοινοβουλίων, καθώς μεταφέρει τις απόψεις των τελευταίων ενώ παράλληλα τα ενημερώνει για τις εξελίξεις. </a:t>
            </a:r>
          </a:p>
        </p:txBody>
      </p:sp>
    </p:spTree>
    <p:extLst>
      <p:ext uri="{BB962C8B-B14F-4D97-AF65-F5344CB8AC3E}">
        <p14:creationId xmlns:p14="http://schemas.microsoft.com/office/powerpoint/2010/main" val="406071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5664" y="1078025"/>
            <a:ext cx="5853793" cy="4384695"/>
          </a:xfrm>
        </p:spPr>
      </p:pic>
    </p:spTree>
    <p:extLst>
      <p:ext uri="{BB962C8B-B14F-4D97-AF65-F5344CB8AC3E}">
        <p14:creationId xmlns:p14="http://schemas.microsoft.com/office/powerpoint/2010/main" val="1816443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55000" lnSpcReduction="20000"/>
          </a:bodyPr>
          <a:lstStyle/>
          <a:p>
            <a:r>
              <a:rPr lang="el-GR" sz="2500" dirty="0"/>
              <a:t>Είναι ένα ιδιαίτερα σημαντικό όργανο καθώς προετοιμάζει τις συνόδους του Συμβουλίου, ώστε οι Υπουργοί να επικεντρώνονται στα ζητήματα υψηλής πολιτικής.</a:t>
            </a:r>
          </a:p>
          <a:p>
            <a:endParaRPr lang="el-GR" sz="2500" dirty="0"/>
          </a:p>
          <a:p>
            <a:pPr marL="0" indent="0">
              <a:buNone/>
            </a:pPr>
            <a:r>
              <a:rPr lang="el-GR" sz="2500" dirty="0"/>
              <a:t>Διαδικασία </a:t>
            </a:r>
            <a:r>
              <a:rPr lang="en-US" sz="2500" dirty="0"/>
              <a:t>: </a:t>
            </a:r>
            <a:r>
              <a:rPr lang="el-GR" sz="2500" dirty="0"/>
              <a:t> Ελέγχει τους φακέλους της ημερήσιας διάταξης του Συμβουλίου, επιδιώκοντας να καταλήξει σε συμφωνία .</a:t>
            </a:r>
          </a:p>
          <a:p>
            <a:pPr marL="0" indent="0">
              <a:buNone/>
            </a:pPr>
            <a:r>
              <a:rPr lang="el-GR" sz="2500" dirty="0"/>
              <a:t>Ημερήσια διάταξη ΕΜΑ</a:t>
            </a:r>
            <a:r>
              <a:rPr lang="en-US" sz="2500" dirty="0"/>
              <a:t>:</a:t>
            </a:r>
          </a:p>
          <a:p>
            <a:pPr marL="571500" indent="-571500">
              <a:buAutoNum type="romanUcPeriod"/>
            </a:pPr>
            <a:r>
              <a:rPr lang="el-GR" sz="2500" dirty="0"/>
              <a:t>Χωρίς συζήτηση για τα θέματα που έχουν συμφωνηθεί από τις ομάδες εργασίας του Συμβουλίου *</a:t>
            </a:r>
            <a:endParaRPr lang="en-US" sz="2500" dirty="0"/>
          </a:p>
          <a:p>
            <a:pPr marL="571500" indent="-571500">
              <a:buAutoNum type="romanUcPeriod"/>
            </a:pPr>
            <a:r>
              <a:rPr lang="el-GR" sz="2500" dirty="0"/>
              <a:t>Εξέταση για τα θέματα που απασχολούν την </a:t>
            </a:r>
            <a:r>
              <a:rPr lang="en-US" sz="2500" dirty="0"/>
              <a:t>Coreper</a:t>
            </a:r>
            <a:r>
              <a:rPr lang="el-GR" sz="2500" dirty="0"/>
              <a:t> είτε με διαπραγμάτευση ενός διακανονισμού, είτε με πρόταση συμβιβασμού στην ομάδα ή με υποβολή του θέματος στο Συμβούλιο. </a:t>
            </a:r>
          </a:p>
          <a:p>
            <a:pPr marL="0" indent="0">
              <a:buNone/>
            </a:pPr>
            <a:endParaRPr lang="el-GR" sz="2500" dirty="0"/>
          </a:p>
          <a:p>
            <a:pPr marL="0" indent="0">
              <a:buNone/>
            </a:pPr>
            <a:r>
              <a:rPr lang="el-GR" sz="2500" dirty="0"/>
              <a:t>*σε περίπτωση διαφωνίας το θέμα παραπέμπεται στην επόμενο επίπεδο       </a:t>
            </a:r>
          </a:p>
          <a:p>
            <a:pPr marL="0" indent="0">
              <a:buNone/>
            </a:pPr>
            <a:endParaRPr lang="en-US" dirty="0"/>
          </a:p>
        </p:txBody>
      </p:sp>
    </p:spTree>
    <p:extLst>
      <p:ext uri="{BB962C8B-B14F-4D97-AF65-F5344CB8AC3E}">
        <p14:creationId xmlns:p14="http://schemas.microsoft.com/office/powerpoint/2010/main" val="4129187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ΣΧΗΜΑΤΙΣΜΟΙ</a:t>
            </a:r>
          </a:p>
        </p:txBody>
      </p:sp>
      <p:sp>
        <p:nvSpPr>
          <p:cNvPr id="3" name="Θέση περιεχομένου 2"/>
          <p:cNvSpPr>
            <a:spLocks noGrp="1"/>
          </p:cNvSpPr>
          <p:nvPr>
            <p:ph idx="1"/>
          </p:nvPr>
        </p:nvSpPr>
        <p:spPr>
          <a:xfrm>
            <a:off x="1534696" y="2015732"/>
            <a:ext cx="9520158" cy="4017675"/>
          </a:xfrm>
        </p:spPr>
        <p:txBody>
          <a:bodyPr>
            <a:normAutofit fontScale="70000" lnSpcReduction="20000"/>
          </a:bodyPr>
          <a:lstStyle/>
          <a:p>
            <a:r>
              <a:rPr lang="el-GR" sz="2200" dirty="0"/>
              <a:t>Η επιτροπή μόνιμων αντιπροσώπων χωρίζεται σε δύο σώματα</a:t>
            </a:r>
            <a:r>
              <a:rPr lang="en-US" sz="2200" dirty="0"/>
              <a:t>:</a:t>
            </a:r>
          </a:p>
          <a:p>
            <a:pPr marL="0" indent="0">
              <a:buNone/>
            </a:pPr>
            <a:r>
              <a:rPr lang="el-GR" sz="2200" dirty="0"/>
              <a:t>  </a:t>
            </a:r>
            <a:r>
              <a:rPr lang="en-US" sz="2200" dirty="0"/>
              <a:t>Coreper </a:t>
            </a:r>
            <a:r>
              <a:rPr lang="el-GR" sz="2200" dirty="0"/>
              <a:t>Ι</a:t>
            </a:r>
            <a:r>
              <a:rPr lang="en-US" sz="2200" dirty="0"/>
              <a:t>I </a:t>
            </a:r>
            <a:r>
              <a:rPr lang="en-US" sz="2200" dirty="0">
                <a:sym typeface="Wingdings" panose="05000000000000000000" pitchFamily="2" charset="2"/>
              </a:rPr>
              <a:t> </a:t>
            </a:r>
            <a:r>
              <a:rPr lang="el-GR" sz="2200" dirty="0">
                <a:sym typeface="Wingdings" panose="05000000000000000000" pitchFamily="2" charset="2"/>
              </a:rPr>
              <a:t>Αποτελείται από τους πρέσβεις και ασχολείται με στοιχεία που αφορούν τις συνθέσεις του Συμβουλίου για τις γενικές υποθέσεις, τις εξωτερικές υποθέσεις, τις οικονομικές και δημοσιονομικές υποθέσεις και τη δικαιοσύνη και τις εσωτερικές υποθέσεις.</a:t>
            </a:r>
          </a:p>
          <a:p>
            <a:pPr marL="0" indent="0">
              <a:buNone/>
            </a:pPr>
            <a:endParaRPr lang="el-GR" sz="2200" dirty="0">
              <a:sym typeface="Wingdings" panose="05000000000000000000" pitchFamily="2" charset="2"/>
            </a:endParaRPr>
          </a:p>
          <a:p>
            <a:r>
              <a:rPr lang="el-GR" sz="2200" dirty="0"/>
              <a:t>Τα θέματα που βρίσκονται στη δικαιοδοσία της είναι τα εξής</a:t>
            </a:r>
            <a:r>
              <a:rPr lang="en-US" sz="2200" dirty="0"/>
              <a:t> :</a:t>
            </a:r>
          </a:p>
          <a:p>
            <a:pPr>
              <a:buFont typeface="Wingdings" panose="05000000000000000000" pitchFamily="2" charset="2"/>
              <a:buChar char="Ø"/>
            </a:pPr>
            <a:r>
              <a:rPr lang="el-GR" sz="2200" dirty="0"/>
              <a:t>Εργασία, Κοινωνική πολιτική, Υγεία και Καταναλωτικές υποθέσεις</a:t>
            </a:r>
          </a:p>
          <a:p>
            <a:pPr>
              <a:buFont typeface="Wingdings" panose="05000000000000000000" pitchFamily="2" charset="2"/>
              <a:buChar char="Ø"/>
            </a:pPr>
            <a:r>
              <a:rPr lang="el-GR" sz="2200" dirty="0"/>
              <a:t>Ανταγωνιστικότητα (τουρισμός, εσωτερική αγορά, βιομηχανία)</a:t>
            </a:r>
          </a:p>
          <a:p>
            <a:pPr>
              <a:buFont typeface="Wingdings" panose="05000000000000000000" pitchFamily="2" charset="2"/>
              <a:buChar char="Ø"/>
            </a:pPr>
            <a:r>
              <a:rPr lang="el-GR" sz="2200" dirty="0"/>
              <a:t>Μεταφορές, Τηλεπικοινωνία και Ενέργεια</a:t>
            </a:r>
          </a:p>
          <a:p>
            <a:pPr>
              <a:buFont typeface="Wingdings" panose="05000000000000000000" pitchFamily="2" charset="2"/>
              <a:buChar char="Ø"/>
            </a:pPr>
            <a:r>
              <a:rPr lang="el-GR" sz="2200" dirty="0"/>
              <a:t>Ιχθυοκαλλιέργεια</a:t>
            </a:r>
          </a:p>
          <a:p>
            <a:pPr>
              <a:buFont typeface="Wingdings" panose="05000000000000000000" pitchFamily="2" charset="2"/>
              <a:buChar char="Ø"/>
            </a:pPr>
            <a:r>
              <a:rPr lang="el-GR" sz="2200" dirty="0"/>
              <a:t>Περιβάλλον</a:t>
            </a:r>
          </a:p>
          <a:p>
            <a:pPr>
              <a:buFont typeface="Wingdings" panose="05000000000000000000" pitchFamily="2" charset="2"/>
              <a:buChar char="Ø"/>
            </a:pPr>
            <a:r>
              <a:rPr lang="el-GR" sz="2200" dirty="0"/>
              <a:t>Εκπαίδευση, Νεότητα και Κουλτούρα</a:t>
            </a:r>
            <a:r>
              <a:rPr lang="el-GR" sz="2200" dirty="0">
                <a:sym typeface="Wingdings" panose="05000000000000000000" pitchFamily="2" charset="2"/>
              </a:rPr>
              <a:t>.</a:t>
            </a:r>
          </a:p>
          <a:p>
            <a:pPr marL="0" indent="0">
              <a:buNone/>
            </a:pPr>
            <a:endParaRPr lang="el-GR" dirty="0"/>
          </a:p>
        </p:txBody>
      </p:sp>
    </p:spTree>
    <p:extLst>
      <p:ext uri="{BB962C8B-B14F-4D97-AF65-F5344CB8AC3E}">
        <p14:creationId xmlns:p14="http://schemas.microsoft.com/office/powerpoint/2010/main" val="1048703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n-US" dirty="0">
                <a:sym typeface="Wingdings" panose="05000000000000000000" pitchFamily="2" charset="2"/>
              </a:rPr>
              <a:t>Coreper I  </a:t>
            </a:r>
            <a:r>
              <a:rPr lang="el-GR" dirty="0">
                <a:sym typeface="Wingdings" panose="05000000000000000000" pitchFamily="2" charset="2"/>
              </a:rPr>
              <a:t>Αποτελείται από τους αναπληρωτές μόνιμους αντιπροσώπους και προετοιμάζει τις υπόλοιπες συνθέσεις του Συμβουλίου</a:t>
            </a:r>
          </a:p>
          <a:p>
            <a:r>
              <a:rPr lang="el-GR" dirty="0">
                <a:sym typeface="Wingdings" panose="05000000000000000000" pitchFamily="2" charset="2"/>
              </a:rPr>
              <a:t>Τα θέματα που βρίσκονται στη δικαιοδοσία της είναι τα εξής </a:t>
            </a:r>
            <a:r>
              <a:rPr lang="en-US" dirty="0">
                <a:sym typeface="Wingdings" panose="05000000000000000000" pitchFamily="2" charset="2"/>
              </a:rPr>
              <a:t>:</a:t>
            </a:r>
          </a:p>
          <a:p>
            <a:pPr>
              <a:buFont typeface="Wingdings" panose="05000000000000000000" pitchFamily="2" charset="2"/>
              <a:buChar char="Ø"/>
            </a:pPr>
            <a:r>
              <a:rPr lang="el-GR" dirty="0">
                <a:sym typeface="Wingdings" panose="05000000000000000000" pitchFamily="2" charset="2"/>
              </a:rPr>
              <a:t>Γενικές υποθέσεις και Εξωτερικές σχέσεις</a:t>
            </a:r>
          </a:p>
          <a:p>
            <a:pPr>
              <a:buFont typeface="Wingdings" panose="05000000000000000000" pitchFamily="2" charset="2"/>
              <a:buChar char="Ø"/>
            </a:pPr>
            <a:r>
              <a:rPr lang="el-GR" dirty="0">
                <a:sym typeface="Wingdings" panose="05000000000000000000" pitchFamily="2" charset="2"/>
              </a:rPr>
              <a:t>Οικονομικές και δημοσιονομικές υποθέσεις</a:t>
            </a:r>
          </a:p>
          <a:p>
            <a:pPr>
              <a:buFont typeface="Wingdings" panose="05000000000000000000" pitchFamily="2" charset="2"/>
              <a:buChar char="Ø"/>
            </a:pPr>
            <a:r>
              <a:rPr lang="el-GR" dirty="0">
                <a:sym typeface="Wingdings" panose="05000000000000000000" pitchFamily="2" charset="2"/>
              </a:rPr>
              <a:t>Δικαιοσύνη και εσωτερικές υποθέσεις.</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3126390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a:t>Γενικά, εκτός συγκεκριμένων περιπτώσεων που παραπέμπονται σε ειδικές επιτροπές, η </a:t>
            </a:r>
            <a:r>
              <a:rPr lang="en-US" dirty="0"/>
              <a:t>Coreper</a:t>
            </a:r>
            <a:r>
              <a:rPr lang="el-GR" dirty="0"/>
              <a:t> ασχολείται με όλους τους τομείς δραστηριοποίησης του Συμβουλίου. Βασική εξαίρεση αποτελούν τα γεωργικά ζητήματα. </a:t>
            </a:r>
          </a:p>
          <a:p>
            <a:r>
              <a:rPr lang="el-GR" dirty="0"/>
              <a:t>Οι συγκεντρώσεις γίνονται αναλογικά με τις συνόδους του Συμβουλίου και ο πρόεδρος στέλνει ένα σχετικό σημείωμα στο Συμβούλιο ξεκαθαρίζοντας αν το ζήτημα ψηφίστηκε ομόφωνα (Ι Η.Δ) ή όχι. Η σχετική ενημέρωση του Συμβουλίου πρέπει να γίνει 14 μέρες πριν τη σύνοδο. </a:t>
            </a:r>
          </a:p>
          <a:p>
            <a:r>
              <a:rPr lang="el-GR" dirty="0"/>
              <a:t>Κάθε απόφαση της Ε.Μ.Α πρέπει να εγκρίνεται από την προεδρία το πρωί της Πέμπτης για την Ι Ημερήσια Διάταξη και το απόγευμα για την ΙΙ Ημερήσια Διάταξη. </a:t>
            </a:r>
          </a:p>
          <a:p>
            <a:endParaRPr lang="el-GR" dirty="0"/>
          </a:p>
        </p:txBody>
      </p:sp>
    </p:spTree>
    <p:extLst>
      <p:ext uri="{BB962C8B-B14F-4D97-AF65-F5344CB8AC3E}">
        <p14:creationId xmlns:p14="http://schemas.microsoft.com/office/powerpoint/2010/main" val="895630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u="sng" dirty="0">
                <a:effectLst>
                  <a:outerShdw blurRad="38100" dist="38100" dir="2700000" algn="tl">
                    <a:srgbClr val="000000">
                      <a:alpha val="43137"/>
                    </a:srgbClr>
                  </a:outerShdw>
                </a:effectLst>
              </a:rPr>
              <a:t>Παραπομπές</a:t>
            </a:r>
            <a:r>
              <a:rPr lang="el-GR" dirty="0"/>
              <a:t> </a:t>
            </a:r>
          </a:p>
        </p:txBody>
      </p:sp>
      <p:sp>
        <p:nvSpPr>
          <p:cNvPr id="3" name="Θέση περιεχομένου 2"/>
          <p:cNvSpPr>
            <a:spLocks noGrp="1"/>
          </p:cNvSpPr>
          <p:nvPr>
            <p:ph idx="1"/>
          </p:nvPr>
        </p:nvSpPr>
        <p:spPr/>
        <p:txBody>
          <a:bodyPr/>
          <a:lstStyle/>
          <a:p>
            <a:r>
              <a:rPr lang="en-US" b="1" dirty="0"/>
              <a:t>(</a:t>
            </a:r>
            <a:r>
              <a:rPr lang="en-US" b="1" dirty="0" err="1"/>
              <a:t>n.d.</a:t>
            </a:r>
            <a:r>
              <a:rPr lang="en-US" b="1" dirty="0"/>
              <a:t>). Retrieved from </a:t>
            </a:r>
            <a:r>
              <a:rPr lang="en-US" b="1" dirty="0">
                <a:hlinkClick r:id="rId2"/>
              </a:rPr>
              <a:t>http://eur-lex.europa.eu/summary/glossary/coreper.html?locale=el</a:t>
            </a:r>
            <a:endParaRPr lang="en-US" b="1" dirty="0"/>
          </a:p>
          <a:p>
            <a:endParaRPr lang="en-US" b="1" dirty="0"/>
          </a:p>
          <a:p>
            <a:r>
              <a:rPr lang="en-US" b="1" dirty="0"/>
              <a:t>COREPER: Tasks and working method. (</a:t>
            </a:r>
            <a:r>
              <a:rPr lang="en-US" b="1" dirty="0" err="1"/>
              <a:t>n.d.</a:t>
            </a:r>
            <a:r>
              <a:rPr lang="en-US" b="1" dirty="0"/>
              <a:t>). Retrieved from </a:t>
            </a:r>
            <a:r>
              <a:rPr lang="en-US" b="1" dirty="0">
                <a:hlinkClick r:id="rId3"/>
              </a:rPr>
              <a:t>http://www.eurocollege.ru/fileserver/files/COREPER_9-5.pdf</a:t>
            </a:r>
            <a:endParaRPr lang="en-US" b="1" dirty="0"/>
          </a:p>
          <a:p>
            <a:endParaRPr lang="en-US" b="1" dirty="0"/>
          </a:p>
          <a:p>
            <a:endParaRPr lang="el-GR" dirty="0"/>
          </a:p>
        </p:txBody>
      </p:sp>
    </p:spTree>
    <p:extLst>
      <p:ext uri="{BB962C8B-B14F-4D97-AF65-F5344CB8AC3E}">
        <p14:creationId xmlns:p14="http://schemas.microsoft.com/office/powerpoint/2010/main" val="2946763489"/>
      </p:ext>
    </p:extLst>
  </p:cSld>
  <p:clrMapOvr>
    <a:masterClrMapping/>
  </p:clrMapOvr>
</p:sld>
</file>

<file path=ppt/theme/theme1.xml><?xml version="1.0" encoding="utf-8"?>
<a:theme xmlns:a="http://schemas.openxmlformats.org/drawingml/2006/main" name="Συλλογη">
  <a:themeElements>
    <a:clrScheme name="Συλλογη">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Συλλογη">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υλλογη">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91</TotalTime>
  <Words>459</Words>
  <Application>Microsoft Office PowerPoint</Application>
  <PresentationFormat>Ευρεία οθόνη</PresentationFormat>
  <Paragraphs>38</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Palatino Linotype</vt:lpstr>
      <vt:lpstr>Wingdings</vt:lpstr>
      <vt:lpstr>Συλλογη</vt:lpstr>
      <vt:lpstr>Επιτροπή Μόνιμων Αντιπροσώπων (Coreper)</vt:lpstr>
      <vt:lpstr> Coreper (Άρθρο 240 ΣΛΕΕ)</vt:lpstr>
      <vt:lpstr>Παρουσίαση του PowerPoint</vt:lpstr>
      <vt:lpstr>Παρουσίαση του PowerPoint</vt:lpstr>
      <vt:lpstr>ΣΧΗΜΑΤΙΣΜΟΙ</vt:lpstr>
      <vt:lpstr>Παρουσίαση του PowerPoint</vt:lpstr>
      <vt:lpstr>Παρουσίαση του PowerPoint</vt:lpstr>
      <vt:lpstr>Παραπομπές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Επιτροπή Μόνιμων Αντιπροσώπων (Coreper)</dc:title>
  <dc:creator>Rafaela Papadaki</dc:creator>
  <cp:lastModifiedBy>Rafaela Papadaki</cp:lastModifiedBy>
  <cp:revision>15</cp:revision>
  <dcterms:created xsi:type="dcterms:W3CDTF">2016-12-04T13:33:35Z</dcterms:created>
  <dcterms:modified xsi:type="dcterms:W3CDTF">2016-12-12T10:52:36Z</dcterms:modified>
</cp:coreProperties>
</file>