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3" r:id="rId4"/>
    <p:sldId id="262" r:id="rId5"/>
    <p:sldId id="258" r:id="rId6"/>
    <p:sldId id="261" r:id="rId7"/>
    <p:sldId id="260"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6" autoAdjust="0"/>
    <p:restoredTop sz="94660"/>
  </p:normalViewPr>
  <p:slideViewPr>
    <p:cSldViewPr>
      <p:cViewPr varScale="1">
        <p:scale>
          <a:sx n="66" d="100"/>
          <a:sy n="66" d="100"/>
        </p:scale>
        <p:origin x="-955"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1C21E2-0A24-4389-BDD1-3B35FD854C97}" type="datetimeFigureOut">
              <a:rPr lang="el-GR" smtClean="0"/>
              <a:t>22/12/2016</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D9E43A-469A-463F-A77B-E36605038BD5}" type="slidenum">
              <a:rPr lang="el-GR" smtClean="0"/>
              <a:t>‹#›</a:t>
            </a:fld>
            <a:endParaRPr lang="el-GR"/>
          </a:p>
        </p:txBody>
      </p:sp>
    </p:spTree>
    <p:extLst>
      <p:ext uri="{BB962C8B-B14F-4D97-AF65-F5344CB8AC3E}">
        <p14:creationId xmlns:p14="http://schemas.microsoft.com/office/powerpoint/2010/main" val="2292959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8FD9E43A-469A-463F-A77B-E36605038BD5}" type="slidenum">
              <a:rPr lang="el-GR" smtClean="0"/>
              <a:t>3</a:t>
            </a:fld>
            <a:endParaRPr lang="el-GR"/>
          </a:p>
        </p:txBody>
      </p:sp>
    </p:spTree>
    <p:extLst>
      <p:ext uri="{BB962C8B-B14F-4D97-AF65-F5344CB8AC3E}">
        <p14:creationId xmlns:p14="http://schemas.microsoft.com/office/powerpoint/2010/main" val="61847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AB65752-862E-44D3-B9D9-DCF7941F2A3A}" type="datetime1">
              <a:rPr lang="el-GR" smtClean="0"/>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775078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43111C36-08E9-4DF8-8156-4B5DF5E71F1C}" type="datetime1">
              <a:rPr lang="el-GR" smtClean="0"/>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1069414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FBF8549-8282-4B27-AAFA-11431CA9FFDB}" type="datetime1">
              <a:rPr lang="el-GR" smtClean="0"/>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4197268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DD7D8BFC-58F1-4230-A5E8-6E7BB0BFE10C}" type="datetime1">
              <a:rPr lang="el-GR" smtClean="0"/>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354588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03048-EABB-44A7-B785-2B497BF7A6CA}" type="datetime1">
              <a:rPr lang="el-GR" smtClean="0"/>
              <a:t>22/12/2016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129606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BD9C967-8C80-4F78-84EA-9865E308FCFB}" type="datetime1">
              <a:rPr lang="el-GR" smtClean="0"/>
              <a:t>22/12/2016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545452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4635779-37BF-4A93-944A-ABBE6D83D670}" type="datetime1">
              <a:rPr lang="el-GR" smtClean="0"/>
              <a:t>22/12/2016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220884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FBDF7F0-B4FC-488A-A769-7BF678E804B4}" type="datetime1">
              <a:rPr lang="el-GR" smtClean="0"/>
              <a:t>22/12/2016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317592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EE581-40AD-466F-B471-4F7C71454307}" type="datetime1">
              <a:rPr lang="el-GR" smtClean="0"/>
              <a:t>22/12/2016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427253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4A186B-C5F7-4CAE-8E83-324E6A7E62AD}" type="datetime1">
              <a:rPr lang="el-GR" smtClean="0"/>
              <a:t>22/12/2016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1809954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4BC266-9AFE-4C66-9997-8448664B3135}" type="datetime1">
              <a:rPr lang="el-GR" smtClean="0"/>
              <a:t>22/12/2016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73341B5-E7B7-4D9C-8163-7FAA2F0DDDA1}" type="slidenum">
              <a:rPr lang="el-GR" smtClean="0"/>
              <a:t>‹#›</a:t>
            </a:fld>
            <a:endParaRPr lang="el-GR"/>
          </a:p>
        </p:txBody>
      </p:sp>
    </p:spTree>
    <p:extLst>
      <p:ext uri="{BB962C8B-B14F-4D97-AF65-F5344CB8AC3E}">
        <p14:creationId xmlns:p14="http://schemas.microsoft.com/office/powerpoint/2010/main" val="408818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A8926-E9EA-4B71-9533-CFF202B00F87}" type="datetime1">
              <a:rPr lang="el-GR" smtClean="0"/>
              <a:t>22/12/2016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341B5-E7B7-4D9C-8163-7FAA2F0DDDA1}" type="slidenum">
              <a:rPr lang="el-GR" smtClean="0"/>
              <a:t>‹#›</a:t>
            </a:fld>
            <a:endParaRPr lang="el-GR"/>
          </a:p>
        </p:txBody>
      </p:sp>
    </p:spTree>
    <p:extLst>
      <p:ext uri="{BB962C8B-B14F-4D97-AF65-F5344CB8AC3E}">
        <p14:creationId xmlns:p14="http://schemas.microsoft.com/office/powerpoint/2010/main" val="3277171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ur-lex.europa.eu/legal-content/EL/ALL/?uri=celex:12012E/TX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0960" y="-315416"/>
            <a:ext cx="7918648" cy="5544615"/>
          </a:xfrm>
        </p:spPr>
        <p:txBody>
          <a:bodyPr>
            <a:normAutofit/>
          </a:bodyPr>
          <a:lstStyle/>
          <a:p>
            <a:r>
              <a:rPr lang="el-GR" sz="3200" dirty="0" smtClean="0"/>
              <a:t>ΣΥΝΘΗΚΗ ΛΙΣΑΒΟΝΑΣ</a:t>
            </a:r>
            <a:r>
              <a:rPr lang="el-GR" sz="3200" dirty="0"/>
              <a:t/>
            </a:r>
            <a:br>
              <a:rPr lang="el-GR" sz="3200" dirty="0"/>
            </a:br>
            <a:r>
              <a:rPr lang="el-GR" sz="3200" dirty="0" smtClean="0"/>
              <a:t/>
            </a:r>
            <a:br>
              <a:rPr lang="el-GR" sz="3200" dirty="0" smtClean="0"/>
            </a:br>
            <a:r>
              <a:rPr lang="el-GR" sz="3200" dirty="0" smtClean="0"/>
              <a:t>ΣΥΝΘΗΚΗ ΓΙΑ ΤΗ ΛΕΙΤΟΥΡΓΙΑ ΤΗΣ ΕΥΡΩΠΑΪΚΗΣ</a:t>
            </a:r>
            <a:br>
              <a:rPr lang="el-GR" sz="3200" dirty="0" smtClean="0"/>
            </a:br>
            <a:r>
              <a:rPr lang="el-GR" sz="3200" dirty="0" smtClean="0"/>
              <a:t>ΕΝΩΣΗΣ</a:t>
            </a:r>
            <a:r>
              <a:rPr lang="en-US" sz="3200" dirty="0" smtClean="0"/>
              <a:t/>
            </a:r>
            <a:br>
              <a:rPr lang="en-US" sz="3200" dirty="0" smtClean="0"/>
            </a:br>
            <a:r>
              <a:rPr lang="el-GR" sz="3200" dirty="0" smtClean="0"/>
              <a:t/>
            </a:r>
            <a:br>
              <a:rPr lang="el-GR" sz="3200" dirty="0" smtClean="0"/>
            </a:br>
            <a:r>
              <a:rPr lang="el-GR" sz="3200" dirty="0" smtClean="0"/>
              <a:t>Άρθρο 218 </a:t>
            </a:r>
            <a:br>
              <a:rPr lang="el-GR" sz="3200" dirty="0" smtClean="0"/>
            </a:br>
            <a:r>
              <a:rPr lang="el-GR" sz="3200" dirty="0" smtClean="0"/>
              <a:t>(πρώην άρθρο 300 της ΣΕΚ)</a:t>
            </a:r>
            <a:endParaRPr lang="el-GR" sz="3200" dirty="0"/>
          </a:p>
        </p:txBody>
      </p:sp>
      <p:sp>
        <p:nvSpPr>
          <p:cNvPr id="3" name="Subtitle 2"/>
          <p:cNvSpPr>
            <a:spLocks noGrp="1"/>
          </p:cNvSpPr>
          <p:nvPr>
            <p:ph type="subTitle" idx="1"/>
          </p:nvPr>
        </p:nvSpPr>
        <p:spPr>
          <a:xfrm>
            <a:off x="1371600" y="7605464"/>
            <a:ext cx="6400800" cy="936104"/>
          </a:xfrm>
        </p:spPr>
        <p:txBody>
          <a:bodyPr/>
          <a:lstStyle/>
          <a:p>
            <a:endParaRPr lang="el-G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725144"/>
            <a:ext cx="2925566"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C73341B5-E7B7-4D9C-8163-7FAA2F0DDDA1}" type="slidenum">
              <a:rPr lang="el-GR" smtClean="0"/>
              <a:t>1</a:t>
            </a:fld>
            <a:endParaRPr lang="el-GR"/>
          </a:p>
        </p:txBody>
      </p:sp>
      <p:sp>
        <p:nvSpPr>
          <p:cNvPr id="5" name="TextBox 4"/>
          <p:cNvSpPr txBox="1"/>
          <p:nvPr/>
        </p:nvSpPr>
        <p:spPr>
          <a:xfrm>
            <a:off x="395536" y="5733256"/>
            <a:ext cx="1872208" cy="646331"/>
          </a:xfrm>
          <a:prstGeom prst="rect">
            <a:avLst/>
          </a:prstGeom>
          <a:noFill/>
        </p:spPr>
        <p:txBody>
          <a:bodyPr wrap="square" rtlCol="0">
            <a:spAutoFit/>
          </a:bodyPr>
          <a:lstStyle/>
          <a:p>
            <a:r>
              <a:rPr lang="el-GR" dirty="0" smtClean="0"/>
              <a:t>Ιωάννα Παπαδοπούλου</a:t>
            </a:r>
            <a:endParaRPr lang="el-GR" dirty="0"/>
          </a:p>
        </p:txBody>
      </p:sp>
    </p:spTree>
    <p:extLst>
      <p:ext uri="{BB962C8B-B14F-4D97-AF65-F5344CB8AC3E}">
        <p14:creationId xmlns:p14="http://schemas.microsoft.com/office/powerpoint/2010/main" val="54495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7464"/>
            <a:ext cx="3970784" cy="747464"/>
          </a:xfrm>
        </p:spPr>
        <p:txBody>
          <a:bodyPr>
            <a:normAutofit fontScale="90000"/>
          </a:bodyPr>
          <a:lstStyle/>
          <a:p>
            <a:endParaRPr lang="el-GR" dirty="0"/>
          </a:p>
        </p:txBody>
      </p:sp>
      <p:sp>
        <p:nvSpPr>
          <p:cNvPr id="3" name="Content Placeholder 2"/>
          <p:cNvSpPr>
            <a:spLocks noGrp="1"/>
          </p:cNvSpPr>
          <p:nvPr>
            <p:ph idx="1"/>
          </p:nvPr>
        </p:nvSpPr>
        <p:spPr>
          <a:xfrm>
            <a:off x="395536" y="260648"/>
            <a:ext cx="8291264" cy="6408712"/>
          </a:xfrm>
        </p:spPr>
        <p:txBody>
          <a:bodyPr>
            <a:normAutofit/>
          </a:bodyPr>
          <a:lstStyle/>
          <a:p>
            <a:pPr marL="0" indent="0" algn="just">
              <a:buNone/>
            </a:pPr>
            <a:r>
              <a:rPr lang="el-GR" sz="2400" dirty="0"/>
              <a:t>Γ</a:t>
            </a:r>
            <a:r>
              <a:rPr lang="el-GR" sz="2400" dirty="0" smtClean="0"/>
              <a:t>ια τη διαπραγμάτευση και τη σύναψη των συμφωνιών μεταξύ της Ένωσης και τρίτων χωρών ή διεθνών οργανισμών ακολουθείται η εξής διαδικασία:</a:t>
            </a:r>
          </a:p>
          <a:p>
            <a:pPr marL="0" indent="0" algn="just">
              <a:buNone/>
            </a:pPr>
            <a:r>
              <a:rPr lang="el-GR" sz="2400" b="1" dirty="0" smtClean="0"/>
              <a:t>Το Συμβούλιο</a:t>
            </a:r>
            <a:r>
              <a:rPr lang="el-GR" sz="2400" dirty="0" smtClean="0"/>
              <a:t>: </a:t>
            </a:r>
          </a:p>
          <a:p>
            <a:pPr algn="just"/>
            <a:r>
              <a:rPr lang="el-GR" sz="2400" dirty="0" smtClean="0"/>
              <a:t>εγκρίνει την έναρξη διαπραγματεύσεων </a:t>
            </a:r>
          </a:p>
          <a:p>
            <a:pPr algn="just"/>
            <a:r>
              <a:rPr lang="el-GR" sz="2400" dirty="0" smtClean="0"/>
              <a:t>εκδίδει οδηγίες διαπραγμάτευσης </a:t>
            </a:r>
          </a:p>
          <a:p>
            <a:pPr algn="just"/>
            <a:r>
              <a:rPr lang="el-GR" sz="2400" dirty="0" smtClean="0"/>
              <a:t>επιτρέπει την υπογραφή</a:t>
            </a:r>
          </a:p>
          <a:p>
            <a:pPr algn="just"/>
            <a:r>
              <a:rPr lang="el-GR" sz="2400" dirty="0" smtClean="0"/>
              <a:t> συνάπτει τις συμφωνίες</a:t>
            </a:r>
          </a:p>
          <a:p>
            <a:pPr marL="0" indent="0" algn="just">
              <a:buNone/>
            </a:pPr>
            <a:r>
              <a:rPr lang="el-GR" sz="2400" b="1" dirty="0" smtClean="0"/>
              <a:t>Η Επιτροπή</a:t>
            </a:r>
            <a:r>
              <a:rPr lang="el-GR" sz="2400" dirty="0" smtClean="0"/>
              <a:t>, ή </a:t>
            </a:r>
            <a:r>
              <a:rPr lang="el-GR" sz="2400" b="1" dirty="0" smtClean="0"/>
              <a:t>ο ύπατος εκπρόσωπος της Ένωσης για θέματα εξωτερικής πολιτικής και πολιτικής ασφαλείας </a:t>
            </a:r>
            <a:r>
              <a:rPr lang="el-GR" sz="2400" dirty="0" smtClean="0"/>
              <a:t>για συμφωνίες   κοινής εξωτερικής πολιτικής και πολιτικής ασφαλείας </a:t>
            </a:r>
          </a:p>
          <a:p>
            <a:pPr algn="just"/>
            <a:r>
              <a:rPr lang="el-GR" sz="2400" dirty="0" smtClean="0"/>
              <a:t>υποβάλλει συστάσεις στο Συμβούλιο, το οποίο εκδίδει απόφαση που επιτρέπει την έναρξη διαπραγματεύσεων </a:t>
            </a:r>
          </a:p>
          <a:p>
            <a:pPr algn="just"/>
            <a:r>
              <a:rPr lang="el-GR" sz="2400" dirty="0" smtClean="0"/>
              <a:t>ορίζει, ανάλογα με το αντικείμενο της σχεδιαζόμενης συμφωνίας, τον επικεφαλή της διαπραγματευτικής ομάδας</a:t>
            </a:r>
            <a:endParaRPr lang="el-GR" sz="2400" dirty="0"/>
          </a:p>
        </p:txBody>
      </p:sp>
      <p:sp>
        <p:nvSpPr>
          <p:cNvPr id="4" name="Slide Number Placeholder 3"/>
          <p:cNvSpPr>
            <a:spLocks noGrp="1"/>
          </p:cNvSpPr>
          <p:nvPr>
            <p:ph type="sldNum" sz="quarter" idx="12"/>
          </p:nvPr>
        </p:nvSpPr>
        <p:spPr/>
        <p:txBody>
          <a:bodyPr/>
          <a:lstStyle/>
          <a:p>
            <a:fld id="{C73341B5-E7B7-4D9C-8163-7FAA2F0DDDA1}" type="slidenum">
              <a:rPr lang="el-GR" smtClean="0"/>
              <a:t>2</a:t>
            </a:fld>
            <a:endParaRPr lang="el-GR"/>
          </a:p>
        </p:txBody>
      </p:sp>
    </p:spTree>
    <p:extLst>
      <p:ext uri="{BB962C8B-B14F-4D97-AF65-F5344CB8AC3E}">
        <p14:creationId xmlns:p14="http://schemas.microsoft.com/office/powerpoint/2010/main" val="2223495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2700809" y="-1251520"/>
            <a:ext cx="1584175" cy="576064"/>
          </a:xfrm>
        </p:spPr>
        <p:txBody>
          <a:bodyPr>
            <a:normAutofit fontScale="90000"/>
          </a:bodyPr>
          <a:lstStyle/>
          <a:p>
            <a:endParaRPr lang="el-GR" dirty="0"/>
          </a:p>
        </p:txBody>
      </p:sp>
      <p:sp>
        <p:nvSpPr>
          <p:cNvPr id="3" name="Content Placeholder 2"/>
          <p:cNvSpPr>
            <a:spLocks noGrp="1"/>
          </p:cNvSpPr>
          <p:nvPr>
            <p:ph idx="1"/>
          </p:nvPr>
        </p:nvSpPr>
        <p:spPr>
          <a:xfrm>
            <a:off x="457200" y="332656"/>
            <a:ext cx="8229600" cy="5793507"/>
          </a:xfrm>
        </p:spPr>
        <p:txBody>
          <a:bodyPr>
            <a:normAutofit/>
          </a:bodyPr>
          <a:lstStyle/>
          <a:p>
            <a:pPr marL="0" indent="0" algn="just">
              <a:buNone/>
            </a:pPr>
            <a:r>
              <a:rPr lang="el-GR" sz="2400" dirty="0" smtClean="0"/>
              <a:t> </a:t>
            </a:r>
            <a:r>
              <a:rPr lang="el-GR" sz="2400" b="1" dirty="0" smtClean="0"/>
              <a:t>Το Συμβούλιο </a:t>
            </a:r>
          </a:p>
          <a:p>
            <a:pPr algn="just"/>
            <a:r>
              <a:rPr lang="el-GR" sz="2400" dirty="0" smtClean="0"/>
              <a:t>μπορεί να απευθύνει οδηγίες στον διαπραγματευτή και να ορίζει ειδική επιτροπή, σε διαβούλευση με την οποία πρέπει να διεξάγονται οι διαπραγματεύσεις.</a:t>
            </a:r>
          </a:p>
          <a:p>
            <a:pPr algn="just"/>
            <a:r>
              <a:rPr lang="el-GR" sz="2400" dirty="0" smtClean="0"/>
              <a:t>μετά από πρόταση του διαπραγματευτή, εκδίδει απόφαση που επιτρέπει την υπογραφή της συμφωνίας και ενδεχομένως, την προσωρινή της εφαρμογή πριν να τεθεί σε ισχύ.</a:t>
            </a:r>
          </a:p>
          <a:p>
            <a:pPr algn="just"/>
            <a:r>
              <a:rPr lang="el-GR" sz="2400" dirty="0" smtClean="0"/>
              <a:t>μετά από πρόταση του διαπραγματευτή, εκδίδει απόφαση για τη σύναψη της συμφωνίας.</a:t>
            </a:r>
          </a:p>
          <a:p>
            <a:endParaRPr lang="el-GR" dirty="0"/>
          </a:p>
        </p:txBody>
      </p:sp>
      <p:sp>
        <p:nvSpPr>
          <p:cNvPr id="4" name="Slide Number Placeholder 3"/>
          <p:cNvSpPr>
            <a:spLocks noGrp="1"/>
          </p:cNvSpPr>
          <p:nvPr>
            <p:ph type="sldNum" sz="quarter" idx="12"/>
          </p:nvPr>
        </p:nvSpPr>
        <p:spPr/>
        <p:txBody>
          <a:bodyPr/>
          <a:lstStyle/>
          <a:p>
            <a:fld id="{C73341B5-E7B7-4D9C-8163-7FAA2F0DDDA1}" type="slidenum">
              <a:rPr lang="el-GR" smtClean="0"/>
              <a:t>3</a:t>
            </a:fld>
            <a:endParaRPr lang="el-GR"/>
          </a:p>
        </p:txBody>
      </p:sp>
    </p:spTree>
    <p:extLst>
      <p:ext uri="{BB962C8B-B14F-4D97-AF65-F5344CB8AC3E}">
        <p14:creationId xmlns:p14="http://schemas.microsoft.com/office/powerpoint/2010/main" val="228125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1898073" y="-55418"/>
            <a:ext cx="2355273" cy="126331"/>
          </a:xfrm>
        </p:spPr>
        <p:txBody>
          <a:bodyPr>
            <a:normAutofit fontScale="90000"/>
          </a:bodyPr>
          <a:lstStyle/>
          <a:p>
            <a:endParaRPr lang="el-GR" dirty="0"/>
          </a:p>
        </p:txBody>
      </p:sp>
      <p:sp>
        <p:nvSpPr>
          <p:cNvPr id="3" name="Content Placeholder 2"/>
          <p:cNvSpPr>
            <a:spLocks noGrp="1"/>
          </p:cNvSpPr>
          <p:nvPr>
            <p:ph idx="1"/>
          </p:nvPr>
        </p:nvSpPr>
        <p:spPr>
          <a:xfrm>
            <a:off x="251520" y="0"/>
            <a:ext cx="8435280" cy="6858000"/>
          </a:xfrm>
        </p:spPr>
        <p:txBody>
          <a:bodyPr>
            <a:normAutofit fontScale="55000" lnSpcReduction="20000"/>
          </a:bodyPr>
          <a:lstStyle/>
          <a:p>
            <a:endParaRPr lang="el-GR" dirty="0" smtClean="0"/>
          </a:p>
          <a:p>
            <a:pPr marL="0" indent="0" algn="just">
              <a:buNone/>
            </a:pPr>
            <a:r>
              <a:rPr lang="el-GR" sz="4400" b="1" dirty="0" smtClean="0"/>
              <a:t>Εκτός</a:t>
            </a:r>
            <a:r>
              <a:rPr lang="el-GR" sz="4400" dirty="0" smtClean="0"/>
              <a:t> από την περίπτωση που η συμφωνία αφορά αποκλειστικά την κοινή εξωτερική πολιτική και πολιτική ασφάλειας, το </a:t>
            </a:r>
            <a:r>
              <a:rPr lang="el-GR" sz="4400" b="1" dirty="0" smtClean="0"/>
              <a:t>Συμβούλιο εκδίδει απόφαση για τη σύναψη της συμφωνίας:</a:t>
            </a:r>
          </a:p>
          <a:p>
            <a:pPr marL="0" indent="0" algn="just">
              <a:buNone/>
            </a:pPr>
            <a:r>
              <a:rPr lang="el-GR" sz="4400" b="1" dirty="0" smtClean="0"/>
              <a:t>α) Μετά από έγκριση του Ευρωπαϊκού Κοινοβουλίου </a:t>
            </a:r>
            <a:r>
              <a:rPr lang="el-GR" sz="4400" dirty="0" smtClean="0"/>
              <a:t>σε περιπτώσεις συμφωνιών</a:t>
            </a:r>
          </a:p>
          <a:p>
            <a:pPr algn="just"/>
            <a:r>
              <a:rPr lang="el-GR" sz="4400" dirty="0" smtClean="0"/>
              <a:t> σύνδεσης</a:t>
            </a:r>
          </a:p>
          <a:p>
            <a:pPr algn="just"/>
            <a:r>
              <a:rPr lang="el-GR" sz="4400" dirty="0" smtClean="0"/>
              <a:t>για την προσχώρηση της Ένωσης στην Ευρωπαϊκή Σύμβαση για την Προάσπιση των Δικαιωμάτων του Ανθρώπου και των Θεμελιωδών Ελευθεριών</a:t>
            </a:r>
          </a:p>
          <a:p>
            <a:pPr algn="just"/>
            <a:r>
              <a:rPr lang="el-GR" sz="4400" dirty="0" smtClean="0"/>
              <a:t>που δημιουργούν ειδικό θεσμικό πλαίσιο θεσπίζοντας διαδικασίες συνεργασίας</a:t>
            </a:r>
          </a:p>
          <a:p>
            <a:pPr algn="just"/>
            <a:r>
              <a:rPr lang="el-GR" sz="4400" dirty="0" smtClean="0"/>
              <a:t>που έχουν δημοσιονομικές επιπτώσεις για την Ένωση</a:t>
            </a:r>
          </a:p>
          <a:p>
            <a:pPr algn="just"/>
            <a:r>
              <a:rPr lang="el-GR" sz="4400" dirty="0" smtClean="0"/>
              <a:t>που καλύπτουν τομείς στους οποίους εφαρμόζεται η συνήθης ή η ειδική  νομοθετική διαδικασία όταν απαιτείται η έγκριση του Ευρωπαϊκού Κοινοβουλίου</a:t>
            </a:r>
          </a:p>
          <a:p>
            <a:pPr marL="0" indent="0" algn="just">
              <a:buNone/>
            </a:pPr>
            <a:endParaRPr lang="el-GR" sz="4400" dirty="0" smtClean="0"/>
          </a:p>
          <a:p>
            <a:pPr marL="0" indent="0" algn="just">
              <a:buNone/>
            </a:pPr>
            <a:r>
              <a:rPr lang="el-GR" sz="4400" dirty="0" smtClean="0"/>
              <a:t>Σε επείγουσες περιπτώσεις, το Ευρωπαϊκό Κοινοβούλιο και το Συμβούλιο μπορούν να συμφωνούν προθεσμία για την έγκριση.</a:t>
            </a:r>
          </a:p>
          <a:p>
            <a:endParaRPr lang="el-GR" sz="4400" dirty="0"/>
          </a:p>
        </p:txBody>
      </p:sp>
      <p:sp>
        <p:nvSpPr>
          <p:cNvPr id="4" name="Slide Number Placeholder 3"/>
          <p:cNvSpPr>
            <a:spLocks noGrp="1"/>
          </p:cNvSpPr>
          <p:nvPr>
            <p:ph type="sldNum" sz="quarter" idx="12"/>
          </p:nvPr>
        </p:nvSpPr>
        <p:spPr/>
        <p:txBody>
          <a:bodyPr/>
          <a:lstStyle/>
          <a:p>
            <a:fld id="{C73341B5-E7B7-4D9C-8163-7FAA2F0DDDA1}" type="slidenum">
              <a:rPr lang="el-GR" smtClean="0"/>
              <a:t>4</a:t>
            </a:fld>
            <a:endParaRPr lang="el-GR"/>
          </a:p>
        </p:txBody>
      </p:sp>
    </p:spTree>
    <p:extLst>
      <p:ext uri="{BB962C8B-B14F-4D97-AF65-F5344CB8AC3E}">
        <p14:creationId xmlns:p14="http://schemas.microsoft.com/office/powerpoint/2010/main" val="4137342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107504"/>
            <a:ext cx="8229600" cy="432048"/>
          </a:xfrm>
        </p:spPr>
        <p:txBody>
          <a:bodyPr>
            <a:normAutofit fontScale="90000"/>
          </a:bodyPr>
          <a:lstStyle/>
          <a:p>
            <a:endParaRPr lang="el-GR" dirty="0"/>
          </a:p>
        </p:txBody>
      </p:sp>
      <p:sp>
        <p:nvSpPr>
          <p:cNvPr id="3" name="Content Placeholder 2"/>
          <p:cNvSpPr>
            <a:spLocks noGrp="1"/>
          </p:cNvSpPr>
          <p:nvPr>
            <p:ph idx="1"/>
          </p:nvPr>
        </p:nvSpPr>
        <p:spPr>
          <a:xfrm>
            <a:off x="457200" y="332656"/>
            <a:ext cx="8229600" cy="6048672"/>
          </a:xfrm>
        </p:spPr>
        <p:txBody>
          <a:bodyPr>
            <a:normAutofit/>
          </a:bodyPr>
          <a:lstStyle/>
          <a:p>
            <a:pPr marL="0" indent="0" algn="just">
              <a:buNone/>
            </a:pPr>
            <a:r>
              <a:rPr lang="el-GR" sz="2400" b="1" dirty="0" smtClean="0"/>
              <a:t>β) Μετά από διαβούλευση με το Ευρωπαϊκό Κοινοβούλιο</a:t>
            </a:r>
            <a:r>
              <a:rPr lang="el-GR" sz="2400" dirty="0" smtClean="0"/>
              <a:t>, στις υπόλοιπες περιπτώσεις. Το Ευρωπαϊκό Κοινοβούλιο διατυπώνει τη γνώμη του εντός προθεσμίας που μπορεί να ορίσει το Συμβούλιο ανάλογα με το επείγον του ζητήματος. Ελλείψει γνώμης εντός της προθεσμίας αυτής, το Συμβούλιο μπορεί να αποφασίζει.</a:t>
            </a:r>
          </a:p>
          <a:p>
            <a:pPr marL="0" indent="0" algn="just">
              <a:buNone/>
            </a:pPr>
            <a:endParaRPr lang="el-GR" sz="2400" dirty="0"/>
          </a:p>
          <a:p>
            <a:pPr marL="0" indent="0" algn="just">
              <a:buNone/>
            </a:pPr>
            <a:r>
              <a:rPr lang="el-GR" sz="2400" dirty="0" smtClean="0"/>
              <a:t> Το </a:t>
            </a:r>
            <a:r>
              <a:rPr lang="el-GR" sz="2400" b="1" dirty="0" smtClean="0"/>
              <a:t>Συμβούλιο</a:t>
            </a:r>
            <a:r>
              <a:rPr lang="el-GR" sz="2400" dirty="0" smtClean="0"/>
              <a:t> μπορεί να εξουσιοδοτεί τον διαπραγματευτή να εγκρίνει εξ ονόματος της Ένωσης τις τροποποιήσεις της συμφωνίας, εφόσον η συμφωνία προβλέπει ότι οι τροποποιήσεις αυτές πρέπει να θεσπισθούν με απλοποιημένη διαδικασία ή μέσω οργάνου που συνιστάται με την εν λόγω συμφωνία. Το Συμβούλιο μπορεί να εξαρτά την εξουσιοδότηση αυτή από ειδικούς όρους.</a:t>
            </a:r>
          </a:p>
          <a:p>
            <a:pPr marL="0" indent="0" algn="just">
              <a:buNone/>
            </a:pPr>
            <a:endParaRPr lang="el-GR" dirty="0"/>
          </a:p>
        </p:txBody>
      </p:sp>
      <p:sp>
        <p:nvSpPr>
          <p:cNvPr id="4" name="Slide Number Placeholder 3"/>
          <p:cNvSpPr>
            <a:spLocks noGrp="1"/>
          </p:cNvSpPr>
          <p:nvPr>
            <p:ph type="sldNum" sz="quarter" idx="12"/>
          </p:nvPr>
        </p:nvSpPr>
        <p:spPr/>
        <p:txBody>
          <a:bodyPr/>
          <a:lstStyle/>
          <a:p>
            <a:fld id="{C73341B5-E7B7-4D9C-8163-7FAA2F0DDDA1}" type="slidenum">
              <a:rPr lang="el-GR" smtClean="0"/>
              <a:t>5</a:t>
            </a:fld>
            <a:endParaRPr lang="el-GR"/>
          </a:p>
        </p:txBody>
      </p:sp>
    </p:spTree>
    <p:extLst>
      <p:ext uri="{BB962C8B-B14F-4D97-AF65-F5344CB8AC3E}">
        <p14:creationId xmlns:p14="http://schemas.microsoft.com/office/powerpoint/2010/main" val="18257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628800" y="-188303"/>
            <a:ext cx="730424" cy="158006"/>
          </a:xfrm>
        </p:spPr>
        <p:txBody>
          <a:bodyPr>
            <a:normAutofit fontScale="90000"/>
          </a:bodyPr>
          <a:lstStyle/>
          <a:p>
            <a:endParaRPr lang="el-GR" dirty="0"/>
          </a:p>
        </p:txBody>
      </p:sp>
      <p:sp>
        <p:nvSpPr>
          <p:cNvPr id="3" name="Content Placeholder 2"/>
          <p:cNvSpPr>
            <a:spLocks noGrp="1"/>
          </p:cNvSpPr>
          <p:nvPr>
            <p:ph idx="1"/>
          </p:nvPr>
        </p:nvSpPr>
        <p:spPr>
          <a:xfrm>
            <a:off x="457200" y="332656"/>
            <a:ext cx="8229600" cy="6264696"/>
          </a:xfrm>
        </p:spPr>
        <p:txBody>
          <a:bodyPr>
            <a:normAutofit/>
          </a:bodyPr>
          <a:lstStyle/>
          <a:p>
            <a:pPr marL="0" indent="0" algn="just">
              <a:buNone/>
            </a:pPr>
            <a:r>
              <a:rPr lang="el-GR" sz="2400" dirty="0"/>
              <a:t>Καθ’ όλη τη διάρκεια της διαδικασίας, το Συμβούλιο αποφασίζει με </a:t>
            </a:r>
            <a:r>
              <a:rPr lang="el-GR" sz="2400" i="1" dirty="0"/>
              <a:t>ειδική πλειοψηφία</a:t>
            </a:r>
            <a:r>
              <a:rPr lang="el-GR" sz="2400" dirty="0"/>
              <a:t>.</a:t>
            </a:r>
          </a:p>
          <a:p>
            <a:pPr marL="0" indent="0" algn="just">
              <a:buNone/>
            </a:pPr>
            <a:r>
              <a:rPr lang="el-GR" sz="2400" dirty="0" smtClean="0"/>
              <a:t>Ωστόσο, το </a:t>
            </a:r>
            <a:r>
              <a:rPr lang="el-GR" sz="2400" b="1" dirty="0" smtClean="0"/>
              <a:t>Συμβούλιο</a:t>
            </a:r>
            <a:r>
              <a:rPr lang="el-GR" sz="2400" dirty="0" smtClean="0"/>
              <a:t> αποφασίζει </a:t>
            </a:r>
            <a:r>
              <a:rPr lang="el-GR" sz="2400" i="1" dirty="0" smtClean="0"/>
              <a:t>ομόφωνα</a:t>
            </a:r>
            <a:r>
              <a:rPr lang="el-GR" sz="2400" dirty="0" smtClean="0"/>
              <a:t>, όταν η </a:t>
            </a:r>
            <a:r>
              <a:rPr lang="el-GR" sz="2400" dirty="0"/>
              <a:t>συμφωνία αφορά : </a:t>
            </a:r>
            <a:endParaRPr lang="el-GR" sz="2400" dirty="0" smtClean="0"/>
          </a:p>
          <a:p>
            <a:pPr algn="just"/>
            <a:r>
              <a:rPr lang="el-GR" sz="2400" dirty="0" smtClean="0"/>
              <a:t>τομέα για τον οποίο απαιτείται ομοφωνία για τη θέσπιση πράξης της Ένωσης </a:t>
            </a:r>
          </a:p>
          <a:p>
            <a:pPr algn="just"/>
            <a:r>
              <a:rPr lang="el-GR" sz="2400" dirty="0" smtClean="0"/>
              <a:t>συμφωνίες σύνδεσης και συμφωνίες του άρθρου 212 με τα κράτη που είναι υποψήφια για προσχώρηση</a:t>
            </a:r>
          </a:p>
          <a:p>
            <a:pPr algn="just"/>
            <a:r>
              <a:rPr lang="el-GR" sz="2400" dirty="0" smtClean="0"/>
              <a:t>την προσχώρηση της Ένωσης στην Ευρωπαϊκή Σύμβαση για την Προάσπιση των Δικαιωμάτων του Ανθρώπου και των Θεμελιωδών Ελευθεριών. </a:t>
            </a:r>
          </a:p>
          <a:p>
            <a:pPr marL="0" indent="0" algn="just">
              <a:buNone/>
            </a:pPr>
            <a:r>
              <a:rPr lang="el-GR" sz="2400" dirty="0" smtClean="0"/>
              <a:t>     (Η απόφαση περί σύναψης της συμφωνίας αυτής τίθεται σε              ισχύ μόνο μετά την έγκρισή της από τα κράτη μέλη, σύμφωνα με τους συνταγματικούς κανόνες τους.)</a:t>
            </a:r>
            <a:endParaRPr lang="el-GR" sz="2400" dirty="0"/>
          </a:p>
        </p:txBody>
      </p:sp>
      <p:sp>
        <p:nvSpPr>
          <p:cNvPr id="4" name="Slide Number Placeholder 3"/>
          <p:cNvSpPr>
            <a:spLocks noGrp="1"/>
          </p:cNvSpPr>
          <p:nvPr>
            <p:ph type="sldNum" sz="quarter" idx="12"/>
          </p:nvPr>
        </p:nvSpPr>
        <p:spPr/>
        <p:txBody>
          <a:bodyPr/>
          <a:lstStyle/>
          <a:p>
            <a:fld id="{C73341B5-E7B7-4D9C-8163-7FAA2F0DDDA1}" type="slidenum">
              <a:rPr lang="el-GR" smtClean="0"/>
              <a:t>6</a:t>
            </a:fld>
            <a:endParaRPr lang="el-GR"/>
          </a:p>
        </p:txBody>
      </p:sp>
    </p:spTree>
    <p:extLst>
      <p:ext uri="{BB962C8B-B14F-4D97-AF65-F5344CB8AC3E}">
        <p14:creationId xmlns:p14="http://schemas.microsoft.com/office/powerpoint/2010/main" val="418469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10476656" y="-1323528"/>
            <a:ext cx="781744" cy="432048"/>
          </a:xfrm>
        </p:spPr>
        <p:txBody>
          <a:bodyPr>
            <a:normAutofit fontScale="90000"/>
          </a:bodyPr>
          <a:lstStyle/>
          <a:p>
            <a:endParaRPr lang="el-GR" dirty="0"/>
          </a:p>
        </p:txBody>
      </p:sp>
      <p:sp>
        <p:nvSpPr>
          <p:cNvPr id="3" name="Content Placeholder 2"/>
          <p:cNvSpPr>
            <a:spLocks noGrp="1"/>
          </p:cNvSpPr>
          <p:nvPr>
            <p:ph idx="1"/>
          </p:nvPr>
        </p:nvSpPr>
        <p:spPr>
          <a:xfrm>
            <a:off x="251520" y="116632"/>
            <a:ext cx="8435280" cy="6741368"/>
          </a:xfrm>
        </p:spPr>
        <p:txBody>
          <a:bodyPr>
            <a:noAutofit/>
          </a:bodyPr>
          <a:lstStyle/>
          <a:p>
            <a:pPr marL="0" indent="0" algn="just">
              <a:buNone/>
            </a:pPr>
            <a:r>
              <a:rPr lang="el-GR" sz="2400" dirty="0" smtClean="0"/>
              <a:t>Το </a:t>
            </a:r>
            <a:r>
              <a:rPr lang="el-GR" sz="2400" b="1" dirty="0" smtClean="0"/>
              <a:t>Συμβούλιο</a:t>
            </a:r>
            <a:r>
              <a:rPr lang="el-GR" sz="2400" dirty="0" smtClean="0"/>
              <a:t>, μετά από πρόταση της Επιτροπής ή του ύπατου εκπροσώπου της Ένωσης για θέματα εξωτερικής πολιτικής και πολιτικής </a:t>
            </a:r>
            <a:r>
              <a:rPr lang="el-GR" sz="2400" dirty="0"/>
              <a:t>ασφαλείας εκδίδει </a:t>
            </a:r>
            <a:r>
              <a:rPr lang="el-GR" sz="2400" dirty="0" smtClean="0"/>
              <a:t>απόφαση:</a:t>
            </a:r>
          </a:p>
          <a:p>
            <a:pPr algn="just"/>
            <a:r>
              <a:rPr lang="el-GR" sz="2400" dirty="0" smtClean="0"/>
              <a:t>για την αναστολή εφαρμογής μιας συμφωνίας </a:t>
            </a:r>
          </a:p>
          <a:p>
            <a:pPr algn="just"/>
            <a:r>
              <a:rPr lang="el-GR" sz="2400" dirty="0" smtClean="0"/>
              <a:t> τον καθορισμό των θέσεων που θα πρέπει να ληφθούν, εξ ονόματος της Ένωσης</a:t>
            </a:r>
          </a:p>
          <a:p>
            <a:pPr marL="0" indent="0" algn="just">
              <a:buNone/>
            </a:pPr>
            <a:endParaRPr lang="el-GR" sz="2400" dirty="0" smtClean="0"/>
          </a:p>
          <a:p>
            <a:pPr marL="0" indent="0" algn="just">
              <a:buNone/>
            </a:pPr>
            <a:r>
              <a:rPr lang="el-GR" sz="2400" dirty="0" smtClean="0"/>
              <a:t>Το </a:t>
            </a:r>
            <a:r>
              <a:rPr lang="el-GR" sz="2400" b="1" dirty="0" smtClean="0"/>
              <a:t>Ευρωπαϊκό Κοινοβούλιο </a:t>
            </a:r>
            <a:r>
              <a:rPr lang="el-GR" sz="2400" dirty="0" smtClean="0"/>
              <a:t>ενημερώνεται αμέσως και πλήρως σε όλα τα στάδια της διαδικασίας.</a:t>
            </a:r>
          </a:p>
          <a:p>
            <a:pPr marL="0" indent="0" algn="just">
              <a:buNone/>
            </a:pPr>
            <a:r>
              <a:rPr lang="el-GR" sz="2400" dirty="0" smtClean="0"/>
              <a:t> </a:t>
            </a:r>
          </a:p>
          <a:p>
            <a:pPr marL="0" indent="0" algn="just">
              <a:buNone/>
            </a:pPr>
            <a:r>
              <a:rPr lang="el-GR" sz="2400" b="1" dirty="0" smtClean="0"/>
              <a:t>Ένα κράτος μέλος</a:t>
            </a:r>
            <a:r>
              <a:rPr lang="el-GR" sz="2400" dirty="0" smtClean="0"/>
              <a:t>, το </a:t>
            </a:r>
            <a:r>
              <a:rPr lang="el-GR" sz="2400" b="1" dirty="0" smtClean="0"/>
              <a:t>Ευρωπαϊκό Κοινοβούλιο</a:t>
            </a:r>
            <a:r>
              <a:rPr lang="el-GR" sz="2400" dirty="0" smtClean="0"/>
              <a:t>, το </a:t>
            </a:r>
            <a:r>
              <a:rPr lang="el-GR" sz="2400" b="1" dirty="0" smtClean="0"/>
              <a:t>Συμβούλιο</a:t>
            </a:r>
            <a:r>
              <a:rPr lang="el-GR" sz="2400" dirty="0" smtClean="0"/>
              <a:t> ή η </a:t>
            </a:r>
            <a:r>
              <a:rPr lang="el-GR" sz="2400" b="1" dirty="0" smtClean="0"/>
              <a:t>Επιτροπή</a:t>
            </a:r>
            <a:r>
              <a:rPr lang="el-GR" sz="2400" dirty="0" smtClean="0"/>
              <a:t> μπορεί να ζητήσει από το </a:t>
            </a:r>
            <a:r>
              <a:rPr lang="el-GR" sz="2400" b="1" dirty="0" smtClean="0"/>
              <a:t>Δικαστήριο</a:t>
            </a:r>
            <a:r>
              <a:rPr lang="el-GR" sz="2400" dirty="0" smtClean="0"/>
              <a:t> να γνωμοδοτήσει εάν η σχεδιαζόμενη συμφωνία είναι συμβατή με τις Συνθήκες. </a:t>
            </a:r>
          </a:p>
          <a:p>
            <a:pPr marL="0" indent="0" algn="just">
              <a:buNone/>
            </a:pPr>
            <a:r>
              <a:rPr lang="el-GR" sz="2400" dirty="0" smtClean="0"/>
              <a:t>Εάν η γνώμη του Δικαστηρίου είναι αρνητική, η σχεδιαζόμενη συμφωνία μπορεί να τεθεί σε ισχύ μόνο εφόσον τροποποιηθεί, ή εάν αναθεωρηθούν οι Συνθήκες.</a:t>
            </a:r>
          </a:p>
          <a:p>
            <a:endParaRPr lang="el-GR" sz="2400" dirty="0"/>
          </a:p>
        </p:txBody>
      </p:sp>
      <p:sp>
        <p:nvSpPr>
          <p:cNvPr id="4" name="Slide Number Placeholder 3"/>
          <p:cNvSpPr>
            <a:spLocks noGrp="1"/>
          </p:cNvSpPr>
          <p:nvPr>
            <p:ph type="sldNum" sz="quarter" idx="12"/>
          </p:nvPr>
        </p:nvSpPr>
        <p:spPr/>
        <p:txBody>
          <a:bodyPr/>
          <a:lstStyle/>
          <a:p>
            <a:fld id="{C73341B5-E7B7-4D9C-8163-7FAA2F0DDDA1}" type="slidenum">
              <a:rPr lang="el-GR" smtClean="0"/>
              <a:t>7</a:t>
            </a:fld>
            <a:endParaRPr lang="el-GR"/>
          </a:p>
        </p:txBody>
      </p:sp>
    </p:spTree>
    <p:extLst>
      <p:ext uri="{BB962C8B-B14F-4D97-AF65-F5344CB8AC3E}">
        <p14:creationId xmlns:p14="http://schemas.microsoft.com/office/powerpoint/2010/main" val="1619869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7813376" y="-747464"/>
            <a:ext cx="8229600" cy="158006"/>
          </a:xfrm>
        </p:spPr>
        <p:txBody>
          <a:bodyPr>
            <a:normAutofit fontScale="90000"/>
          </a:bodyPr>
          <a:lstStyle/>
          <a:p>
            <a:endParaRPr lang="el-GR" dirty="0"/>
          </a:p>
        </p:txBody>
      </p:sp>
      <p:sp>
        <p:nvSpPr>
          <p:cNvPr id="3" name="Content Placeholder 2"/>
          <p:cNvSpPr>
            <a:spLocks noGrp="1"/>
          </p:cNvSpPr>
          <p:nvPr>
            <p:ph idx="1"/>
          </p:nvPr>
        </p:nvSpPr>
        <p:spPr>
          <a:xfrm>
            <a:off x="457200" y="548680"/>
            <a:ext cx="8229600" cy="5577483"/>
          </a:xfrm>
        </p:spPr>
        <p:txBody>
          <a:bodyPr>
            <a:normAutofit/>
          </a:bodyPr>
          <a:lstStyle/>
          <a:p>
            <a:pPr marL="0" indent="0">
              <a:buNone/>
            </a:pPr>
            <a:r>
              <a:rPr lang="el-GR" sz="2500" dirty="0" smtClean="0"/>
              <a:t>Πηγές</a:t>
            </a:r>
          </a:p>
          <a:p>
            <a:pPr marL="0" indent="0">
              <a:buNone/>
            </a:pPr>
            <a:r>
              <a:rPr lang="en-US" sz="2400" dirty="0" smtClean="0"/>
              <a:t>EUR-</a:t>
            </a:r>
            <a:r>
              <a:rPr lang="en-US" sz="2400" dirty="0" err="1" smtClean="0"/>
              <a:t>Lex</a:t>
            </a:r>
            <a:r>
              <a:rPr lang="en-US" sz="2400" dirty="0" smtClean="0"/>
              <a:t> </a:t>
            </a:r>
            <a:r>
              <a:rPr lang="en-US" sz="2400" dirty="0"/>
              <a:t>Access to European Union </a:t>
            </a:r>
            <a:r>
              <a:rPr lang="en-US" sz="2400" dirty="0" smtClean="0"/>
              <a:t>law,</a:t>
            </a:r>
            <a:r>
              <a:rPr lang="el-GR" sz="2400" dirty="0" smtClean="0"/>
              <a:t> </a:t>
            </a:r>
            <a:r>
              <a:rPr lang="el-GR" sz="2400" dirty="0"/>
              <a:t>Ενοποιημένη απόδοση της Συνθήκης για τη λειτουργία της Ευρωπαϊκής </a:t>
            </a:r>
            <a:r>
              <a:rPr lang="el-GR" sz="2400" dirty="0" smtClean="0"/>
              <a:t>Ένωσης</a:t>
            </a:r>
            <a:r>
              <a:rPr lang="en-US" sz="2400" dirty="0" smtClean="0"/>
              <a:t>, </a:t>
            </a:r>
            <a:r>
              <a:rPr lang="el-GR" sz="2400" dirty="0" smtClean="0"/>
              <a:t>Άρθρο 218 ΣΛΕΕ, Αναρτήθηκε από  </a:t>
            </a:r>
            <a:r>
              <a:rPr lang="en-US" sz="2400" dirty="0" smtClean="0">
                <a:hlinkClick r:id="rId2"/>
              </a:rPr>
              <a:t>http</a:t>
            </a:r>
            <a:r>
              <a:rPr lang="en-US" sz="2400" dirty="0">
                <a:hlinkClick r:id="rId2"/>
              </a:rPr>
              <a:t>://eur-lex.europa.eu/legal-content/EL/ALL/?</a:t>
            </a:r>
            <a:r>
              <a:rPr lang="en-US" sz="2400" dirty="0" smtClean="0">
                <a:hlinkClick r:id="rId2"/>
              </a:rPr>
              <a:t>uri=celex:12012E/TXT</a:t>
            </a:r>
            <a:endParaRPr lang="el-GR" sz="2400" dirty="0" smtClean="0"/>
          </a:p>
          <a:p>
            <a:pPr marL="0" indent="0">
              <a:buNone/>
            </a:pPr>
            <a:endParaRPr lang="el-GR" sz="2400" dirty="0" smtClean="0"/>
          </a:p>
          <a:p>
            <a:pPr marL="0" indent="0">
              <a:buNone/>
            </a:pPr>
            <a:endParaRPr lang="el-GR" sz="2400" dirty="0"/>
          </a:p>
          <a:p>
            <a:pPr marL="0" indent="0">
              <a:buNone/>
            </a:pPr>
            <a:endParaRPr lang="el-GR" sz="2400" dirty="0" smtClean="0"/>
          </a:p>
          <a:p>
            <a:pPr marL="0" indent="0">
              <a:buNone/>
            </a:pPr>
            <a:endParaRPr lang="el-GR" sz="2400" dirty="0"/>
          </a:p>
          <a:p>
            <a:pPr marL="0" indent="0">
              <a:buNone/>
            </a:pPr>
            <a:r>
              <a:rPr lang="el-GR" sz="2400" dirty="0" smtClean="0"/>
              <a:t>                                                         </a:t>
            </a:r>
          </a:p>
          <a:p>
            <a:pPr marL="0" indent="0">
              <a:buNone/>
            </a:pPr>
            <a:r>
              <a:rPr lang="el-GR" sz="2400" dirty="0"/>
              <a:t> </a:t>
            </a:r>
            <a:r>
              <a:rPr lang="el-GR" sz="2400" dirty="0" smtClean="0"/>
              <a:t>                                                 </a:t>
            </a:r>
          </a:p>
          <a:p>
            <a:pPr marL="0" indent="0">
              <a:buNone/>
            </a:pPr>
            <a:endParaRPr lang="el-GR" sz="2400" dirty="0"/>
          </a:p>
          <a:p>
            <a:pPr marL="0" indent="0">
              <a:buNone/>
            </a:pPr>
            <a:r>
              <a:rPr lang="el-GR" sz="2400" dirty="0" smtClean="0"/>
              <a:t>                                                          Ευχαριστώ για την προσοχή σας.</a:t>
            </a:r>
            <a:endParaRPr lang="el-GR" sz="2400" dirty="0"/>
          </a:p>
        </p:txBody>
      </p:sp>
      <p:sp>
        <p:nvSpPr>
          <p:cNvPr id="4" name="Slide Number Placeholder 3"/>
          <p:cNvSpPr>
            <a:spLocks noGrp="1"/>
          </p:cNvSpPr>
          <p:nvPr>
            <p:ph type="sldNum" sz="quarter" idx="12"/>
          </p:nvPr>
        </p:nvSpPr>
        <p:spPr/>
        <p:txBody>
          <a:bodyPr/>
          <a:lstStyle/>
          <a:p>
            <a:fld id="{C73341B5-E7B7-4D9C-8163-7FAA2F0DDDA1}" type="slidenum">
              <a:rPr lang="el-GR" smtClean="0"/>
              <a:t>8</a:t>
            </a:fld>
            <a:endParaRPr lang="el-GR"/>
          </a:p>
        </p:txBody>
      </p:sp>
    </p:spTree>
    <p:extLst>
      <p:ext uri="{BB962C8B-B14F-4D97-AF65-F5344CB8AC3E}">
        <p14:creationId xmlns:p14="http://schemas.microsoft.com/office/powerpoint/2010/main" val="3777429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647</Words>
  <Application>Microsoft Office PowerPoint</Application>
  <PresentationFormat>On-screen Show (4:3)</PresentationFormat>
  <Paragraphs>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ΣΥΝΘΗΚΗ ΛΙΣΑΒΟΝΑΣ  ΣΥΝΘΗΚΗ ΓΙΑ ΤΗ ΛΕΙΤΟΥΡΓΙΑ ΤΗΣ ΕΥΡΩΠΑΪΚΗΣ ΕΝΩΣΗΣ  Άρθρο 218  (πρώην άρθρο 300 της ΣΕΚ)</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ΣΥΝΘΗΚΗ ΛΙΣΑΒΟΝΑΣ  ΣΥΝΘΗΚΗ ΓΙΑ ΤΗ ΛΕΙΤΟΥΡΓΙΑ ΤΗΣ ΕΥΡΩΠΑΪΚΗΣ ΕΝΩΣΗΣ  Άρθρο 218  (πρώην άρθρο 300 της ΣΕΚ)</dc:title>
  <dc:creator>Ιωαννα .</dc:creator>
  <cp:lastModifiedBy>Foteini</cp:lastModifiedBy>
  <cp:revision>19</cp:revision>
  <dcterms:created xsi:type="dcterms:W3CDTF">2016-12-04T20:42:47Z</dcterms:created>
  <dcterms:modified xsi:type="dcterms:W3CDTF">2016-12-22T14:50:10Z</dcterms:modified>
</cp:coreProperties>
</file>