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58" r:id="rId4"/>
    <p:sldId id="267" r:id="rId5"/>
    <p:sldId id="259" r:id="rId6"/>
    <p:sldId id="260" r:id="rId7"/>
    <p:sldId id="261" r:id="rId8"/>
    <p:sldId id="268" r:id="rId9"/>
    <p:sldId id="269" r:id="rId10"/>
    <p:sldId id="270" r:id="rId11"/>
    <p:sldId id="257" r:id="rId12"/>
    <p:sldId id="262" r:id="rId13"/>
    <p:sldId id="271" r:id="rId14"/>
    <p:sldId id="272" r:id="rId15"/>
    <p:sldId id="273" r:id="rId16"/>
    <p:sldId id="274" r:id="rId17"/>
    <p:sldId id="275" r:id="rId18"/>
    <p:sldId id="276" r:id="rId19"/>
    <p:sldId id="277" r:id="rId20"/>
    <p:sldId id="278" r:id="rId21"/>
    <p:sldId id="279" r:id="rId22"/>
    <p:sldId id="280" r:id="rId23"/>
    <p:sldId id="281" r:id="rId24"/>
    <p:sldId id="288" r:id="rId25"/>
    <p:sldId id="289" r:id="rId26"/>
    <p:sldId id="290" r:id="rId27"/>
    <p:sldId id="291" r:id="rId28"/>
    <p:sldId id="292" r:id="rId29"/>
    <p:sldId id="293" r:id="rId30"/>
    <p:sldId id="284" r:id="rId31"/>
    <p:sldId id="285" r:id="rId32"/>
    <p:sldId id="286" r:id="rId33"/>
    <p:sldId id="287" r:id="rId34"/>
    <p:sldId id="294" r:id="rId35"/>
    <p:sldId id="295" r:id="rId36"/>
    <p:sldId id="296" r:id="rId37"/>
    <p:sldId id="297" r:id="rId38"/>
    <p:sldId id="298" r:id="rId39"/>
    <p:sldId id="299" r:id="rId40"/>
    <p:sldId id="300" r:id="rId41"/>
    <p:sldId id="302" r:id="rId42"/>
    <p:sldId id="303" r:id="rId43"/>
    <p:sldId id="305" r:id="rId44"/>
    <p:sldId id="304" r:id="rId45"/>
    <p:sldId id="306" r:id="rId46"/>
    <p:sldId id="307" r:id="rId47"/>
    <p:sldId id="321" r:id="rId48"/>
    <p:sldId id="265" r:id="rId49"/>
    <p:sldId id="264" r:id="rId50"/>
    <p:sldId id="308" r:id="rId51"/>
    <p:sldId id="309" r:id="rId52"/>
    <p:sldId id="310" r:id="rId53"/>
    <p:sldId id="312" r:id="rId54"/>
    <p:sldId id="311" r:id="rId55"/>
    <p:sldId id="313" r:id="rId56"/>
    <p:sldId id="316" r:id="rId57"/>
    <p:sldId id="314" r:id="rId58"/>
    <p:sldId id="315" r:id="rId59"/>
    <p:sldId id="317" r:id="rId60"/>
    <p:sldId id="318" r:id="rId61"/>
    <p:sldId id="319" r:id="rId62"/>
    <p:sldId id="320" r:id="rId6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3" d="100"/>
          <a:sy n="73" d="100"/>
        </p:scale>
        <p:origin x="13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6B58350-2099-442B-84E6-0CA106F30FF1}" type="datetimeFigureOut">
              <a:rPr lang="el-GR" smtClean="0"/>
              <a:t>16/10/2021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55577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6B58350-2099-442B-84E6-0CA106F30FF1}" type="datetimeFigureOut">
              <a:rPr lang="el-GR" smtClean="0"/>
              <a:t>16/10/2021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323815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6B58350-2099-442B-84E6-0CA106F30FF1}" type="datetimeFigureOut">
              <a:rPr lang="el-GR" smtClean="0"/>
              <a:t>16/10/2021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151052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6B58350-2099-442B-84E6-0CA106F30FF1}" type="datetimeFigureOut">
              <a:rPr lang="el-GR" smtClean="0"/>
              <a:t>16/10/2021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395367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B58350-2099-442B-84E6-0CA106F30FF1}" type="datetimeFigureOut">
              <a:rPr lang="el-GR" smtClean="0"/>
              <a:t>16/10/2021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267653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6B58350-2099-442B-84E6-0CA106F30FF1}" type="datetimeFigureOut">
              <a:rPr lang="el-GR" smtClean="0"/>
              <a:t>16/10/2021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122864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6B58350-2099-442B-84E6-0CA106F30FF1}" type="datetimeFigureOut">
              <a:rPr lang="el-GR" smtClean="0"/>
              <a:t>16/10/2021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334197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6B58350-2099-442B-84E6-0CA106F30FF1}" type="datetimeFigureOut">
              <a:rPr lang="el-GR" smtClean="0"/>
              <a:t>16/10/2021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1124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58350-2099-442B-84E6-0CA106F30FF1}" type="datetimeFigureOut">
              <a:rPr lang="el-GR" smtClean="0"/>
              <a:t>16/10/2021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355723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58350-2099-442B-84E6-0CA106F30FF1}" type="datetimeFigureOut">
              <a:rPr lang="el-GR" smtClean="0"/>
              <a:t>16/10/2021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411650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58350-2099-442B-84E6-0CA106F30FF1}" type="datetimeFigureOut">
              <a:rPr lang="el-GR" smtClean="0"/>
              <a:t>16/10/2021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B4351BA-6E96-4C42-A6B7-9473AF65D93D}" type="slidenum">
              <a:rPr lang="el-GR" smtClean="0"/>
              <a:t>‹#›</a:t>
            </a:fld>
            <a:endParaRPr lang="el-GR"/>
          </a:p>
        </p:txBody>
      </p:sp>
    </p:spTree>
    <p:extLst>
      <p:ext uri="{BB962C8B-B14F-4D97-AF65-F5344CB8AC3E}">
        <p14:creationId xmlns:p14="http://schemas.microsoft.com/office/powerpoint/2010/main" val="188542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58350-2099-442B-84E6-0CA106F30FF1}" type="datetimeFigureOut">
              <a:rPr lang="el-GR" smtClean="0"/>
              <a:t>16/10/2021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351BA-6E96-4C42-A6B7-9473AF65D93D}" type="slidenum">
              <a:rPr lang="el-GR" smtClean="0"/>
              <a:t>‹#›</a:t>
            </a:fld>
            <a:endParaRPr lang="el-GR"/>
          </a:p>
        </p:txBody>
      </p:sp>
    </p:spTree>
    <p:extLst>
      <p:ext uri="{BB962C8B-B14F-4D97-AF65-F5344CB8AC3E}">
        <p14:creationId xmlns:p14="http://schemas.microsoft.com/office/powerpoint/2010/main" val="395073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unece.org/env/eia/sea_protocol.ht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6579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60848"/>
            <a:ext cx="7992888"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5" y="5157192"/>
            <a:ext cx="9020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0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722644" cy="524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16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0" y="1124744"/>
            <a:ext cx="8929516" cy="549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827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47638"/>
            <a:ext cx="9058275"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02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ΠΕΡΙΒΑΛΛΟΝΤΙΚΗ ΑΔΕΙΟΔΟΤΗΣΗ </a:t>
            </a:r>
            <a:r>
              <a:rPr lang="en-US" dirty="0" smtClean="0"/>
              <a:t/>
            </a:r>
            <a:br>
              <a:rPr lang="en-US" dirty="0" smtClean="0"/>
            </a:br>
            <a:r>
              <a:rPr lang="el-GR" sz="3600" dirty="0" smtClean="0">
                <a:solidFill>
                  <a:srgbClr val="000000"/>
                </a:solidFill>
                <a:latin typeface="Arial"/>
              </a:rPr>
              <a:t>Έργων Κατηγορίας </a:t>
            </a:r>
            <a:r>
              <a:rPr lang="el-GR" sz="3600" dirty="0">
                <a:solidFill>
                  <a:srgbClr val="000000"/>
                </a:solidFill>
                <a:latin typeface="Arial"/>
              </a:rPr>
              <a:t>Α </a:t>
            </a:r>
            <a:endParaRPr lang="el-GR" sz="3600" dirty="0"/>
          </a:p>
        </p:txBody>
      </p:sp>
      <p:sp>
        <p:nvSpPr>
          <p:cNvPr id="3" name="Rectangle 2"/>
          <p:cNvSpPr/>
          <p:nvPr/>
        </p:nvSpPr>
        <p:spPr>
          <a:xfrm>
            <a:off x="467544" y="2060848"/>
            <a:ext cx="8064896" cy="4247317"/>
          </a:xfrm>
          <a:prstGeom prst="rect">
            <a:avLst/>
          </a:prstGeom>
        </p:spPr>
        <p:txBody>
          <a:bodyPr wrap="square">
            <a:spAutoFit/>
          </a:bodyPr>
          <a:lstStyle/>
          <a:p>
            <a:r>
              <a:rPr lang="el-GR" dirty="0"/>
              <a:t>Για την πραγματοποίηση νέων έργων ή δραστηριοτήτων κατηγορίας Α ή τη μετεγκατάσταση ήδη υφισταμένων </a:t>
            </a:r>
            <a:r>
              <a:rPr lang="el-GR" b="1" dirty="0">
                <a:solidFill>
                  <a:srgbClr val="FF0000"/>
                </a:solidFill>
              </a:rPr>
              <a:t>απαιτείται διαδικασία περιβαλλοντικής αδειοδότησης με τη διεξαγωγή ΜΠΕ και έκδοση Απόφασης Έγκρισης Περιβαλλοντικών Όρων (ΑΕΠΟ).</a:t>
            </a:r>
            <a:r>
              <a:rPr lang="el-GR" dirty="0"/>
              <a:t> </a:t>
            </a:r>
            <a:endParaRPr lang="en-US" dirty="0" smtClean="0"/>
          </a:p>
          <a:p>
            <a:r>
              <a:rPr lang="el-GR" dirty="0" smtClean="0"/>
              <a:t>Η </a:t>
            </a:r>
            <a:r>
              <a:rPr lang="el-GR" dirty="0"/>
              <a:t>ΑΕΠΟ αποτελεί προϋπόθεση για την έκδοση κάθε διοικητικής πράξης που απαιτείται κατά περίπτωση, σύμφωνα με τις κείμενες διατάξεις για την πραγματοποίηση ή λειτουργία του έργου ή της δραστηριότητας. </a:t>
            </a:r>
          </a:p>
          <a:p>
            <a:endParaRPr lang="en-US" dirty="0"/>
          </a:p>
          <a:p>
            <a:r>
              <a:rPr lang="el-GR" dirty="0" smtClean="0"/>
              <a:t>Ο </a:t>
            </a:r>
            <a:r>
              <a:rPr lang="el-GR" dirty="0"/>
              <a:t>φορέας του έργου ή της δραστηριότητας της κατηγορίας Α δύναται να ζητήσει γνωμοδότηση της αρμόδιας περιβαλλοντικής αρχής με την υποβολή φακέλου </a:t>
            </a:r>
            <a:r>
              <a:rPr lang="el-GR" b="1" dirty="0">
                <a:solidFill>
                  <a:srgbClr val="FF0000"/>
                </a:solidFill>
              </a:rPr>
              <a:t>Προκαταρκτικού Προσδιορισμού Περιβαλλοντικών Απαιτήσεων (ΠΠΠΑ), </a:t>
            </a:r>
            <a:r>
              <a:rPr lang="el-GR" dirty="0"/>
              <a:t>πριν την υποβολή ΜΠΕ. Στο πλαίσιο της ΠΠΠΑ, ο φορέας του έργου ή της δραστηριότητας δύναται να διενεργήσει δημόσιο διάλογο αναφορικά με τα βασικά τεχνικά χαρακτηριστικά του έργου ή της δραστηριότητας και τις ενδεχόμενες κύριες περιβαλλοντικές επιπτώσεις. </a:t>
            </a:r>
          </a:p>
        </p:txBody>
      </p:sp>
    </p:spTree>
    <p:extLst>
      <p:ext uri="{BB962C8B-B14F-4D97-AF65-F5344CB8AC3E}">
        <p14:creationId xmlns:p14="http://schemas.microsoft.com/office/powerpoint/2010/main" val="247083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ΠΕΡΙΒΑΛΛΟΝΤΙΚΗ ΑΔΕΙΟΔΟΤΗΣΗ </a:t>
            </a:r>
            <a:r>
              <a:rPr lang="en-US" dirty="0"/>
              <a:t/>
            </a:r>
            <a:br>
              <a:rPr lang="en-US" dirty="0"/>
            </a:br>
            <a:r>
              <a:rPr lang="el-GR" sz="3600" dirty="0">
                <a:solidFill>
                  <a:srgbClr val="000000"/>
                </a:solidFill>
                <a:latin typeface="Arial"/>
              </a:rPr>
              <a:t>Έργων Κατηγορίας Α </a:t>
            </a:r>
            <a:r>
              <a:rPr lang="en-US" sz="3600" dirty="0" smtClean="0">
                <a:solidFill>
                  <a:srgbClr val="000000"/>
                </a:solidFill>
                <a:latin typeface="Arial"/>
              </a:rPr>
              <a:t>  </a:t>
            </a:r>
            <a:r>
              <a:rPr lang="el-GR" sz="3600" dirty="0" smtClean="0">
                <a:solidFill>
                  <a:srgbClr val="000000"/>
                </a:solidFill>
                <a:latin typeface="Arial"/>
              </a:rPr>
              <a:t>      </a:t>
            </a:r>
            <a:r>
              <a:rPr lang="el-GR" sz="2200" dirty="0" smtClean="0">
                <a:solidFill>
                  <a:srgbClr val="000000"/>
                </a:solidFill>
                <a:latin typeface="Arial"/>
              </a:rPr>
              <a:t>συνχ...</a:t>
            </a:r>
            <a:endParaRPr lang="el-GR" sz="2200" dirty="0"/>
          </a:p>
        </p:txBody>
      </p:sp>
      <p:sp>
        <p:nvSpPr>
          <p:cNvPr id="3" name="Rectangle 2"/>
          <p:cNvSpPr/>
          <p:nvPr/>
        </p:nvSpPr>
        <p:spPr>
          <a:xfrm>
            <a:off x="107504" y="1916832"/>
            <a:ext cx="8568952" cy="4801314"/>
          </a:xfrm>
          <a:prstGeom prst="rect">
            <a:avLst/>
          </a:prstGeom>
        </p:spPr>
        <p:txBody>
          <a:bodyPr wrap="square">
            <a:spAutoFit/>
          </a:bodyPr>
          <a:lstStyle/>
          <a:p>
            <a:r>
              <a:rPr lang="el-GR" dirty="0"/>
              <a:t>Για κάθε νέο έργο ή δραστηριότητα απαιτείται γνώμη του </a:t>
            </a:r>
            <a:r>
              <a:rPr lang="el-GR" b="1" dirty="0">
                <a:solidFill>
                  <a:srgbClr val="FF0000"/>
                </a:solidFill>
              </a:rPr>
              <a:t>Υπουργείου Πολιτισμού και Τουρισμού </a:t>
            </a:r>
            <a:r>
              <a:rPr lang="el-GR" dirty="0"/>
              <a:t>σχετικά με το εάν η περιοχή όπου χωροθετείται το έργο ή η δραστηριότητα είναι </a:t>
            </a:r>
            <a:r>
              <a:rPr lang="el-GR" b="1" dirty="0"/>
              <a:t>αρχαιολογικού ενδιαφέροντος, </a:t>
            </a:r>
            <a:r>
              <a:rPr lang="el-GR" dirty="0"/>
              <a:t>με την εξαίρεση έργων ή δραστηριοτήτων εντός οργανωμένων υποδοχέων παραγωγικών δραστηριοτήτων, όπως Περιοχές Οργανωμένης Ανάπτυξης Παραγωγικών Δραστηριοτήτων (ΠΟΑΠΔ), Περιοχών Ολοκληρωμένης Τουριστικής Ανάπτυξης (ΠΟΤΑ), Επιχειρηματικών Πάρκων, </a:t>
            </a:r>
            <a:r>
              <a:rPr lang="el-GR" dirty="0" smtClean="0"/>
              <a:t>(Ν3982/2011) </a:t>
            </a:r>
          </a:p>
          <a:p>
            <a:endParaRPr lang="el-GR" dirty="0"/>
          </a:p>
          <a:p>
            <a:r>
              <a:rPr lang="el-GR" dirty="0" smtClean="0"/>
              <a:t>Γνώμη </a:t>
            </a:r>
            <a:r>
              <a:rPr lang="el-GR" dirty="0"/>
              <a:t>της </a:t>
            </a:r>
            <a:r>
              <a:rPr lang="el-GR" b="1" dirty="0">
                <a:solidFill>
                  <a:srgbClr val="FF0000"/>
                </a:solidFill>
              </a:rPr>
              <a:t>δασικής υπηρεσίας </a:t>
            </a:r>
            <a:r>
              <a:rPr lang="el-GR" dirty="0"/>
              <a:t>απαιτείται μόνο για τα έργα τα οποία χωροθετούνται σε δάση, δασικές και αναδασωτέες εκτάσεις, άλση και πάρκα και, εν γένει, σε εκτάσεις εκτός εγκεκριμένων σχεδίων πόλεων, εκτός ορίων οικισμών και εκτός οργανωμένων υποδοχέων παραγωγικών δραστηριοτήτων, όπως Περιοχές Οργανωμένης Ανάπτυξης Παραγωγικών Δραστηριοτήτων (ΠΟΑΠΔ), Περιοχών Ολοκληρωμένης Τουριστικής Ανάπτυξης (ΠΟΤΑ), Επιχειρηματικών Πάρκων, κατά την έννοια του Ν3982/2011. </a:t>
            </a:r>
            <a:endParaRPr lang="el-GR" dirty="0" smtClean="0"/>
          </a:p>
          <a:p>
            <a:endParaRPr lang="el-GR" dirty="0" smtClean="0"/>
          </a:p>
          <a:p>
            <a:r>
              <a:rPr lang="el-GR" dirty="0" smtClean="0"/>
              <a:t>Δεν </a:t>
            </a:r>
            <a:r>
              <a:rPr lang="el-GR" dirty="0"/>
              <a:t>απαιτείται αποστολή του φακέλου της ΜΠΕ για παροχή γνωμοδοτήσεων εάν αυτές έχουν προσκομισθεί με επιμέλεια του ενδιαφερόμενου κατά την υποβολή του φακέλου αυτής ή του φακέλου του </a:t>
            </a:r>
            <a:r>
              <a:rPr lang="el-GR" b="1" dirty="0">
                <a:solidFill>
                  <a:srgbClr val="FF0000"/>
                </a:solidFill>
              </a:rPr>
              <a:t>ΠΠΠΑ.</a:t>
            </a:r>
            <a:r>
              <a:rPr lang="el-GR" dirty="0"/>
              <a:t> </a:t>
            </a:r>
          </a:p>
        </p:txBody>
      </p:sp>
    </p:spTree>
    <p:extLst>
      <p:ext uri="{BB962C8B-B14F-4D97-AF65-F5344CB8AC3E}">
        <p14:creationId xmlns:p14="http://schemas.microsoft.com/office/powerpoint/2010/main" val="102249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t>Ο φάκελος ΠΠΠΑ περιλαμβάνειι τουλάχιστον τις παρακάτω πληροφορίες: </a:t>
            </a:r>
            <a:endParaRPr lang="el-GR" sz="3600" b="1" dirty="0"/>
          </a:p>
        </p:txBody>
      </p:sp>
      <p:sp>
        <p:nvSpPr>
          <p:cNvPr id="3" name="Rectangle 2"/>
          <p:cNvSpPr/>
          <p:nvPr/>
        </p:nvSpPr>
        <p:spPr>
          <a:xfrm>
            <a:off x="570416" y="1772816"/>
            <a:ext cx="7200800" cy="4247317"/>
          </a:xfrm>
          <a:prstGeom prst="rect">
            <a:avLst/>
          </a:prstGeom>
        </p:spPr>
        <p:txBody>
          <a:bodyPr wrap="square">
            <a:spAutoFit/>
          </a:bodyPr>
          <a:lstStyle/>
          <a:p>
            <a:r>
              <a:rPr lang="el-GR" dirty="0"/>
              <a:t>α) Συνοπτική </a:t>
            </a:r>
            <a:r>
              <a:rPr lang="el-GR" b="1" dirty="0">
                <a:solidFill>
                  <a:srgbClr val="FF0000"/>
                </a:solidFill>
              </a:rPr>
              <a:t>περιγραφή</a:t>
            </a:r>
            <a:r>
              <a:rPr lang="el-GR" dirty="0"/>
              <a:t> του </a:t>
            </a:r>
            <a:r>
              <a:rPr lang="el-GR" b="1" dirty="0"/>
              <a:t>έργου ή της δραστηριότητας </a:t>
            </a:r>
            <a:r>
              <a:rPr lang="el-GR" dirty="0"/>
              <a:t>και της </a:t>
            </a:r>
            <a:r>
              <a:rPr lang="el-GR" b="1" dirty="0"/>
              <a:t>σκοπιμότητάς</a:t>
            </a:r>
            <a:r>
              <a:rPr lang="el-GR" dirty="0"/>
              <a:t> του, με έμφαση σε θέματα εκπομπών και συστημάτων επεξεργασίας, συνοδευόμενη από </a:t>
            </a:r>
            <a:r>
              <a:rPr lang="el-GR" b="1" dirty="0"/>
              <a:t>τοπογραφικό διάγραμμα</a:t>
            </a:r>
            <a:r>
              <a:rPr lang="el-GR" dirty="0"/>
              <a:t>. </a:t>
            </a:r>
            <a:endParaRPr lang="el-GR" dirty="0" smtClean="0"/>
          </a:p>
          <a:p>
            <a:endParaRPr lang="el-GR" dirty="0"/>
          </a:p>
          <a:p>
            <a:r>
              <a:rPr lang="el-GR" dirty="0"/>
              <a:t>β) Συνοπτική περιγραφή των </a:t>
            </a:r>
            <a:r>
              <a:rPr lang="el-GR" b="1" dirty="0">
                <a:solidFill>
                  <a:srgbClr val="FF0000"/>
                </a:solidFill>
              </a:rPr>
              <a:t>εναλλακτικών λύσεων</a:t>
            </a:r>
            <a:r>
              <a:rPr lang="el-GR" dirty="0"/>
              <a:t>, ιδίως ως προς τη θέση, το μέγεθος και την τεχνολογία αυτών, συμπεριλαμβανομένης της μηδενικής λύσης, που θα εξεταστούν στο στάδιο της </a:t>
            </a:r>
            <a:r>
              <a:rPr lang="el-GR" dirty="0" smtClean="0"/>
              <a:t>ΜΠΕ.</a:t>
            </a:r>
          </a:p>
          <a:p>
            <a:r>
              <a:rPr lang="el-GR" dirty="0" smtClean="0"/>
              <a:t> </a:t>
            </a:r>
            <a:endParaRPr lang="el-GR" dirty="0"/>
          </a:p>
          <a:p>
            <a:r>
              <a:rPr lang="el-GR" dirty="0"/>
              <a:t>γ) Συνοπτική πρόταση σχετικά με τα </a:t>
            </a:r>
            <a:r>
              <a:rPr lang="el-GR" b="1" dirty="0"/>
              <a:t>κύρια περιβαλλοντικά θέματα </a:t>
            </a:r>
            <a:r>
              <a:rPr lang="el-GR" dirty="0"/>
              <a:t>της ΜΠΕ που προτίθεται να καταθέσει, </a:t>
            </a:r>
            <a:r>
              <a:rPr lang="el-GR" b="1" dirty="0"/>
              <a:t>τις προτεινόμενες μεθοδολογίες </a:t>
            </a:r>
            <a:r>
              <a:rPr lang="el-GR" dirty="0"/>
              <a:t>εκτίμησης των επιπτώσεων, </a:t>
            </a:r>
            <a:r>
              <a:rPr lang="el-GR" b="1" dirty="0"/>
              <a:t>την έκταση της περιοχής μελέτης </a:t>
            </a:r>
            <a:r>
              <a:rPr lang="el-GR" dirty="0"/>
              <a:t>εντός της οποίας θα γίνει η εκτίμηση και αξιολόγηση των επιπτώσεων, </a:t>
            </a:r>
            <a:r>
              <a:rPr lang="el-GR" b="1" dirty="0"/>
              <a:t>το χρονικό ορίζοντα εκτίμησης των ε</a:t>
            </a:r>
            <a:r>
              <a:rPr lang="el-GR" dirty="0"/>
              <a:t>πιπτώσεων αυτών και τις </a:t>
            </a:r>
            <a:r>
              <a:rPr lang="el-GR" b="1" dirty="0"/>
              <a:t>προτάσεις για εξειδικευμένες μελέτες που θα χρειαστεί να εκπονηθούν </a:t>
            </a:r>
            <a:r>
              <a:rPr lang="el-GR" dirty="0"/>
              <a:t>και να υποβληθούν κατά το στάδιο της ΜΠΕ. </a:t>
            </a:r>
          </a:p>
        </p:txBody>
      </p:sp>
    </p:spTree>
    <p:extLst>
      <p:ext uri="{BB962C8B-B14F-4D97-AF65-F5344CB8AC3E}">
        <p14:creationId xmlns:p14="http://schemas.microsoft.com/office/powerpoint/2010/main" val="2791171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t>Ο φάκελος </a:t>
            </a:r>
            <a:r>
              <a:rPr lang="el-GR" sz="3600" b="1" dirty="0" smtClean="0"/>
              <a:t>ΜΠΕ </a:t>
            </a:r>
            <a:r>
              <a:rPr lang="el-GR" sz="3600" b="1" dirty="0"/>
              <a:t>περιλαμβάνειι τουλάχιστον τις παρακάτω πληροφορίες: </a:t>
            </a:r>
            <a:endParaRPr lang="el-GR" sz="3600" dirty="0"/>
          </a:p>
        </p:txBody>
      </p:sp>
      <p:sp>
        <p:nvSpPr>
          <p:cNvPr id="3" name="Rectangle 2"/>
          <p:cNvSpPr/>
          <p:nvPr/>
        </p:nvSpPr>
        <p:spPr>
          <a:xfrm>
            <a:off x="467544" y="1937403"/>
            <a:ext cx="8208912" cy="4524315"/>
          </a:xfrm>
          <a:prstGeom prst="rect">
            <a:avLst/>
          </a:prstGeom>
        </p:spPr>
        <p:txBody>
          <a:bodyPr wrap="square">
            <a:spAutoFit/>
          </a:bodyPr>
          <a:lstStyle/>
          <a:p>
            <a:pPr marL="342900" indent="-342900">
              <a:buAutoNum type="arabicParenR"/>
            </a:pPr>
            <a:r>
              <a:rPr lang="el-GR" b="1" dirty="0" smtClean="0">
                <a:solidFill>
                  <a:srgbClr val="FF0000"/>
                </a:solidFill>
              </a:rPr>
              <a:t>Επιτρεπόμενες </a:t>
            </a:r>
            <a:r>
              <a:rPr lang="el-GR" b="1" dirty="0">
                <a:solidFill>
                  <a:srgbClr val="FF0000"/>
                </a:solidFill>
              </a:rPr>
              <a:t>χρήσεις γης </a:t>
            </a:r>
            <a:r>
              <a:rPr lang="el-GR" dirty="0"/>
              <a:t>στην περιοχή του έργου ή της δραστηριότητας. </a:t>
            </a:r>
            <a:endParaRPr lang="el-GR" dirty="0" smtClean="0"/>
          </a:p>
          <a:p>
            <a:pPr marL="342900" indent="-342900">
              <a:buAutoNum type="arabicParenR"/>
            </a:pPr>
            <a:endParaRPr lang="el-GR" dirty="0"/>
          </a:p>
          <a:p>
            <a:r>
              <a:rPr lang="el-GR" dirty="0"/>
              <a:t>2) </a:t>
            </a:r>
            <a:r>
              <a:rPr lang="el-GR" dirty="0" smtClean="0"/>
              <a:t>  </a:t>
            </a:r>
            <a:r>
              <a:rPr lang="el-GR" b="1" dirty="0" smtClean="0">
                <a:solidFill>
                  <a:srgbClr val="FF0000"/>
                </a:solidFill>
              </a:rPr>
              <a:t>Περιγραφή </a:t>
            </a:r>
            <a:r>
              <a:rPr lang="el-GR" b="1" dirty="0">
                <a:solidFill>
                  <a:srgbClr val="FF0000"/>
                </a:solidFill>
              </a:rPr>
              <a:t>της θέσης του έργου</a:t>
            </a:r>
            <a:r>
              <a:rPr lang="el-GR" dirty="0"/>
              <a:t>, του </a:t>
            </a:r>
            <a:r>
              <a:rPr lang="el-GR" b="1" dirty="0">
                <a:solidFill>
                  <a:srgbClr val="FF0000"/>
                </a:solidFill>
              </a:rPr>
              <a:t>σχεδιασμού</a:t>
            </a:r>
            <a:r>
              <a:rPr lang="el-GR" dirty="0"/>
              <a:t> και των </a:t>
            </a:r>
            <a:r>
              <a:rPr lang="el-GR" b="1" dirty="0">
                <a:solidFill>
                  <a:srgbClr val="FF0000"/>
                </a:solidFill>
              </a:rPr>
              <a:t>τεχνικών </a:t>
            </a:r>
            <a:r>
              <a:rPr lang="el-GR" b="1" dirty="0" smtClean="0">
                <a:solidFill>
                  <a:srgbClr val="FF0000"/>
                </a:solidFill>
              </a:rPr>
              <a:t>   χαρακτηριστικών</a:t>
            </a:r>
            <a:r>
              <a:rPr lang="el-GR" dirty="0" smtClean="0"/>
              <a:t> </a:t>
            </a:r>
            <a:r>
              <a:rPr lang="el-GR" dirty="0"/>
              <a:t>του συνόλου του έργου </a:t>
            </a:r>
            <a:r>
              <a:rPr lang="el-GR" b="1" dirty="0">
                <a:solidFill>
                  <a:srgbClr val="7030A0"/>
                </a:solidFill>
              </a:rPr>
              <a:t>κατά τα στάδια της κατασκευής και της λειτουργίας.</a:t>
            </a:r>
            <a:r>
              <a:rPr lang="el-GR" dirty="0"/>
              <a:t> </a:t>
            </a:r>
            <a:r>
              <a:rPr lang="el-GR" b="1" dirty="0"/>
              <a:t>Επίσης, την περιγραφή των κυριότερων χαρακτηριστικών των μεθόδων κατασκευής, τη φύση και τις ποσότητες των χρησιμοποιούμενων υλικών, καθώς και την περιγραφή των προβλεπόμενων τύπων και ποσότητας καταλοίπων και εκπομπών, ιδίως στα νερά, ατμόσφαιρα, έδαφος, θόρυβο, δονήσεις, ακτινοβολίες, που αναμένεται να προκύψουν από την κατασκευή και λειτουργία του προτεινόμενου έργου ή της δραστηριότητας. </a:t>
            </a:r>
            <a:endParaRPr lang="el-GR" b="1" dirty="0" smtClean="0"/>
          </a:p>
          <a:p>
            <a:endParaRPr lang="el-GR" dirty="0"/>
          </a:p>
          <a:p>
            <a:r>
              <a:rPr lang="el-GR" dirty="0"/>
              <a:t>3) </a:t>
            </a:r>
            <a:r>
              <a:rPr lang="el-GR" b="1" dirty="0">
                <a:solidFill>
                  <a:srgbClr val="FF0000"/>
                </a:solidFill>
              </a:rPr>
              <a:t>Περιγραφή και αξιολόγηση των εναλλακτικών λύσεων</a:t>
            </a:r>
            <a:r>
              <a:rPr lang="el-GR" dirty="0"/>
              <a:t>, ιδίως ως προς τη θέση, το μέγεθος ή/και την τεχνολογία αυτών, συμπεριλαμβανομένης της μηδενικής λύσης, που εξετάστηκαν από τον φορέα του έργου ή της δραστηριότητας και παρουσίαση των κύριων λόγων της επιλογής της προτεινόμενης λύσης σχετικά με τις επιπτώσεις στο περιβάλλον. </a:t>
            </a:r>
          </a:p>
        </p:txBody>
      </p:sp>
    </p:spTree>
    <p:extLst>
      <p:ext uri="{BB962C8B-B14F-4D97-AF65-F5344CB8AC3E}">
        <p14:creationId xmlns:p14="http://schemas.microsoft.com/office/powerpoint/2010/main" val="1283140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76" y="188640"/>
            <a:ext cx="8229600" cy="850106"/>
          </a:xfrm>
        </p:spPr>
        <p:txBody>
          <a:bodyPr>
            <a:normAutofit fontScale="90000"/>
          </a:bodyPr>
          <a:lstStyle/>
          <a:p>
            <a:r>
              <a:rPr lang="el-GR" sz="3200" b="1" dirty="0"/>
              <a:t>Ο φάκελος ΜΠΕ περιλαμβάνειι τουλάχιστον τις παρακάτω πληροφορίες: </a:t>
            </a:r>
            <a:r>
              <a:rPr lang="el-GR" sz="3200" b="1" dirty="0" smtClean="0"/>
              <a:t>   </a:t>
            </a:r>
            <a:r>
              <a:rPr lang="el-GR" sz="2400" dirty="0" smtClean="0"/>
              <a:t>συνχ...</a:t>
            </a:r>
            <a:endParaRPr lang="el-GR" sz="2400" dirty="0"/>
          </a:p>
        </p:txBody>
      </p:sp>
      <p:sp>
        <p:nvSpPr>
          <p:cNvPr id="3" name="Rectangle 2"/>
          <p:cNvSpPr/>
          <p:nvPr/>
        </p:nvSpPr>
        <p:spPr>
          <a:xfrm>
            <a:off x="438976" y="1124744"/>
            <a:ext cx="8136904" cy="5355312"/>
          </a:xfrm>
          <a:prstGeom prst="rect">
            <a:avLst/>
          </a:prstGeom>
        </p:spPr>
        <p:txBody>
          <a:bodyPr wrap="square">
            <a:spAutoFit/>
          </a:bodyPr>
          <a:lstStyle/>
          <a:p>
            <a:r>
              <a:rPr lang="el-GR" dirty="0"/>
              <a:t>4) </a:t>
            </a:r>
            <a:r>
              <a:rPr lang="el-GR" b="1" dirty="0">
                <a:solidFill>
                  <a:srgbClr val="FF0000"/>
                </a:solidFill>
              </a:rPr>
              <a:t>Περιγραφή των στοιχείων του φυσικού και ανθρωπογενούς περιβάλλοντος </a:t>
            </a:r>
            <a:r>
              <a:rPr lang="el-GR" dirty="0"/>
              <a:t>που ενδέχεται να θιγούν σημαντικά από το προτεινόμενο έργο ή δραστηριότητα, συμπεριλαμβανομένων ειδικότερα του πληθυσμού, της πανίδας, της χλωρίδας, των οικοτόπων, του εδάφους, του νερού, του αέρα, των κλιματικών παραγόντων, των υλικών αγαθών, μεταξύ των οποίων η αρχιτεκτονική, πολιτιστική και αρχαιολογική κληρονομιά, το τοπίο. </a:t>
            </a:r>
            <a:endParaRPr lang="el-GR" dirty="0" smtClean="0"/>
          </a:p>
          <a:p>
            <a:endParaRPr lang="el-GR" dirty="0"/>
          </a:p>
          <a:p>
            <a:r>
              <a:rPr lang="el-GR" dirty="0"/>
              <a:t>5) </a:t>
            </a:r>
            <a:r>
              <a:rPr lang="el-GR" b="1" dirty="0">
                <a:solidFill>
                  <a:srgbClr val="FF0000"/>
                </a:solidFill>
              </a:rPr>
              <a:t>Περιγραφή, εκτίμηση και αξιολόγηση των πιθανά σημαντικών επιπτώσεων</a:t>
            </a:r>
            <a:r>
              <a:rPr lang="el-GR" dirty="0"/>
              <a:t> που το προτεινόμενο έργο ή δραστηριότητα ενδέχεται να προκαλέσει στο περιβάλλον από τη </a:t>
            </a:r>
            <a:r>
              <a:rPr lang="el-GR" dirty="0">
                <a:solidFill>
                  <a:srgbClr val="7030A0"/>
                </a:solidFill>
              </a:rPr>
              <a:t>χρήση των φυσικών πόρων</a:t>
            </a:r>
            <a:r>
              <a:rPr lang="el-GR" dirty="0"/>
              <a:t>, </a:t>
            </a:r>
            <a:r>
              <a:rPr lang="el-GR" dirty="0">
                <a:solidFill>
                  <a:srgbClr val="7030A0"/>
                </a:solidFill>
              </a:rPr>
              <a:t>την εκπομπή ρυπαντών, τη δημιουργία οχλήσεων και τη διάθεση των αποβλήτων,</a:t>
            </a:r>
            <a:r>
              <a:rPr lang="el-GR" dirty="0"/>
              <a:t> το σύνολο των δεδομένων και την περιγραφή των μεθόδων που χρησιμοποιήθηκαν για την </a:t>
            </a:r>
            <a:r>
              <a:rPr lang="el-GR" dirty="0">
                <a:solidFill>
                  <a:srgbClr val="00B050"/>
                </a:solidFill>
              </a:rPr>
              <a:t>πρόβλεψη και εκτίμηση των επιπτώσεων στο περιβάλλον</a:t>
            </a:r>
            <a:r>
              <a:rPr lang="el-GR" dirty="0"/>
              <a:t>, με αναφορά στην αξιοπιστία των μεθόδων, καθώς και επισήμανση των ενδεχόμενων δυσκολιών που προέκυψαν κατά τη συλλογή των απαιτούμενων πληροφοριών. </a:t>
            </a:r>
            <a:endParaRPr lang="el-GR" dirty="0" smtClean="0"/>
          </a:p>
          <a:p>
            <a:endParaRPr lang="el-GR" dirty="0"/>
          </a:p>
          <a:p>
            <a:r>
              <a:rPr lang="el-GR" dirty="0"/>
              <a:t>6) Αναλυτική </a:t>
            </a:r>
            <a:r>
              <a:rPr lang="el-GR" b="1" dirty="0">
                <a:solidFill>
                  <a:srgbClr val="FF0000"/>
                </a:solidFill>
              </a:rPr>
              <a:t>περιγραφή των μέτρων </a:t>
            </a:r>
            <a:r>
              <a:rPr lang="el-GR" dirty="0"/>
              <a:t>που προβλέπονται για να αποφευχθούν, μειωθούν, αποκατασταθούν και αντισταθμιστούν οι σημαντικές δυσμενείς επιπτώσεις του έργου ή της δραστηριότητας στο περιβάλλον. </a:t>
            </a:r>
          </a:p>
        </p:txBody>
      </p:sp>
    </p:spTree>
    <p:extLst>
      <p:ext uri="{BB962C8B-B14F-4D97-AF65-F5344CB8AC3E}">
        <p14:creationId xmlns:p14="http://schemas.microsoft.com/office/powerpoint/2010/main" val="297591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fontScale="90000"/>
          </a:bodyPr>
          <a:lstStyle/>
          <a:p>
            <a:r>
              <a:rPr lang="el-GR" sz="2900" b="1" dirty="0">
                <a:solidFill>
                  <a:prstClr val="black"/>
                </a:solidFill>
              </a:rPr>
              <a:t>Ο φάκελος ΜΠΕ περιλαμβάνειι τουλάχιστον τις παρακάτω πληροφορίες:    </a:t>
            </a:r>
            <a:r>
              <a:rPr lang="el-GR" sz="2200" dirty="0">
                <a:solidFill>
                  <a:prstClr val="black"/>
                </a:solidFill>
              </a:rPr>
              <a:t>συνχ..</a:t>
            </a:r>
            <a:endParaRPr lang="el-GR" dirty="0"/>
          </a:p>
        </p:txBody>
      </p:sp>
      <p:sp>
        <p:nvSpPr>
          <p:cNvPr id="3" name="Rectangle 2"/>
          <p:cNvSpPr/>
          <p:nvPr/>
        </p:nvSpPr>
        <p:spPr>
          <a:xfrm>
            <a:off x="467544" y="1194911"/>
            <a:ext cx="7992888" cy="5663089"/>
          </a:xfrm>
          <a:prstGeom prst="rect">
            <a:avLst/>
          </a:prstGeom>
        </p:spPr>
        <p:txBody>
          <a:bodyPr wrap="square">
            <a:spAutoFit/>
          </a:bodyPr>
          <a:lstStyle/>
          <a:p>
            <a:r>
              <a:rPr lang="el-GR" dirty="0"/>
              <a:t>7) </a:t>
            </a:r>
            <a:r>
              <a:rPr lang="el-GR" b="1" dirty="0">
                <a:solidFill>
                  <a:srgbClr val="FF0000"/>
                </a:solidFill>
              </a:rPr>
              <a:t>Σχέδιο περιβαλλοντικής διαχείρισης</a:t>
            </a:r>
            <a:r>
              <a:rPr lang="el-GR" dirty="0"/>
              <a:t> που θα εφαρμοστεί για τη διασφάλιση της αποτελεσματικής προστασίας του περιβάλλοντος και εφαρμογής των προτεινόμενων μέτρων, το οποίο θα περιλαμβάνει και το προτεινόμενο </a:t>
            </a:r>
            <a:r>
              <a:rPr lang="el-GR" b="1" dirty="0">
                <a:solidFill>
                  <a:srgbClr val="FF0000"/>
                </a:solidFill>
              </a:rPr>
              <a:t>πρόγραμμα παρακολούθησης. </a:t>
            </a:r>
            <a:endParaRPr lang="el-GR" b="1" dirty="0" smtClean="0">
              <a:solidFill>
                <a:srgbClr val="FF0000"/>
              </a:solidFill>
            </a:endParaRPr>
          </a:p>
          <a:p>
            <a:endParaRPr lang="el-GR" b="1" dirty="0" smtClean="0">
              <a:solidFill>
                <a:srgbClr val="FF0000"/>
              </a:solidFill>
            </a:endParaRPr>
          </a:p>
          <a:p>
            <a:r>
              <a:rPr lang="el-GR" dirty="0" smtClean="0"/>
              <a:t>Το </a:t>
            </a:r>
            <a:r>
              <a:rPr lang="el-GR" dirty="0"/>
              <a:t>πρόγραμμα παρακολούθησης στην εφαρμογή του οποίου </a:t>
            </a:r>
            <a:r>
              <a:rPr lang="el-GR" b="1" dirty="0">
                <a:solidFill>
                  <a:srgbClr val="FF0000"/>
                </a:solidFill>
              </a:rPr>
              <a:t>δεσμεύεται </a:t>
            </a:r>
            <a:r>
              <a:rPr lang="el-GR" dirty="0"/>
              <a:t>ο φορέας του έργου ή της δραστηριότητας περιλαμβάνει τουλάχιστον: </a:t>
            </a:r>
            <a:endParaRPr lang="el-GR" dirty="0" smtClean="0"/>
          </a:p>
          <a:p>
            <a:endParaRPr lang="el-GR" dirty="0"/>
          </a:p>
          <a:p>
            <a:pPr>
              <a:spcAft>
                <a:spcPts val="600"/>
              </a:spcAft>
            </a:pPr>
            <a:r>
              <a:rPr lang="el-GR" dirty="0">
                <a:solidFill>
                  <a:srgbClr val="FF0000"/>
                </a:solidFill>
              </a:rPr>
              <a:t>α) </a:t>
            </a:r>
            <a:r>
              <a:rPr lang="el-GR" dirty="0"/>
              <a:t>τις παραμέτρους, τα στοιχεία και τους δείκτες του περιβάλλοντος που παρακολουθούνται, </a:t>
            </a:r>
          </a:p>
          <a:p>
            <a:pPr>
              <a:spcAft>
                <a:spcPts val="600"/>
              </a:spcAft>
            </a:pPr>
            <a:r>
              <a:rPr lang="el-GR" dirty="0">
                <a:solidFill>
                  <a:srgbClr val="FF0000"/>
                </a:solidFill>
              </a:rPr>
              <a:t>β)</a:t>
            </a:r>
            <a:r>
              <a:rPr lang="el-GR" dirty="0"/>
              <a:t> τις μεθόδους, τον τόπο, τον χρόνο και τη συχνότητα καταγραφής, </a:t>
            </a:r>
            <a:endParaRPr lang="el-GR" dirty="0" smtClean="0"/>
          </a:p>
          <a:p>
            <a:pPr>
              <a:spcAft>
                <a:spcPts val="600"/>
              </a:spcAft>
            </a:pPr>
            <a:r>
              <a:rPr lang="el-GR" dirty="0">
                <a:solidFill>
                  <a:srgbClr val="FF0000"/>
                </a:solidFill>
              </a:rPr>
              <a:t>γ) </a:t>
            </a:r>
            <a:r>
              <a:rPr lang="el-GR" dirty="0"/>
              <a:t>τα μέτρα διασφάλισης της ποιότητας και αξιοπιστίας των καταγραφών, </a:t>
            </a:r>
          </a:p>
          <a:p>
            <a:pPr>
              <a:spcAft>
                <a:spcPts val="600"/>
              </a:spcAft>
            </a:pPr>
            <a:r>
              <a:rPr lang="el-GR" dirty="0">
                <a:solidFill>
                  <a:srgbClr val="FF0000"/>
                </a:solidFill>
              </a:rPr>
              <a:t>δ)</a:t>
            </a:r>
            <a:r>
              <a:rPr lang="el-GR" dirty="0"/>
              <a:t> το χρονοδιάγραμμα ενημέρωσης του </a:t>
            </a:r>
            <a:r>
              <a:rPr lang="el-GR" dirty="0" smtClean="0"/>
              <a:t>αρμόδιου φορέα,</a:t>
            </a:r>
          </a:p>
          <a:p>
            <a:r>
              <a:rPr lang="el-GR" dirty="0" smtClean="0"/>
              <a:t> </a:t>
            </a:r>
            <a:endParaRPr lang="el-GR" dirty="0"/>
          </a:p>
          <a:p>
            <a:r>
              <a:rPr lang="el-GR" dirty="0"/>
              <a:t>8) Μη τεχνική περίληψη των πληροφοριών που περιλαμβάνονται στην ΜΠΕ. </a:t>
            </a:r>
            <a:endParaRPr lang="el-GR" dirty="0" smtClean="0"/>
          </a:p>
          <a:p>
            <a:endParaRPr lang="el-GR" dirty="0"/>
          </a:p>
          <a:p>
            <a:pPr>
              <a:spcAft>
                <a:spcPts val="600"/>
              </a:spcAft>
            </a:pPr>
            <a:r>
              <a:rPr lang="el-GR" dirty="0"/>
              <a:t>9) Εξειδικευμένες μελέτες οι οποίες τυχόν προέκυψαν κατά το στάδιο της διαδικασίας ΠΠΠΑ (εφόσον ακολουθήθηκε) και παρατίθενται σε παράρτημα της ΜΠΕ. </a:t>
            </a:r>
          </a:p>
        </p:txBody>
      </p:sp>
    </p:spTree>
    <p:extLst>
      <p:ext uri="{BB962C8B-B14F-4D97-AF65-F5344CB8AC3E}">
        <p14:creationId xmlns:p14="http://schemas.microsoft.com/office/powerpoint/2010/main" val="2299081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06090"/>
          </a:xfrm>
        </p:spPr>
        <p:txBody>
          <a:bodyPr>
            <a:normAutofit fontScale="90000"/>
          </a:bodyPr>
          <a:lstStyle/>
          <a:p>
            <a:r>
              <a:rPr lang="el-GR" sz="3600" dirty="0"/>
              <a:t>Περιβαλλοντική Αδειοδότηση Έργων Κατηγορίας Β </a:t>
            </a:r>
            <a:br>
              <a:rPr lang="el-GR" sz="3600" dirty="0"/>
            </a:br>
            <a:endParaRPr lang="el-GR" sz="3600" dirty="0"/>
          </a:p>
        </p:txBody>
      </p:sp>
      <p:sp>
        <p:nvSpPr>
          <p:cNvPr id="3" name="Rectangle 2"/>
          <p:cNvSpPr/>
          <p:nvPr/>
        </p:nvSpPr>
        <p:spPr>
          <a:xfrm>
            <a:off x="888168" y="1700808"/>
            <a:ext cx="7128792" cy="4247317"/>
          </a:xfrm>
          <a:prstGeom prst="rect">
            <a:avLst/>
          </a:prstGeom>
        </p:spPr>
        <p:txBody>
          <a:bodyPr wrap="square">
            <a:spAutoFit/>
          </a:bodyPr>
          <a:lstStyle/>
          <a:p>
            <a:pPr marL="285750" indent="-285750">
              <a:buFont typeface="Arial" pitchFamily="34" charset="0"/>
              <a:buChar char="•"/>
            </a:pPr>
            <a:r>
              <a:rPr lang="el-GR" dirty="0" smtClean="0"/>
              <a:t>Τα </a:t>
            </a:r>
            <a:r>
              <a:rPr lang="el-GR" dirty="0"/>
              <a:t>έργα ή δραστηριότητες κατηγορίας Β δεν ακολουθούν τη διαδικασία εκπόνησης ΜΠΕ αλλά υπόκεινται σε </a:t>
            </a:r>
            <a:r>
              <a:rPr lang="el-GR" b="1" dirty="0">
                <a:solidFill>
                  <a:srgbClr val="FF0000"/>
                </a:solidFill>
              </a:rPr>
              <a:t>Πρότυπες Περιβαλλοντικές Δεσμεύσεις (ΠΠΔ). </a:t>
            </a:r>
            <a:endParaRPr lang="el-GR" b="1" dirty="0" smtClean="0">
              <a:solidFill>
                <a:srgbClr val="FF0000"/>
              </a:solidFill>
            </a:endParaRPr>
          </a:p>
          <a:p>
            <a:pPr marL="285750" indent="-285750">
              <a:buFont typeface="Arial" pitchFamily="34" charset="0"/>
              <a:buChar char="•"/>
            </a:pPr>
            <a:endParaRPr lang="el-GR" dirty="0"/>
          </a:p>
          <a:p>
            <a:pPr marL="285750" indent="-285750">
              <a:buFont typeface="Arial" pitchFamily="34" charset="0"/>
              <a:buChar char="•"/>
            </a:pPr>
            <a:r>
              <a:rPr lang="el-GR" dirty="0" smtClean="0"/>
              <a:t>Τα </a:t>
            </a:r>
            <a:r>
              <a:rPr lang="el-GR" dirty="0"/>
              <a:t>ανωτέρω έργα ή δραστηριότητες, αναλόγως του είδους τους, υπάγονται αυτοδικαίως σε ΠΠΔ, με ευθύνη της αρμόδιας υπηρεσίας που χορηγεί την άδεια λειτουργίας και κατόπιν σχετικής δήλωσης του μελετητή ή του φορέα του έργου ή της δραστηριότητας. Αν το έργο ή η δραστηριότητα δεν λαμβάνει άδεια λειτουργίας, τότε υπάγεται σε ΠΠΔ με ευθύνη της αρμόδιας υπηρεσίας περιβάλλοντος της Περιφέρειας. </a:t>
            </a:r>
            <a:endParaRPr lang="el-GR" dirty="0" smtClean="0"/>
          </a:p>
          <a:p>
            <a:pPr marL="285750" indent="-285750">
              <a:buFont typeface="Arial" pitchFamily="34" charset="0"/>
              <a:buChar char="•"/>
            </a:pPr>
            <a:endParaRPr lang="el-GR" dirty="0"/>
          </a:p>
          <a:p>
            <a:pPr marL="285750" indent="-285750">
              <a:buFont typeface="Arial" pitchFamily="34" charset="0"/>
              <a:buChar char="•"/>
            </a:pPr>
            <a:r>
              <a:rPr lang="el-GR" dirty="0" smtClean="0"/>
              <a:t>Οι </a:t>
            </a:r>
            <a:r>
              <a:rPr lang="el-GR" dirty="0"/>
              <a:t>ΠΠΔ αποτελούν αναπόσπαστο τμήμα των απαιτούμενων, κατά περίπτωση, αδειών που προβλέπονται για την κατασκευή, εγκατάσταση ή λειτουργία του εν λόγω έργου ή δραστηριότητας. </a:t>
            </a:r>
          </a:p>
        </p:txBody>
      </p:sp>
    </p:spTree>
    <p:extLst>
      <p:ext uri="{BB962C8B-B14F-4D97-AF65-F5344CB8AC3E}">
        <p14:creationId xmlns:p14="http://schemas.microsoft.com/office/powerpoint/2010/main" val="331946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628800"/>
            <a:ext cx="707707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87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143000"/>
          </a:xfrm>
        </p:spPr>
        <p:txBody>
          <a:bodyPr>
            <a:noAutofit/>
          </a:bodyPr>
          <a:lstStyle/>
          <a:p>
            <a:r>
              <a:rPr lang="el-GR" sz="3600" dirty="0"/>
              <a:t>Απόφαση Έγκρισης Περιιβαλλοντικών Όρων </a:t>
            </a:r>
            <a:r>
              <a:rPr lang="el-GR" sz="3600" dirty="0" smtClean="0"/>
              <a:t>(ΑΕΠΟ) </a:t>
            </a:r>
            <a:r>
              <a:rPr lang="el-GR" sz="3600" dirty="0"/>
              <a:t/>
            </a:r>
            <a:br>
              <a:rPr lang="el-GR" sz="3600" dirty="0"/>
            </a:br>
            <a:endParaRPr lang="el-GR" sz="3600" dirty="0"/>
          </a:p>
        </p:txBody>
      </p:sp>
      <p:sp>
        <p:nvSpPr>
          <p:cNvPr id="3" name="Rectangle 2"/>
          <p:cNvSpPr/>
          <p:nvPr/>
        </p:nvSpPr>
        <p:spPr>
          <a:xfrm>
            <a:off x="251520" y="1225689"/>
            <a:ext cx="8784976" cy="5632311"/>
          </a:xfrm>
          <a:prstGeom prst="rect">
            <a:avLst/>
          </a:prstGeom>
        </p:spPr>
        <p:txBody>
          <a:bodyPr wrap="square">
            <a:spAutoFit/>
          </a:bodyPr>
          <a:lstStyle/>
          <a:p>
            <a:r>
              <a:rPr lang="el-GR" dirty="0" smtClean="0"/>
              <a:t>Με </a:t>
            </a:r>
            <a:r>
              <a:rPr lang="el-GR" dirty="0"/>
              <a:t>την απόφαση έγκρισης </a:t>
            </a:r>
            <a:r>
              <a:rPr lang="el-GR" dirty="0" smtClean="0"/>
              <a:t>περιβαλλοντικών όρων </a:t>
            </a:r>
            <a:r>
              <a:rPr lang="el-GR" dirty="0"/>
              <a:t>επιβάλλονται </a:t>
            </a:r>
            <a:r>
              <a:rPr lang="el-GR" b="1" dirty="0">
                <a:solidFill>
                  <a:srgbClr val="FF0000"/>
                </a:solidFill>
              </a:rPr>
              <a:t>μέτρα, προϋποθέσεις, όροι, περιορισμοί και διαφοροποιήσεις για την πραγματοποίηση του έργου </a:t>
            </a:r>
            <a:r>
              <a:rPr lang="el-GR" dirty="0"/>
              <a:t>ή της δραστηριότητας που κατά κύριο λόγο αναφέρονται: </a:t>
            </a:r>
            <a:endParaRPr lang="el-GR" dirty="0" smtClean="0"/>
          </a:p>
          <a:p>
            <a:endParaRPr lang="el-GR" dirty="0"/>
          </a:p>
          <a:p>
            <a:r>
              <a:rPr lang="el-GR" dirty="0"/>
              <a:t>• στο είδος, στο μέγεθος και στα βασικά τεχνικά χαρακτηριστικά του έργου ή της δραστηριότητας. </a:t>
            </a:r>
            <a:endParaRPr lang="el-GR" dirty="0" smtClean="0"/>
          </a:p>
          <a:p>
            <a:endParaRPr lang="el-GR" dirty="0"/>
          </a:p>
          <a:p>
            <a:r>
              <a:rPr lang="el-GR" dirty="0"/>
              <a:t>• στις οριακές τιμές εκπομπής, που εκφράζονται ως συγκεντρώσεις ή/και φορτία των εκπεμπόμενων ρύπων σύμφωνα με τις εκάστοτε ισχύουσες σχετικές διατάξεις και ανάλογα με τις ειδικές περιβαλλοντικές συνθήκες της περιοχής. </a:t>
            </a:r>
            <a:endParaRPr lang="el-GR" dirty="0" smtClean="0"/>
          </a:p>
          <a:p>
            <a:endParaRPr lang="el-GR" dirty="0"/>
          </a:p>
          <a:p>
            <a:r>
              <a:rPr lang="el-GR" dirty="0"/>
              <a:t>• σε περίπτωση απορρίψεων επικίνδυνων ουσιών στα υγρά απόβλητα, στον καθορισμό ενδεχομένως ειδικών οριακών τιμών σύμφωνα με τα εκάστοτε ισχύοντα προγράμματα μείωσης της ρύπανσης των υδατικών αποδεκτών. </a:t>
            </a:r>
            <a:endParaRPr lang="el-GR" dirty="0" smtClean="0"/>
          </a:p>
          <a:p>
            <a:endParaRPr lang="el-GR" dirty="0"/>
          </a:p>
          <a:p>
            <a:r>
              <a:rPr lang="el-GR" dirty="0"/>
              <a:t>• στα τεχνικά έργα, μέτρα, όρους και περιορισμούς που επιβάλλεται να κατασκευασθούν ή να ληφθούν για την αντιμετώπιση της ρύπανσης ή γενικότερα της υποβάθμισης του περιβάλλοντος τα οποία αναφέρονται στην κατασκευή και λειτουργία του έργου ή της δραστηριότητας καθώς και στην παρακολούθηση της εφαρμογής των περιβαλλοντικών όρων. </a:t>
            </a:r>
          </a:p>
        </p:txBody>
      </p:sp>
    </p:spTree>
    <p:extLst>
      <p:ext uri="{BB962C8B-B14F-4D97-AF65-F5344CB8AC3E}">
        <p14:creationId xmlns:p14="http://schemas.microsoft.com/office/powerpoint/2010/main" val="3804134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Απόφαση Έγκρισης Περιιβαλλοντικών Όρων (ΑΕΠΟ) </a:t>
            </a:r>
            <a:r>
              <a:rPr lang="el-GR" dirty="0" smtClean="0"/>
              <a:t>   </a:t>
            </a:r>
            <a:r>
              <a:rPr lang="el-GR" sz="3100" dirty="0" smtClean="0"/>
              <a:t>συνχ....</a:t>
            </a:r>
            <a:r>
              <a:rPr lang="el-GR" dirty="0"/>
              <a:t/>
            </a:r>
            <a:br>
              <a:rPr lang="el-GR" dirty="0"/>
            </a:br>
            <a:endParaRPr lang="el-GR" dirty="0"/>
          </a:p>
        </p:txBody>
      </p:sp>
      <p:sp>
        <p:nvSpPr>
          <p:cNvPr id="3" name="Rectangle 2"/>
          <p:cNvSpPr/>
          <p:nvPr/>
        </p:nvSpPr>
        <p:spPr>
          <a:xfrm>
            <a:off x="971600" y="1443841"/>
            <a:ext cx="6696744" cy="4524315"/>
          </a:xfrm>
          <a:prstGeom prst="rect">
            <a:avLst/>
          </a:prstGeom>
        </p:spPr>
        <p:txBody>
          <a:bodyPr wrap="square">
            <a:spAutoFit/>
          </a:bodyPr>
          <a:lstStyle/>
          <a:p>
            <a:pPr marL="285750" indent="-285750">
              <a:buFont typeface="Arial" pitchFamily="34" charset="0"/>
              <a:buChar char="•"/>
            </a:pPr>
            <a:endParaRPr lang="el-GR" dirty="0" smtClean="0"/>
          </a:p>
          <a:p>
            <a:pPr marL="285750" indent="-285750">
              <a:buFont typeface="Arial" pitchFamily="34" charset="0"/>
              <a:buChar char="•"/>
            </a:pPr>
            <a:r>
              <a:rPr lang="el-GR" dirty="0" smtClean="0"/>
              <a:t>στην </a:t>
            </a:r>
            <a:r>
              <a:rPr lang="el-GR" b="1" dirty="0">
                <a:solidFill>
                  <a:srgbClr val="FF0000"/>
                </a:solidFill>
              </a:rPr>
              <a:t>παρακολούθηση της τήρησης των περιβαλλοντικών όρων </a:t>
            </a:r>
            <a:r>
              <a:rPr lang="el-GR" dirty="0"/>
              <a:t>και από τον κύριο του έργου ή δραστηριότητας. </a:t>
            </a:r>
            <a:endParaRPr lang="el-GR" dirty="0" smtClean="0"/>
          </a:p>
          <a:p>
            <a:pPr marL="285750" indent="-285750">
              <a:buFont typeface="Arial" pitchFamily="34" charset="0"/>
              <a:buChar char="•"/>
            </a:pPr>
            <a:endParaRPr lang="el-GR" dirty="0"/>
          </a:p>
          <a:p>
            <a:pPr marL="285750" indent="-285750">
              <a:buFont typeface="Arial" pitchFamily="34" charset="0"/>
              <a:buChar char="•"/>
            </a:pPr>
            <a:r>
              <a:rPr lang="el-GR" dirty="0"/>
              <a:t>στο περιβάλλον της περιοχής και ιδιαίτερα στα ευαίσθητα στοιχεία του και ενδεχομένως στις ειδικά προστατευόμενες ζώνες και στον καθορισμό αναγκαίων για τη διατήρηση τους μέτρων και έργων. </a:t>
            </a:r>
          </a:p>
          <a:p>
            <a:pPr marL="285750" indent="-285750">
              <a:buFont typeface="Arial" pitchFamily="34" charset="0"/>
              <a:buChar char="•"/>
            </a:pPr>
            <a:endParaRPr lang="el-GR" dirty="0" smtClean="0"/>
          </a:p>
          <a:p>
            <a:pPr marL="285750" indent="-285750">
              <a:buFont typeface="Arial" pitchFamily="34" charset="0"/>
              <a:buChar char="•"/>
            </a:pPr>
            <a:r>
              <a:rPr lang="el-GR" dirty="0"/>
              <a:t>στον καθορισμό του χρονικού διαστήματος για το οποίο ισχύει η χορηγούμενη έγκριση περιβαλλοντικών όρων, στους ειδικούς όρους ισχύος της καθώς και των προϋποθέσεων για την αναθεώρηση της.</a:t>
            </a:r>
          </a:p>
          <a:p>
            <a:pPr marL="285750" indent="-285750">
              <a:buFont typeface="Arial" pitchFamily="34" charset="0"/>
              <a:buChar char="•"/>
            </a:pPr>
            <a:endParaRPr lang="el-GR" dirty="0"/>
          </a:p>
          <a:p>
            <a:endParaRPr lang="el-GR" dirty="0"/>
          </a:p>
          <a:p>
            <a:endParaRPr lang="el-GR" dirty="0"/>
          </a:p>
        </p:txBody>
      </p:sp>
    </p:spTree>
    <p:extLst>
      <p:ext uri="{BB962C8B-B14F-4D97-AF65-F5344CB8AC3E}">
        <p14:creationId xmlns:p14="http://schemas.microsoft.com/office/powerpoint/2010/main" val="1615780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Αρμόδια περιβαλλοντική αρχή για την περιβαλλοντική αδειοδότηση</a:t>
            </a:r>
          </a:p>
        </p:txBody>
      </p:sp>
      <p:sp>
        <p:nvSpPr>
          <p:cNvPr id="3" name="Rectangle 2"/>
          <p:cNvSpPr/>
          <p:nvPr/>
        </p:nvSpPr>
        <p:spPr>
          <a:xfrm>
            <a:off x="971600" y="2132856"/>
            <a:ext cx="6993936" cy="4247317"/>
          </a:xfrm>
          <a:prstGeom prst="rect">
            <a:avLst/>
          </a:prstGeom>
        </p:spPr>
        <p:txBody>
          <a:bodyPr wrap="square">
            <a:spAutoFit/>
          </a:bodyPr>
          <a:lstStyle/>
          <a:p>
            <a:r>
              <a:rPr lang="el-GR" dirty="0"/>
              <a:t>Αρμόδια περιβαλλοντική αρχή για την περιβαλλοντική αδειοδότηση των έργων και δραστηριοτήτων της </a:t>
            </a:r>
            <a:r>
              <a:rPr lang="el-GR" b="1" dirty="0">
                <a:solidFill>
                  <a:srgbClr val="7030A0"/>
                </a:solidFill>
              </a:rPr>
              <a:t>υποκατηγορίας Α1 </a:t>
            </a:r>
            <a:r>
              <a:rPr lang="el-GR" dirty="0"/>
              <a:t>είναι το </a:t>
            </a:r>
            <a:r>
              <a:rPr lang="el-GR" b="1" dirty="0">
                <a:solidFill>
                  <a:srgbClr val="FF0000"/>
                </a:solidFill>
              </a:rPr>
              <a:t>Υπουργείο Περιβάλλοντος, Ενέργειας και Κλιματικής Αλλαγής. </a:t>
            </a:r>
            <a:endParaRPr lang="el-GR" b="1" dirty="0" smtClean="0">
              <a:solidFill>
                <a:srgbClr val="FF0000"/>
              </a:solidFill>
            </a:endParaRPr>
          </a:p>
          <a:p>
            <a:endParaRPr lang="el-GR" dirty="0"/>
          </a:p>
          <a:p>
            <a:r>
              <a:rPr lang="el-GR" dirty="0" smtClean="0"/>
              <a:t>Η </a:t>
            </a:r>
            <a:r>
              <a:rPr lang="el-GR" dirty="0"/>
              <a:t>έγκριση των περιβαλλοντικών όρων γίνεται με απόφαση του Υπουργού Περιβάλλοντος, Ενέργειας και Κλιματικής Αλλαγής. </a:t>
            </a:r>
            <a:endParaRPr lang="el-GR" dirty="0" smtClean="0"/>
          </a:p>
          <a:p>
            <a:endParaRPr lang="el-GR" dirty="0"/>
          </a:p>
          <a:p>
            <a:r>
              <a:rPr lang="el-GR" dirty="0"/>
              <a:t>Αρμόδια περιβαλλοντική αρχή για την περιβαλλοντική αδειοδότηση των έργων και δραστηριοτήτων της </a:t>
            </a:r>
            <a:r>
              <a:rPr lang="el-GR" b="1" dirty="0">
                <a:solidFill>
                  <a:srgbClr val="7030A0"/>
                </a:solidFill>
              </a:rPr>
              <a:t>υποκατηγορίας Α2 </a:t>
            </a:r>
            <a:r>
              <a:rPr lang="el-GR" dirty="0"/>
              <a:t>είναι η </a:t>
            </a:r>
            <a:r>
              <a:rPr lang="el-GR" b="1" dirty="0">
                <a:solidFill>
                  <a:srgbClr val="FF0000"/>
                </a:solidFill>
              </a:rPr>
              <a:t>οικεία Αποκεντρωμένη Διοίκηση.</a:t>
            </a:r>
            <a:r>
              <a:rPr lang="el-GR" dirty="0"/>
              <a:t> Η έγκριση των περιβαλλοντικών όρων γίνεται με απόφαση του Γενικού Γραμματέα της και δεν απαιτείται γνώμη της αρχαιολογικής υπηρεσίας για τα έργα τα οποία χωροθετούνται στο σύνολό τους σε περιοχές εντός σχεδίου πόλεως ή εντός ορίων οικισμών πλην των περιπτώσεων που προβλέπεται ρητά από τη σχετική νομοθεσία </a:t>
            </a:r>
          </a:p>
        </p:txBody>
      </p:sp>
    </p:spTree>
    <p:extLst>
      <p:ext uri="{BB962C8B-B14F-4D97-AF65-F5344CB8AC3E}">
        <p14:creationId xmlns:p14="http://schemas.microsoft.com/office/powerpoint/2010/main" val="345510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l-GR" dirty="0" smtClean="0"/>
              <a:t>Διάρκεια ΑΕΠΟ </a:t>
            </a:r>
            <a:r>
              <a:rPr lang="el-GR" dirty="0"/>
              <a:t/>
            </a:r>
            <a:br>
              <a:rPr lang="el-GR" dirty="0"/>
            </a:br>
            <a:endParaRPr lang="el-GR" dirty="0"/>
          </a:p>
        </p:txBody>
      </p:sp>
      <p:sp>
        <p:nvSpPr>
          <p:cNvPr id="3" name="Rectangle 2"/>
          <p:cNvSpPr/>
          <p:nvPr/>
        </p:nvSpPr>
        <p:spPr>
          <a:xfrm>
            <a:off x="628712" y="764704"/>
            <a:ext cx="7831720" cy="5632311"/>
          </a:xfrm>
          <a:prstGeom prst="rect">
            <a:avLst/>
          </a:prstGeom>
        </p:spPr>
        <p:txBody>
          <a:bodyPr wrap="square">
            <a:spAutoFit/>
          </a:bodyPr>
          <a:lstStyle/>
          <a:p>
            <a:r>
              <a:rPr lang="el-GR" dirty="0" smtClean="0"/>
              <a:t>• </a:t>
            </a:r>
            <a:r>
              <a:rPr lang="el-GR" dirty="0"/>
              <a:t>Η ΑΕΠΟ έχει διάρκεια ισχύος </a:t>
            </a:r>
            <a:r>
              <a:rPr lang="el-GR" b="1" dirty="0">
                <a:solidFill>
                  <a:srgbClr val="FF0000"/>
                </a:solidFill>
              </a:rPr>
              <a:t>δέκα έτη</a:t>
            </a:r>
            <a:r>
              <a:rPr lang="el-GR" dirty="0"/>
              <a:t>, εφόσον δεν επέρχεται μεταβολή των δεδομένων βάσει των οποίων εκδόθηκε. Η ισχύς της </a:t>
            </a:r>
            <a:r>
              <a:rPr lang="el-GR" dirty="0">
                <a:solidFill>
                  <a:srgbClr val="7030A0"/>
                </a:solidFill>
              </a:rPr>
              <a:t>παρατείνεται για τέσσερα έτη εφόσον αφορά σε έργα ή δραστηριότητες που διαθέτουν ως </a:t>
            </a:r>
            <a:r>
              <a:rPr lang="el-GR" b="1" dirty="0">
                <a:solidFill>
                  <a:srgbClr val="FF0000"/>
                </a:solidFill>
              </a:rPr>
              <a:t>Σύστημα Περιβαλλοντικής Διαχείρισης </a:t>
            </a:r>
            <a:r>
              <a:rPr lang="el-GR" dirty="0">
                <a:solidFill>
                  <a:srgbClr val="7030A0"/>
                </a:solidFill>
              </a:rPr>
              <a:t>την Οικολογική Διαχείριση και Οικολογικό Έλεγχο (EMAS) και για δύο έτη εφόσον αφορά σε έργα και δραστηριότητες που διαθέτουν Σύστημα Περιβαλλοντικής Διαχείρισης 14001 </a:t>
            </a:r>
            <a:r>
              <a:rPr lang="el-GR" dirty="0"/>
              <a:t>ή άλλο αντίστοιχο σε ισχύ και για όσο χρόνο το Σύστημα αυτό βρίσκεται σε ισχύ. </a:t>
            </a:r>
            <a:endParaRPr lang="el-GR" dirty="0" smtClean="0"/>
          </a:p>
          <a:p>
            <a:endParaRPr lang="el-GR" dirty="0"/>
          </a:p>
          <a:p>
            <a:r>
              <a:rPr lang="el-GR" dirty="0"/>
              <a:t>• Μη έγκαιρη ανανέωση του Συστήματος Περιβαλλοντικής Διαχείρισης συνεπάγεται, εφόσον έχει παρέλθει η αρχική διάρκεια των δέκα ετών, αυτοδίκαιη λήξη της ισχύος της </a:t>
            </a:r>
            <a:r>
              <a:rPr lang="el-GR" dirty="0" smtClean="0"/>
              <a:t>ΑΕΠΟ. Επιπλέον </a:t>
            </a:r>
            <a:r>
              <a:rPr lang="el-GR" dirty="0"/>
              <a:t>ο φορέας υποχρεούται να </a:t>
            </a:r>
            <a:r>
              <a:rPr lang="el-GR" b="1" dirty="0"/>
              <a:t>διαθέτει σε ισχύ το Σύστημα Περιβαλλοντικής Διαχείρισης για τουλάχιστον πέντε έτη πριν από την παρέλευση δέκα ετών από την ημερομηνία έκδοσης της ΑΕΠΟ </a:t>
            </a:r>
            <a:endParaRPr lang="el-GR" b="1" dirty="0" smtClean="0"/>
          </a:p>
          <a:p>
            <a:endParaRPr lang="el-GR" dirty="0"/>
          </a:p>
          <a:p>
            <a:r>
              <a:rPr lang="el-GR" dirty="0"/>
              <a:t>• Η ΑΕΠΟ μπορεί με ειδική αιτιολογία να εκδίδεται για διάρκεια ισχύος μικρότερης των δέκα ετών. Η διάρκεια των υφιστάμενων κατά τη δημοσίευση του </a:t>
            </a:r>
            <a:r>
              <a:rPr lang="el-GR" dirty="0" smtClean="0"/>
              <a:t>ισχύοντος </a:t>
            </a:r>
            <a:r>
              <a:rPr lang="el-GR" dirty="0"/>
              <a:t>νόμου ΑΕΠΟ παρατείνεται μέχρι τη συμπλήρωση δεκαετίας από την έκδοσή τους εφόσον δεν έχει επέλθει ουσιαστική μεταβολή των δεδομένων βάσει των οποίων εκδόθηκαν.</a:t>
            </a:r>
          </a:p>
        </p:txBody>
      </p:sp>
    </p:spTree>
    <p:extLst>
      <p:ext uri="{BB962C8B-B14F-4D97-AF65-F5344CB8AC3E}">
        <p14:creationId xmlns:p14="http://schemas.microsoft.com/office/powerpoint/2010/main" val="262509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08504" cy="706090"/>
          </a:xfrm>
        </p:spPr>
        <p:txBody>
          <a:bodyPr>
            <a:normAutofit fontScale="90000"/>
          </a:bodyPr>
          <a:lstStyle/>
          <a:p>
            <a:r>
              <a:rPr lang="el-GR" sz="4000" b="1" dirty="0"/>
              <a:t>ΠΡΟΔΙΑΓΡΑΦΕΣ ΕΚΠΟΝΗΣΗΣ ΠΕΡΙΒΑΛΛΟΝΤΚΩΝ ΜΕΛΕΤΩΝ </a:t>
            </a:r>
            <a:r>
              <a:rPr lang="el-GR" sz="3200" dirty="0"/>
              <a:t/>
            </a:r>
            <a:br>
              <a:rPr lang="el-GR" sz="3200" dirty="0"/>
            </a:br>
            <a:endParaRPr lang="el-GR" sz="3200" dirty="0"/>
          </a:p>
        </p:txBody>
      </p:sp>
      <p:sp>
        <p:nvSpPr>
          <p:cNvPr id="3" name="Content Placeholder 2"/>
          <p:cNvSpPr>
            <a:spLocks noGrp="1"/>
          </p:cNvSpPr>
          <p:nvPr>
            <p:ph idx="1"/>
          </p:nvPr>
        </p:nvSpPr>
        <p:spPr>
          <a:xfrm>
            <a:off x="457200" y="1340768"/>
            <a:ext cx="8229600" cy="5616624"/>
          </a:xfrm>
        </p:spPr>
        <p:txBody>
          <a:bodyPr>
            <a:normAutofit fontScale="92500" lnSpcReduction="10000"/>
          </a:bodyPr>
          <a:lstStyle/>
          <a:p>
            <a:pPr marL="0" indent="0" algn="ctr">
              <a:buNone/>
            </a:pPr>
            <a:r>
              <a:rPr lang="el-GR" sz="2800" b="1" dirty="0" smtClean="0"/>
              <a:t>ΠΡΟΔΙΑΓΡΑΦΕΣ ΜΕΛΕΤΩΝ ΠΕΡΙΒΑΛΛΟΝΤΙΚΩΝ ΕΠΙΠΤΩΣΕΩΝ ΕΡΓΩΝ Α1 </a:t>
            </a:r>
            <a:endParaRPr lang="el-GR" sz="2800" dirty="0"/>
          </a:p>
          <a:p>
            <a:pPr marL="457200" indent="-457200">
              <a:buFont typeface="+mj-lt"/>
              <a:buAutoNum type="arabicPeriod"/>
            </a:pPr>
            <a:r>
              <a:rPr lang="el-GR" sz="2400" b="1" dirty="0" smtClean="0"/>
              <a:t>ΟΝΟΜΑΣΙΑ </a:t>
            </a:r>
            <a:r>
              <a:rPr lang="el-GR" sz="2400" b="1" dirty="0"/>
              <a:t>ΚΑΙ ΕΙΔΟΣ ΕΡΓΟΥ 'Η ΔΡΑΣΤΗΡΙΟΤΗΤΑΣ </a:t>
            </a:r>
            <a:endParaRPr lang="en-US" sz="2400" b="1" dirty="0" smtClean="0"/>
          </a:p>
          <a:p>
            <a:pPr marL="457200" indent="-457200">
              <a:buFont typeface="+mj-lt"/>
              <a:buAutoNum type="arabicPeriod"/>
            </a:pPr>
            <a:r>
              <a:rPr lang="el-GR" sz="2400" b="1" dirty="0"/>
              <a:t>ΠΕΡΙΛΗΨΗ </a:t>
            </a:r>
            <a:endParaRPr lang="en-US" sz="2400" b="1" dirty="0" smtClean="0"/>
          </a:p>
          <a:p>
            <a:pPr marL="457200" indent="-457200">
              <a:buFont typeface="+mj-lt"/>
              <a:buAutoNum type="arabicPeriod"/>
            </a:pPr>
            <a:r>
              <a:rPr lang="el-GR" sz="2400" b="1" dirty="0"/>
              <a:t>ΓΕΩΓΡΑΦΙΚΗ ΘΕΣΗ - ΕΚΤΑΣΗ - ΔΙΟΙΚΗΤΙΚΗ ΥΠΑΓΩΓΗ ΕΡΓΟΥ </a:t>
            </a:r>
            <a:endParaRPr lang="en-US" sz="2400" b="1" dirty="0" smtClean="0"/>
          </a:p>
          <a:p>
            <a:pPr marL="457200" indent="-457200">
              <a:buFont typeface="+mj-lt"/>
              <a:buAutoNum type="arabicPeriod"/>
            </a:pPr>
            <a:r>
              <a:rPr lang="el-GR" sz="2400" b="1" dirty="0"/>
              <a:t>ΥΦΙΣΤΑΜΕΝΗ ΚΑΤΑΣΤΑΣΗ ΠΕΡΙΒΑΛΛΟΝΤΟΣ </a:t>
            </a:r>
            <a:endParaRPr lang="el-GR" sz="2400" dirty="0"/>
          </a:p>
          <a:p>
            <a:pPr marL="0" indent="0">
              <a:buNone/>
            </a:pPr>
            <a:r>
              <a:rPr lang="el-GR" sz="2000" b="1" u="sng" dirty="0"/>
              <a:t>4.1. Καταγραφή περιβάλλοντος – χάρτες </a:t>
            </a:r>
            <a:endParaRPr lang="el-GR" sz="2000" u="sng" dirty="0"/>
          </a:p>
          <a:p>
            <a:pPr marL="0" indent="0">
              <a:buNone/>
            </a:pPr>
            <a:r>
              <a:rPr lang="el-GR" sz="2000" b="1" dirty="0"/>
              <a:t>4.1.1. Γενικοί χάρτες (ευρείας περιοχής</a:t>
            </a:r>
            <a:r>
              <a:rPr lang="el-GR" sz="2000" b="1" dirty="0" smtClean="0"/>
              <a:t>)</a:t>
            </a:r>
            <a:endParaRPr lang="en-US" sz="2000" b="1" dirty="0" smtClean="0"/>
          </a:p>
          <a:p>
            <a:pPr marL="0" indent="0">
              <a:buNone/>
            </a:pPr>
            <a:r>
              <a:rPr lang="el-GR" sz="2000" b="1" dirty="0"/>
              <a:t>4.1.2. Χάρτες της περιοχής άμεσης επιρροής </a:t>
            </a:r>
            <a:endParaRPr lang="en-US" sz="2000" b="1" dirty="0" smtClean="0"/>
          </a:p>
          <a:p>
            <a:pPr marL="0" indent="0">
              <a:buNone/>
            </a:pPr>
            <a:r>
              <a:rPr lang="el-GR" sz="2000" b="1" u="sng" dirty="0" smtClean="0"/>
              <a:t>4.2</a:t>
            </a:r>
            <a:r>
              <a:rPr lang="el-GR" sz="2000" b="1" u="sng" dirty="0"/>
              <a:t>. Περιγραφή περιβάλλοντος - Έκθεση </a:t>
            </a:r>
            <a:endParaRPr lang="en-US" sz="2000" b="1" u="sng" dirty="0" smtClean="0"/>
          </a:p>
          <a:p>
            <a:pPr marL="0" indent="0">
              <a:buNone/>
            </a:pPr>
            <a:r>
              <a:rPr lang="el-GR" sz="2000" b="1" dirty="0"/>
              <a:t>4.2.1. Φυσικό περιβάλλον </a:t>
            </a:r>
            <a:endParaRPr lang="en-US" sz="2000" b="1" dirty="0" smtClean="0"/>
          </a:p>
          <a:p>
            <a:pPr marL="0" indent="0">
              <a:buNone/>
            </a:pPr>
            <a:r>
              <a:rPr lang="el-GR" sz="2000" i="1" u="sng" dirty="0"/>
              <a:t>4.2.1.1. Οικοσυστήματα </a:t>
            </a:r>
            <a:endParaRPr lang="en-US" sz="2000" i="1" u="sng" dirty="0" smtClean="0"/>
          </a:p>
          <a:p>
            <a:pPr marL="0" indent="0">
              <a:buNone/>
            </a:pPr>
            <a:r>
              <a:rPr lang="el-GR" sz="2000" i="1" u="sng" dirty="0"/>
              <a:t>4.2.1.2. Έδαφος </a:t>
            </a:r>
            <a:endParaRPr lang="en-US" sz="2000" i="1" u="sng" dirty="0" smtClean="0"/>
          </a:p>
          <a:p>
            <a:pPr marL="0" indent="0">
              <a:buNone/>
            </a:pPr>
            <a:r>
              <a:rPr lang="el-GR" sz="2000" i="1" u="sng" dirty="0"/>
              <a:t>4.2.1.3. Μετεωρολογικά και υδρογραφικά - υδρολογικά στοιχεία </a:t>
            </a:r>
            <a:endParaRPr lang="en-US" sz="2000" i="1" u="sng" dirty="0" smtClean="0"/>
          </a:p>
          <a:p>
            <a:pPr marL="0" indent="0">
              <a:buNone/>
            </a:pPr>
            <a:r>
              <a:rPr lang="el-GR" sz="2000" i="1" u="sng" dirty="0"/>
              <a:t>4.2.1.4. Χλωρίδα – Πανίδα </a:t>
            </a:r>
            <a:endParaRPr lang="en-US" sz="2000" i="1" u="sng" dirty="0" smtClean="0"/>
          </a:p>
          <a:p>
            <a:pPr marL="0" indent="0">
              <a:buNone/>
            </a:pPr>
            <a:endParaRPr lang="el-GR" sz="2000" u="sng" dirty="0"/>
          </a:p>
        </p:txBody>
      </p:sp>
    </p:spTree>
    <p:extLst>
      <p:ext uri="{BB962C8B-B14F-4D97-AF65-F5344CB8AC3E}">
        <p14:creationId xmlns:p14="http://schemas.microsoft.com/office/powerpoint/2010/main" val="28768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a:t>ΠΡΟΔΙΑΓΡΑΦΕΣ ΜΕΛΕΤΩΝ ΠΕΡΙΒΑΛΛΟΝΤΙΚΩΝ ΕΠΙΠΤΩΣΕΩΝ ΕΡΓΩΝ Α1 </a:t>
            </a:r>
            <a:r>
              <a:rPr lang="el-GR" sz="3600" b="1" dirty="0" smtClean="0"/>
              <a:t>          </a:t>
            </a:r>
            <a:r>
              <a:rPr lang="el-GR" sz="2200" b="1" dirty="0" smtClean="0"/>
              <a:t>συνχ....</a:t>
            </a:r>
            <a:r>
              <a:rPr lang="el-GR" sz="2200" dirty="0"/>
              <a:t/>
            </a:r>
            <a:br>
              <a:rPr lang="el-GR" sz="2200" dirty="0"/>
            </a:br>
            <a:endParaRPr lang="el-GR" sz="2200" dirty="0"/>
          </a:p>
        </p:txBody>
      </p:sp>
      <p:sp>
        <p:nvSpPr>
          <p:cNvPr id="3" name="Content Placeholder 2"/>
          <p:cNvSpPr>
            <a:spLocks noGrp="1"/>
          </p:cNvSpPr>
          <p:nvPr>
            <p:ph idx="1"/>
          </p:nvPr>
        </p:nvSpPr>
        <p:spPr>
          <a:xfrm>
            <a:off x="457200" y="1340768"/>
            <a:ext cx="8229600" cy="5328592"/>
          </a:xfrm>
        </p:spPr>
        <p:txBody>
          <a:bodyPr>
            <a:normAutofit fontScale="70000" lnSpcReduction="20000"/>
          </a:bodyPr>
          <a:lstStyle/>
          <a:p>
            <a:pPr marL="0" indent="0">
              <a:buNone/>
            </a:pPr>
            <a:r>
              <a:rPr lang="el-GR" sz="2000" b="1" dirty="0"/>
              <a:t>4.2.2. </a:t>
            </a:r>
            <a:r>
              <a:rPr lang="el-GR" sz="1900" b="1" dirty="0" smtClean="0"/>
              <a:t>Ανθρωπογενές</a:t>
            </a:r>
            <a:r>
              <a:rPr lang="el-GR" sz="2000" b="1" dirty="0" smtClean="0"/>
              <a:t> </a:t>
            </a:r>
            <a:r>
              <a:rPr lang="el-GR" sz="2000" b="1" dirty="0"/>
              <a:t>περιβάλλον </a:t>
            </a:r>
          </a:p>
          <a:p>
            <a:pPr marL="0" indent="0">
              <a:buNone/>
            </a:pPr>
            <a:r>
              <a:rPr lang="el-GR" sz="2000" i="1" u="sng" dirty="0"/>
              <a:t>4.2.2.1. Οικισμοί της περιοχής </a:t>
            </a:r>
            <a:endParaRPr lang="el-GR" sz="2000" dirty="0"/>
          </a:p>
          <a:p>
            <a:r>
              <a:rPr lang="el-GR" sz="2000" dirty="0" smtClean="0"/>
              <a:t>- Πληθυσμός</a:t>
            </a:r>
          </a:p>
          <a:p>
            <a:r>
              <a:rPr lang="el-GR" sz="2000" dirty="0" smtClean="0"/>
              <a:t>- </a:t>
            </a:r>
            <a:r>
              <a:rPr lang="el-GR" sz="2000" dirty="0"/>
              <a:t>Απασχόληση </a:t>
            </a:r>
          </a:p>
          <a:p>
            <a:r>
              <a:rPr lang="el-GR" sz="2000" dirty="0"/>
              <a:t>- Ιδιοκτησία γης </a:t>
            </a:r>
          </a:p>
          <a:p>
            <a:r>
              <a:rPr lang="el-GR" sz="2000" dirty="0"/>
              <a:t>- Θεσμικές και νομοθετικές ρυθμίσεις: χωροταξικό σχέδιο, ΓΠΣ, ΖΟΕ, κλπ</a:t>
            </a:r>
            <a:r>
              <a:rPr lang="el-GR" sz="2000" dirty="0" smtClean="0"/>
              <a:t>.</a:t>
            </a:r>
          </a:p>
          <a:p>
            <a:r>
              <a:rPr lang="el-GR" sz="2000" dirty="0" smtClean="0"/>
              <a:t> </a:t>
            </a:r>
            <a:endParaRPr lang="el-GR" sz="2000" dirty="0"/>
          </a:p>
          <a:p>
            <a:pPr marL="0" indent="0">
              <a:buNone/>
            </a:pPr>
            <a:r>
              <a:rPr lang="el-GR" sz="2000" i="1" u="sng" dirty="0"/>
              <a:t>4.2.2.2. Παραγωγικοί τομείς - Φυσικοί πόροι – Τουρισμός </a:t>
            </a:r>
            <a:endParaRPr lang="el-GR" sz="2000" dirty="0"/>
          </a:p>
          <a:p>
            <a:r>
              <a:rPr lang="el-GR" sz="2000" dirty="0"/>
              <a:t>- Γεωργία (καλλιεργούμενες εκτάσεις, είδος καλλιέργειας, κλπ) </a:t>
            </a:r>
          </a:p>
          <a:p>
            <a:r>
              <a:rPr lang="el-GR" sz="2000" dirty="0"/>
              <a:t>- Κτηνοτροφία </a:t>
            </a:r>
          </a:p>
          <a:p>
            <a:r>
              <a:rPr lang="el-GR" sz="2000" dirty="0"/>
              <a:t>- Αλιεία </a:t>
            </a:r>
          </a:p>
          <a:p>
            <a:r>
              <a:rPr lang="el-GR" sz="2000" dirty="0"/>
              <a:t>- Ορυκτός πλούτος </a:t>
            </a:r>
          </a:p>
          <a:p>
            <a:r>
              <a:rPr lang="el-GR" sz="2000" dirty="0"/>
              <a:t>- Δασικός πλούτος </a:t>
            </a:r>
          </a:p>
          <a:p>
            <a:r>
              <a:rPr lang="el-GR" sz="2000" dirty="0"/>
              <a:t>- Βιομηχανία </a:t>
            </a:r>
          </a:p>
          <a:p>
            <a:r>
              <a:rPr lang="el-GR" sz="2000" dirty="0"/>
              <a:t>- Υδάτινοι πόροι (έκταση και όγκος λιμνών, υπόγεια νερά, κλπ) </a:t>
            </a:r>
          </a:p>
          <a:p>
            <a:r>
              <a:rPr lang="el-GR" sz="2000" dirty="0"/>
              <a:t>- Είδος τουρισμού (αριθμός ξενοδοχείων, κλπ) </a:t>
            </a:r>
          </a:p>
          <a:p>
            <a:pPr marL="0" indent="0">
              <a:buNone/>
            </a:pPr>
            <a:endParaRPr lang="el-GR" sz="2000" i="1" u="sng" dirty="0" smtClean="0"/>
          </a:p>
          <a:p>
            <a:pPr marL="0" indent="0">
              <a:buNone/>
            </a:pPr>
            <a:r>
              <a:rPr lang="el-GR" sz="2000" i="1" u="sng" dirty="0" smtClean="0"/>
              <a:t>4.2.2.3</a:t>
            </a:r>
            <a:r>
              <a:rPr lang="el-GR" sz="2000" i="1" u="sng" dirty="0"/>
              <a:t>. Υφιστάμενη υποδομή της περιοχής </a:t>
            </a:r>
            <a:endParaRPr lang="el-GR" sz="2000" dirty="0"/>
          </a:p>
          <a:p>
            <a:r>
              <a:rPr lang="el-GR" sz="2000" dirty="0"/>
              <a:t>Θα περιγράφονται και θα εντοπίζονται στον ανάλογο με την περίπτωση χάρτη της παραγράφου 4.1. τα παρακάτω: </a:t>
            </a:r>
          </a:p>
          <a:p>
            <a:r>
              <a:rPr lang="el-GR" sz="2000" dirty="0"/>
              <a:t>- Δίκτυα μεταφορών (οδικό, σιδηροδρομικό) </a:t>
            </a:r>
          </a:p>
          <a:p>
            <a:r>
              <a:rPr lang="el-GR" sz="2000" dirty="0"/>
              <a:t>- Λιμάνια, αεροδρόμια </a:t>
            </a:r>
          </a:p>
          <a:p>
            <a:r>
              <a:rPr lang="el-GR" sz="2000" dirty="0"/>
              <a:t>- Δίκτυα ηλεκτρικής ενέργειας και τηλεπικοινωνιών </a:t>
            </a:r>
          </a:p>
          <a:p>
            <a:r>
              <a:rPr lang="el-GR" sz="2000" dirty="0"/>
              <a:t>- Δίκτυα ύδρευσης, αποχέτευσης, υπάρχουσες εγκαταστάσεις επεξεργασία υγρών αποβλήτων (πχ. βιομηχανικής περιοχής ή πόλης)</a:t>
            </a:r>
          </a:p>
        </p:txBody>
      </p:sp>
    </p:spTree>
    <p:extLst>
      <p:ext uri="{BB962C8B-B14F-4D97-AF65-F5344CB8AC3E}">
        <p14:creationId xmlns:p14="http://schemas.microsoft.com/office/powerpoint/2010/main" val="266017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3200" b="1" dirty="0"/>
              <a:t>ΠΡΟΔΙΑΓΡΑΦΕΣ ΜΕΛΕΤΩΝ ΠΕΡΙΒΑΛΛΟΝΤΙΚΩΝ ΕΠΙΠΤΩΣΕΩΝ ΕΡΓΩΝ Α1           συνχ....</a:t>
            </a:r>
            <a:endParaRPr lang="el-GR" sz="3200" dirty="0"/>
          </a:p>
        </p:txBody>
      </p:sp>
      <p:sp>
        <p:nvSpPr>
          <p:cNvPr id="3" name="Content Placeholder 2"/>
          <p:cNvSpPr>
            <a:spLocks noGrp="1"/>
          </p:cNvSpPr>
          <p:nvPr>
            <p:ph idx="1"/>
          </p:nvPr>
        </p:nvSpPr>
        <p:spPr>
          <a:xfrm>
            <a:off x="457200" y="1268760"/>
            <a:ext cx="8229600" cy="5400600"/>
          </a:xfrm>
        </p:spPr>
        <p:txBody>
          <a:bodyPr>
            <a:normAutofit fontScale="55000" lnSpcReduction="20000"/>
          </a:bodyPr>
          <a:lstStyle/>
          <a:p>
            <a:pPr marL="0" indent="0">
              <a:buNone/>
            </a:pPr>
            <a:r>
              <a:rPr lang="el-GR" b="1" dirty="0"/>
              <a:t>4.2.3. Πιέσεις στο φυσικό περιβάλλον </a:t>
            </a:r>
            <a:endParaRPr lang="el-GR" b="1" dirty="0" smtClean="0"/>
          </a:p>
          <a:p>
            <a:pPr marL="0" indent="0">
              <a:buNone/>
            </a:pPr>
            <a:endParaRPr lang="el-GR" dirty="0"/>
          </a:p>
          <a:p>
            <a:pPr marL="0" indent="0">
              <a:buNone/>
            </a:pPr>
            <a:r>
              <a:rPr lang="el-GR" dirty="0"/>
              <a:t>Μέσα στα όρια της εξεταζόμενης περιοχής να δοθούν στοιχεία για: </a:t>
            </a:r>
          </a:p>
          <a:p>
            <a:r>
              <a:rPr lang="el-GR" dirty="0"/>
              <a:t>- Την εκμετάλλευση του εδάφους και υπεδάφους και επιπτώσεις στο ανάγλυφο της περιοχής. </a:t>
            </a:r>
          </a:p>
          <a:p>
            <a:r>
              <a:rPr lang="el-GR" dirty="0"/>
              <a:t>- Την εκμετάλλευση της υπόγειας υδροφορίας (γεωτρήσεις) και των πηγών, των επιφανειακών νερών (άρδευση - ύδρευση) και της επιβάρυνσης του υδάτινου δυναμικού από ανθρωπογενείς δραστηριότητες. </a:t>
            </a:r>
          </a:p>
          <a:p>
            <a:r>
              <a:rPr lang="el-GR" dirty="0"/>
              <a:t>- Τις ανθρωπογενείς επιδράσεις στην χλωρίδα της περιοχής (πχ. πυρκαγιές, εκχερσώσεις, αποστραγγίσεις). </a:t>
            </a:r>
          </a:p>
          <a:p>
            <a:r>
              <a:rPr lang="el-GR" dirty="0"/>
              <a:t>- Τις επιδράσεις στην πανίδα της περιοχής από ανθρωπογενείς δραστηριότητες. </a:t>
            </a:r>
          </a:p>
          <a:p>
            <a:r>
              <a:rPr lang="el-GR" dirty="0"/>
              <a:t>- Τις επιδράσεις στην ατμόσφαιρα και το κλίμα από ανθρωπογενείς δραστηριότητες. </a:t>
            </a:r>
            <a:endParaRPr lang="el-GR" dirty="0" smtClean="0"/>
          </a:p>
          <a:p>
            <a:endParaRPr lang="el-GR" dirty="0"/>
          </a:p>
          <a:p>
            <a:pPr marL="0" indent="0">
              <a:buNone/>
            </a:pPr>
            <a:r>
              <a:rPr lang="el-GR" b="1" dirty="0"/>
              <a:t>4.2.4. Υφιστάμενη κατάσταση ρύπανσης - Αλληλεπίδραση φυσικού και ανθρωπογενούς περιβάλλοντος </a:t>
            </a:r>
            <a:endParaRPr lang="el-GR" b="1" dirty="0" smtClean="0"/>
          </a:p>
          <a:p>
            <a:pPr marL="0" indent="0">
              <a:buNone/>
            </a:pPr>
            <a:endParaRPr lang="el-GR" dirty="0"/>
          </a:p>
          <a:p>
            <a:r>
              <a:rPr lang="el-GR" dirty="0"/>
              <a:t>- Περιγραφή των υφισταμένων πηγών ρύπανσης και εκτίμηση της κατάστασης του περιβάλλοντος. </a:t>
            </a:r>
          </a:p>
          <a:p>
            <a:r>
              <a:rPr lang="el-GR" dirty="0"/>
              <a:t>- Γενική περιγραφή των αλληλοεπιδράσεων του φυσικού και ανθρωπογενούς περιβάλλοντος και εκτίμηση της δυναμικής του συστήματος.</a:t>
            </a:r>
          </a:p>
        </p:txBody>
      </p:sp>
    </p:spTree>
    <p:extLst>
      <p:ext uri="{BB962C8B-B14F-4D97-AF65-F5344CB8AC3E}">
        <p14:creationId xmlns:p14="http://schemas.microsoft.com/office/powerpoint/2010/main" val="113656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3200" b="1" dirty="0"/>
              <a:t>ΠΡΟΔΙΑΓΡΑΦΕΣ ΜΕΛΕΤΩΝ ΠΕΡΙΒΑΛΛΟΝΤΙΚΩΝ ΕΠΙΠΤΩΣΕΩΝ ΕΡΓΩΝ Α1           συνχ....</a:t>
            </a:r>
            <a:endParaRPr lang="el-GR" sz="3200" dirty="0"/>
          </a:p>
        </p:txBody>
      </p:sp>
      <p:sp>
        <p:nvSpPr>
          <p:cNvPr id="3" name="Content Placeholder 2"/>
          <p:cNvSpPr>
            <a:spLocks noGrp="1"/>
          </p:cNvSpPr>
          <p:nvPr>
            <p:ph idx="1"/>
          </p:nvPr>
        </p:nvSpPr>
        <p:spPr>
          <a:xfrm>
            <a:off x="457200" y="1268760"/>
            <a:ext cx="8229600" cy="5472608"/>
          </a:xfrm>
        </p:spPr>
        <p:txBody>
          <a:bodyPr>
            <a:normAutofit lnSpcReduction="10000"/>
          </a:bodyPr>
          <a:lstStyle/>
          <a:p>
            <a:pPr marL="0" indent="0">
              <a:buNone/>
            </a:pPr>
            <a:r>
              <a:rPr lang="el-GR" b="1" dirty="0"/>
              <a:t>5. </a:t>
            </a:r>
            <a:r>
              <a:rPr lang="el-GR" sz="2200" b="1" dirty="0"/>
              <a:t>ΠΕΡΙΓΡΑΦΗ ΠΡΟΤΕΙΝΟΜΕΝΟΥ ΕΡΓΟΥ 'Η ΔΡΑΣΤΗΡΙΟΤΗΤΑΣ </a:t>
            </a:r>
            <a:endParaRPr lang="el-GR" sz="2200" dirty="0"/>
          </a:p>
          <a:p>
            <a:pPr marL="0" indent="0">
              <a:buNone/>
            </a:pPr>
            <a:r>
              <a:rPr lang="el-GR" sz="1900" b="1" dirty="0"/>
              <a:t>5.1. Εναλλακτικές </a:t>
            </a:r>
            <a:r>
              <a:rPr lang="el-GR" sz="1900" b="1" dirty="0" smtClean="0"/>
              <a:t>λύσεις</a:t>
            </a:r>
          </a:p>
          <a:p>
            <a:pPr marL="0" indent="0">
              <a:buNone/>
            </a:pPr>
            <a:r>
              <a:rPr lang="el-GR" sz="1900" b="1" dirty="0"/>
              <a:t>5.2. Φάση </a:t>
            </a:r>
            <a:r>
              <a:rPr lang="el-GR" sz="1900" b="1" dirty="0" smtClean="0"/>
              <a:t>κατασκευής</a:t>
            </a:r>
          </a:p>
          <a:p>
            <a:pPr marL="0" indent="0">
              <a:buNone/>
            </a:pPr>
            <a:r>
              <a:rPr lang="el-GR" sz="1900" b="1" dirty="0"/>
              <a:t>5.3. Φάση </a:t>
            </a:r>
            <a:r>
              <a:rPr lang="el-GR" sz="1900" b="1" dirty="0" smtClean="0"/>
              <a:t>λειτουργίας</a:t>
            </a:r>
            <a:endParaRPr lang="el-GR" sz="1900" b="1" dirty="0"/>
          </a:p>
          <a:p>
            <a:pPr marL="0" indent="0">
              <a:buNone/>
            </a:pPr>
            <a:r>
              <a:rPr lang="el-GR" sz="1700" b="1" dirty="0" smtClean="0"/>
              <a:t>5.3.2</a:t>
            </a:r>
            <a:r>
              <a:rPr lang="el-GR" sz="1700" b="1" dirty="0"/>
              <a:t>. Λειτουργία - Απασχολούμενο </a:t>
            </a:r>
            <a:r>
              <a:rPr lang="el-GR" sz="1700" b="1" dirty="0" smtClean="0"/>
              <a:t>προσωπικό</a:t>
            </a:r>
          </a:p>
          <a:p>
            <a:pPr marL="0" indent="0">
              <a:buNone/>
            </a:pPr>
            <a:r>
              <a:rPr lang="el-GR" sz="1700" b="1" dirty="0"/>
              <a:t>5.3.3. Πρώτες ύλες – </a:t>
            </a:r>
            <a:r>
              <a:rPr lang="el-GR" sz="1700" b="1" dirty="0" smtClean="0"/>
              <a:t>Προϊόντα</a:t>
            </a:r>
          </a:p>
          <a:p>
            <a:pPr marL="0" indent="0">
              <a:buNone/>
            </a:pPr>
            <a:r>
              <a:rPr lang="el-GR" sz="1700" b="1" dirty="0"/>
              <a:t>5.3.4. Παραγωγική </a:t>
            </a:r>
            <a:r>
              <a:rPr lang="el-GR" sz="1700" b="1" dirty="0" smtClean="0"/>
              <a:t>διαδικασία</a:t>
            </a:r>
          </a:p>
          <a:p>
            <a:pPr marL="0" indent="0">
              <a:buNone/>
            </a:pPr>
            <a:r>
              <a:rPr lang="el-GR" sz="1700" b="1" dirty="0"/>
              <a:t>5.3.5. Χρήση νερού και </a:t>
            </a:r>
            <a:r>
              <a:rPr lang="el-GR" sz="1700" b="1" dirty="0" smtClean="0"/>
              <a:t>ενέργειας</a:t>
            </a:r>
          </a:p>
          <a:p>
            <a:pPr marL="0" indent="0">
              <a:buNone/>
            </a:pPr>
            <a:r>
              <a:rPr lang="el-GR" sz="1700" b="1" dirty="0"/>
              <a:t>5.3.6. Αέρια </a:t>
            </a:r>
            <a:r>
              <a:rPr lang="el-GR" sz="1700" b="1" dirty="0" smtClean="0"/>
              <a:t>απόβλητα</a:t>
            </a:r>
          </a:p>
          <a:p>
            <a:pPr marL="0" indent="0">
              <a:buNone/>
            </a:pPr>
            <a:r>
              <a:rPr lang="el-GR" sz="1600" i="1" u="sng" dirty="0"/>
              <a:t>5.3.6.1. Αέρια - Ατμοί </a:t>
            </a:r>
            <a:r>
              <a:rPr lang="el-GR" sz="1600" i="1" u="sng" dirty="0" smtClean="0"/>
              <a:t>– Αερολύματα</a:t>
            </a:r>
          </a:p>
          <a:p>
            <a:pPr marL="0" indent="0">
              <a:buNone/>
            </a:pPr>
            <a:r>
              <a:rPr lang="el-GR" sz="1600" i="1" u="sng" dirty="0"/>
              <a:t>5.3.6.2. </a:t>
            </a:r>
            <a:r>
              <a:rPr lang="el-GR" sz="1600" i="1" u="sng" dirty="0" smtClean="0"/>
              <a:t>Σωματίδια</a:t>
            </a:r>
          </a:p>
          <a:p>
            <a:pPr marL="0" indent="0">
              <a:buNone/>
            </a:pPr>
            <a:r>
              <a:rPr lang="el-GR" sz="1600" i="1" u="sng" dirty="0"/>
              <a:t>5.3.6.3. </a:t>
            </a:r>
            <a:r>
              <a:rPr lang="el-GR" sz="1600" i="1" u="sng" dirty="0" smtClean="0"/>
              <a:t>Καπνός</a:t>
            </a:r>
          </a:p>
          <a:p>
            <a:pPr marL="0" indent="0">
              <a:buNone/>
            </a:pPr>
            <a:r>
              <a:rPr lang="el-GR" sz="1600" i="1" u="sng" dirty="0" smtClean="0"/>
              <a:t>5.3.6.4</a:t>
            </a:r>
            <a:r>
              <a:rPr lang="el-GR" sz="1600" i="1" u="sng" dirty="0"/>
              <a:t>. </a:t>
            </a:r>
            <a:r>
              <a:rPr lang="el-GR" sz="1600" i="1" u="sng" dirty="0" smtClean="0"/>
              <a:t>Σκόνη</a:t>
            </a:r>
          </a:p>
          <a:p>
            <a:pPr marL="0" indent="0">
              <a:buNone/>
            </a:pPr>
            <a:endParaRPr lang="el-GR" sz="1700" b="1" dirty="0" smtClean="0"/>
          </a:p>
          <a:p>
            <a:pPr marL="0" indent="0">
              <a:buNone/>
            </a:pPr>
            <a:r>
              <a:rPr lang="el-GR" sz="1700" b="1" dirty="0" smtClean="0"/>
              <a:t>5.3.7</a:t>
            </a:r>
            <a:r>
              <a:rPr lang="el-GR" sz="1700" b="1" dirty="0"/>
              <a:t>. Υγρά </a:t>
            </a:r>
            <a:r>
              <a:rPr lang="el-GR" sz="1700" b="1" dirty="0" smtClean="0"/>
              <a:t>απόβλητα</a:t>
            </a:r>
          </a:p>
          <a:p>
            <a:pPr marL="0" indent="0">
              <a:buNone/>
            </a:pPr>
            <a:r>
              <a:rPr lang="el-GR" sz="1700" b="1" dirty="0"/>
              <a:t>5.3.8. Στερεά απόβλητα - Ιλύες - Τοξικά απόβλητα – </a:t>
            </a:r>
            <a:r>
              <a:rPr lang="el-GR" sz="1700" b="1" dirty="0" smtClean="0"/>
              <a:t>Απορρίμματα</a:t>
            </a:r>
          </a:p>
          <a:p>
            <a:pPr marL="0" indent="0">
              <a:buNone/>
            </a:pPr>
            <a:r>
              <a:rPr lang="el-GR" sz="1700" b="1" dirty="0"/>
              <a:t>5.3.9. </a:t>
            </a:r>
            <a:r>
              <a:rPr lang="el-GR" sz="1700" b="1" dirty="0" smtClean="0"/>
              <a:t>Θόρυβος</a:t>
            </a:r>
          </a:p>
          <a:p>
            <a:pPr marL="0" indent="0">
              <a:buNone/>
            </a:pPr>
            <a:r>
              <a:rPr lang="el-GR" sz="1700" b="1" dirty="0"/>
              <a:t>5.3.10. Άλλες </a:t>
            </a:r>
            <a:r>
              <a:rPr lang="el-GR" sz="1700" b="1" dirty="0" smtClean="0"/>
              <a:t>οχλήσεις (οσμές, δονήσεις κλπ.)</a:t>
            </a:r>
            <a:endParaRPr lang="el-GR" sz="1700" dirty="0"/>
          </a:p>
        </p:txBody>
      </p:sp>
    </p:spTree>
    <p:extLst>
      <p:ext uri="{BB962C8B-B14F-4D97-AF65-F5344CB8AC3E}">
        <p14:creationId xmlns:p14="http://schemas.microsoft.com/office/powerpoint/2010/main" val="2513575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l-GR" sz="3200" b="1" dirty="0"/>
              <a:t>ΠΡΟΔΙΑΓΡΑΦΕΣ ΜΕΛΕΤΩΝ ΠΕΡΙΒΑΛΛΟΝΤΙΚΩΝ ΕΠΙΠΤΩΣΕΩΝ ΕΡΓΩΝ Α1           συνχ....</a:t>
            </a:r>
            <a:endParaRPr lang="el-GR" sz="3200" dirty="0"/>
          </a:p>
        </p:txBody>
      </p:sp>
      <p:sp>
        <p:nvSpPr>
          <p:cNvPr id="3" name="Content Placeholder 2"/>
          <p:cNvSpPr>
            <a:spLocks noGrp="1"/>
          </p:cNvSpPr>
          <p:nvPr>
            <p:ph idx="1"/>
          </p:nvPr>
        </p:nvSpPr>
        <p:spPr>
          <a:xfrm>
            <a:off x="457200" y="1268760"/>
            <a:ext cx="8229600" cy="5472608"/>
          </a:xfrm>
        </p:spPr>
        <p:txBody>
          <a:bodyPr>
            <a:normAutofit/>
          </a:bodyPr>
          <a:lstStyle/>
          <a:p>
            <a:pPr marL="0" indent="0">
              <a:buNone/>
            </a:pPr>
            <a:r>
              <a:rPr lang="el-GR" sz="2200" b="1" dirty="0"/>
              <a:t>6. ΕΚΤΙΜΗΣΗ ΚΑΙ ΑΞΙΟΛΟΓΗΣΗ ΠΕΡΙΒΑΛΛΟΝΤΙΚΩΝ </a:t>
            </a:r>
            <a:r>
              <a:rPr lang="el-GR" sz="2200" b="1" dirty="0" smtClean="0"/>
              <a:t>ΕΠΙΠΤΩΣΕΩΝ</a:t>
            </a:r>
          </a:p>
          <a:p>
            <a:pPr marL="0" indent="0">
              <a:buNone/>
            </a:pPr>
            <a:endParaRPr lang="el-GR" sz="1900" b="1" dirty="0" smtClean="0"/>
          </a:p>
          <a:p>
            <a:pPr marL="0" indent="0">
              <a:buNone/>
            </a:pPr>
            <a:r>
              <a:rPr lang="el-GR" sz="1900" b="1" dirty="0" smtClean="0"/>
              <a:t>6.1</a:t>
            </a:r>
            <a:r>
              <a:rPr lang="el-GR" sz="1900" b="1" dirty="0"/>
              <a:t>. Οικολογικές επιπτώσεις </a:t>
            </a:r>
            <a:endParaRPr lang="el-GR" sz="1900" dirty="0"/>
          </a:p>
          <a:p>
            <a:pPr marL="0" indent="0">
              <a:buNone/>
            </a:pPr>
            <a:r>
              <a:rPr lang="el-GR" sz="1700" b="1" dirty="0"/>
              <a:t>6.1.1. </a:t>
            </a:r>
            <a:r>
              <a:rPr lang="el-GR" sz="1700" b="1" dirty="0" smtClean="0"/>
              <a:t>Ατμόσφαιρα</a:t>
            </a:r>
          </a:p>
          <a:p>
            <a:pPr marL="0" indent="0">
              <a:buNone/>
            </a:pPr>
            <a:r>
              <a:rPr lang="el-GR" sz="1700" b="1" dirty="0"/>
              <a:t>6.1.2. </a:t>
            </a:r>
            <a:r>
              <a:rPr lang="el-GR" sz="1700" b="1" dirty="0" smtClean="0"/>
              <a:t>Νερά</a:t>
            </a:r>
          </a:p>
          <a:p>
            <a:pPr marL="0" indent="0">
              <a:buNone/>
            </a:pPr>
            <a:r>
              <a:rPr lang="el-GR" sz="1700" b="1" dirty="0"/>
              <a:t>6.1.3. Μορφολογία </a:t>
            </a:r>
            <a:r>
              <a:rPr lang="el-GR" sz="1700" b="1" dirty="0" smtClean="0"/>
              <a:t>– Έδαφος</a:t>
            </a:r>
          </a:p>
          <a:p>
            <a:pPr marL="0" indent="0">
              <a:spcBef>
                <a:spcPts val="0"/>
              </a:spcBef>
              <a:buNone/>
            </a:pPr>
            <a:r>
              <a:rPr lang="el-GR" sz="1700" b="1" dirty="0"/>
              <a:t>6.1.4. Χλωρίδα – Πανίδα</a:t>
            </a:r>
            <a:r>
              <a:rPr lang="el-GR" sz="2400" b="1" dirty="0"/>
              <a:t> </a:t>
            </a:r>
            <a:r>
              <a:rPr lang="el-GR" sz="1400" dirty="0" smtClean="0"/>
              <a:t>Επίδραση </a:t>
            </a:r>
            <a:r>
              <a:rPr lang="el-GR" sz="1400" dirty="0"/>
              <a:t>των αερίων εκπομπών, των υγρών και στερεών αποβλήτων, στη χλωρίδα και πανίδα της περιοχής (χερσαία και υδρόβια), (βραχυχρόνια </a:t>
            </a:r>
            <a:r>
              <a:rPr lang="el-GR" sz="1400" dirty="0" smtClean="0"/>
              <a:t>&amp; </a:t>
            </a:r>
            <a:r>
              <a:rPr lang="el-GR" sz="1400" dirty="0"/>
              <a:t>μακροχρόνια). </a:t>
            </a:r>
            <a:endParaRPr lang="el-GR" sz="1400" dirty="0" smtClean="0"/>
          </a:p>
          <a:p>
            <a:pPr marL="0" indent="0">
              <a:spcBef>
                <a:spcPts val="0"/>
              </a:spcBef>
              <a:buNone/>
            </a:pPr>
            <a:endParaRPr lang="el-GR" sz="1400" dirty="0"/>
          </a:p>
          <a:p>
            <a:pPr marL="0" indent="0">
              <a:buNone/>
            </a:pPr>
            <a:r>
              <a:rPr lang="el-GR" sz="1900" b="1" dirty="0"/>
              <a:t>6.2. Επιπτώσεις από τους θορύβους </a:t>
            </a:r>
            <a:endParaRPr lang="el-GR" sz="1900" b="1" dirty="0" smtClean="0"/>
          </a:p>
          <a:p>
            <a:pPr marL="0" indent="0">
              <a:buNone/>
            </a:pPr>
            <a:endParaRPr lang="el-GR" sz="1900" dirty="0"/>
          </a:p>
          <a:p>
            <a:pPr marL="0" indent="0">
              <a:buNone/>
            </a:pPr>
            <a:r>
              <a:rPr lang="el-GR" sz="1900" b="1" dirty="0" smtClean="0"/>
              <a:t>6.3</a:t>
            </a:r>
            <a:r>
              <a:rPr lang="el-GR" sz="1900" b="1" dirty="0"/>
              <a:t>. Επιπτώσεις σε κρατικές εξυπηρετήσεις – </a:t>
            </a:r>
            <a:r>
              <a:rPr lang="el-GR" sz="1900" b="1" dirty="0" smtClean="0"/>
              <a:t>Δίκτυα</a:t>
            </a:r>
          </a:p>
          <a:p>
            <a:pPr marL="0" indent="0">
              <a:buNone/>
            </a:pPr>
            <a:endParaRPr lang="el-GR" sz="1900" b="1" dirty="0" smtClean="0"/>
          </a:p>
          <a:p>
            <a:pPr marL="0" indent="0">
              <a:buNone/>
            </a:pPr>
            <a:r>
              <a:rPr lang="el-GR" sz="1900" b="1" dirty="0"/>
              <a:t>6.4. Αξιολόγηση των περιβαλλοντικών </a:t>
            </a:r>
            <a:r>
              <a:rPr lang="el-GR" sz="1900" b="1" dirty="0" smtClean="0"/>
              <a:t>επιπτώσεων</a:t>
            </a:r>
            <a:r>
              <a:rPr lang="el-GR" sz="2000" dirty="0"/>
              <a:t> </a:t>
            </a:r>
            <a:r>
              <a:rPr lang="el-GR" sz="1400" dirty="0"/>
              <a:t>Τα συμπεράσματα από την ανάλυση και το σχολιασμό των επιπτώσεων των παραγράφων 6.1, 6.2 και 6.3 θα συγκεντρώνονται σε πίνακες ή μητρώα και θα αξιολογούνται ως προς την σημασία και το χαρακτήρα των επιπτώσεων (πχ. άμεσες-έμμεσες, θετικές-αρνητικές, βραχυχρόνιες-μακροχρόνιες, κλπ) </a:t>
            </a:r>
            <a:endParaRPr lang="el-GR" sz="1400" dirty="0" smtClean="0"/>
          </a:p>
          <a:p>
            <a:pPr marL="0" indent="0">
              <a:buNone/>
            </a:pPr>
            <a:endParaRPr lang="el-GR" sz="1400" dirty="0"/>
          </a:p>
        </p:txBody>
      </p:sp>
    </p:spTree>
    <p:extLst>
      <p:ext uri="{BB962C8B-B14F-4D97-AF65-F5344CB8AC3E}">
        <p14:creationId xmlns:p14="http://schemas.microsoft.com/office/powerpoint/2010/main" val="591581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576064"/>
          </a:xfrm>
        </p:spPr>
        <p:txBody>
          <a:bodyPr>
            <a:noAutofit/>
          </a:bodyPr>
          <a:lstStyle/>
          <a:p>
            <a:r>
              <a:rPr lang="el-GR" sz="2000" b="1" dirty="0"/>
              <a:t>ΠΡΟΔΙΑΓΡΑΦΕΣ ΜΕΛΕΤΩΝ ΠΕΡΙΒΑΛΛΟΝΤΙΚΩΝ ΕΠΙΠΤΩΣΕΩΝ ΕΡΓΩΝ Α1           </a:t>
            </a:r>
            <a:r>
              <a:rPr lang="el-GR" sz="1600" b="1" dirty="0"/>
              <a:t>συνχ....</a:t>
            </a:r>
            <a:endParaRPr lang="el-GR" sz="1600" dirty="0"/>
          </a:p>
        </p:txBody>
      </p:sp>
      <p:sp>
        <p:nvSpPr>
          <p:cNvPr id="3" name="Content Placeholder 2"/>
          <p:cNvSpPr>
            <a:spLocks noGrp="1"/>
          </p:cNvSpPr>
          <p:nvPr>
            <p:ph idx="1"/>
          </p:nvPr>
        </p:nvSpPr>
        <p:spPr>
          <a:xfrm>
            <a:off x="179512" y="620688"/>
            <a:ext cx="8856984" cy="6237312"/>
          </a:xfrm>
        </p:spPr>
        <p:txBody>
          <a:bodyPr>
            <a:normAutofit fontScale="55000" lnSpcReduction="20000"/>
          </a:bodyPr>
          <a:lstStyle/>
          <a:p>
            <a:pPr marL="0" indent="0">
              <a:buNone/>
            </a:pPr>
            <a:r>
              <a:rPr lang="el-GR" sz="3500" b="1" dirty="0"/>
              <a:t>7. </a:t>
            </a:r>
            <a:r>
              <a:rPr lang="el-GR" sz="3500" b="1" dirty="0" smtClean="0"/>
              <a:t>ΜΕΤΡΑ </a:t>
            </a:r>
            <a:r>
              <a:rPr lang="el-GR" sz="3500" b="1" dirty="0"/>
              <a:t>ΑΝΤΙΜΕΤΩΠΙΣΗΣ ΤΩΝ ΠΕΡΙΒΑΛΛΟΝΤΙΚΩΝ </a:t>
            </a:r>
            <a:r>
              <a:rPr lang="el-GR" sz="3500" b="1" dirty="0" smtClean="0"/>
              <a:t>ΕΠΙΠΤΩΣΕΩΝ</a:t>
            </a:r>
          </a:p>
          <a:p>
            <a:pPr marL="0" indent="0">
              <a:buNone/>
            </a:pPr>
            <a:endParaRPr lang="el-GR" sz="2200" b="1" dirty="0" smtClean="0"/>
          </a:p>
          <a:p>
            <a:pPr marL="0" indent="0">
              <a:buNone/>
            </a:pPr>
            <a:r>
              <a:rPr lang="el-GR" sz="1900" b="1" u="sng" dirty="0"/>
              <a:t>7.1. Αέρια </a:t>
            </a:r>
            <a:r>
              <a:rPr lang="el-GR" sz="1900" b="1" u="sng" dirty="0" smtClean="0"/>
              <a:t>απόβλητα</a:t>
            </a:r>
          </a:p>
          <a:p>
            <a:pPr marL="0" indent="0">
              <a:buNone/>
            </a:pPr>
            <a:r>
              <a:rPr lang="el-GR" sz="1800" dirty="0" smtClean="0"/>
              <a:t>- Μέτρα </a:t>
            </a:r>
            <a:r>
              <a:rPr lang="el-GR" sz="1800" dirty="0"/>
              <a:t>προστασίας. </a:t>
            </a:r>
          </a:p>
          <a:p>
            <a:pPr marL="0" indent="0">
              <a:buNone/>
            </a:pPr>
            <a:r>
              <a:rPr lang="el-GR" sz="1800" dirty="0"/>
              <a:t>- Εφικτές εναλλακτικές λύσεις ως προς τα μέτρα ελέγχου των αερίων αποβλήτων, πχ. επιλογή καυσίμων και μεθόδων που να περιορίζουν τις εκπομπές, ανακύκλωση αερίων, συστήματα επεξεργασίας αερίων εκπομπών, κλπ. </a:t>
            </a:r>
          </a:p>
          <a:p>
            <a:pPr marL="0" indent="0">
              <a:buNone/>
            </a:pPr>
            <a:r>
              <a:rPr lang="el-GR" sz="1800" dirty="0"/>
              <a:t>- Αποδόσεις των μέτρων ελέγχου και χαρακτηριστικά των αερίων εκπομπών μετά την επεξεργασία (ποιότητα και ποσότητα). </a:t>
            </a:r>
          </a:p>
          <a:p>
            <a:pPr marL="0" indent="0">
              <a:buNone/>
            </a:pPr>
            <a:r>
              <a:rPr lang="el-GR" sz="1800" dirty="0"/>
              <a:t>- Πλήρη τεχνικά χαρακτηριστικά και υπολογισμοί των συστημάτων αντιρρύπανσης</a:t>
            </a:r>
            <a:endParaRPr lang="el-GR" sz="1800" b="1" dirty="0" smtClean="0"/>
          </a:p>
          <a:p>
            <a:pPr marL="0" indent="0">
              <a:buNone/>
            </a:pPr>
            <a:endParaRPr lang="el-GR" sz="1900" b="1" dirty="0" smtClean="0"/>
          </a:p>
          <a:p>
            <a:pPr marL="0" indent="0">
              <a:buNone/>
            </a:pPr>
            <a:r>
              <a:rPr lang="el-GR" sz="1900" b="1" u="sng" dirty="0"/>
              <a:t>7.2. Υγρά </a:t>
            </a:r>
            <a:r>
              <a:rPr lang="el-GR" sz="1900" b="1" u="sng" dirty="0" smtClean="0"/>
              <a:t>απόβλητα</a:t>
            </a:r>
          </a:p>
          <a:p>
            <a:pPr marL="0" indent="0">
              <a:buNone/>
            </a:pPr>
            <a:r>
              <a:rPr lang="el-GR" sz="1800" dirty="0" smtClean="0"/>
              <a:t>- Μέτρα </a:t>
            </a:r>
            <a:r>
              <a:rPr lang="el-GR" sz="1800" dirty="0"/>
              <a:t>Προστασίας. </a:t>
            </a:r>
          </a:p>
          <a:p>
            <a:pPr marL="0" indent="0">
              <a:buNone/>
            </a:pPr>
            <a:r>
              <a:rPr lang="el-GR" sz="1800" dirty="0"/>
              <a:t>- Εφικτές εναλλακτικές λύσεις ως προς τα μέτρα ελέγχου των υγρών αποβλήτων (πχ. επιλογή μεθόδων παραγωγής που να περιορίζουν την κατανάλωση ή την ρύπανση των νερών, επιλογή νερών παραγωγικής διαδικασίας, χώρων υγιεινής και βρόχινων νερών). </a:t>
            </a:r>
          </a:p>
          <a:p>
            <a:pPr marL="0" indent="0">
              <a:buNone/>
            </a:pPr>
            <a:r>
              <a:rPr lang="el-GR" sz="1800" dirty="0" smtClean="0"/>
              <a:t>- Πρόληψη </a:t>
            </a:r>
            <a:r>
              <a:rPr lang="el-GR" sz="1800" dirty="0"/>
              <a:t>των συμπτωματικών ρυπάνσεων στο επίπεδο της παραγωγής όπως πχ. με λεκάνες κατακράτησης, αυτόματα συστήματα ελέγχου ροής υγρών, </a:t>
            </a:r>
            <a:endParaRPr lang="el-GR" sz="1800" dirty="0" smtClean="0"/>
          </a:p>
          <a:p>
            <a:pPr marL="0" indent="0">
              <a:buNone/>
            </a:pPr>
            <a:r>
              <a:rPr lang="el-GR" sz="1800" dirty="0" smtClean="0"/>
              <a:t>- Αποδόσεις </a:t>
            </a:r>
            <a:r>
              <a:rPr lang="el-GR" sz="1800" dirty="0"/>
              <a:t>των μέτρων ελέγχου και παράμετροι ποιότητας των υγρών αποβλήτων μετά την επεξεργασία (ποιότητα και ποσότητα εκφρασμένες σε μονάδες Kg ανά παραγόμενη μονάδα, σε mg/l, g/ώρα ή Kg/ώρα). </a:t>
            </a:r>
          </a:p>
          <a:p>
            <a:pPr marL="0" indent="0">
              <a:buNone/>
            </a:pPr>
            <a:r>
              <a:rPr lang="el-GR" sz="1800" dirty="0"/>
              <a:t>- Πλήρη τεχνικά χαρακτηριστικά και υπολογισμοί των συστημάτων αντιρρύπανσης. </a:t>
            </a:r>
          </a:p>
          <a:p>
            <a:pPr marL="0" indent="0">
              <a:buNone/>
            </a:pPr>
            <a:r>
              <a:rPr lang="el-GR" sz="1800" dirty="0"/>
              <a:t>- Στοιχεία για την ανακύκλωση των υγρών αποβλήτων.</a:t>
            </a:r>
            <a:endParaRPr lang="el-GR" sz="1900" b="1" dirty="0" smtClean="0"/>
          </a:p>
          <a:p>
            <a:pPr marL="0" indent="0">
              <a:buNone/>
            </a:pPr>
            <a:endParaRPr lang="el-GR" sz="1900" b="1" dirty="0" smtClean="0"/>
          </a:p>
          <a:p>
            <a:pPr marL="0" indent="0">
              <a:buNone/>
            </a:pPr>
            <a:r>
              <a:rPr lang="el-GR" sz="1900" b="1" u="sng" dirty="0"/>
              <a:t>7.3. Στερεά απόβλητα - Ιλύες - Τοξικά απόβλητα – </a:t>
            </a:r>
            <a:r>
              <a:rPr lang="el-GR" sz="1900" b="1" u="sng" dirty="0" smtClean="0"/>
              <a:t>Απορρίμματα</a:t>
            </a:r>
          </a:p>
          <a:p>
            <a:pPr marL="0" indent="0">
              <a:buNone/>
            </a:pPr>
            <a:r>
              <a:rPr lang="el-GR" sz="1800" dirty="0" smtClean="0"/>
              <a:t>- Μέτρα </a:t>
            </a:r>
            <a:r>
              <a:rPr lang="el-GR" sz="1800" dirty="0"/>
              <a:t>προστασίας. </a:t>
            </a:r>
          </a:p>
          <a:p>
            <a:pPr marL="0" indent="0">
              <a:buNone/>
            </a:pPr>
            <a:r>
              <a:rPr lang="el-GR" sz="1800" dirty="0"/>
              <a:t>- Εφικτές εναλλακτικές λύσεις διάθεσής τους (πχ. έδαφος, θάλασσα, υπογείως, ανακύκλωση, κλπ). </a:t>
            </a:r>
          </a:p>
          <a:p>
            <a:pPr marL="0" indent="0">
              <a:buNone/>
            </a:pPr>
            <a:r>
              <a:rPr lang="el-GR" sz="1800" dirty="0"/>
              <a:t>- Χαρακτηριστικά διάθεσης (τρόπος μεταφοράς, θέση διάθεσης, μέθοδος διάθεσης ή ανακύκλωσης) για κάθε λύση.Μελέτες Περιβαλλοντικών Επιπτώσεων Νίκος Δεπούντης (MSc, PhD, FGS) 28 </a:t>
            </a:r>
          </a:p>
          <a:p>
            <a:pPr marL="0" indent="0">
              <a:buNone/>
            </a:pPr>
            <a:r>
              <a:rPr lang="el-GR" sz="1800" dirty="0"/>
              <a:t>- Μέτρα περιορισμού των στερεών αποβλήτων και απορριμμάτων (πχ. επιλογή μεθόδων που να περιορίζουν την παραγωγή τους, διαχωρισμός των απορριμμάτων τα οποία μπορούν να επαναχρησιμοποιηθούν). </a:t>
            </a:r>
          </a:p>
          <a:p>
            <a:pPr marL="0" indent="0">
              <a:buNone/>
            </a:pPr>
            <a:r>
              <a:rPr lang="el-GR" sz="1800" dirty="0"/>
              <a:t>- Πλήρη τεχνικά χαρακτηριστικά και υπολογισμοί των συστημάτων αντιρρύπανσης.</a:t>
            </a:r>
            <a:endParaRPr lang="el-GR" sz="1800" b="1" dirty="0" smtClean="0"/>
          </a:p>
          <a:p>
            <a:pPr marL="0" indent="0">
              <a:buNone/>
            </a:pPr>
            <a:endParaRPr lang="el-GR" sz="1800" b="1" dirty="0" smtClean="0"/>
          </a:p>
          <a:p>
            <a:pPr marL="0" indent="0">
              <a:buNone/>
            </a:pPr>
            <a:r>
              <a:rPr lang="el-GR" sz="1900" b="1" u="sng" dirty="0"/>
              <a:t>7.4. </a:t>
            </a:r>
            <a:r>
              <a:rPr lang="el-GR" sz="1900" b="1" u="sng" dirty="0" smtClean="0"/>
              <a:t>Θόρυβος</a:t>
            </a:r>
            <a:r>
              <a:rPr lang="el-GR" sz="2000" u="sng" dirty="0"/>
              <a:t> </a:t>
            </a:r>
            <a:endParaRPr lang="el-GR" sz="2000" u="sng" dirty="0" smtClean="0"/>
          </a:p>
          <a:p>
            <a:pPr marL="0" indent="0">
              <a:buNone/>
            </a:pPr>
            <a:r>
              <a:rPr lang="el-GR" sz="1800" dirty="0" smtClean="0"/>
              <a:t>Μέτρα </a:t>
            </a:r>
            <a:r>
              <a:rPr lang="el-GR" sz="1800" dirty="0"/>
              <a:t>προστασίας από το θόρυβο. </a:t>
            </a:r>
          </a:p>
          <a:p>
            <a:pPr marL="0" indent="0">
              <a:buNone/>
            </a:pPr>
            <a:r>
              <a:rPr lang="el-GR" sz="1800" dirty="0"/>
              <a:t>- Προβλεπόμενα μέτρα ελέγχου του θορύβου, πχ. πρόληψη των θορύβων στην πηγή (επιλογή μηχανών), σύστημα χρησιμοποιούμενων συσκευών για την ηχητική μόνωση (επικάλυψη, αντικραδασμικά υπόβαθρα, διαγράμματα, τοίχοι). </a:t>
            </a:r>
          </a:p>
          <a:p>
            <a:pPr marL="0" indent="0">
              <a:buNone/>
            </a:pPr>
            <a:r>
              <a:rPr lang="el-GR" sz="1800" dirty="0"/>
              <a:t>- Απόδοση των μέτρων ελέγχου. </a:t>
            </a:r>
          </a:p>
          <a:p>
            <a:pPr marL="0" indent="0">
              <a:buNone/>
            </a:pPr>
            <a:r>
              <a:rPr lang="el-GR" sz="1800" dirty="0"/>
              <a:t>- Πλήρη τεχνικά χαρακτηριστικά και υπολογισμοί των συστημάτων αντιρρύπανσης </a:t>
            </a:r>
            <a:endParaRPr lang="el-GR" sz="1800" b="1" dirty="0" smtClean="0"/>
          </a:p>
          <a:p>
            <a:pPr marL="0" indent="0">
              <a:buNone/>
            </a:pPr>
            <a:endParaRPr lang="el-GR" sz="1900" b="1" dirty="0" smtClean="0"/>
          </a:p>
          <a:p>
            <a:pPr marL="0" indent="0">
              <a:buNone/>
            </a:pPr>
            <a:r>
              <a:rPr lang="el-GR" sz="1900" b="1" u="sng" dirty="0"/>
              <a:t>7.5. Πρόγραμμα παρακολούθησης των περιβαλλοντικών </a:t>
            </a:r>
            <a:r>
              <a:rPr lang="el-GR" sz="1900" b="1" u="sng" dirty="0" smtClean="0"/>
              <a:t>επιπτώσεων</a:t>
            </a:r>
          </a:p>
          <a:p>
            <a:pPr marL="0" indent="0">
              <a:buNone/>
            </a:pPr>
            <a:r>
              <a:rPr lang="el-GR" sz="1800" dirty="0"/>
              <a:t>Π</a:t>
            </a:r>
            <a:r>
              <a:rPr lang="el-GR" sz="1800" dirty="0" smtClean="0"/>
              <a:t>εριγράφονται </a:t>
            </a:r>
            <a:r>
              <a:rPr lang="el-GR" sz="1800" dirty="0"/>
              <a:t>τα προγράμματα που απαιτούνται για την παρακολούθηση: </a:t>
            </a:r>
          </a:p>
          <a:p>
            <a:pPr marL="0" indent="0">
              <a:buNone/>
            </a:pPr>
            <a:r>
              <a:rPr lang="el-GR" sz="1800" dirty="0"/>
              <a:t>α) Των περιβαλλοντικών επιπτώσεων στο ευρύτερο περιβάλλον (monitoring). </a:t>
            </a:r>
          </a:p>
          <a:p>
            <a:pPr marL="0" indent="0">
              <a:buNone/>
            </a:pPr>
            <a:r>
              <a:rPr lang="el-GR" sz="1800" dirty="0"/>
              <a:t>β) Της απόδοσης των μέτρων προστασίας καθώς και της ποιότητας των παραγομένων αποβλήτων κατά την λειτουργία της εγκατάστασης (monitoring).</a:t>
            </a:r>
          </a:p>
        </p:txBody>
      </p:sp>
    </p:spTree>
    <p:extLst>
      <p:ext uri="{BB962C8B-B14F-4D97-AF65-F5344CB8AC3E}">
        <p14:creationId xmlns:p14="http://schemas.microsoft.com/office/powerpoint/2010/main" val="247267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2136339"/>
            <a:ext cx="6192688" cy="3970318"/>
          </a:xfrm>
          <a:prstGeom prst="rect">
            <a:avLst/>
          </a:prstGeom>
        </p:spPr>
        <p:txBody>
          <a:bodyPr wrap="square">
            <a:spAutoFit/>
          </a:bodyPr>
          <a:lstStyle/>
          <a:p>
            <a:pPr marL="285750" indent="-285750">
              <a:buFont typeface="Arial" pitchFamily="34" charset="0"/>
              <a:buChar char="•"/>
            </a:pPr>
            <a:r>
              <a:rPr lang="el-GR" b="1" dirty="0"/>
              <a:t>Προστασία </a:t>
            </a:r>
            <a:r>
              <a:rPr lang="el-GR" b="1" dirty="0" smtClean="0"/>
              <a:t>περιβάλλοντος</a:t>
            </a:r>
          </a:p>
          <a:p>
            <a:pPr marL="285750" indent="-285750">
              <a:buFont typeface="Arial" pitchFamily="34" charset="0"/>
              <a:buChar char="•"/>
            </a:pPr>
            <a:endParaRPr lang="el-GR" dirty="0"/>
          </a:p>
          <a:p>
            <a:pPr marL="285750" indent="-285750">
              <a:buFont typeface="Arial" pitchFamily="34" charset="0"/>
              <a:buChar char="•"/>
            </a:pPr>
            <a:r>
              <a:rPr lang="el-GR" b="1" dirty="0"/>
              <a:t>Τήρηση νομοθεσίας – Εθνικής, </a:t>
            </a:r>
            <a:r>
              <a:rPr lang="el-GR" b="1" dirty="0" smtClean="0"/>
              <a:t>Κοινοτικής</a:t>
            </a:r>
          </a:p>
          <a:p>
            <a:pPr marL="285750" indent="-285750">
              <a:buFont typeface="Arial" pitchFamily="34" charset="0"/>
              <a:buChar char="•"/>
            </a:pPr>
            <a:endParaRPr lang="el-GR" dirty="0"/>
          </a:p>
          <a:p>
            <a:pPr marL="285750" indent="-285750">
              <a:buFont typeface="Arial" pitchFamily="34" charset="0"/>
              <a:buChar char="•"/>
            </a:pPr>
            <a:r>
              <a:rPr lang="el-GR" b="1" dirty="0"/>
              <a:t>Χωροθέτηση έργων – κατασκευή </a:t>
            </a:r>
            <a:r>
              <a:rPr lang="el-GR" b="1" dirty="0" smtClean="0"/>
              <a:t>έργων</a:t>
            </a:r>
          </a:p>
          <a:p>
            <a:pPr marL="285750" indent="-285750">
              <a:buFont typeface="Arial" pitchFamily="34" charset="0"/>
              <a:buChar char="•"/>
            </a:pPr>
            <a:endParaRPr lang="el-GR" dirty="0"/>
          </a:p>
          <a:p>
            <a:pPr marL="285750" indent="-285750">
              <a:buFont typeface="Arial" pitchFamily="34" charset="0"/>
              <a:buChar char="•"/>
            </a:pPr>
            <a:r>
              <a:rPr lang="el-GR" b="1" dirty="0"/>
              <a:t>Αδειοδότηση </a:t>
            </a:r>
            <a:r>
              <a:rPr lang="el-GR" b="1" dirty="0" smtClean="0"/>
              <a:t>επιχειρήσεων</a:t>
            </a:r>
          </a:p>
          <a:p>
            <a:pPr marL="285750" indent="-285750">
              <a:buFont typeface="Arial" pitchFamily="34" charset="0"/>
              <a:buChar char="•"/>
            </a:pPr>
            <a:endParaRPr lang="el-GR" dirty="0"/>
          </a:p>
          <a:p>
            <a:pPr marL="285750" indent="-285750">
              <a:buFont typeface="Arial" pitchFamily="34" charset="0"/>
              <a:buChar char="•"/>
            </a:pPr>
            <a:r>
              <a:rPr lang="el-GR" b="1" dirty="0"/>
              <a:t>Τήρηση όρων κατά τη λειτουργία της επιχείρησης / δραστηριότητας / </a:t>
            </a:r>
            <a:r>
              <a:rPr lang="el-GR" b="1" dirty="0" smtClean="0"/>
              <a:t>έργου</a:t>
            </a:r>
          </a:p>
          <a:p>
            <a:pPr marL="285750" indent="-285750">
              <a:buFont typeface="Arial" pitchFamily="34" charset="0"/>
              <a:buChar char="•"/>
            </a:pPr>
            <a:endParaRPr lang="el-GR" dirty="0"/>
          </a:p>
          <a:p>
            <a:pPr marL="285750" indent="-285750">
              <a:buFont typeface="Arial" pitchFamily="34" charset="0"/>
              <a:buChar char="•"/>
            </a:pPr>
            <a:r>
              <a:rPr lang="el-GR" b="1" dirty="0"/>
              <a:t>Παρακολούθηση της τήρησης των όρων από την </a:t>
            </a:r>
            <a:r>
              <a:rPr lang="el-GR" b="1" dirty="0" smtClean="0"/>
              <a:t>πολιτεία</a:t>
            </a:r>
          </a:p>
          <a:p>
            <a:pPr marL="285750" indent="-285750">
              <a:buFont typeface="Arial" pitchFamily="34" charset="0"/>
              <a:buChar char="•"/>
            </a:pPr>
            <a:endParaRPr lang="el-GR" dirty="0"/>
          </a:p>
          <a:p>
            <a:pPr marL="285750" indent="-285750">
              <a:buFont typeface="Arial" pitchFamily="34" charset="0"/>
              <a:buChar char="•"/>
            </a:pPr>
            <a:r>
              <a:rPr lang="el-GR" b="1" dirty="0"/>
              <a:t>Μηχανισμοί ελέγχου</a:t>
            </a:r>
            <a:endParaRPr lang="el-GR" dirty="0"/>
          </a:p>
        </p:txBody>
      </p:sp>
      <p:sp>
        <p:nvSpPr>
          <p:cNvPr id="4" name="TextBox 3"/>
          <p:cNvSpPr txBox="1"/>
          <p:nvPr/>
        </p:nvSpPr>
        <p:spPr>
          <a:xfrm>
            <a:off x="683568" y="332656"/>
            <a:ext cx="7704856" cy="1077218"/>
          </a:xfrm>
          <a:prstGeom prst="rect">
            <a:avLst/>
          </a:prstGeom>
          <a:noFill/>
        </p:spPr>
        <p:txBody>
          <a:bodyPr wrap="square" rtlCol="0">
            <a:spAutoFit/>
          </a:bodyPr>
          <a:lstStyle/>
          <a:p>
            <a:pPr algn="ctr"/>
            <a:r>
              <a:rPr lang="el-GR" sz="3200" dirty="0" smtClean="0">
                <a:solidFill>
                  <a:srgbClr val="FF0000"/>
                </a:solidFill>
              </a:rPr>
              <a:t>Γιατί χρειάζεται η Μελέτη Περιβαλλοντικών Επιπτώσεων ??</a:t>
            </a:r>
            <a:endParaRPr lang="el-GR" sz="3200" dirty="0">
              <a:solidFill>
                <a:srgbClr val="FF0000"/>
              </a:solidFill>
            </a:endParaRPr>
          </a:p>
        </p:txBody>
      </p:sp>
    </p:spTree>
    <p:extLst>
      <p:ext uri="{BB962C8B-B14F-4D97-AF65-F5344CB8AC3E}">
        <p14:creationId xmlns:p14="http://schemas.microsoft.com/office/powerpoint/2010/main" val="920127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31750"/>
            <a:ext cx="9324976" cy="679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35696" y="116632"/>
            <a:ext cx="432048" cy="369332"/>
          </a:xfrm>
          <a:prstGeom prst="rect">
            <a:avLst/>
          </a:prstGeom>
          <a:solidFill>
            <a:schemeClr val="tx2">
              <a:lumMod val="40000"/>
              <a:lumOff val="60000"/>
            </a:schemeClr>
          </a:solidFill>
        </p:spPr>
        <p:txBody>
          <a:bodyPr wrap="square" rtlCol="0">
            <a:spAutoFit/>
          </a:bodyPr>
          <a:lstStyle/>
          <a:p>
            <a:endParaRPr lang="el-GR" dirty="0"/>
          </a:p>
        </p:txBody>
      </p:sp>
    </p:spTree>
    <p:extLst>
      <p:ext uri="{BB962C8B-B14F-4D97-AF65-F5344CB8AC3E}">
        <p14:creationId xmlns:p14="http://schemas.microsoft.com/office/powerpoint/2010/main" val="149627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23838"/>
            <a:ext cx="864870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367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57150"/>
            <a:ext cx="9193213"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0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0" y="1052736"/>
            <a:ext cx="8883435" cy="464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683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036496" cy="778098"/>
          </a:xfrm>
        </p:spPr>
        <p:txBody>
          <a:bodyPr>
            <a:normAutofit fontScale="90000"/>
          </a:bodyPr>
          <a:lstStyle/>
          <a:p>
            <a:r>
              <a:rPr lang="el-GR" sz="3200" b="1" dirty="0"/>
              <a:t>ΠΡΟΔΙΑΓΡΑΦΕΣ ΕΙΔΙΚΩΝ ΠΕΡΙΒΑΛΛΟΝΤΙΚΩΝ ΜΕΛΕΤΩΝ </a:t>
            </a:r>
            <a:r>
              <a:rPr lang="el-GR" sz="3200" dirty="0"/>
              <a:t/>
            </a:r>
            <a:br>
              <a:rPr lang="el-GR" sz="3200" dirty="0"/>
            </a:br>
            <a:endParaRPr lang="el-GR" sz="3200" dirty="0"/>
          </a:p>
        </p:txBody>
      </p:sp>
      <p:sp>
        <p:nvSpPr>
          <p:cNvPr id="3" name="Content Placeholder 2"/>
          <p:cNvSpPr>
            <a:spLocks noGrp="1"/>
          </p:cNvSpPr>
          <p:nvPr>
            <p:ph idx="1"/>
          </p:nvPr>
        </p:nvSpPr>
        <p:spPr>
          <a:xfrm>
            <a:off x="251520" y="692696"/>
            <a:ext cx="8435280" cy="5832648"/>
          </a:xfrm>
        </p:spPr>
        <p:txBody>
          <a:bodyPr>
            <a:normAutofit fontScale="92500" lnSpcReduction="10000"/>
          </a:bodyPr>
          <a:lstStyle/>
          <a:p>
            <a:pPr marL="0" indent="0">
              <a:buNone/>
            </a:pPr>
            <a:r>
              <a:rPr lang="el-GR" sz="2000" b="1" dirty="0" smtClean="0"/>
              <a:t>ΟΡΙΣΜΟΣ </a:t>
            </a:r>
            <a:r>
              <a:rPr lang="el-GR" sz="2000" b="1" dirty="0"/>
              <a:t>ΚΑΙ ΣΚΟΠΟΣ ΤΗΣ ΕΙΔΙΚΗΣ ΠΕΡΙΒΑΛΛΟΝΤΙΚΗΣ </a:t>
            </a:r>
            <a:r>
              <a:rPr lang="el-GR" sz="2000" b="1" dirty="0" smtClean="0"/>
              <a:t>ΜΕΛΕΤΗΣ</a:t>
            </a:r>
          </a:p>
          <a:p>
            <a:pPr marL="0" indent="0">
              <a:buNone/>
            </a:pPr>
            <a:r>
              <a:rPr lang="el-GR" sz="2000" b="1" dirty="0"/>
              <a:t>Ειδική Περιβαλλοντική Μελέτη (Ε.Π.Μ.) </a:t>
            </a:r>
            <a:r>
              <a:rPr lang="el-GR" sz="2000" dirty="0"/>
              <a:t>καλείται κάθε επιστημονική εργασία και έρευνα της οποίας το περιεχόμενο καθορίζεται σύμφωνα με τις ισχύουσες προδιαγραφές ή κατά περίπτωση, ανάλογα με το προστατευετέο αντικείμενο, με τις προδιαγραφές που απαιτούνται για την </a:t>
            </a:r>
            <a:r>
              <a:rPr lang="el-GR" sz="2000" dirty="0" smtClean="0"/>
              <a:t>:</a:t>
            </a:r>
          </a:p>
          <a:p>
            <a:pPr marL="0" indent="0">
              <a:buNone/>
            </a:pPr>
            <a:endParaRPr lang="el-GR" sz="2000" dirty="0" smtClean="0"/>
          </a:p>
          <a:p>
            <a:r>
              <a:rPr lang="el-GR" sz="2000" dirty="0" smtClean="0"/>
              <a:t>τεκμηρίωση </a:t>
            </a:r>
            <a:r>
              <a:rPr lang="el-GR" sz="2000" dirty="0"/>
              <a:t>της σημασίας του προστατευτέου αντικειμένου, της ένταξης του σε μία από τις κατηγορίες του άρθρου 18 του Ν.1650/1986 (Περιοχές απόλυτης προστασίας της φύσης, Περιοχές προστασίας της φύσης, Εθνικά Πάρκα, Προστατευόμενοι φυσικοί σχηματισμοί, τοπία και στοιχεία του τοπίου, Περιοχές οικοανάπτυξης) </a:t>
            </a:r>
            <a:endParaRPr lang="el-GR" sz="2000" dirty="0" smtClean="0"/>
          </a:p>
          <a:p>
            <a:endParaRPr lang="el-GR" sz="2000" dirty="0" smtClean="0"/>
          </a:p>
          <a:p>
            <a:r>
              <a:rPr lang="el-GR" sz="2000" dirty="0"/>
              <a:t>στη διατύπωση προτάσεων μέτρων προστασίας ή και διαχείρισης του προστατευτέου αντικειμένου ή και της ευρύτερης περιοχής και </a:t>
            </a:r>
            <a:endParaRPr lang="el-GR" sz="2000" dirty="0" smtClean="0"/>
          </a:p>
          <a:p>
            <a:endParaRPr lang="el-GR" sz="2000" dirty="0"/>
          </a:p>
          <a:p>
            <a:r>
              <a:rPr lang="el-GR" sz="2000" dirty="0" smtClean="0"/>
              <a:t>της </a:t>
            </a:r>
            <a:r>
              <a:rPr lang="el-GR" sz="2000" dirty="0"/>
              <a:t>σκοπιμότητας των προτεινόμενων έργων προστασίας. </a:t>
            </a:r>
            <a:endParaRPr lang="el-GR" sz="2000" dirty="0" smtClean="0"/>
          </a:p>
          <a:p>
            <a:endParaRPr lang="el-GR" sz="2000" dirty="0"/>
          </a:p>
          <a:p>
            <a:pPr marL="0" indent="0">
              <a:buNone/>
            </a:pPr>
            <a:r>
              <a:rPr lang="el-GR" sz="2000" dirty="0" smtClean="0"/>
              <a:t>Η </a:t>
            </a:r>
            <a:r>
              <a:rPr lang="el-GR" sz="2000" dirty="0"/>
              <a:t>επιλογή των προδιαγραφών κάθε Ε.Π.Μ. πραγματοποιείται από το φορέα ανάθεσης ή και κατάρτισης της (Δημόσιο, Ν.Π.Δ.Δ., Ο.Τ.Α., Δημόσιες Επιχειρήσεις, Ν.Π.Ι.Δ., κλπ)</a:t>
            </a:r>
          </a:p>
        </p:txBody>
      </p:sp>
    </p:spTree>
    <p:extLst>
      <p:ext uri="{BB962C8B-B14F-4D97-AF65-F5344CB8AC3E}">
        <p14:creationId xmlns:p14="http://schemas.microsoft.com/office/powerpoint/2010/main" val="3547587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b="1" dirty="0" smtClean="0"/>
              <a:t>ΠΡΟΣΤΑΤΕΥΤΕΑ </a:t>
            </a:r>
            <a:r>
              <a:rPr lang="el-GR" b="1" dirty="0"/>
              <a:t>ΑΝΤΙΚΕΙΜΕΝΑ </a:t>
            </a:r>
            <a:r>
              <a:rPr lang="el-GR" dirty="0"/>
              <a:t/>
            </a:r>
            <a:br>
              <a:rPr lang="el-GR" dirty="0"/>
            </a:br>
            <a:endParaRPr lang="el-GR" dirty="0"/>
          </a:p>
        </p:txBody>
      </p:sp>
      <p:sp>
        <p:nvSpPr>
          <p:cNvPr id="3" name="Content Placeholder 2"/>
          <p:cNvSpPr>
            <a:spLocks noGrp="1"/>
          </p:cNvSpPr>
          <p:nvPr>
            <p:ph idx="1"/>
          </p:nvPr>
        </p:nvSpPr>
        <p:spPr>
          <a:xfrm>
            <a:off x="457200" y="692696"/>
            <a:ext cx="8229600" cy="6165304"/>
          </a:xfrm>
        </p:spPr>
        <p:txBody>
          <a:bodyPr>
            <a:normAutofit fontScale="62500" lnSpcReduction="20000"/>
          </a:bodyPr>
          <a:lstStyle/>
          <a:p>
            <a:pPr marL="0" indent="0">
              <a:buNone/>
            </a:pPr>
            <a:endParaRPr lang="el-GR" b="1" dirty="0" smtClean="0"/>
          </a:p>
          <a:p>
            <a:pPr marL="0" indent="0">
              <a:buNone/>
            </a:pPr>
            <a:r>
              <a:rPr lang="el-GR" b="1" dirty="0" smtClean="0"/>
              <a:t>Τα </a:t>
            </a:r>
            <a:r>
              <a:rPr lang="el-GR" b="1" dirty="0"/>
              <a:t>κριτήρια χαρακτηρισμού των κατηγοριών προστατευτέων αντικειμένων είναι: </a:t>
            </a:r>
            <a:endParaRPr lang="el-GR" b="1" dirty="0" smtClean="0"/>
          </a:p>
          <a:p>
            <a:pPr marL="0" indent="0">
              <a:buNone/>
            </a:pPr>
            <a:endParaRPr lang="el-GR" dirty="0"/>
          </a:p>
          <a:p>
            <a:pPr marL="0" indent="0">
              <a:buNone/>
            </a:pPr>
            <a:r>
              <a:rPr lang="el-GR" u="sng" dirty="0"/>
              <a:t>1. Περιοχές απόλυτης προστασίας της φύσης </a:t>
            </a:r>
            <a:r>
              <a:rPr lang="el-GR" dirty="0"/>
              <a:t>χαρακτηρίζονται εκτάσεις με </a:t>
            </a:r>
            <a:r>
              <a:rPr lang="el-GR" u="sng" dirty="0">
                <a:solidFill>
                  <a:srgbClr val="FF0000"/>
                </a:solidFill>
              </a:rPr>
              <a:t>εξαιρετικά ευαίσθητα οικοσυστήματα</a:t>
            </a:r>
            <a:r>
              <a:rPr lang="el-GR" dirty="0"/>
              <a:t>, βιότοποι ή οικότοποι σπάνιων ή απειλούμενων με εξαφάνιση ειδών της άγριας πανίδας. Στις περιοχές απόλυτης προστασίας της φύσης </a:t>
            </a:r>
            <a:r>
              <a:rPr lang="el-GR" dirty="0">
                <a:solidFill>
                  <a:srgbClr val="FF0000"/>
                </a:solidFill>
              </a:rPr>
              <a:t>απαγορεύεται κάθε δραστηριότητα</a:t>
            </a:r>
            <a:r>
              <a:rPr lang="el-GR" dirty="0"/>
              <a:t>. Κατ' εξαίρεση μπορεί να επιτρέπονται σύμφωνα με τις ειδικότερες ρυθμίσεις του οικείου κανονισμού η διεξαγωγή επιστημονικών ερευνών και η εκτέλεση εργασιών που αποσκοπούν στη διατήρηση των χαρακτηριστικών τους, εφόσον εξασφαλίζεται υψηλός βαθμός προστασίας. </a:t>
            </a:r>
            <a:endParaRPr lang="el-GR" dirty="0" smtClean="0"/>
          </a:p>
          <a:p>
            <a:pPr marL="0" indent="0">
              <a:buNone/>
            </a:pPr>
            <a:endParaRPr lang="el-GR" dirty="0"/>
          </a:p>
          <a:p>
            <a:pPr marL="0" indent="0">
              <a:buNone/>
            </a:pPr>
            <a:r>
              <a:rPr lang="el-GR" u="sng" dirty="0"/>
              <a:t>2. Περιοχές προστασίας της φύσης </a:t>
            </a:r>
            <a:r>
              <a:rPr lang="el-GR" dirty="0"/>
              <a:t>χαρακτηρίζονται εκτάσεις </a:t>
            </a:r>
            <a:r>
              <a:rPr lang="el-GR" u="sng" dirty="0">
                <a:solidFill>
                  <a:srgbClr val="FF0000"/>
                </a:solidFill>
              </a:rPr>
              <a:t>μεγάλης οικολογικής ή βιολογικής αξίας.</a:t>
            </a:r>
            <a:r>
              <a:rPr lang="el-GR" dirty="0"/>
              <a:t> Στις περιοχές αυτές προστατεύεται το φυσικό περιβάλλον από κάθε δραστηριότητα ή επέμβαση που είναι δυνατό να μεταβάλλει ή να αλλοιώσει τη φυσική κατάσταση, σύνθεση ή εξέλιξή του. Κατ' εξαίρεση μπορούν να επιτρέπονται σύμφωνα με τις ειδικότερες ρυθμίσεις του οικείου κανονισμού η εκτέλεση εργασιών, ερευνών και η </a:t>
            </a:r>
            <a:r>
              <a:rPr lang="el-GR" dirty="0">
                <a:solidFill>
                  <a:srgbClr val="FF0000"/>
                </a:solidFill>
              </a:rPr>
              <a:t>άσκηση ασχολιών και δραστηριοτήτων, κυρίως παραδοσιακών,</a:t>
            </a:r>
            <a:r>
              <a:rPr lang="el-GR" dirty="0"/>
              <a:t> εφόσον δεν έρχονται σε αντίθεση με τους σκοπούς προστασίας.</a:t>
            </a:r>
          </a:p>
        </p:txBody>
      </p:sp>
    </p:spTree>
    <p:extLst>
      <p:ext uri="{BB962C8B-B14F-4D97-AF65-F5344CB8AC3E}">
        <p14:creationId xmlns:p14="http://schemas.microsoft.com/office/powerpoint/2010/main" val="84076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b="1" dirty="0" smtClean="0"/>
              <a:t>ΠΡΟΣΤΑΤΕΥΤΕΑ </a:t>
            </a:r>
            <a:r>
              <a:rPr lang="el-GR" b="1" dirty="0"/>
              <a:t>ΑΝΤΙΚΕΙΜΕΝΑ </a:t>
            </a:r>
            <a:r>
              <a:rPr lang="el-GR" sz="2000" b="1" dirty="0" smtClean="0"/>
              <a:t>συνχ..</a:t>
            </a:r>
            <a:r>
              <a:rPr lang="el-GR" sz="2000" dirty="0"/>
              <a:t/>
            </a:r>
            <a:br>
              <a:rPr lang="el-GR" sz="2000" dirty="0"/>
            </a:br>
            <a:endParaRPr lang="el-GR" sz="2000" dirty="0"/>
          </a:p>
        </p:txBody>
      </p:sp>
      <p:sp>
        <p:nvSpPr>
          <p:cNvPr id="3" name="Content Placeholder 2"/>
          <p:cNvSpPr>
            <a:spLocks noGrp="1"/>
          </p:cNvSpPr>
          <p:nvPr>
            <p:ph idx="1"/>
          </p:nvPr>
        </p:nvSpPr>
        <p:spPr>
          <a:xfrm>
            <a:off x="457200" y="764704"/>
            <a:ext cx="8229600" cy="6048672"/>
          </a:xfrm>
        </p:spPr>
        <p:txBody>
          <a:bodyPr>
            <a:normAutofit fontScale="47500" lnSpcReduction="20000"/>
          </a:bodyPr>
          <a:lstStyle/>
          <a:p>
            <a:pPr marL="0" indent="0">
              <a:buNone/>
            </a:pPr>
            <a:r>
              <a:rPr lang="el-GR" u="sng" dirty="0"/>
              <a:t>3. Εθνικά πάρκα </a:t>
            </a:r>
            <a:r>
              <a:rPr lang="el-GR" dirty="0"/>
              <a:t>χαρακτηρίζονται εκτεταμένες χερσαίες, υδάτινες ή μικτού χαρακτήρα περιοχές, οι οποίες παραμένουν ανεπηρέαστες ή έχουν ελάχιστα επηρεαστεί από τις ανθρώπινες δραστηριότητες και στις οποίες διατηρείται μεγάλος αριθμός και ποικιλία αξιόλογων βιολογικών, οικολογικών, γεωμορφολογικών και αισθητικών </a:t>
            </a:r>
            <a:r>
              <a:rPr lang="el-GR" dirty="0" smtClean="0"/>
              <a:t>στοιχείων( </a:t>
            </a:r>
            <a:r>
              <a:rPr lang="el-GR" dirty="0"/>
              <a:t>θαλάσσιο πάρκο ή εθνικός </a:t>
            </a:r>
            <a:r>
              <a:rPr lang="el-GR" dirty="0" smtClean="0"/>
              <a:t>δρυμός). </a:t>
            </a:r>
          </a:p>
          <a:p>
            <a:pPr>
              <a:buFontTx/>
              <a:buChar char="-"/>
            </a:pPr>
            <a:r>
              <a:rPr lang="el-GR" dirty="0" smtClean="0"/>
              <a:t>Ο </a:t>
            </a:r>
            <a:r>
              <a:rPr lang="el-GR" dirty="0"/>
              <a:t>χαρακτηρισμός περιοχών ως εθνικών πάρκων αποσκοπεί στη </a:t>
            </a:r>
            <a:r>
              <a:rPr lang="el-GR" dirty="0" smtClean="0"/>
              <a:t>διαφύλαξη </a:t>
            </a:r>
            <a:r>
              <a:rPr lang="el-GR" dirty="0"/>
              <a:t>της </a:t>
            </a:r>
            <a:r>
              <a:rPr lang="el-GR" dirty="0">
                <a:solidFill>
                  <a:srgbClr val="FF0000"/>
                </a:solidFill>
              </a:rPr>
              <a:t>φυσικής κληρονομιάς </a:t>
            </a:r>
            <a:r>
              <a:rPr lang="el-GR" dirty="0"/>
              <a:t>και στη διατήρηση της </a:t>
            </a:r>
            <a:r>
              <a:rPr lang="el-GR" dirty="0">
                <a:solidFill>
                  <a:srgbClr val="FF0000"/>
                </a:solidFill>
              </a:rPr>
              <a:t>οικολογικής ισορροπίας </a:t>
            </a:r>
            <a:r>
              <a:rPr lang="el-GR" dirty="0"/>
              <a:t>ευρύτερων περιοχών της χώρας με παράλληλη παροχή στο κοινό </a:t>
            </a:r>
            <a:r>
              <a:rPr lang="el-GR" u="sng" dirty="0"/>
              <a:t>δυνατοτήτων περιβαλλοντικής εκπαίδευσης και φυσιολατρικών δραστηριοτήτων</a:t>
            </a:r>
            <a:r>
              <a:rPr lang="el-GR" dirty="0"/>
              <a:t>. </a:t>
            </a:r>
            <a:endParaRPr lang="el-GR" dirty="0" smtClean="0"/>
          </a:p>
          <a:p>
            <a:pPr>
              <a:buFontTx/>
              <a:buChar char="-"/>
            </a:pPr>
            <a:r>
              <a:rPr lang="el-GR" dirty="0" smtClean="0"/>
              <a:t>Για </a:t>
            </a:r>
            <a:r>
              <a:rPr lang="el-GR" dirty="0"/>
              <a:t>την εκπλήρωση των σκοπών αυτών λαμβάνονται τα κατάλληλα μέτρα, ώστε οι περιοχές αυτές να προστατεύονται επαρκώς τόσο από φυσικές </a:t>
            </a:r>
            <a:r>
              <a:rPr lang="el-GR" dirty="0" smtClean="0"/>
              <a:t>αιτίεςυποβάθμισης </a:t>
            </a:r>
            <a:r>
              <a:rPr lang="el-GR" dirty="0"/>
              <a:t>όσο και από ανθρώπινες ενέργειες, επεμβάσεις και δραστηριότητες. </a:t>
            </a:r>
            <a:endParaRPr lang="el-GR" dirty="0" smtClean="0"/>
          </a:p>
          <a:p>
            <a:pPr>
              <a:buFontTx/>
              <a:buChar char="-"/>
            </a:pPr>
            <a:r>
              <a:rPr lang="el-GR" dirty="0" smtClean="0"/>
              <a:t>Στα </a:t>
            </a:r>
            <a:r>
              <a:rPr lang="el-GR" dirty="0"/>
              <a:t>εθνικά πάρκα επιτρέπεται να εκτελούνται έργα, να γίνονται έρευνες και να ασκούνται δραστηριότητες, κυρίως παραδοσιακού χαρακτήρα, με τους όρους και περιορισμούς που καθορίζονται ειδικότερα από τον οικείο </a:t>
            </a:r>
            <a:r>
              <a:rPr lang="el-GR" u="sng" dirty="0">
                <a:solidFill>
                  <a:srgbClr val="FF0000"/>
                </a:solidFill>
              </a:rPr>
              <a:t>κανονισμό λειτουργίας και διαχείρισης</a:t>
            </a:r>
            <a:r>
              <a:rPr lang="el-GR" dirty="0"/>
              <a:t>. </a:t>
            </a:r>
            <a:endParaRPr lang="el-GR" dirty="0" smtClean="0"/>
          </a:p>
          <a:p>
            <a:pPr>
              <a:buFontTx/>
              <a:buChar char="-"/>
            </a:pPr>
            <a:endParaRPr lang="el-GR" dirty="0"/>
          </a:p>
          <a:p>
            <a:pPr marL="0" indent="0">
              <a:buNone/>
            </a:pPr>
            <a:r>
              <a:rPr lang="el-GR" u="sng" dirty="0"/>
              <a:t>4. Προστατευόμενοι φυσικοί σχηματισμοί </a:t>
            </a:r>
            <a:r>
              <a:rPr lang="el-GR" dirty="0"/>
              <a:t>χαρακτηρίζονται λειτουργικά τμήματα της φύσης ή μεμονωμένα δημιουργήματά της που έχουν ιδιαίτερη </a:t>
            </a:r>
            <a:r>
              <a:rPr lang="el-GR" u="sng" dirty="0"/>
              <a:t>επιστημονική, οικολογική ή αισθητική αξία ή συμβάλλουν στη διατήρηση των φυσικών διεργασιών και στην προστασία φυσικών πόρων</a:t>
            </a:r>
            <a:r>
              <a:rPr lang="el-GR" dirty="0"/>
              <a:t>, όπως δέντρα, συστάδες δέντρων και θάμνων προστατευτική βλάστηση, παρτέρια και παράκτια βλάστηση φυσικοί φράχτες, καταρράχτες, πηγές, φαράγγια, θίνες, ύφαλοι, σπηλιές βράχοι, απολιθωμένα δάση, δέντρα ή τμήματά τους, παλαιοντολογικά ευρήματα, παλιογενείς και γεωμορφολογικοί σχηματισμοί, προστατευόμενοι φυσικοί σχηματισμοί που έχουν μνημειακό χαρακτήρα χαρακτηρίζονται ειδικότερα ως διατηρητέα μνημεία της φύσης</a:t>
            </a:r>
            <a:r>
              <a:rPr lang="el-GR" dirty="0" smtClean="0"/>
              <a:t>.</a:t>
            </a:r>
          </a:p>
          <a:p>
            <a:pPr marL="0" indent="0">
              <a:buNone/>
            </a:pPr>
            <a:endParaRPr lang="el-GR" dirty="0"/>
          </a:p>
          <a:p>
            <a:pPr marL="0" indent="0">
              <a:buNone/>
            </a:pPr>
            <a:r>
              <a:rPr lang="el-GR" b="1" dirty="0" smtClean="0">
                <a:solidFill>
                  <a:srgbClr val="FF0000"/>
                </a:solidFill>
              </a:rPr>
              <a:t>---- </a:t>
            </a:r>
            <a:r>
              <a:rPr lang="el-GR" dirty="0" smtClean="0"/>
              <a:t> </a:t>
            </a:r>
            <a:r>
              <a:rPr lang="el-GR" u="sng" dirty="0" smtClean="0"/>
              <a:t>Προστατευόμενα </a:t>
            </a:r>
            <a:r>
              <a:rPr lang="el-GR" u="sng" dirty="0"/>
              <a:t>τοπία </a:t>
            </a:r>
            <a:r>
              <a:rPr lang="el-GR" dirty="0"/>
              <a:t>χαρακτηρίζονται περιοχές μεγάλης αισθητικής ή πολιτιστικής αξίας και εκτάσεις που είναι ιδιαίτερα πρόσφορες για </a:t>
            </a:r>
            <a:r>
              <a:rPr lang="el-GR" u="sng" dirty="0"/>
              <a:t>αναψυχή του κοινού </a:t>
            </a:r>
            <a:r>
              <a:rPr lang="el-GR" dirty="0"/>
              <a:t>ή συμβάλλουν στην προστασία ή αποδοτικότητα φυσικών πόρων λόγω των ιδιαίτερων φυσικών ή ανθρωπογενών χαρακτηριστικών τους. </a:t>
            </a:r>
            <a:endParaRPr lang="el-GR" dirty="0" smtClean="0"/>
          </a:p>
          <a:p>
            <a:pPr marL="0" indent="0">
              <a:buNone/>
            </a:pPr>
            <a:r>
              <a:rPr lang="el-GR" dirty="0" smtClean="0"/>
              <a:t>- Στα </a:t>
            </a:r>
            <a:r>
              <a:rPr lang="el-GR" dirty="0"/>
              <a:t>προστατευόμενα τοπία μπορεί να δίνονται με βάση τα κύρια χαρακτηριστικά τους, ειδικότερες ονομασίες, όπως αισθητικό δάσος, τοπίο άγριας φύσης, τοπίο αγροτικό, αστικό ή βιομηχανικό.</a:t>
            </a:r>
          </a:p>
        </p:txBody>
      </p:sp>
    </p:spTree>
    <p:extLst>
      <p:ext uri="{BB962C8B-B14F-4D97-AF65-F5344CB8AC3E}">
        <p14:creationId xmlns:p14="http://schemas.microsoft.com/office/powerpoint/2010/main" val="3708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b="1" dirty="0" smtClean="0"/>
              <a:t>ΠΡΟΣΤΑΤΕΥΤΕΑ </a:t>
            </a:r>
            <a:r>
              <a:rPr lang="el-GR" b="1" dirty="0"/>
              <a:t>ΑΝΤΙΚΕΙΜΕΝΑ </a:t>
            </a:r>
            <a:r>
              <a:rPr lang="el-GR" sz="2000" b="1" dirty="0" smtClean="0"/>
              <a:t>συνχ..</a:t>
            </a:r>
            <a:r>
              <a:rPr lang="el-GR" sz="2000" dirty="0"/>
              <a:t/>
            </a:r>
            <a:br>
              <a:rPr lang="el-GR" sz="2000" dirty="0"/>
            </a:br>
            <a:endParaRPr lang="el-GR" sz="2000" dirty="0"/>
          </a:p>
        </p:txBody>
      </p:sp>
      <p:sp>
        <p:nvSpPr>
          <p:cNvPr id="3" name="Content Placeholder 2"/>
          <p:cNvSpPr>
            <a:spLocks noGrp="1"/>
          </p:cNvSpPr>
          <p:nvPr>
            <p:ph idx="1"/>
          </p:nvPr>
        </p:nvSpPr>
        <p:spPr>
          <a:xfrm>
            <a:off x="179512" y="908720"/>
            <a:ext cx="8712968" cy="5949280"/>
          </a:xfrm>
        </p:spPr>
        <p:txBody>
          <a:bodyPr>
            <a:normAutofit fontScale="55000" lnSpcReduction="20000"/>
          </a:bodyPr>
          <a:lstStyle/>
          <a:p>
            <a:pPr marL="0" indent="0">
              <a:buNone/>
            </a:pPr>
            <a:r>
              <a:rPr lang="el-GR" dirty="0" smtClean="0">
                <a:solidFill>
                  <a:srgbClr val="FF0000"/>
                </a:solidFill>
              </a:rPr>
              <a:t>---- </a:t>
            </a:r>
            <a:r>
              <a:rPr lang="el-GR" u="sng" dirty="0" smtClean="0"/>
              <a:t> Προστατευόμενα </a:t>
            </a:r>
            <a:r>
              <a:rPr lang="el-GR" u="sng" dirty="0"/>
              <a:t>στοιχεία του </a:t>
            </a:r>
            <a:r>
              <a:rPr lang="el-GR" u="sng" dirty="0" smtClean="0"/>
              <a:t>τοπίου </a:t>
            </a:r>
            <a:r>
              <a:rPr lang="el-GR" dirty="0" smtClean="0"/>
              <a:t>χαρακτηρίζονται </a:t>
            </a:r>
            <a:r>
              <a:rPr lang="el-GR" dirty="0"/>
              <a:t>τμήματα ή συστατικά στοιχεία του τοπίου που έχουν ιδιαίτερη αισθητική ή πολιτιστική αξία ή συμβάλλουν στην προστασία ή αποδοτικότητα φυσικών πόρων λόγω των ιδιαίτερων φυσικών ή ανθρωπογενών χαρακτηριστικών τους, όπως αλσύλλια, παραδοσιακές καλλιέργειες, αγροικίες, μονοπάτια, πέτρινοι φράχτες, αναβαθμίδες, προστατευτικές φυτείες, κρήνες. </a:t>
            </a:r>
          </a:p>
          <a:p>
            <a:pPr marL="0" indent="0">
              <a:buNone/>
            </a:pPr>
            <a:r>
              <a:rPr lang="el-GR" dirty="0"/>
              <a:t>Ενέργειες ή δραστηριότητες που μπορούν να επιφέρουν καταστροφή, φθορά ή αλλοίωση των προστατευομένων φυσικών σχηματισμών, των προστατευομένων τοπίων ή στοιχείων του τοπίου απαγορεύονται, σύμφωνα με τις ειδικότερες ρυθμίσεις των οικείων κανονισμών. </a:t>
            </a:r>
          </a:p>
          <a:p>
            <a:pPr marL="0" indent="0">
              <a:buNone/>
            </a:pPr>
            <a:endParaRPr lang="el-GR" u="sng" dirty="0" smtClean="0"/>
          </a:p>
          <a:p>
            <a:pPr marL="0" indent="0">
              <a:buNone/>
            </a:pPr>
            <a:r>
              <a:rPr lang="el-GR" u="sng" dirty="0" smtClean="0"/>
              <a:t>5. Περιοχές οικοανάπτυξης </a:t>
            </a:r>
            <a:r>
              <a:rPr lang="el-GR" dirty="0" smtClean="0"/>
              <a:t>χαρακτηρίζονται </a:t>
            </a:r>
            <a:r>
              <a:rPr lang="el-GR" dirty="0"/>
              <a:t>εκτεταμένες περιοχές που μπορούν να περιλαμβάνουν χωριά ή οικισμούς εφόσον παρουσιάζουν ιδιαίτερη αξία και ενδιαφέρον λόγω της ποιότητας των φυσικών και πολιτιστικών τους χαρακτηριστικών και παράλληλα προσφέρουν σημαντικές δυνατότητες για ανάπτυξη δραστηριοτήτων που εναρμονίζονται με την προστασία της φύσης και του τοπίου. Στις περιοχές αυτές επιδιώκεται: </a:t>
            </a:r>
          </a:p>
          <a:p>
            <a:pPr marL="0" indent="0">
              <a:buNone/>
            </a:pPr>
            <a:r>
              <a:rPr lang="el-GR" dirty="0" smtClean="0"/>
              <a:t>	α</a:t>
            </a:r>
            <a:r>
              <a:rPr lang="el-GR" dirty="0"/>
              <a:t>) Η προστασία και η βελτίωση των ιδιαίτερων φυσικών και πολιτιστικών χαρακτηριστικών τους. </a:t>
            </a:r>
          </a:p>
          <a:p>
            <a:pPr marL="0" indent="0">
              <a:buNone/>
            </a:pPr>
            <a:r>
              <a:rPr lang="el-GR" dirty="0" smtClean="0"/>
              <a:t>	β</a:t>
            </a:r>
            <a:r>
              <a:rPr lang="el-GR" dirty="0"/>
              <a:t>) Η ενίσχυση των παραδοσιακών ασχολιών και δραστηριοτήτων που μπορεί να επιτευχθεί και με την ανανέωση και τον εκσυγχρονισμό των μεθόδων και των συνθηκών της τοπικής οικονομίας. Στις περιοχές οικοανάπτυξης μπορούν να ασκούνται μικρής κλίμακας δραστηριότητες οι οποίες προσαρμόζονται στο φυσικό περιβάλλον και στην τοπική αρχιτεκτονική. </a:t>
            </a:r>
            <a:r>
              <a:rPr lang="el-GR" dirty="0" smtClean="0"/>
              <a:t>Ενθαρρύνεται </a:t>
            </a:r>
            <a:r>
              <a:rPr lang="el-GR" dirty="0"/>
              <a:t>η ανάπτυξη </a:t>
            </a:r>
            <a:r>
              <a:rPr lang="el-GR" dirty="0" smtClean="0"/>
              <a:t>του</a:t>
            </a:r>
            <a:r>
              <a:rPr lang="el-GR" dirty="0"/>
              <a:t> αγροτουρισμού </a:t>
            </a:r>
            <a:endParaRPr lang="el-GR" dirty="0" smtClean="0"/>
          </a:p>
          <a:p>
            <a:pPr marL="0" indent="0">
              <a:buNone/>
            </a:pPr>
            <a:r>
              <a:rPr lang="el-GR" dirty="0" smtClean="0"/>
              <a:t>	γ</a:t>
            </a:r>
            <a:r>
              <a:rPr lang="el-GR" dirty="0"/>
              <a:t>) Η εκπαίδευση και η </a:t>
            </a:r>
            <a:r>
              <a:rPr lang="el-GR" dirty="0" smtClean="0"/>
              <a:t>ευαισθητοποίηση του </a:t>
            </a:r>
            <a:r>
              <a:rPr lang="el-GR" dirty="0"/>
              <a:t>κοινού </a:t>
            </a:r>
            <a:endParaRPr lang="el-GR" dirty="0" smtClean="0"/>
          </a:p>
          <a:p>
            <a:pPr marL="0" indent="0">
              <a:buNone/>
            </a:pPr>
            <a:r>
              <a:rPr lang="el-GR" dirty="0" smtClean="0"/>
              <a:t>	δ</a:t>
            </a:r>
            <a:r>
              <a:rPr lang="el-GR" dirty="0"/>
              <a:t>) Η ανάπαυση και η αναψυχή του κοινού.</a:t>
            </a:r>
          </a:p>
        </p:txBody>
      </p:sp>
    </p:spTree>
    <p:extLst>
      <p:ext uri="{BB962C8B-B14F-4D97-AF65-F5344CB8AC3E}">
        <p14:creationId xmlns:p14="http://schemas.microsoft.com/office/powerpoint/2010/main" val="3112710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ΠΡΟΔΙΑΓΡΑΦΕΣ ΕΚΠΟΝΗΣΗΣ ΕΙΔΙΚΩΝ ΠΕΡΙΒΑΛΛΟΝΤΙΚΩΝ ΜΕΛΕΤΩΝ </a:t>
            </a:r>
            <a:r>
              <a:rPr lang="el-GR" dirty="0"/>
              <a:t/>
            </a:r>
            <a:br>
              <a:rPr lang="el-GR" dirty="0"/>
            </a:br>
            <a:endParaRPr lang="el-GR" dirty="0"/>
          </a:p>
        </p:txBody>
      </p:sp>
      <p:sp>
        <p:nvSpPr>
          <p:cNvPr id="3" name="Content Placeholder 2"/>
          <p:cNvSpPr>
            <a:spLocks noGrp="1"/>
          </p:cNvSpPr>
          <p:nvPr>
            <p:ph idx="1"/>
          </p:nvPr>
        </p:nvSpPr>
        <p:spPr>
          <a:xfrm>
            <a:off x="457200" y="1484784"/>
            <a:ext cx="8229600" cy="5256584"/>
          </a:xfrm>
        </p:spPr>
        <p:txBody>
          <a:bodyPr>
            <a:normAutofit fontScale="40000" lnSpcReduction="20000"/>
          </a:bodyPr>
          <a:lstStyle/>
          <a:p>
            <a:pPr marL="0" indent="0">
              <a:buNone/>
            </a:pPr>
            <a:r>
              <a:rPr lang="el-GR" b="1" dirty="0" smtClean="0"/>
              <a:t> Α</a:t>
            </a:r>
            <a:r>
              <a:rPr lang="el-GR" b="1" dirty="0"/>
              <a:t>. Εισαγωγή </a:t>
            </a:r>
            <a:endParaRPr lang="el-GR" dirty="0"/>
          </a:p>
          <a:p>
            <a:r>
              <a:rPr lang="el-GR" dirty="0"/>
              <a:t>1. Γενικά στοιχεία </a:t>
            </a:r>
          </a:p>
          <a:p>
            <a:r>
              <a:rPr lang="el-GR" dirty="0"/>
              <a:t>2. Γεωγραφική θέση προστατευτέου αντικειμένου </a:t>
            </a:r>
          </a:p>
          <a:p>
            <a:r>
              <a:rPr lang="el-GR" dirty="0"/>
              <a:t>3. Έκταση περιοχής προστασίας </a:t>
            </a:r>
          </a:p>
          <a:p>
            <a:r>
              <a:rPr lang="el-GR" dirty="0"/>
              <a:t>4. Όρια ευρύτερης περιοχής </a:t>
            </a:r>
          </a:p>
          <a:p>
            <a:r>
              <a:rPr lang="el-GR" dirty="0"/>
              <a:t>5. Σκοποί προστασίας του αντικειμένου </a:t>
            </a:r>
          </a:p>
          <a:p>
            <a:pPr marL="0" indent="0">
              <a:buNone/>
            </a:pPr>
            <a:r>
              <a:rPr lang="el-GR" b="1" dirty="0"/>
              <a:t>Β. Περιγραφή προστατευτέου αντικειμένου </a:t>
            </a:r>
            <a:endParaRPr lang="el-GR" dirty="0"/>
          </a:p>
          <a:p>
            <a:r>
              <a:rPr lang="el-GR" dirty="0"/>
              <a:t>1. Περιγραφή των οικοσυστημάτων ή των στοιχείων από τα στοιχεία αποτελείται το προστατευτέο αντικείμενο, όπως φυσικό οικοσύστημα, ανθρωπογενές οικοσύστημα, μικτό οικοσύστημα, συστάδα χλωρίδας κλπ. </a:t>
            </a:r>
          </a:p>
          <a:p>
            <a:r>
              <a:rPr lang="el-GR" dirty="0"/>
              <a:t>2. Περιγραφή και ανάλυση της περιοχής μελέτης και της ευρύτερης ζώνης. Ειδικότερα για τα φυσικά ή ανθρωπογενή οικοσυστήματα ή στοιχεία εξετάζονται: </a:t>
            </a:r>
          </a:p>
          <a:p>
            <a:r>
              <a:rPr lang="el-GR" dirty="0"/>
              <a:t>- Τοπογραφία και έκταση. </a:t>
            </a:r>
          </a:p>
          <a:p>
            <a:r>
              <a:rPr lang="el-GR" dirty="0"/>
              <a:t>- Κλιματικές συνθήκες, μετεωρολογικά δεδομένα. </a:t>
            </a:r>
          </a:p>
          <a:p>
            <a:r>
              <a:rPr lang="el-GR" dirty="0"/>
              <a:t>- Γεωμορφολογία, γεωλογικά στοιχεία, στοιχεία εδάφους. </a:t>
            </a:r>
          </a:p>
          <a:p>
            <a:r>
              <a:rPr lang="el-GR" dirty="0"/>
              <a:t>- Υδρολογικά στοιχεία, ποιότητα νερών. </a:t>
            </a:r>
          </a:p>
          <a:p>
            <a:r>
              <a:rPr lang="el-GR" dirty="0"/>
              <a:t>- Στοιχεία ποιότητας ατμόσφαιρας. </a:t>
            </a:r>
          </a:p>
          <a:p>
            <a:r>
              <a:rPr lang="el-GR" dirty="0"/>
              <a:t>- Ποιοτικός και ποσοτικός προσδιορισμός χλωρίδας, πανίδας και φυτοκάλυψης με αναφορά στις βιοκοινωνίες, θώκους, σπάνια προστατευόμενα και εκλιπόντα είδη, τροφικές αλυσίδες, δείκτης ποικιλότητας κλπ. </a:t>
            </a:r>
          </a:p>
          <a:p>
            <a:r>
              <a:rPr lang="el-GR" dirty="0"/>
              <a:t>- Κοινωνικά, οικονομικά και πληθυσμιακά στοιχεία. </a:t>
            </a:r>
          </a:p>
          <a:p>
            <a:r>
              <a:rPr lang="el-GR" dirty="0"/>
              <a:t>- Έργα υποδομής, έκταση και ένταση δραστηριοτήτων στον πρωτογενή, δευτερογενή και τριτογενή τομέα. </a:t>
            </a:r>
          </a:p>
          <a:p>
            <a:r>
              <a:rPr lang="el-GR" dirty="0"/>
              <a:t>- Περιγραφή κατάστασης οικοσυστήματος ή στοιχείου προστασίας και ερμηνεία. </a:t>
            </a:r>
          </a:p>
          <a:p>
            <a:r>
              <a:rPr lang="el-GR" dirty="0"/>
              <a:t>3. Συνολική εκτίμηση της περιοχής ή αντικειμένου μελέτης και σύνθεση των στοιχείων. </a:t>
            </a:r>
          </a:p>
          <a:p>
            <a:r>
              <a:rPr lang="el-GR" dirty="0"/>
              <a:t>- Συμπεράσματα για την υφιστάμενη περιβαλλοντική κατάσταση. </a:t>
            </a:r>
          </a:p>
          <a:p>
            <a:r>
              <a:rPr lang="el-GR" dirty="0"/>
              <a:t>- Αλληλεπιδράσεις προστατευόμενης περιοχής ή στοιχείου με την ευρύτερη ζώνη. </a:t>
            </a:r>
          </a:p>
          <a:p>
            <a:r>
              <a:rPr lang="el-GR" dirty="0"/>
              <a:t>- Φυσικές και αναπτυξιακές δυνατότητες της περιοχής.</a:t>
            </a:r>
          </a:p>
        </p:txBody>
      </p:sp>
    </p:spTree>
    <p:extLst>
      <p:ext uri="{BB962C8B-B14F-4D97-AF65-F5344CB8AC3E}">
        <p14:creationId xmlns:p14="http://schemas.microsoft.com/office/powerpoint/2010/main" val="1494612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ΠΡΟΔΙΑΓΡΑΦΕΣ ΕΚΠΟΝΗΣΗΣ ΕΙΔΙΚΩΝ ΠΕΡΙΒΑΛΛΟΝΤΙΚΩΝ ΜΕΛΕΤΩΝ </a:t>
            </a:r>
            <a:r>
              <a:rPr lang="el-GR" dirty="0"/>
              <a:t/>
            </a:r>
            <a:br>
              <a:rPr lang="el-GR" dirty="0"/>
            </a:br>
            <a:endParaRPr lang="el-GR" dirty="0"/>
          </a:p>
        </p:txBody>
      </p:sp>
      <p:sp>
        <p:nvSpPr>
          <p:cNvPr id="3" name="Content Placeholder 2"/>
          <p:cNvSpPr>
            <a:spLocks noGrp="1"/>
          </p:cNvSpPr>
          <p:nvPr>
            <p:ph idx="1"/>
          </p:nvPr>
        </p:nvSpPr>
        <p:spPr>
          <a:xfrm>
            <a:off x="179512" y="1268760"/>
            <a:ext cx="8784976" cy="5589240"/>
          </a:xfrm>
        </p:spPr>
        <p:txBody>
          <a:bodyPr>
            <a:normAutofit/>
          </a:bodyPr>
          <a:lstStyle/>
          <a:p>
            <a:pPr marL="0" indent="0">
              <a:buNone/>
            </a:pPr>
            <a:r>
              <a:rPr lang="el-GR" sz="1600" b="1" dirty="0" smtClean="0"/>
              <a:t>Γ</a:t>
            </a:r>
            <a:r>
              <a:rPr lang="el-GR" sz="1600" b="1" dirty="0"/>
              <a:t>. Αξιολόγηση και οριοθέτηση του προστατευτέου αντικειμένου </a:t>
            </a:r>
            <a:endParaRPr lang="el-GR" sz="1600" dirty="0"/>
          </a:p>
          <a:p>
            <a:r>
              <a:rPr lang="el-GR" sz="1600" dirty="0"/>
              <a:t>- Αξιολόγηση και τεκμηρίωση της σημασίας του προστατευτέου αντικειμένου καθώς και της ανάγκης λήψης μέτρων προστασίας του. </a:t>
            </a:r>
          </a:p>
          <a:p>
            <a:r>
              <a:rPr lang="el-GR" sz="1600" dirty="0"/>
              <a:t>- Ένταξη του προστατευτέου αντικειμένου στις κατηγορίες του άρθρου του Ν.1650/1986 σύμφωνα με τα κριτήρια του άρθρου 19 του ίδιου νόμου.Μελέτες Περιβαλλοντικών Επιπτώσεων Νίκος Δεπούντης (Msc, PhD, FGS) 41 </a:t>
            </a:r>
          </a:p>
          <a:p>
            <a:r>
              <a:rPr lang="el-GR" sz="1600" dirty="0"/>
              <a:t>- Ακριβής καθορισμός της έκτασης και των ορίων της περιοχής προστασίας. </a:t>
            </a:r>
          </a:p>
          <a:p>
            <a:r>
              <a:rPr lang="el-GR" sz="1600" dirty="0"/>
              <a:t>- Ακριβής καθορισμός της έκτασης και των ορίων των τυχόν ζωνών της περιοχής προστασίας, και διατύπωση των όρων, περιορισμών και απαγορεύσεων που πρέπει να ισχύουν μέσα σ' αυτές. </a:t>
            </a:r>
          </a:p>
          <a:p>
            <a:r>
              <a:rPr lang="el-GR" sz="1600" dirty="0"/>
              <a:t>- Απεικόνιση των προαναφερομένων ορίων σε χάρτη ανάλογης και κατάλληλης κλίμακας. </a:t>
            </a:r>
            <a:endParaRPr lang="el-GR" sz="1600" dirty="0" smtClean="0"/>
          </a:p>
          <a:p>
            <a:endParaRPr lang="el-GR" sz="1600" dirty="0"/>
          </a:p>
          <a:p>
            <a:pPr marL="0" indent="0">
              <a:buNone/>
            </a:pPr>
            <a:r>
              <a:rPr lang="el-GR" sz="1600" b="1" dirty="0"/>
              <a:t>Δ. Προτάσεις διαχείρισης </a:t>
            </a:r>
            <a:endParaRPr lang="el-GR" sz="1600" dirty="0"/>
          </a:p>
          <a:p>
            <a:r>
              <a:rPr lang="el-GR" sz="1600" dirty="0"/>
              <a:t>1. Διατύπωση συγκεκριμένων προτάσεων διαχείρισης με στόχο την προστασία και ενδεχόμενα την αξιοποίηση του προστατευόμενου αντικειμένου και εκτίμηση του άμεσου και έμμεσου οικονομικού κόστους εφαρμογής των προτάσεων. </a:t>
            </a:r>
          </a:p>
          <a:p>
            <a:r>
              <a:rPr lang="el-GR" sz="1600" dirty="0"/>
              <a:t>2. Ενδεχόμενες εναλλακτικές προτάσεις διαχείρισης και ανάπτυξης. </a:t>
            </a:r>
          </a:p>
          <a:p>
            <a:r>
              <a:rPr lang="el-GR" sz="1600" dirty="0"/>
              <a:t>3. Διοικητικές, θεσμικές και χρηματοδοτικές δυνατότητες για την υλοποίηση των διαχειριστικών προτάσεων. </a:t>
            </a:r>
            <a:endParaRPr lang="el-GR" sz="1600" dirty="0" smtClean="0"/>
          </a:p>
          <a:p>
            <a:endParaRPr lang="el-GR" sz="1600" dirty="0"/>
          </a:p>
          <a:p>
            <a:pPr marL="0" indent="0">
              <a:buNone/>
            </a:pPr>
            <a:r>
              <a:rPr lang="el-GR" sz="1600" b="1" dirty="0"/>
              <a:t>Ε. Προετοιμασία φακέλου ανακοίνωσης και δημοσιοποίηση σχεδίου προεδρικού διατάγματος</a:t>
            </a:r>
            <a:endParaRPr lang="el-GR" sz="1600" dirty="0"/>
          </a:p>
        </p:txBody>
      </p:sp>
    </p:spTree>
    <p:extLst>
      <p:ext uri="{BB962C8B-B14F-4D97-AF65-F5344CB8AC3E}">
        <p14:creationId xmlns:p14="http://schemas.microsoft.com/office/powerpoint/2010/main" val="208918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400" dirty="0" smtClean="0"/>
              <a:t>ΚΑΤΑΤΑΞΗ ΕΡΓΩΝ </a:t>
            </a:r>
            <a:r>
              <a:rPr lang="ro-RO" sz="2400" dirty="0" smtClean="0"/>
              <a:t>KAI </a:t>
            </a:r>
            <a:r>
              <a:rPr lang="el-GR" sz="2400" dirty="0" smtClean="0"/>
              <a:t>ΔΡΑΣΤΗΡΙΟΤΗΤΩΝ </a:t>
            </a:r>
            <a:r>
              <a:rPr lang="el-GR" sz="2400" dirty="0"/>
              <a:t/>
            </a:r>
            <a:br>
              <a:rPr lang="el-GR" sz="2400" dirty="0"/>
            </a:br>
            <a:r>
              <a:rPr lang="el-GR" sz="2400" dirty="0" smtClean="0"/>
              <a:t>(σύμφωνα με την Υ.Α. 1958/2012 - ΦΕΚ 21/Β/2012) </a:t>
            </a:r>
            <a:r>
              <a:rPr lang="el-GR" sz="2400" dirty="0"/>
              <a:t/>
            </a:r>
            <a:br>
              <a:rPr lang="el-GR" sz="2400" dirty="0"/>
            </a:br>
            <a:endParaRPr lang="el-GR" sz="2400" dirty="0"/>
          </a:p>
        </p:txBody>
      </p:sp>
      <p:sp>
        <p:nvSpPr>
          <p:cNvPr id="3" name="Rectangle 2"/>
          <p:cNvSpPr/>
          <p:nvPr/>
        </p:nvSpPr>
        <p:spPr>
          <a:xfrm>
            <a:off x="755576" y="1268760"/>
            <a:ext cx="7704856" cy="4801314"/>
          </a:xfrm>
          <a:prstGeom prst="rect">
            <a:avLst/>
          </a:prstGeom>
        </p:spPr>
        <p:txBody>
          <a:bodyPr wrap="square">
            <a:spAutoFit/>
          </a:bodyPr>
          <a:lstStyle/>
          <a:p>
            <a:r>
              <a:rPr lang="el-GR" b="1" dirty="0" smtClean="0">
                <a:solidFill>
                  <a:srgbClr val="FF0000"/>
                </a:solidFill>
              </a:rPr>
              <a:t>Έργο</a:t>
            </a:r>
            <a:r>
              <a:rPr lang="el-GR" dirty="0" smtClean="0"/>
              <a:t> </a:t>
            </a:r>
            <a:r>
              <a:rPr lang="el-GR" dirty="0"/>
              <a:t>νοείται κάθε νέα κατασκευή, επέκταση, ανακαίνιση, επισκευή ή συντήρηση και η δημιουργία αυτοτελούς λειτουργίας από οικονομική ή τεχνική άποψη, καθώς και κάθε σχετική τεχνική εργασία που απαιτεί τεχνική γνώση και επέμβαση (Ν. 2229/1994). </a:t>
            </a:r>
            <a:endParaRPr lang="en-US" dirty="0" smtClean="0"/>
          </a:p>
          <a:p>
            <a:endParaRPr lang="el-GR" dirty="0"/>
          </a:p>
          <a:p>
            <a:r>
              <a:rPr lang="el-GR" b="1" dirty="0" smtClean="0">
                <a:solidFill>
                  <a:srgbClr val="FF0000"/>
                </a:solidFill>
              </a:rPr>
              <a:t>Δραστηριότητες</a:t>
            </a:r>
            <a:r>
              <a:rPr lang="el-GR" dirty="0" smtClean="0"/>
              <a:t> </a:t>
            </a:r>
            <a:r>
              <a:rPr lang="el-GR" dirty="0"/>
              <a:t>θεωρούνται οι επεμβάσεις στο φυσικό περιβάλλον και το τοπίο, καθώς και αυτές που αφορούν εκμετάλλευση φυσικών πόρων, οι οποίες ενδέχεται να προκαλέσουν ρύπανση ή υποβάθμιση στο περιβάλλον (Ν. 1650/1986</a:t>
            </a:r>
            <a:r>
              <a:rPr lang="el-GR" dirty="0" smtClean="0"/>
              <a:t>).</a:t>
            </a:r>
            <a:endParaRPr lang="en-US" dirty="0" smtClean="0"/>
          </a:p>
          <a:p>
            <a:endParaRPr lang="el-GR" dirty="0"/>
          </a:p>
          <a:p>
            <a:r>
              <a:rPr lang="el-GR" dirty="0"/>
              <a:t>Η έννοια του Έργου και της Δραστηριότητας διευρύνεται από την ΕΕ ώστε να περιλάβει από κοινού με την υλοποίηση κατασκευαστικών εργασιών, εγκαταστάσεων, έργων και άλλων επεμβάσεων στο φυσικό περιβάλλον ή το τοπίο και ορισμένα σχέδια ή προγράμματα, που εκπονούνται για τη γεωργία, δασοπονία, αλιεία, ενέργεια, βιομηχανία, μεταφορές, διαχείριση αποβλήτων, διαχείριση υδάτινων πόρων, τηλεπικοινωνίες, τουρισμό, χωροταξία ή χρήση του εδάφους (Οδηγία 42/2001/ΕΚ). </a:t>
            </a:r>
          </a:p>
        </p:txBody>
      </p:sp>
    </p:spTree>
    <p:extLst>
      <p:ext uri="{BB962C8B-B14F-4D97-AF65-F5344CB8AC3E}">
        <p14:creationId xmlns:p14="http://schemas.microsoft.com/office/powerpoint/2010/main" val="1472721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22" y="0"/>
            <a:ext cx="4440955" cy="6858000"/>
          </a:xfrm>
          <a:prstGeom prst="rect">
            <a:avLst/>
          </a:prstGeom>
        </p:spPr>
      </p:pic>
    </p:spTree>
    <p:extLst>
      <p:ext uri="{BB962C8B-B14F-4D97-AF65-F5344CB8AC3E}">
        <p14:creationId xmlns:p14="http://schemas.microsoft.com/office/powerpoint/2010/main" val="2832072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12" y="253282"/>
            <a:ext cx="8424936" cy="641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22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2011047"/>
              </p:ext>
            </p:extLst>
          </p:nvPr>
        </p:nvGraphicFramePr>
        <p:xfrm>
          <a:off x="457201" y="3074511"/>
          <a:ext cx="8229598" cy="1809383"/>
        </p:xfrm>
        <a:graphic>
          <a:graphicData uri="http://schemas.openxmlformats.org/drawingml/2006/table">
            <a:tbl>
              <a:tblPr>
                <a:tableStyleId>{5C22544A-7EE6-4342-B048-85BDC9FD1C3A}</a:tableStyleId>
              </a:tblPr>
              <a:tblGrid>
                <a:gridCol w="2048237">
                  <a:extLst>
                    <a:ext uri="{9D8B030D-6E8A-4147-A177-3AD203B41FA5}">
                      <a16:colId xmlns:a16="http://schemas.microsoft.com/office/drawing/2014/main" val="20000"/>
                    </a:ext>
                  </a:extLst>
                </a:gridCol>
                <a:gridCol w="1589476">
                  <a:extLst>
                    <a:ext uri="{9D8B030D-6E8A-4147-A177-3AD203B41FA5}">
                      <a16:colId xmlns:a16="http://schemas.microsoft.com/office/drawing/2014/main" val="20001"/>
                    </a:ext>
                  </a:extLst>
                </a:gridCol>
                <a:gridCol w="439824">
                  <a:extLst>
                    <a:ext uri="{9D8B030D-6E8A-4147-A177-3AD203B41FA5}">
                      <a16:colId xmlns:a16="http://schemas.microsoft.com/office/drawing/2014/main" val="20002"/>
                    </a:ext>
                  </a:extLst>
                </a:gridCol>
                <a:gridCol w="329868">
                  <a:extLst>
                    <a:ext uri="{9D8B030D-6E8A-4147-A177-3AD203B41FA5}">
                      <a16:colId xmlns:a16="http://schemas.microsoft.com/office/drawing/2014/main" val="20003"/>
                    </a:ext>
                  </a:extLst>
                </a:gridCol>
                <a:gridCol w="288940">
                  <a:extLst>
                    <a:ext uri="{9D8B030D-6E8A-4147-A177-3AD203B41FA5}">
                      <a16:colId xmlns:a16="http://schemas.microsoft.com/office/drawing/2014/main" val="20004"/>
                    </a:ext>
                  </a:extLst>
                </a:gridCol>
                <a:gridCol w="305433">
                  <a:extLst>
                    <a:ext uri="{9D8B030D-6E8A-4147-A177-3AD203B41FA5}">
                      <a16:colId xmlns:a16="http://schemas.microsoft.com/office/drawing/2014/main" val="20005"/>
                    </a:ext>
                  </a:extLst>
                </a:gridCol>
                <a:gridCol w="288940">
                  <a:extLst>
                    <a:ext uri="{9D8B030D-6E8A-4147-A177-3AD203B41FA5}">
                      <a16:colId xmlns:a16="http://schemas.microsoft.com/office/drawing/2014/main" val="20006"/>
                    </a:ext>
                  </a:extLst>
                </a:gridCol>
                <a:gridCol w="288940">
                  <a:extLst>
                    <a:ext uri="{9D8B030D-6E8A-4147-A177-3AD203B41FA5}">
                      <a16:colId xmlns:a16="http://schemas.microsoft.com/office/drawing/2014/main" val="20007"/>
                    </a:ext>
                  </a:extLst>
                </a:gridCol>
                <a:gridCol w="288940">
                  <a:extLst>
                    <a:ext uri="{9D8B030D-6E8A-4147-A177-3AD203B41FA5}">
                      <a16:colId xmlns:a16="http://schemas.microsoft.com/office/drawing/2014/main" val="20008"/>
                    </a:ext>
                  </a:extLst>
                </a:gridCol>
                <a:gridCol w="288940">
                  <a:extLst>
                    <a:ext uri="{9D8B030D-6E8A-4147-A177-3AD203B41FA5}">
                      <a16:colId xmlns:a16="http://schemas.microsoft.com/office/drawing/2014/main" val="20009"/>
                    </a:ext>
                  </a:extLst>
                </a:gridCol>
                <a:gridCol w="317651">
                  <a:extLst>
                    <a:ext uri="{9D8B030D-6E8A-4147-A177-3AD203B41FA5}">
                      <a16:colId xmlns:a16="http://schemas.microsoft.com/office/drawing/2014/main" val="20010"/>
                    </a:ext>
                  </a:extLst>
                </a:gridCol>
                <a:gridCol w="288940">
                  <a:extLst>
                    <a:ext uri="{9D8B030D-6E8A-4147-A177-3AD203B41FA5}">
                      <a16:colId xmlns:a16="http://schemas.microsoft.com/office/drawing/2014/main" val="20011"/>
                    </a:ext>
                  </a:extLst>
                </a:gridCol>
                <a:gridCol w="288940">
                  <a:extLst>
                    <a:ext uri="{9D8B030D-6E8A-4147-A177-3AD203B41FA5}">
                      <a16:colId xmlns:a16="http://schemas.microsoft.com/office/drawing/2014/main" val="20012"/>
                    </a:ext>
                  </a:extLst>
                </a:gridCol>
                <a:gridCol w="305433">
                  <a:extLst>
                    <a:ext uri="{9D8B030D-6E8A-4147-A177-3AD203B41FA5}">
                      <a16:colId xmlns:a16="http://schemas.microsoft.com/office/drawing/2014/main" val="20013"/>
                    </a:ext>
                  </a:extLst>
                </a:gridCol>
                <a:gridCol w="237627">
                  <a:extLst>
                    <a:ext uri="{9D8B030D-6E8A-4147-A177-3AD203B41FA5}">
                      <a16:colId xmlns:a16="http://schemas.microsoft.com/office/drawing/2014/main" val="20014"/>
                    </a:ext>
                  </a:extLst>
                </a:gridCol>
                <a:gridCol w="344529">
                  <a:extLst>
                    <a:ext uri="{9D8B030D-6E8A-4147-A177-3AD203B41FA5}">
                      <a16:colId xmlns:a16="http://schemas.microsoft.com/office/drawing/2014/main" val="20015"/>
                    </a:ext>
                  </a:extLst>
                </a:gridCol>
                <a:gridCol w="288940">
                  <a:extLst>
                    <a:ext uri="{9D8B030D-6E8A-4147-A177-3AD203B41FA5}">
                      <a16:colId xmlns:a16="http://schemas.microsoft.com/office/drawing/2014/main" val="20016"/>
                    </a:ext>
                  </a:extLst>
                </a:gridCol>
              </a:tblGrid>
              <a:tr h="168599">
                <a:tc>
                  <a:txBody>
                    <a:bodyPr/>
                    <a:lstStyle/>
                    <a:p>
                      <a:pPr>
                        <a:lnSpc>
                          <a:spcPct val="115000"/>
                        </a:lnSpc>
                        <a:spcAft>
                          <a:spcPts val="0"/>
                        </a:spcAft>
                      </a:pPr>
                      <a:r>
                        <a:rPr lang="el-GR" sz="1000" dirty="0">
                          <a:effectLst/>
                        </a:rPr>
                        <a:t> </a:t>
                      </a:r>
                      <a:endParaRPr lang="el-GR" sz="1200" dirty="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dirty="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0"/>
                  </a:ext>
                </a:extLst>
              </a:tr>
              <a:tr h="168599">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1"/>
                  </a:ext>
                </a:extLst>
              </a:tr>
              <a:tr h="168599">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2"/>
                  </a:ext>
                </a:extLst>
              </a:tr>
              <a:tr h="168599">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3"/>
                  </a:ext>
                </a:extLst>
              </a:tr>
              <a:tr h="337199">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4"/>
                  </a:ext>
                </a:extLst>
              </a:tr>
              <a:tr h="168599">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5"/>
                  </a:ext>
                </a:extLst>
              </a:tr>
              <a:tr h="168599">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6"/>
                  </a:ext>
                </a:extLst>
              </a:tr>
              <a:tr h="168599">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endParaRPr lang="el-GR" sz="1200" dirty="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a:effectLst/>
                        </a:rPr>
                        <a:t> </a:t>
                      </a:r>
                      <a:endParaRPr lang="el-GR" sz="1200">
                        <a:effectLst/>
                        <a:latin typeface="Times New Roman"/>
                        <a:ea typeface="Times New Roman"/>
                        <a:cs typeface="Times New Roman"/>
                      </a:endParaRPr>
                    </a:p>
                  </a:txBody>
                  <a:tcPr marL="65974" marR="65974" marT="0" marB="0" anchor="b"/>
                </a:tc>
                <a:tc>
                  <a:txBody>
                    <a:bodyPr/>
                    <a:lstStyle/>
                    <a:p>
                      <a:pPr>
                        <a:lnSpc>
                          <a:spcPct val="115000"/>
                        </a:lnSpc>
                        <a:spcAft>
                          <a:spcPts val="0"/>
                        </a:spcAft>
                      </a:pPr>
                      <a:r>
                        <a:rPr lang="el-GR" sz="1000" dirty="0">
                          <a:effectLst/>
                        </a:rPr>
                        <a:t> </a:t>
                      </a:r>
                      <a:endParaRPr lang="el-GR" sz="1200" dirty="0">
                        <a:effectLst/>
                        <a:latin typeface="Times New Roman"/>
                        <a:ea typeface="Times New Roman"/>
                        <a:cs typeface="Times New Roman"/>
                      </a:endParaRPr>
                    </a:p>
                  </a:txBody>
                  <a:tcPr marL="65974" marR="65974" marT="0" marB="0" anchor="b"/>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457200" y="307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2600325"/>
            <a:ext cx="85693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807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normAutofit fontScale="90000"/>
          </a:bodyPr>
          <a:lstStyle/>
          <a:p>
            <a:r>
              <a:rPr lang="el-GR" b="1" dirty="0"/>
              <a:t>Περιγραφή της υπάρχουσας κατάστασης περιβάλλοντος</a:t>
            </a:r>
            <a:br>
              <a:rPr lang="el-GR" b="1" dirty="0"/>
            </a:br>
            <a:endParaRPr lang="el-GR" dirty="0"/>
          </a:p>
        </p:txBody>
      </p:sp>
      <p:sp>
        <p:nvSpPr>
          <p:cNvPr id="3" name="Content Placeholder 2"/>
          <p:cNvSpPr>
            <a:spLocks noGrp="1"/>
          </p:cNvSpPr>
          <p:nvPr>
            <p:ph idx="1"/>
          </p:nvPr>
        </p:nvSpPr>
        <p:spPr>
          <a:xfrm>
            <a:off x="323528" y="1268760"/>
            <a:ext cx="8712968" cy="5589240"/>
          </a:xfrm>
        </p:spPr>
        <p:txBody>
          <a:bodyPr>
            <a:normAutofit fontScale="70000" lnSpcReduction="20000"/>
          </a:bodyPr>
          <a:lstStyle/>
          <a:p>
            <a:pPr marL="0" indent="0">
              <a:buNone/>
            </a:pPr>
            <a:r>
              <a:rPr lang="el-GR" dirty="0"/>
              <a:t> </a:t>
            </a:r>
            <a:r>
              <a:rPr lang="el-GR" dirty="0" smtClean="0"/>
              <a:t>Ένα </a:t>
            </a:r>
            <a:r>
              <a:rPr lang="el-GR" dirty="0"/>
              <a:t>σημαντικό κεφάλαιο μιας ΜΠΕ είναι και η περιγραφή της υπάρχουσας κατάστασης περιβάλλοντος και η ποιοτική και ποσοτική εκτίμηση των ρύπων στο </a:t>
            </a:r>
            <a:r>
              <a:rPr lang="el-GR" dirty="0" smtClean="0"/>
              <a:t>υπόβαθρο</a:t>
            </a:r>
            <a:r>
              <a:rPr lang="en-US" dirty="0" smtClean="0"/>
              <a:t>.</a:t>
            </a:r>
          </a:p>
          <a:p>
            <a:pPr marL="0" indent="0">
              <a:buNone/>
            </a:pPr>
            <a:r>
              <a:rPr lang="en-US" b="1" dirty="0"/>
              <a:t>M</a:t>
            </a:r>
            <a:r>
              <a:rPr lang="el-GR" b="1" dirty="0" smtClean="0"/>
              <a:t>εθοδολογία </a:t>
            </a:r>
            <a:r>
              <a:rPr lang="el-GR" dirty="0" smtClean="0"/>
              <a:t>:</a:t>
            </a:r>
            <a:endParaRPr lang="en-US" dirty="0" smtClean="0"/>
          </a:p>
          <a:p>
            <a:pPr marL="0" indent="0">
              <a:buNone/>
            </a:pPr>
            <a:r>
              <a:rPr lang="el-GR" b="1" u="sng" dirty="0" smtClean="0"/>
              <a:t>α</a:t>
            </a:r>
            <a:r>
              <a:rPr lang="el-GR" b="1" u="sng" dirty="0"/>
              <a:t>)</a:t>
            </a:r>
            <a:r>
              <a:rPr lang="el-GR" dirty="0"/>
              <a:t> </a:t>
            </a:r>
            <a:r>
              <a:rPr lang="el-GR" dirty="0" smtClean="0"/>
              <a:t>περιγραφή </a:t>
            </a:r>
            <a:r>
              <a:rPr lang="el-GR" dirty="0"/>
              <a:t>της σημερινής κατάστασης στο σύνολο της γεωγραφικής έκτασης που ενδέχεται να επηρεαστεί από έργο ή δραστηριότητα και τη σημερινή κατάσταση της χλωρίδας, της πανίδας και των οικοσυστημάτων, </a:t>
            </a:r>
            <a:r>
              <a:rPr lang="el-GR" b="1" u="sng" dirty="0"/>
              <a:t>β) </a:t>
            </a:r>
            <a:r>
              <a:rPr lang="el-GR" dirty="0" smtClean="0"/>
              <a:t> </a:t>
            </a:r>
            <a:r>
              <a:rPr lang="el-GR" dirty="0"/>
              <a:t>περιγραφή των παραγόντων που διαμορφώνουν τη δυναμική των οικοσυστημάτων και τις τάσεις μεταβολής του περιβάλλοντος, </a:t>
            </a:r>
            <a:endParaRPr lang="en-US" dirty="0" smtClean="0"/>
          </a:p>
          <a:p>
            <a:pPr marL="0" indent="0">
              <a:buNone/>
            </a:pPr>
            <a:r>
              <a:rPr lang="el-GR" b="1" u="sng" dirty="0" smtClean="0"/>
              <a:t>γ</a:t>
            </a:r>
            <a:r>
              <a:rPr lang="el-GR" b="1" u="sng" dirty="0"/>
              <a:t>)</a:t>
            </a:r>
            <a:r>
              <a:rPr lang="el-GR" dirty="0"/>
              <a:t> </a:t>
            </a:r>
            <a:r>
              <a:rPr lang="el-GR" dirty="0" smtClean="0"/>
              <a:t>προσδιορισμό </a:t>
            </a:r>
            <a:r>
              <a:rPr lang="el-GR" dirty="0"/>
              <a:t>των υποχρεώσεων σε σχέση με την προστασία του περιβάλλοντος, με αναφορά στο νομικό και θεσμικό πλαίσιο, καθώς και τα ειδικά χαρακτηριστικά της περιοχής, </a:t>
            </a:r>
            <a:endParaRPr lang="en-US" dirty="0" smtClean="0"/>
          </a:p>
          <a:p>
            <a:pPr marL="0" indent="0">
              <a:buNone/>
            </a:pPr>
            <a:r>
              <a:rPr lang="el-GR" b="1" u="sng" dirty="0" smtClean="0"/>
              <a:t>δ</a:t>
            </a:r>
            <a:r>
              <a:rPr lang="el-GR" b="1" u="sng" dirty="0"/>
              <a:t>)</a:t>
            </a:r>
            <a:r>
              <a:rPr lang="el-GR" dirty="0"/>
              <a:t> </a:t>
            </a:r>
            <a:r>
              <a:rPr lang="el-GR" dirty="0" smtClean="0"/>
              <a:t>ανάδειξη </a:t>
            </a:r>
            <a:r>
              <a:rPr lang="el-GR" dirty="0"/>
              <a:t>νέων παραγόντων, που ενδεχομένως να δημιουργήσει το υπό εξέταση αναπτυξιακό έργο ή δραστηριότητα, οι οποίοι θα συνεισφέρουν στη μεταβολή της σημερινής κατάστασης και </a:t>
            </a:r>
            <a:endParaRPr lang="en-US" dirty="0" smtClean="0"/>
          </a:p>
          <a:p>
            <a:pPr marL="0" indent="0">
              <a:buNone/>
            </a:pPr>
            <a:r>
              <a:rPr lang="el-GR" b="1" u="sng" dirty="0" smtClean="0"/>
              <a:t>ε</a:t>
            </a:r>
            <a:r>
              <a:rPr lang="el-GR" b="1" u="sng" dirty="0"/>
              <a:t>)</a:t>
            </a:r>
            <a:r>
              <a:rPr lang="el-GR" dirty="0"/>
              <a:t> </a:t>
            </a:r>
            <a:r>
              <a:rPr lang="el-GR" dirty="0" smtClean="0"/>
              <a:t>τρόπους που </a:t>
            </a:r>
            <a:r>
              <a:rPr lang="el-GR" dirty="0"/>
              <a:t>προσφέρονται, με βάση τα ιδιαίτερα χαρακτηριστικά των οικοσυστημάτων της περιοχής και τη διεθνή εμπειρία και βιβλιογραφία, για περιορισμό των ζημιογόνων αυτών παραγόντων. </a:t>
            </a:r>
          </a:p>
          <a:p>
            <a:endParaRPr lang="el-GR" dirty="0"/>
          </a:p>
        </p:txBody>
      </p:sp>
    </p:spTree>
    <p:extLst>
      <p:ext uri="{BB962C8B-B14F-4D97-AF65-F5344CB8AC3E}">
        <p14:creationId xmlns:p14="http://schemas.microsoft.com/office/powerpoint/2010/main" val="2402896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80143"/>
            <a:ext cx="8640960" cy="60503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0907" y="72257"/>
            <a:ext cx="8280918" cy="707886"/>
          </a:xfrm>
          <a:prstGeom prst="rect">
            <a:avLst/>
          </a:prstGeom>
        </p:spPr>
        <p:txBody>
          <a:bodyPr wrap="square">
            <a:spAutoFit/>
          </a:bodyPr>
          <a:lstStyle/>
          <a:p>
            <a:r>
              <a:rPr lang="el-GR" sz="4000" dirty="0"/>
              <a:t>Μ</a:t>
            </a:r>
            <a:r>
              <a:rPr lang="el-GR" sz="4000" dirty="0" smtClean="0"/>
              <a:t>οντέλα </a:t>
            </a:r>
            <a:r>
              <a:rPr lang="el-GR" sz="4000" dirty="0"/>
              <a:t>προσομοίωσης </a:t>
            </a:r>
          </a:p>
        </p:txBody>
      </p:sp>
    </p:spTree>
    <p:extLst>
      <p:ext uri="{BB962C8B-B14F-4D97-AF65-F5344CB8AC3E}">
        <p14:creationId xmlns:p14="http://schemas.microsoft.com/office/powerpoint/2010/main" val="2885568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3" y="118914"/>
            <a:ext cx="56007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030602"/>
            <a:ext cx="5216028" cy="3692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2800350" y="2286000"/>
            <a:ext cx="835546" cy="228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000" b="0" i="0" u="none" strike="noStrike" cap="none" normalizeH="0" baseline="0" dirty="0" smtClean="0">
                <a:ln>
                  <a:noFill/>
                </a:ln>
                <a:solidFill>
                  <a:schemeClr val="tx1"/>
                </a:solidFill>
                <a:effectLst/>
                <a:latin typeface="Calibri" pitchFamily="34" charset="0"/>
              </a:rPr>
              <a:t>διάβρωση</a:t>
            </a:r>
            <a:endParaRPr kumimoji="0" lang="el-GR" sz="1000" b="0" i="0" u="none" strike="noStrike" cap="none" normalizeH="0" baseline="0" dirty="0" smtClean="0">
              <a:ln>
                <a:noFill/>
              </a:ln>
              <a:solidFill>
                <a:schemeClr val="tx1"/>
              </a:solidFill>
              <a:effectLst/>
              <a:latin typeface="Arial" pitchFamily="34" charset="0"/>
            </a:endParaRPr>
          </a:p>
        </p:txBody>
      </p:sp>
      <p:sp>
        <p:nvSpPr>
          <p:cNvPr id="3" name="Text Box 5"/>
          <p:cNvSpPr txBox="1">
            <a:spLocks noChangeArrowheads="1"/>
          </p:cNvSpPr>
          <p:nvPr/>
        </p:nvSpPr>
        <p:spPr bwMode="auto">
          <a:xfrm>
            <a:off x="1475656" y="1895179"/>
            <a:ext cx="792088" cy="1954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000" b="0" i="0" u="none" strike="noStrike" cap="none" normalizeH="0" baseline="0" dirty="0" smtClean="0">
                <a:ln>
                  <a:noFill/>
                </a:ln>
                <a:solidFill>
                  <a:schemeClr val="tx1"/>
                </a:solidFill>
                <a:effectLst/>
                <a:latin typeface="Calibri" pitchFamily="34" charset="0"/>
              </a:rPr>
              <a:t>πρόσχωση</a:t>
            </a:r>
            <a:endParaRPr kumimoji="0" lang="el-GR" sz="1000" b="0" i="0" u="none" strike="noStrike" cap="none" normalizeH="0" baseline="0" dirty="0" smtClean="0">
              <a:ln>
                <a:noFill/>
              </a:ln>
              <a:solidFill>
                <a:schemeClr val="tx1"/>
              </a:solidFill>
              <a:effectLst/>
              <a:latin typeface="Arial" pitchFamily="34" charset="0"/>
            </a:endParaRPr>
          </a:p>
        </p:txBody>
      </p:sp>
      <p:cxnSp>
        <p:nvCxnSpPr>
          <p:cNvPr id="5" name="Straight Arrow Connector 4"/>
          <p:cNvCxnSpPr/>
          <p:nvPr/>
        </p:nvCxnSpPr>
        <p:spPr>
          <a:xfrm>
            <a:off x="1882959" y="2106355"/>
            <a:ext cx="252028" cy="424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483768" y="2400300"/>
            <a:ext cx="316582" cy="380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8144" y="1052736"/>
            <a:ext cx="3127796" cy="646331"/>
          </a:xfrm>
          <a:prstGeom prst="rect">
            <a:avLst/>
          </a:prstGeom>
          <a:noFill/>
          <a:ln>
            <a:solidFill>
              <a:schemeClr val="accent1"/>
            </a:solidFill>
          </a:ln>
        </p:spPr>
        <p:txBody>
          <a:bodyPr wrap="square" rtlCol="0">
            <a:spAutoFit/>
          </a:bodyPr>
          <a:lstStyle/>
          <a:p>
            <a:r>
              <a:rPr lang="el-GR" b="1" dirty="0" smtClean="0"/>
              <a:t>Γ-2.</a:t>
            </a:r>
            <a:r>
              <a:rPr lang="el-GR" dirty="0" smtClean="0"/>
              <a:t> Υπάρχουσα </a:t>
            </a:r>
            <a:r>
              <a:rPr lang="el-GR" dirty="0"/>
              <a:t>κατάσταση στη Ρόδα Ν. Κερκύρας</a:t>
            </a:r>
          </a:p>
        </p:txBody>
      </p:sp>
      <p:sp>
        <p:nvSpPr>
          <p:cNvPr id="9" name="TextBox 8"/>
          <p:cNvSpPr txBox="1"/>
          <p:nvPr/>
        </p:nvSpPr>
        <p:spPr>
          <a:xfrm>
            <a:off x="395536" y="5373216"/>
            <a:ext cx="3384376" cy="646331"/>
          </a:xfrm>
          <a:prstGeom prst="rect">
            <a:avLst/>
          </a:prstGeom>
          <a:noFill/>
          <a:ln>
            <a:solidFill>
              <a:schemeClr val="accent1"/>
            </a:solidFill>
          </a:ln>
        </p:spPr>
        <p:txBody>
          <a:bodyPr wrap="square" rtlCol="0">
            <a:spAutoFit/>
          </a:bodyPr>
          <a:lstStyle/>
          <a:p>
            <a:r>
              <a:rPr lang="el-GR" b="1" dirty="0" smtClean="0"/>
              <a:t>Γ-3.</a:t>
            </a:r>
            <a:r>
              <a:rPr lang="el-GR" dirty="0" smtClean="0"/>
              <a:t> Προσομοίωση  </a:t>
            </a:r>
            <a:r>
              <a:rPr lang="el-GR" dirty="0"/>
              <a:t>της ακτής αν αφαιρεθεί ο βραχίονας του έργου</a:t>
            </a:r>
          </a:p>
        </p:txBody>
      </p:sp>
    </p:spTree>
    <p:extLst>
      <p:ext uri="{BB962C8B-B14F-4D97-AF65-F5344CB8AC3E}">
        <p14:creationId xmlns:p14="http://schemas.microsoft.com/office/powerpoint/2010/main" val="2136291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10225" cy="39719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965087"/>
            <a:ext cx="5508104" cy="3908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5373216"/>
            <a:ext cx="3384376" cy="646331"/>
          </a:xfrm>
          <a:prstGeom prst="rect">
            <a:avLst/>
          </a:prstGeom>
          <a:noFill/>
          <a:ln>
            <a:solidFill>
              <a:schemeClr val="accent1"/>
            </a:solidFill>
          </a:ln>
        </p:spPr>
        <p:txBody>
          <a:bodyPr wrap="square" rtlCol="0">
            <a:spAutoFit/>
          </a:bodyPr>
          <a:lstStyle/>
          <a:p>
            <a:r>
              <a:rPr lang="el-GR" b="1" dirty="0" smtClean="0"/>
              <a:t>Γ-5.</a:t>
            </a:r>
            <a:r>
              <a:rPr lang="el-GR" dirty="0" smtClean="0"/>
              <a:t> Προσομοίωση  </a:t>
            </a:r>
            <a:r>
              <a:rPr lang="el-GR" dirty="0"/>
              <a:t>της ακτής αν </a:t>
            </a:r>
            <a:r>
              <a:rPr lang="el-GR" dirty="0" smtClean="0"/>
              <a:t>απομακρυνθεί το έργο</a:t>
            </a:r>
            <a:endParaRPr lang="el-GR" dirty="0"/>
          </a:p>
        </p:txBody>
      </p:sp>
      <p:sp>
        <p:nvSpPr>
          <p:cNvPr id="5" name="TextBox 4"/>
          <p:cNvSpPr txBox="1"/>
          <p:nvPr/>
        </p:nvSpPr>
        <p:spPr>
          <a:xfrm>
            <a:off x="5577544" y="1331550"/>
            <a:ext cx="3384376" cy="646331"/>
          </a:xfrm>
          <a:prstGeom prst="rect">
            <a:avLst/>
          </a:prstGeom>
          <a:noFill/>
          <a:ln>
            <a:solidFill>
              <a:schemeClr val="accent1"/>
            </a:solidFill>
          </a:ln>
        </p:spPr>
        <p:txBody>
          <a:bodyPr wrap="square" rtlCol="0">
            <a:spAutoFit/>
          </a:bodyPr>
          <a:lstStyle/>
          <a:p>
            <a:r>
              <a:rPr lang="el-GR" b="1" dirty="0" smtClean="0"/>
              <a:t>Γ-4.</a:t>
            </a:r>
            <a:r>
              <a:rPr lang="el-GR" dirty="0" smtClean="0"/>
              <a:t> Προσομοίωση  </a:t>
            </a:r>
            <a:r>
              <a:rPr lang="el-GR" dirty="0"/>
              <a:t>της ακτής </a:t>
            </a:r>
            <a:r>
              <a:rPr lang="el-GR" dirty="0" smtClean="0"/>
              <a:t> αν καθαιρεθεί  τελείως το έργο</a:t>
            </a:r>
            <a:endParaRPr lang="el-GR" dirty="0"/>
          </a:p>
        </p:txBody>
      </p:sp>
    </p:spTree>
    <p:extLst>
      <p:ext uri="{BB962C8B-B14F-4D97-AF65-F5344CB8AC3E}">
        <p14:creationId xmlns:p14="http://schemas.microsoft.com/office/powerpoint/2010/main" val="3086629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basilis\Documents\1 BOOK MARCH 08\EKXYSH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8" y="548680"/>
            <a:ext cx="9020246" cy="57606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basilis\Documents\1 BOOK MARCH 08\EKXYSH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7" y="526916"/>
            <a:ext cx="8974619" cy="573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basilis\Documents\1 BOOK MARCH 08\EKXYSH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548680"/>
            <a:ext cx="8902612" cy="568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942"/>
            <a:ext cx="5184576" cy="673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677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z="1400"/>
              <a:t>WISTA </a:t>
            </a:r>
            <a:r>
              <a:rPr lang="en-US" sz="1200"/>
              <a:t>Annual Meeting  Nov. 2007 - “Shipping and Environmental Protection”.</a:t>
            </a:r>
          </a:p>
          <a:p>
            <a:r>
              <a:rPr lang="el-GR"/>
              <a:t> Β.Σ. ΤΣΕΛΕΝΤΗΣ. ΤΜΗΜΑ ΝΑΥΤΙΛΙΑΚΩΝ ΣΠΟΥΔΩΝ ΠΑΝ/ΜΙΟ ΠΕΙΡΑΙΑ</a:t>
            </a:r>
            <a:r>
              <a:rPr lang="el-GR" sz="1400"/>
              <a:t> </a:t>
            </a:r>
          </a:p>
          <a:p>
            <a:endParaRPr lang="el-GR" sz="1400"/>
          </a:p>
        </p:txBody>
      </p:sp>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endParaRPr lang="en-US"/>
          </a:p>
        </p:txBody>
      </p:sp>
      <p:pic>
        <p:nvPicPr>
          <p:cNvPr id="6148" name="Picture 4" descr="2905_sea_level_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76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l-GR" dirty="0"/>
          </a:p>
        </p:txBody>
      </p:sp>
      <p:sp>
        <p:nvSpPr>
          <p:cNvPr id="3" name="Rectangle 2"/>
          <p:cNvSpPr/>
          <p:nvPr/>
        </p:nvSpPr>
        <p:spPr>
          <a:xfrm>
            <a:off x="107504" y="476672"/>
            <a:ext cx="8928992" cy="6186309"/>
          </a:xfrm>
          <a:prstGeom prst="rect">
            <a:avLst/>
          </a:prstGeom>
        </p:spPr>
        <p:txBody>
          <a:bodyPr wrap="square">
            <a:spAutoFit/>
          </a:bodyPr>
          <a:lstStyle/>
          <a:p>
            <a:r>
              <a:rPr lang="el-GR" dirty="0" smtClean="0"/>
              <a:t>Κατάταξη Έργων και Δραστηριοτήτων</a:t>
            </a:r>
          </a:p>
          <a:p>
            <a:r>
              <a:rPr lang="el-GR" dirty="0" smtClean="0"/>
              <a:t> </a:t>
            </a:r>
            <a:endParaRPr lang="el-GR" dirty="0"/>
          </a:p>
          <a:p>
            <a:r>
              <a:rPr lang="el-GR" dirty="0"/>
              <a:t>Με βάση το </a:t>
            </a:r>
            <a:r>
              <a:rPr lang="el-GR" dirty="0" smtClean="0"/>
              <a:t>Ν. 4014/2011 </a:t>
            </a:r>
            <a:r>
              <a:rPr lang="el-GR" dirty="0"/>
              <a:t>τα δημόσια και ιδιωτικά έργα και δραστηριότητες κατατάσσονται σε δύο κατηγορίες (Α και Β), ανάλογα με τις επιπτώσεις τους στο περιβάλλον. </a:t>
            </a:r>
            <a:endParaRPr lang="el-GR" dirty="0" smtClean="0"/>
          </a:p>
          <a:p>
            <a:endParaRPr lang="el-GR" dirty="0"/>
          </a:p>
          <a:p>
            <a:r>
              <a:rPr lang="el-GR" dirty="0" smtClean="0">
                <a:latin typeface="Arial" pitchFamily="34" charset="0"/>
              </a:rPr>
              <a:t>Κριτήρια για αυτήν την κατάταξη είναι : </a:t>
            </a:r>
          </a:p>
          <a:p>
            <a:endParaRPr lang="el-GR" dirty="0">
              <a:latin typeface="Arial" pitchFamily="34" charset="0"/>
            </a:endParaRPr>
          </a:p>
          <a:p>
            <a:pPr marL="285750" indent="-285750">
              <a:buFontTx/>
              <a:buChar char="-"/>
            </a:pPr>
            <a:r>
              <a:rPr lang="el-GR" b="1" dirty="0" smtClean="0"/>
              <a:t>το </a:t>
            </a:r>
            <a:r>
              <a:rPr lang="el-GR" b="1" dirty="0"/>
              <a:t>είδος και το μέγεθος του έργου, </a:t>
            </a:r>
            <a:endParaRPr lang="en-US" b="1" dirty="0" smtClean="0"/>
          </a:p>
          <a:p>
            <a:pPr marL="285750" indent="-285750">
              <a:buFontTx/>
              <a:buChar char="-"/>
            </a:pPr>
            <a:endParaRPr lang="el-GR" b="1" dirty="0"/>
          </a:p>
          <a:p>
            <a:pPr marL="285750" indent="-285750">
              <a:buFontTx/>
              <a:buChar char="-"/>
            </a:pPr>
            <a:r>
              <a:rPr lang="el-GR" b="1" dirty="0" smtClean="0"/>
              <a:t>το </a:t>
            </a:r>
            <a:r>
              <a:rPr lang="el-GR" b="1" dirty="0"/>
              <a:t>είδος και η ποσότητα των ρύπων που εκπέμπονται, καθώς και κάθε άλλη επίδραση στο </a:t>
            </a:r>
            <a:r>
              <a:rPr lang="el-GR" b="1" dirty="0" smtClean="0"/>
              <a:t>       περιβάλλον</a:t>
            </a:r>
            <a:r>
              <a:rPr lang="el-GR" b="1" dirty="0"/>
              <a:t>, </a:t>
            </a:r>
            <a:endParaRPr lang="en-US" b="1" dirty="0" smtClean="0"/>
          </a:p>
          <a:p>
            <a:pPr marL="285750" indent="-285750">
              <a:buFontTx/>
              <a:buChar char="-"/>
            </a:pPr>
            <a:endParaRPr lang="el-GR" b="1" dirty="0"/>
          </a:p>
          <a:p>
            <a:pPr marL="285750" indent="-285750">
              <a:buFontTx/>
              <a:buChar char="-"/>
            </a:pPr>
            <a:r>
              <a:rPr lang="el-GR" b="1" dirty="0" smtClean="0"/>
              <a:t>η δυνατότητα να προληφθεί η παραγωγή ρύπων από την εφαρμοζόμενη παραγωγική διαδικασία και </a:t>
            </a:r>
            <a:endParaRPr lang="en-US" b="1" dirty="0" smtClean="0"/>
          </a:p>
          <a:p>
            <a:pPr marL="285750" indent="-285750">
              <a:buFontTx/>
              <a:buChar char="-"/>
            </a:pPr>
            <a:endParaRPr lang="el-GR" b="1" dirty="0" smtClean="0"/>
          </a:p>
          <a:p>
            <a:pPr marL="285750" indent="-285750">
              <a:buFontTx/>
              <a:buChar char="-"/>
            </a:pPr>
            <a:r>
              <a:rPr lang="el-GR" b="1" dirty="0" smtClean="0"/>
              <a:t>ο κίνδυνος ατυχήματος και η επιβολή περιορισμών για την προστασία του περιβάλλο</a:t>
            </a:r>
            <a:r>
              <a:rPr lang="el-GR" dirty="0" smtClean="0"/>
              <a:t>ντος. </a:t>
            </a:r>
          </a:p>
          <a:p>
            <a:pPr marL="285750" indent="-285750">
              <a:buFontTx/>
              <a:buChar char="-"/>
            </a:pPr>
            <a:endParaRPr lang="el-GR" dirty="0"/>
          </a:p>
          <a:p>
            <a:r>
              <a:rPr lang="el-GR" dirty="0" smtClean="0"/>
              <a:t>Με την κατάταξη των Έργων και Δραστηριοτήτων σε Ομάδες διευκολύνεται : </a:t>
            </a:r>
          </a:p>
          <a:p>
            <a:endParaRPr lang="el-GR" dirty="0"/>
          </a:p>
          <a:p>
            <a:r>
              <a:rPr lang="el-GR" dirty="0"/>
              <a:t>Ο καθορισμός προδιαγραφών για τις μελέτες περιβαλλοντικών επιπτώσεων και ο έλεγχος και η αξιολόγηση των μελετών αυτών από τις αρμόδιες αρχές. </a:t>
            </a:r>
          </a:p>
        </p:txBody>
      </p:sp>
    </p:spTree>
    <p:extLst>
      <p:ext uri="{BB962C8B-B14F-4D97-AF65-F5344CB8AC3E}">
        <p14:creationId xmlns:p14="http://schemas.microsoft.com/office/powerpoint/2010/main" val="1389831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143000"/>
          </a:xfrm>
        </p:spPr>
        <p:txBody>
          <a:bodyPr>
            <a:noAutofit/>
          </a:bodyPr>
          <a:lstStyle/>
          <a:p>
            <a:r>
              <a:rPr lang="el-GR" sz="3500" dirty="0" smtClean="0"/>
              <a:t>Τυπική </a:t>
            </a:r>
            <a:r>
              <a:rPr lang="el-GR" sz="3500" dirty="0"/>
              <a:t>περιβαλλοντική παρακολούθηση </a:t>
            </a:r>
            <a:r>
              <a:rPr lang="el-GR" sz="3500" dirty="0" smtClean="0"/>
              <a:t>λιμένα </a:t>
            </a:r>
            <a:endParaRPr lang="el-GR" sz="3500" dirty="0"/>
          </a:p>
        </p:txBody>
      </p:sp>
      <p:sp>
        <p:nvSpPr>
          <p:cNvPr id="3" name="Content Placeholder 2"/>
          <p:cNvSpPr>
            <a:spLocks noGrp="1"/>
          </p:cNvSpPr>
          <p:nvPr>
            <p:ph idx="1"/>
          </p:nvPr>
        </p:nvSpPr>
        <p:spPr>
          <a:xfrm>
            <a:off x="179512" y="980728"/>
            <a:ext cx="8507288" cy="5616624"/>
          </a:xfrm>
        </p:spPr>
        <p:txBody>
          <a:bodyPr>
            <a:normAutofit fontScale="55000" lnSpcReduction="20000"/>
          </a:bodyPr>
          <a:lstStyle/>
          <a:p>
            <a:pPr marL="0" indent="0">
              <a:buNone/>
            </a:pPr>
            <a:r>
              <a:rPr lang="el-GR" dirty="0"/>
              <a:t> </a:t>
            </a:r>
          </a:p>
          <a:p>
            <a:pPr lvl="0"/>
            <a:r>
              <a:rPr lang="el-GR" dirty="0"/>
              <a:t>Μικροβιολογικό φορτίο με μετρήσεις μικροβίων ολικών κολοβακτηριδίων, E</a:t>
            </a:r>
            <a:r>
              <a:rPr lang="el-GR" i="1" dirty="0"/>
              <a:t>. coli, </a:t>
            </a:r>
            <a:r>
              <a:rPr lang="el-GR" dirty="0"/>
              <a:t>και εντερόκοκκων σε σημεία και με συχνότητα συνήθως εποχιακή ή δύο φορές το χρόνο</a:t>
            </a:r>
          </a:p>
          <a:p>
            <a:pPr lvl="0"/>
            <a:r>
              <a:rPr lang="el-GR" dirty="0"/>
              <a:t>Φυσικοχημικές παραμέτρους (θερμοκρασία, pH, αλατότητα, αγωγιμότητα, ολικά αιωρούμενα και διαλυμένα στερεά (ΤDS), διαλυμένο οξυγόνο) σε σημεία και συχνότητα συνήθως εποχιακή ή δύο φορές το χρόνο </a:t>
            </a:r>
          </a:p>
          <a:p>
            <a:pPr lvl="0"/>
            <a:r>
              <a:rPr lang="el-GR" dirty="0"/>
              <a:t>Συγκέντρωση βαρέων μετάλλων στα επιφανειακά ιζήματα, στα συγκεκριμένα σημεία, μια φορά το χρόνο  </a:t>
            </a:r>
          </a:p>
          <a:p>
            <a:pPr lvl="0"/>
            <a:r>
              <a:rPr lang="el-GR" dirty="0"/>
              <a:t>Οργανικό άνθρακα στα επιφανειακά ιζήματα, στα συγκεκριμένα σημεία, μια φορά το χρόνο  </a:t>
            </a:r>
          </a:p>
          <a:p>
            <a:pPr lvl="0"/>
            <a:r>
              <a:rPr lang="el-GR" dirty="0"/>
              <a:t>Εκτίμηση του χημικού φορτίου με τη μέτρηση του Βιοχημικώς Απαιτούμενου Οξυγόνου (Β</a:t>
            </a:r>
            <a:r>
              <a:rPr lang="en-US" dirty="0"/>
              <a:t>OD</a:t>
            </a:r>
            <a:r>
              <a:rPr lang="el-GR" dirty="0"/>
              <a:t>) και Χημικώς Απαιτούμενου Οξυγόνου (</a:t>
            </a:r>
            <a:r>
              <a:rPr lang="en-US" dirty="0"/>
              <a:t>COD</a:t>
            </a:r>
            <a:r>
              <a:rPr lang="el-GR" dirty="0"/>
              <a:t>), στα επιλεγμένα σημεία με συχνότητα συνήθως εποχιακή ή δύο φορές το χρόνο </a:t>
            </a:r>
          </a:p>
          <a:p>
            <a:pPr lvl="0"/>
            <a:r>
              <a:rPr lang="el-GR" dirty="0"/>
              <a:t>Συγκέντρωση βαρέων μετάλλων στην υδάτινη στήλη, σε τρία βάθη (επιφάνεια, 1 και 5 μέτρα), στα επιλεγμένα σημεία και με συχνότητα συνήθως εποχιακή ή δύο φορές το χρόνο </a:t>
            </a:r>
          </a:p>
          <a:p>
            <a:pPr lvl="0"/>
            <a:r>
              <a:rPr lang="el-GR" dirty="0"/>
              <a:t>Πετρελαιοειδή στα επιφανειακά νερά σε επιλεγμένα σημεία και με συχνότητα συνήθως εποχιακή ή δύο φορές το χρόνο</a:t>
            </a:r>
          </a:p>
          <a:p>
            <a:pPr lvl="0"/>
            <a:r>
              <a:rPr lang="el-GR" dirty="0" smtClean="0"/>
              <a:t>Θρεπτικά </a:t>
            </a:r>
            <a:r>
              <a:rPr lang="el-GR" dirty="0"/>
              <a:t>συστατικά (νιτρώδη, νιτρικά, αμμωνιακά και φωσφορικά άλατα), των επιφανειακών νερών σε επιλεγμένα σημεία και με συχνότητα συνήθως εποχιακή ή δύο φορές το χρόνο). </a:t>
            </a:r>
          </a:p>
        </p:txBody>
      </p:sp>
    </p:spTree>
    <p:extLst>
      <p:ext uri="{BB962C8B-B14F-4D97-AF65-F5344CB8AC3E}">
        <p14:creationId xmlns:p14="http://schemas.microsoft.com/office/powerpoint/2010/main" val="2611804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922114"/>
          </a:xfrm>
        </p:spPr>
        <p:txBody>
          <a:bodyPr>
            <a:normAutofit fontScale="90000"/>
          </a:bodyPr>
          <a:lstStyle/>
          <a:p>
            <a:r>
              <a:rPr lang="el-GR" b="1" dirty="0"/>
              <a:t>Διαδικασίες </a:t>
            </a:r>
            <a:r>
              <a:rPr lang="el-GR" b="1" dirty="0" smtClean="0"/>
              <a:t>ελέγχου Μελετών </a:t>
            </a:r>
            <a:r>
              <a:rPr lang="el-GR" b="1" dirty="0"/>
              <a:t>Περιβαλλοντικών Επιπτώσεων</a:t>
            </a:r>
            <a:br>
              <a:rPr lang="el-GR" b="1" dirty="0"/>
            </a:br>
            <a:endParaRPr lang="el-GR" dirty="0"/>
          </a:p>
        </p:txBody>
      </p:sp>
      <p:sp>
        <p:nvSpPr>
          <p:cNvPr id="3" name="Content Placeholder 2"/>
          <p:cNvSpPr>
            <a:spLocks noGrp="1"/>
          </p:cNvSpPr>
          <p:nvPr>
            <p:ph idx="1"/>
          </p:nvPr>
        </p:nvSpPr>
        <p:spPr>
          <a:xfrm>
            <a:off x="107504" y="1340768"/>
            <a:ext cx="8856984" cy="5472608"/>
          </a:xfrm>
        </p:spPr>
        <p:txBody>
          <a:bodyPr>
            <a:normAutofit fontScale="92500" lnSpcReduction="10000"/>
          </a:bodyPr>
          <a:lstStyle/>
          <a:p>
            <a:pPr lvl="0">
              <a:lnSpc>
                <a:spcPct val="110000"/>
              </a:lnSpc>
            </a:pPr>
            <a:r>
              <a:rPr lang="el-GR" sz="1600" dirty="0"/>
              <a:t>Συμμόρφωση με το κείμενο νομοθετικό πλαίσιο η με πράξεις της Διοίκησης, που καθορίζουν τυχόν καθεστώς προστασίας, Με την πάροδο των ετών οι σχετικοί νόμοι έχουν εξειδικευτεί και περιέχουν πολλές πληροφορίες, όπως π.χ. συγκεκριμένες ενότητες και πεδία, τα οποία θα πρέπει να καλύψει ο φορέας που υποβάλλει την ΜΠΕ και είναι ο άμεσα ενδιαφερόμενος για το έργο (βλ. παρακάτω)</a:t>
            </a:r>
          </a:p>
          <a:p>
            <a:pPr lvl="0">
              <a:lnSpc>
                <a:spcPct val="110000"/>
              </a:lnSpc>
            </a:pPr>
            <a:r>
              <a:rPr lang="el-GR" sz="1600" dirty="0"/>
              <a:t>Τεκμηρίωση που αφορά την αναγκαιότητα, το εύρος και το βάθος της Μελέτης</a:t>
            </a:r>
          </a:p>
          <a:p>
            <a:pPr lvl="0">
              <a:lnSpc>
                <a:spcPct val="110000"/>
              </a:lnSpc>
            </a:pPr>
            <a:r>
              <a:rPr lang="el-GR" sz="1600" dirty="0"/>
              <a:t>Κριτική παρουσίαση των εναλλακτικών λύσεων, και τεκμηριωμένη επιλογής της βέλτιστης</a:t>
            </a:r>
          </a:p>
          <a:p>
            <a:pPr lvl="0">
              <a:lnSpc>
                <a:spcPct val="110000"/>
              </a:lnSpc>
            </a:pPr>
            <a:r>
              <a:rPr lang="el-GR" sz="1600" dirty="0"/>
              <a:t>Ανάλυση της περιβαλλοντικής κατάστασης της περιοχής του υπό μελέτη έργου</a:t>
            </a:r>
          </a:p>
          <a:p>
            <a:pPr lvl="0">
              <a:lnSpc>
                <a:spcPct val="110000"/>
              </a:lnSpc>
            </a:pPr>
            <a:r>
              <a:rPr lang="el-GR" sz="1600" dirty="0"/>
              <a:t>Ανάλυση των περιβαλλοντικών επιπτώσεων του έργου. Εδώ η χρήση των πλέον σύγχρονων μεθόδων πρόβλεψης και υπολογισμού των εν δυνάμει ρύπων και της διάχυσης αυτών, καθώς και εργαλείων προσομοίωσης του φυσικού περιβάλλοντος, θεωρούνται πλέον απαραίτητα για την αναλυτικότερη και λεπτομερέστερη εκτίμηση των επιπτώσεων</a:t>
            </a:r>
          </a:p>
          <a:p>
            <a:pPr lvl="0">
              <a:lnSpc>
                <a:spcPct val="110000"/>
              </a:lnSpc>
            </a:pPr>
            <a:r>
              <a:rPr lang="el-GR" sz="1600" dirty="0"/>
              <a:t>Προτεινόμενες μέθοδοι περιορισμού των αρνητικών συνεπειών τόσο κατά την κατασκευή, όσο και κατά τη φάση λειτουργίας αυτού</a:t>
            </a:r>
          </a:p>
          <a:p>
            <a:pPr lvl="0">
              <a:lnSpc>
                <a:spcPct val="110000"/>
              </a:lnSpc>
            </a:pPr>
            <a:r>
              <a:rPr lang="el-GR" sz="1600" dirty="0"/>
              <a:t> Κριτική αποτίμηση των περιβαλλοντικών επιπτώσεων σε σχέση με τ</a:t>
            </a:r>
            <a:r>
              <a:rPr lang="en-US" sz="1600" dirty="0"/>
              <a:t>o</a:t>
            </a:r>
            <a:r>
              <a:rPr lang="el-GR" sz="1600" dirty="0"/>
              <a:t> ανθρωπογενές περιβάλλον</a:t>
            </a:r>
          </a:p>
          <a:p>
            <a:pPr lvl="0">
              <a:lnSpc>
                <a:spcPct val="110000"/>
              </a:lnSpc>
            </a:pPr>
            <a:r>
              <a:rPr lang="el-GR" sz="1600" dirty="0"/>
              <a:t>Κριτική αποτίμηση των επιπτώσεων στους φυσικούς πόρους και τις υποδομές</a:t>
            </a:r>
          </a:p>
          <a:p>
            <a:pPr lvl="0">
              <a:lnSpc>
                <a:spcPct val="110000"/>
              </a:lnSpc>
            </a:pPr>
            <a:r>
              <a:rPr lang="el-GR" sz="1600" dirty="0"/>
              <a:t>Ανάλυση κόστους – οφέλους </a:t>
            </a:r>
          </a:p>
          <a:p>
            <a:pPr lvl="0">
              <a:lnSpc>
                <a:spcPct val="110000"/>
              </a:lnSpc>
            </a:pPr>
            <a:r>
              <a:rPr lang="el-GR" sz="1600" dirty="0"/>
              <a:t>Διεπιστημονική προσέγγιση </a:t>
            </a:r>
          </a:p>
          <a:p>
            <a:pPr lvl="0">
              <a:lnSpc>
                <a:spcPct val="110000"/>
              </a:lnSpc>
            </a:pPr>
            <a:r>
              <a:rPr lang="el-GR" sz="1600" dirty="0"/>
              <a:t>Σύστημα διαχρονικής περιβαλλοντικής παρακολούθησης βασισμένο σε επιστημονική τεκμηρίωση, έτσι ώστε να είναι εφικτό και εύκολο στην εφαρμογή </a:t>
            </a:r>
            <a:r>
              <a:rPr lang="el-GR" sz="1600" dirty="0" smtClean="0"/>
              <a:t>του</a:t>
            </a:r>
          </a:p>
          <a:p>
            <a:pPr>
              <a:lnSpc>
                <a:spcPct val="110000"/>
              </a:lnSpc>
            </a:pPr>
            <a:r>
              <a:rPr lang="el-GR" sz="1600" dirty="0"/>
              <a:t>Διαδικασία που αφορά τη λήψη των απαραίτητων </a:t>
            </a:r>
            <a:r>
              <a:rPr lang="el-GR" sz="1600" dirty="0" smtClean="0"/>
              <a:t>αποφάσεων</a:t>
            </a:r>
            <a:endParaRPr lang="el-GR" sz="1600" dirty="0"/>
          </a:p>
        </p:txBody>
      </p:sp>
    </p:spTree>
    <p:extLst>
      <p:ext uri="{BB962C8B-B14F-4D97-AF65-F5344CB8AC3E}">
        <p14:creationId xmlns:p14="http://schemas.microsoft.com/office/powerpoint/2010/main" val="3832247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36104"/>
          </a:xfrm>
        </p:spPr>
        <p:txBody>
          <a:bodyPr>
            <a:normAutofit/>
          </a:bodyPr>
          <a:lstStyle/>
          <a:p>
            <a:pPr lvl="0" algn="r"/>
            <a:r>
              <a:rPr lang="el-GR" sz="1800" b="1" dirty="0">
                <a:latin typeface="Arial" pitchFamily="34" charset="0"/>
                <a:ea typeface="Times New Roman" pitchFamily="18" charset="0"/>
                <a:cs typeface="Arial" pitchFamily="34" charset="0"/>
              </a:rPr>
              <a:t>ΤΥΠΙΚΟ ΠΑΡΑΔΕΙΓΜΑ ΕΝΟΤΗΤΩΝ ΜΕΛΕΤΗΣ ΠΕΡΙΒΑΛΛΟΝΤΙΚΩΝ ΕΠΙΠΤΩΣΕΩΝ ΓΙΑ ΜΑΡΙΝΑ</a:t>
            </a:r>
            <a:r>
              <a:rPr lang="el-GR" sz="1800" dirty="0">
                <a:latin typeface="Arial" pitchFamily="34" charset="0"/>
              </a:rPr>
              <a:t/>
            </a:r>
            <a:br>
              <a:rPr lang="el-GR" sz="1800" dirty="0">
                <a:latin typeface="Arial" pitchFamily="34" charset="0"/>
              </a:rPr>
            </a:br>
            <a:endParaRPr lang="el-GR" sz="1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6399260"/>
              </p:ext>
            </p:extLst>
          </p:nvPr>
        </p:nvGraphicFramePr>
        <p:xfrm>
          <a:off x="107504" y="476673"/>
          <a:ext cx="5040560" cy="5029200"/>
        </p:xfrm>
        <a:graphic>
          <a:graphicData uri="http://schemas.openxmlformats.org/drawingml/2006/table">
            <a:tbl>
              <a:tblPr firstRow="1" firstCol="1" lastRow="1" lastCol="1" bandRow="1" bandCol="1">
                <a:tableStyleId>{5C22544A-7EE6-4342-B048-85BDC9FD1C3A}</a:tableStyleId>
              </a:tblPr>
              <a:tblGrid>
                <a:gridCol w="601532">
                  <a:extLst>
                    <a:ext uri="{9D8B030D-6E8A-4147-A177-3AD203B41FA5}">
                      <a16:colId xmlns:a16="http://schemas.microsoft.com/office/drawing/2014/main" val="20000"/>
                    </a:ext>
                  </a:extLst>
                </a:gridCol>
                <a:gridCol w="4439028">
                  <a:extLst>
                    <a:ext uri="{9D8B030D-6E8A-4147-A177-3AD203B41FA5}">
                      <a16:colId xmlns:a16="http://schemas.microsoft.com/office/drawing/2014/main" val="20001"/>
                    </a:ext>
                  </a:extLst>
                </a:gridCol>
              </a:tblGrid>
              <a:tr h="160967">
                <a:tc>
                  <a:txBody>
                    <a:bodyPr/>
                    <a:lstStyle/>
                    <a:p>
                      <a:pPr algn="just">
                        <a:lnSpc>
                          <a:spcPct val="150000"/>
                        </a:lnSpc>
                        <a:spcAft>
                          <a:spcPts val="0"/>
                        </a:spcAft>
                      </a:pPr>
                      <a:r>
                        <a:rPr lang="el-GR" sz="1000" dirty="0">
                          <a:effectLst/>
                        </a:rPr>
                        <a:t>1.</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ΕΙΣΑΓΩΓΗ</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0"/>
                  </a:ext>
                </a:extLst>
              </a:tr>
              <a:tr h="160967">
                <a:tc>
                  <a:txBody>
                    <a:bodyPr/>
                    <a:lstStyle/>
                    <a:p>
                      <a:pPr algn="just">
                        <a:lnSpc>
                          <a:spcPct val="150000"/>
                        </a:lnSpc>
                        <a:spcAft>
                          <a:spcPts val="0"/>
                        </a:spcAft>
                      </a:pPr>
                      <a:r>
                        <a:rPr lang="el-GR" sz="1000" dirty="0">
                          <a:effectLst/>
                        </a:rPr>
                        <a:t>1.1.</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Βασικά στοιχεία του έργου</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1"/>
                  </a:ext>
                </a:extLst>
              </a:tr>
              <a:tr h="160967">
                <a:tc>
                  <a:txBody>
                    <a:bodyPr/>
                    <a:lstStyle/>
                    <a:p>
                      <a:pPr algn="just">
                        <a:lnSpc>
                          <a:spcPct val="150000"/>
                        </a:lnSpc>
                        <a:spcAft>
                          <a:spcPts val="0"/>
                        </a:spcAft>
                      </a:pPr>
                      <a:r>
                        <a:rPr lang="el-GR" sz="1000" dirty="0">
                          <a:effectLst/>
                        </a:rPr>
                        <a:t>1.2.</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Αντικείμενο μελέτης – Συμβατικό πλαίσιο</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2"/>
                  </a:ext>
                </a:extLst>
              </a:tr>
              <a:tr h="160967">
                <a:tc>
                  <a:txBody>
                    <a:bodyPr/>
                    <a:lstStyle/>
                    <a:p>
                      <a:pPr algn="just">
                        <a:lnSpc>
                          <a:spcPct val="150000"/>
                        </a:lnSpc>
                        <a:spcAft>
                          <a:spcPts val="0"/>
                        </a:spcAft>
                      </a:pPr>
                      <a:r>
                        <a:rPr lang="el-GR" sz="1000" dirty="0">
                          <a:effectLst/>
                        </a:rPr>
                        <a:t>1.3.</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Σκοπιμότητα της υλοποίησης του έργου</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3"/>
                  </a:ext>
                </a:extLst>
              </a:tr>
              <a:tr h="160967">
                <a:tc>
                  <a:txBody>
                    <a:bodyPr/>
                    <a:lstStyle/>
                    <a:p>
                      <a:pPr algn="just">
                        <a:lnSpc>
                          <a:spcPct val="150000"/>
                        </a:lnSpc>
                        <a:spcAft>
                          <a:spcPts val="0"/>
                        </a:spcAft>
                      </a:pPr>
                      <a:r>
                        <a:rPr lang="el-GR" sz="1000" dirty="0">
                          <a:effectLst/>
                        </a:rPr>
                        <a:t>2.1.</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Περιγραφή του έργου</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4"/>
                  </a:ext>
                </a:extLst>
              </a:tr>
              <a:tr h="160967">
                <a:tc>
                  <a:txBody>
                    <a:bodyPr/>
                    <a:lstStyle/>
                    <a:p>
                      <a:pPr algn="just">
                        <a:lnSpc>
                          <a:spcPct val="150000"/>
                        </a:lnSpc>
                        <a:spcAft>
                          <a:spcPts val="0"/>
                        </a:spcAft>
                      </a:pPr>
                      <a:r>
                        <a:rPr lang="el-GR" sz="1000" dirty="0">
                          <a:effectLst/>
                        </a:rPr>
                        <a:t>2.2.</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Υφιστάμενη κατάσταση περιβάλλοντος</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5"/>
                  </a:ext>
                </a:extLst>
              </a:tr>
              <a:tr h="160967">
                <a:tc>
                  <a:txBody>
                    <a:bodyPr/>
                    <a:lstStyle/>
                    <a:p>
                      <a:pPr algn="just">
                        <a:lnSpc>
                          <a:spcPct val="150000"/>
                        </a:lnSpc>
                        <a:spcAft>
                          <a:spcPts val="0"/>
                        </a:spcAft>
                      </a:pPr>
                      <a:r>
                        <a:rPr lang="el-GR" sz="1000" dirty="0">
                          <a:effectLst/>
                        </a:rPr>
                        <a:t>2.3.</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Αξιολόγηση των περιβαλλοντικών επιπτώσεων</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6"/>
                  </a:ext>
                </a:extLst>
              </a:tr>
              <a:tr h="160967">
                <a:tc>
                  <a:txBody>
                    <a:bodyPr/>
                    <a:lstStyle/>
                    <a:p>
                      <a:pPr algn="just">
                        <a:lnSpc>
                          <a:spcPct val="150000"/>
                        </a:lnSpc>
                        <a:spcAft>
                          <a:spcPts val="0"/>
                        </a:spcAft>
                      </a:pPr>
                      <a:r>
                        <a:rPr lang="el-GR" sz="1000" dirty="0">
                          <a:effectLst/>
                        </a:rPr>
                        <a:t>2.4.</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Προτεινόμενα μέτρα αντιμετώπισης των περιβαλλοντικών επιπτώσεων</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7"/>
                  </a:ext>
                </a:extLst>
              </a:tr>
              <a:tr h="160967">
                <a:tc>
                  <a:txBody>
                    <a:bodyPr/>
                    <a:lstStyle/>
                    <a:p>
                      <a:pPr algn="just">
                        <a:lnSpc>
                          <a:spcPct val="150000"/>
                        </a:lnSpc>
                        <a:spcAft>
                          <a:spcPts val="0"/>
                        </a:spcAft>
                      </a:pPr>
                      <a:r>
                        <a:rPr lang="el-GR" sz="1000" dirty="0">
                          <a:effectLst/>
                        </a:rPr>
                        <a:t>3.</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a:effectLst/>
                        </a:rPr>
                        <a:t> ΓΕΩΓΡΑΦΙΚΗ ΘΕΣΗ – ΕΚΤΑΣΗ - ΔΙΟΙΚΗΤΙΚΗ ΥΠΑΓΩΓΗ</a:t>
                      </a:r>
                      <a:endParaRPr lang="el-GR" sz="1000">
                        <a:effectLst/>
                        <a:latin typeface="Times New Roman"/>
                        <a:ea typeface="Times New Roman"/>
                      </a:endParaRPr>
                    </a:p>
                  </a:txBody>
                  <a:tcPr marL="29776" marR="29776" marT="0" marB="0"/>
                </a:tc>
                <a:extLst>
                  <a:ext uri="{0D108BD9-81ED-4DB2-BD59-A6C34878D82A}">
                    <a16:rowId xmlns:a16="http://schemas.microsoft.com/office/drawing/2014/main" val="10008"/>
                  </a:ext>
                </a:extLst>
              </a:tr>
              <a:tr h="181847">
                <a:tc>
                  <a:txBody>
                    <a:bodyPr/>
                    <a:lstStyle/>
                    <a:p>
                      <a:pPr algn="just">
                        <a:lnSpc>
                          <a:spcPct val="150000"/>
                        </a:lnSpc>
                        <a:spcAft>
                          <a:spcPts val="0"/>
                        </a:spcAft>
                      </a:pPr>
                      <a:r>
                        <a:rPr lang="el-GR" sz="1000" dirty="0">
                          <a:effectLst/>
                        </a:rPr>
                        <a:t>4.</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ΠΕΡΙΓΡΑΦΗ ΚΑΙ ΚΑΤΑΓΡΑΦΗ ΤΗΣ ΥΠΑΡΧΟΥΣΑΣ ΚΑΤΑΣΤΑΣΗΣ ΠΕΡΙΒΑΛΛΟΝΤΟΣ</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09"/>
                  </a:ext>
                </a:extLst>
              </a:tr>
              <a:tr h="160967">
                <a:tc>
                  <a:txBody>
                    <a:bodyPr/>
                    <a:lstStyle/>
                    <a:p>
                      <a:pPr algn="just">
                        <a:lnSpc>
                          <a:spcPct val="150000"/>
                        </a:lnSpc>
                        <a:spcAft>
                          <a:spcPts val="0"/>
                        </a:spcAft>
                      </a:pPr>
                      <a:r>
                        <a:rPr lang="el-GR" sz="1000">
                          <a:effectLst/>
                        </a:rPr>
                        <a:t>4.1.</a:t>
                      </a:r>
                      <a:endParaRPr lang="el-GR" sz="100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Φυσικό Περιβάλλον</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10"/>
                  </a:ext>
                </a:extLst>
              </a:tr>
              <a:tr h="160967">
                <a:tc>
                  <a:txBody>
                    <a:bodyPr/>
                    <a:lstStyle/>
                    <a:p>
                      <a:pPr algn="just">
                        <a:lnSpc>
                          <a:spcPct val="150000"/>
                        </a:lnSpc>
                        <a:spcAft>
                          <a:spcPts val="0"/>
                        </a:spcAft>
                      </a:pPr>
                      <a:r>
                        <a:rPr lang="el-GR" sz="1000" dirty="0">
                          <a:effectLst/>
                        </a:rPr>
                        <a:t>4.1.2.</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Μορφολογία, γεωλογικά και εδαφολογικά στοιχεία</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11"/>
                  </a:ext>
                </a:extLst>
              </a:tr>
              <a:tr h="160967">
                <a:tc>
                  <a:txBody>
                    <a:bodyPr/>
                    <a:lstStyle/>
                    <a:p>
                      <a:pPr algn="just">
                        <a:lnSpc>
                          <a:spcPct val="150000"/>
                        </a:lnSpc>
                        <a:spcAft>
                          <a:spcPts val="0"/>
                        </a:spcAft>
                      </a:pPr>
                      <a:r>
                        <a:rPr lang="el-GR" sz="1000">
                          <a:effectLst/>
                        </a:rPr>
                        <a:t>4.1.1.</a:t>
                      </a:r>
                      <a:endParaRPr lang="el-GR" sz="100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Μετεωρολογικά και κλιματολογικά χαρακτηριστικά</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12"/>
                  </a:ext>
                </a:extLst>
              </a:tr>
              <a:tr h="160967">
                <a:tc>
                  <a:txBody>
                    <a:bodyPr/>
                    <a:lstStyle/>
                    <a:p>
                      <a:pPr algn="just">
                        <a:lnSpc>
                          <a:spcPct val="150000"/>
                        </a:lnSpc>
                        <a:spcAft>
                          <a:spcPts val="0"/>
                        </a:spcAft>
                      </a:pPr>
                      <a:r>
                        <a:rPr lang="el-GR" sz="1000" dirty="0">
                          <a:effectLst/>
                        </a:rPr>
                        <a:t>4.1.1.1.</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Θερμοκρασία</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13"/>
                  </a:ext>
                </a:extLst>
              </a:tr>
              <a:tr h="160967">
                <a:tc>
                  <a:txBody>
                    <a:bodyPr/>
                    <a:lstStyle/>
                    <a:p>
                      <a:pPr algn="just">
                        <a:lnSpc>
                          <a:spcPct val="150000"/>
                        </a:lnSpc>
                        <a:spcAft>
                          <a:spcPts val="0"/>
                        </a:spcAft>
                      </a:pPr>
                      <a:r>
                        <a:rPr lang="el-GR" sz="1000" dirty="0">
                          <a:effectLst/>
                        </a:rPr>
                        <a:t>4.1.1.2.</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a:effectLst/>
                        </a:rPr>
                        <a:t>Βροχομετρικά στοιχεία</a:t>
                      </a:r>
                      <a:endParaRPr lang="el-GR" sz="1000">
                        <a:effectLst/>
                        <a:latin typeface="Times New Roman"/>
                        <a:ea typeface="Times New Roman"/>
                      </a:endParaRPr>
                    </a:p>
                  </a:txBody>
                  <a:tcPr marL="29776" marR="29776" marT="0" marB="0"/>
                </a:tc>
                <a:extLst>
                  <a:ext uri="{0D108BD9-81ED-4DB2-BD59-A6C34878D82A}">
                    <a16:rowId xmlns:a16="http://schemas.microsoft.com/office/drawing/2014/main" val="10014"/>
                  </a:ext>
                </a:extLst>
              </a:tr>
              <a:tr h="160967">
                <a:tc>
                  <a:txBody>
                    <a:bodyPr/>
                    <a:lstStyle/>
                    <a:p>
                      <a:pPr algn="just">
                        <a:lnSpc>
                          <a:spcPct val="150000"/>
                        </a:lnSpc>
                        <a:spcAft>
                          <a:spcPts val="0"/>
                        </a:spcAft>
                      </a:pPr>
                      <a:r>
                        <a:rPr lang="el-GR" sz="1000" dirty="0">
                          <a:effectLst/>
                        </a:rPr>
                        <a:t>4.1.1.3.</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Ανεμολογικά στοιχεία</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15"/>
                  </a:ext>
                </a:extLst>
              </a:tr>
              <a:tr h="160967">
                <a:tc>
                  <a:txBody>
                    <a:bodyPr/>
                    <a:lstStyle/>
                    <a:p>
                      <a:pPr algn="just">
                        <a:lnSpc>
                          <a:spcPct val="150000"/>
                        </a:lnSpc>
                        <a:spcAft>
                          <a:spcPts val="0"/>
                        </a:spcAft>
                      </a:pPr>
                      <a:r>
                        <a:rPr lang="el-GR" sz="1000" dirty="0">
                          <a:effectLst/>
                        </a:rPr>
                        <a:t>4.1.1.4.</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Βιοκλίμα</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16"/>
                  </a:ext>
                </a:extLst>
              </a:tr>
              <a:tr h="160967">
                <a:tc>
                  <a:txBody>
                    <a:bodyPr/>
                    <a:lstStyle/>
                    <a:p>
                      <a:pPr algn="just">
                        <a:lnSpc>
                          <a:spcPct val="150000"/>
                        </a:lnSpc>
                        <a:spcAft>
                          <a:spcPts val="0"/>
                        </a:spcAft>
                      </a:pPr>
                      <a:r>
                        <a:rPr lang="el-GR" sz="1000" dirty="0">
                          <a:effectLst/>
                        </a:rPr>
                        <a:t>4.1.3.</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a:effectLst/>
                        </a:rPr>
                        <a:t>Υδρολογικά στοιχεία</a:t>
                      </a:r>
                      <a:endParaRPr lang="el-GR" sz="1000">
                        <a:effectLst/>
                        <a:latin typeface="Times New Roman"/>
                        <a:ea typeface="Times New Roman"/>
                      </a:endParaRPr>
                    </a:p>
                  </a:txBody>
                  <a:tcPr marL="29776" marR="29776" marT="0" marB="0"/>
                </a:tc>
                <a:extLst>
                  <a:ext uri="{0D108BD9-81ED-4DB2-BD59-A6C34878D82A}">
                    <a16:rowId xmlns:a16="http://schemas.microsoft.com/office/drawing/2014/main" val="10017"/>
                  </a:ext>
                </a:extLst>
              </a:tr>
              <a:tr h="160967">
                <a:tc>
                  <a:txBody>
                    <a:bodyPr/>
                    <a:lstStyle/>
                    <a:p>
                      <a:pPr algn="just">
                        <a:lnSpc>
                          <a:spcPct val="150000"/>
                        </a:lnSpc>
                        <a:spcAft>
                          <a:spcPts val="0"/>
                        </a:spcAft>
                      </a:pPr>
                      <a:r>
                        <a:rPr lang="el-GR" sz="1000" dirty="0">
                          <a:effectLst/>
                        </a:rPr>
                        <a:t>4.1.4.</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a:effectLst/>
                        </a:rPr>
                        <a:t>Οικοσυστήματα – Χλωρίδα και Πανίδα</a:t>
                      </a:r>
                      <a:endParaRPr lang="el-GR" sz="1000">
                        <a:effectLst/>
                        <a:latin typeface="Times New Roman"/>
                        <a:ea typeface="Times New Roman"/>
                      </a:endParaRPr>
                    </a:p>
                  </a:txBody>
                  <a:tcPr marL="29776" marR="29776" marT="0" marB="0"/>
                </a:tc>
                <a:extLst>
                  <a:ext uri="{0D108BD9-81ED-4DB2-BD59-A6C34878D82A}">
                    <a16:rowId xmlns:a16="http://schemas.microsoft.com/office/drawing/2014/main" val="10018"/>
                  </a:ext>
                </a:extLst>
              </a:tr>
              <a:tr h="160967">
                <a:tc>
                  <a:txBody>
                    <a:bodyPr/>
                    <a:lstStyle/>
                    <a:p>
                      <a:pPr algn="just">
                        <a:lnSpc>
                          <a:spcPct val="150000"/>
                        </a:lnSpc>
                        <a:spcAft>
                          <a:spcPts val="0"/>
                        </a:spcAft>
                      </a:pPr>
                      <a:r>
                        <a:rPr lang="el-GR" sz="1000" dirty="0">
                          <a:effectLst/>
                        </a:rPr>
                        <a:t>4.1.4.1.</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a:effectLst/>
                        </a:rPr>
                        <a:t>Γενικά</a:t>
                      </a:r>
                      <a:endParaRPr lang="el-GR" sz="1000">
                        <a:effectLst/>
                        <a:latin typeface="Times New Roman"/>
                        <a:ea typeface="Times New Roman"/>
                      </a:endParaRPr>
                    </a:p>
                  </a:txBody>
                  <a:tcPr marL="29776" marR="29776" marT="0" marB="0"/>
                </a:tc>
                <a:extLst>
                  <a:ext uri="{0D108BD9-81ED-4DB2-BD59-A6C34878D82A}">
                    <a16:rowId xmlns:a16="http://schemas.microsoft.com/office/drawing/2014/main" val="10019"/>
                  </a:ext>
                </a:extLst>
              </a:tr>
              <a:tr h="160967">
                <a:tc>
                  <a:txBody>
                    <a:bodyPr/>
                    <a:lstStyle/>
                    <a:p>
                      <a:pPr algn="just">
                        <a:lnSpc>
                          <a:spcPct val="150000"/>
                        </a:lnSpc>
                        <a:spcAft>
                          <a:spcPts val="0"/>
                        </a:spcAft>
                      </a:pPr>
                      <a:r>
                        <a:rPr lang="el-GR" sz="1000" dirty="0">
                          <a:effectLst/>
                        </a:rPr>
                        <a:t>4.1.5.</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Οικοσυστήματα – Χλωρίδα και Πανίδα</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20"/>
                  </a:ext>
                </a:extLst>
              </a:tr>
              <a:tr h="160967">
                <a:tc>
                  <a:txBody>
                    <a:bodyPr/>
                    <a:lstStyle/>
                    <a:p>
                      <a:pPr algn="just">
                        <a:lnSpc>
                          <a:spcPct val="150000"/>
                        </a:lnSpc>
                        <a:spcAft>
                          <a:spcPts val="0"/>
                        </a:spcAft>
                      </a:pPr>
                      <a:r>
                        <a:rPr lang="el-GR" sz="1000" dirty="0">
                          <a:effectLst/>
                        </a:rPr>
                        <a:t>4.1.5.1.</a:t>
                      </a:r>
                      <a:endParaRPr lang="el-GR" sz="1000" dirty="0">
                        <a:effectLst/>
                        <a:latin typeface="Times New Roman"/>
                        <a:ea typeface="Times New Roman"/>
                      </a:endParaRPr>
                    </a:p>
                  </a:txBody>
                  <a:tcPr marL="29776" marR="29776" marT="0" marB="0"/>
                </a:tc>
                <a:tc>
                  <a:txBody>
                    <a:bodyPr/>
                    <a:lstStyle/>
                    <a:p>
                      <a:pPr algn="just">
                        <a:lnSpc>
                          <a:spcPct val="150000"/>
                        </a:lnSpc>
                        <a:spcAft>
                          <a:spcPts val="0"/>
                        </a:spcAft>
                      </a:pPr>
                      <a:r>
                        <a:rPr lang="el-GR" sz="1000" dirty="0">
                          <a:effectLst/>
                        </a:rPr>
                        <a:t>Γενικά</a:t>
                      </a:r>
                      <a:endParaRPr lang="el-GR" sz="1000" dirty="0">
                        <a:effectLst/>
                        <a:latin typeface="Times New Roman"/>
                        <a:ea typeface="Times New Roman"/>
                      </a:endParaRPr>
                    </a:p>
                  </a:txBody>
                  <a:tcPr marL="29776" marR="29776" marT="0" marB="0"/>
                </a:tc>
                <a:extLst>
                  <a:ext uri="{0D108BD9-81ED-4DB2-BD59-A6C34878D82A}">
                    <a16:rowId xmlns:a16="http://schemas.microsoft.com/office/drawing/2014/main" val="1002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4196685"/>
              </p:ext>
            </p:extLst>
          </p:nvPr>
        </p:nvGraphicFramePr>
        <p:xfrm>
          <a:off x="3995936" y="2924944"/>
          <a:ext cx="5220072" cy="3780127"/>
        </p:xfrm>
        <a:graphic>
          <a:graphicData uri="http://schemas.openxmlformats.org/drawingml/2006/table">
            <a:tbl>
              <a:tblPr firstRow="1" firstCol="1" lastRow="1" lastCol="1" bandRow="1" bandCol="1">
                <a:tableStyleId>{5C22544A-7EE6-4342-B048-85BDC9FD1C3A}</a:tableStyleId>
              </a:tblPr>
              <a:tblGrid>
                <a:gridCol w="622954">
                  <a:extLst>
                    <a:ext uri="{9D8B030D-6E8A-4147-A177-3AD203B41FA5}">
                      <a16:colId xmlns:a16="http://schemas.microsoft.com/office/drawing/2014/main" val="20000"/>
                    </a:ext>
                  </a:extLst>
                </a:gridCol>
                <a:gridCol w="4597118">
                  <a:extLst>
                    <a:ext uri="{9D8B030D-6E8A-4147-A177-3AD203B41FA5}">
                      <a16:colId xmlns:a16="http://schemas.microsoft.com/office/drawing/2014/main" val="20001"/>
                    </a:ext>
                  </a:extLst>
                </a:gridCol>
              </a:tblGrid>
              <a:tr h="251280">
                <a:tc>
                  <a:txBody>
                    <a:bodyPr/>
                    <a:lstStyle/>
                    <a:p>
                      <a:pPr algn="just">
                        <a:lnSpc>
                          <a:spcPct val="150000"/>
                        </a:lnSpc>
                        <a:spcAft>
                          <a:spcPts val="0"/>
                        </a:spcAft>
                      </a:pPr>
                      <a:r>
                        <a:rPr lang="el-GR" sz="1100" dirty="0">
                          <a:effectLst/>
                        </a:rPr>
                        <a:t>4.2.</a:t>
                      </a:r>
                      <a:endParaRPr lang="el-GR" sz="1100" dirty="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Ανθρωπογενές Περιβάλλον</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251280">
                <a:tc>
                  <a:txBody>
                    <a:bodyPr/>
                    <a:lstStyle/>
                    <a:p>
                      <a:pPr algn="just">
                        <a:lnSpc>
                          <a:spcPct val="150000"/>
                        </a:lnSpc>
                        <a:spcAft>
                          <a:spcPts val="0"/>
                        </a:spcAft>
                      </a:pPr>
                      <a:r>
                        <a:rPr lang="el-GR" sz="1100" dirty="0">
                          <a:effectLst/>
                        </a:rPr>
                        <a:t>4.2.1.</a:t>
                      </a:r>
                      <a:endParaRPr lang="el-GR" sz="1100" dirty="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Χαρακτήρας της περιοχής, κοινότητες και οικισμοί</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51280">
                <a:tc>
                  <a:txBody>
                    <a:bodyPr/>
                    <a:lstStyle/>
                    <a:p>
                      <a:pPr algn="just">
                        <a:lnSpc>
                          <a:spcPct val="150000"/>
                        </a:lnSpc>
                        <a:spcAft>
                          <a:spcPts val="0"/>
                        </a:spcAft>
                      </a:pPr>
                      <a:r>
                        <a:rPr lang="el-GR" sz="1100">
                          <a:effectLst/>
                        </a:rPr>
                        <a:t>4.2.1.2.</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Πληθυσμιακά στοιχεία</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51280">
                <a:tc>
                  <a:txBody>
                    <a:bodyPr/>
                    <a:lstStyle/>
                    <a:p>
                      <a:pPr algn="just">
                        <a:lnSpc>
                          <a:spcPct val="150000"/>
                        </a:lnSpc>
                        <a:spcAft>
                          <a:spcPts val="0"/>
                        </a:spcAft>
                      </a:pPr>
                      <a:r>
                        <a:rPr lang="el-GR" sz="1100">
                          <a:effectLst/>
                        </a:rPr>
                        <a:t>4.2.1.1.</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Παραγωγικοί τομείς – απασχόληση</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59687">
                <a:tc>
                  <a:txBody>
                    <a:bodyPr/>
                    <a:lstStyle/>
                    <a:p>
                      <a:pPr algn="just">
                        <a:lnSpc>
                          <a:spcPct val="150000"/>
                        </a:lnSpc>
                        <a:spcAft>
                          <a:spcPts val="0"/>
                        </a:spcAft>
                      </a:pPr>
                      <a:r>
                        <a:rPr lang="el-GR" sz="1100">
                          <a:effectLst/>
                        </a:rPr>
                        <a:t>4.2.2.</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Χρήσεις γης</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251280">
                <a:tc>
                  <a:txBody>
                    <a:bodyPr/>
                    <a:lstStyle/>
                    <a:p>
                      <a:pPr algn="just">
                        <a:lnSpc>
                          <a:spcPct val="150000"/>
                        </a:lnSpc>
                        <a:spcAft>
                          <a:spcPts val="0"/>
                        </a:spcAft>
                      </a:pPr>
                      <a:r>
                        <a:rPr lang="el-GR" sz="1100">
                          <a:effectLst/>
                        </a:rPr>
                        <a:t>4.2.1.2.</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Υφιστάμενη υποδομή</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251280">
                <a:tc>
                  <a:txBody>
                    <a:bodyPr/>
                    <a:lstStyle/>
                    <a:p>
                      <a:pPr algn="just">
                        <a:lnSpc>
                          <a:spcPct val="150000"/>
                        </a:lnSpc>
                        <a:spcAft>
                          <a:spcPts val="0"/>
                        </a:spcAft>
                      </a:pPr>
                      <a:r>
                        <a:rPr lang="el-GR" sz="1100">
                          <a:effectLst/>
                        </a:rPr>
                        <a:t>4.2.3.1.</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Δίκτυα Μεταφορών</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251280">
                <a:tc>
                  <a:txBody>
                    <a:bodyPr/>
                    <a:lstStyle/>
                    <a:p>
                      <a:pPr algn="just">
                        <a:lnSpc>
                          <a:spcPct val="150000"/>
                        </a:lnSpc>
                        <a:spcAft>
                          <a:spcPts val="0"/>
                        </a:spcAft>
                      </a:pPr>
                      <a:r>
                        <a:rPr lang="el-GR" sz="1100">
                          <a:effectLst/>
                        </a:rPr>
                        <a:t>4.2.4.</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Ιστορικοί και αρχαιολογικοί χώροι</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r h="251280">
                <a:tc>
                  <a:txBody>
                    <a:bodyPr/>
                    <a:lstStyle/>
                    <a:p>
                      <a:pPr algn="just">
                        <a:lnSpc>
                          <a:spcPct val="150000"/>
                        </a:lnSpc>
                        <a:spcAft>
                          <a:spcPts val="0"/>
                        </a:spcAft>
                      </a:pPr>
                      <a:r>
                        <a:rPr lang="el-GR" sz="1100">
                          <a:effectLst/>
                        </a:rPr>
                        <a:t>4.3.</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Ανθρωπογενείς πιέσεις στο φυσικό περιβάλλον</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8"/>
                  </a:ext>
                </a:extLst>
              </a:tr>
              <a:tr h="251280">
                <a:tc>
                  <a:txBody>
                    <a:bodyPr/>
                    <a:lstStyle/>
                    <a:p>
                      <a:pPr algn="just">
                        <a:lnSpc>
                          <a:spcPct val="150000"/>
                        </a:lnSpc>
                        <a:spcAft>
                          <a:spcPts val="0"/>
                        </a:spcAft>
                      </a:pPr>
                      <a:r>
                        <a:rPr lang="el-GR" sz="1100">
                          <a:effectLst/>
                        </a:rPr>
                        <a:t>4.3.1.</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Γενικά</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09"/>
                  </a:ext>
                </a:extLst>
              </a:tr>
              <a:tr h="251280">
                <a:tc>
                  <a:txBody>
                    <a:bodyPr/>
                    <a:lstStyle/>
                    <a:p>
                      <a:pPr algn="just">
                        <a:lnSpc>
                          <a:spcPct val="150000"/>
                        </a:lnSpc>
                        <a:spcAft>
                          <a:spcPts val="0"/>
                        </a:spcAft>
                      </a:pPr>
                      <a:r>
                        <a:rPr lang="el-GR" sz="1100">
                          <a:effectLst/>
                        </a:rPr>
                        <a:t>4.3.2.</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Εκμετάλλευση και επιβάρυνση εδάφους, υπεδάφους και υδάτινων πόρων</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10"/>
                  </a:ext>
                </a:extLst>
              </a:tr>
              <a:tr h="251280">
                <a:tc>
                  <a:txBody>
                    <a:bodyPr/>
                    <a:lstStyle/>
                    <a:p>
                      <a:pPr algn="just">
                        <a:lnSpc>
                          <a:spcPct val="150000"/>
                        </a:lnSpc>
                        <a:spcAft>
                          <a:spcPts val="0"/>
                        </a:spcAft>
                      </a:pPr>
                      <a:r>
                        <a:rPr lang="el-GR" sz="1100">
                          <a:effectLst/>
                        </a:rPr>
                        <a:t>4.3.3.</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Ανθρωπογενείς επιδράσεις στη χλωρίδα και πανίδα</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11"/>
                  </a:ext>
                </a:extLst>
              </a:tr>
              <a:tr h="251280">
                <a:tc>
                  <a:txBody>
                    <a:bodyPr/>
                    <a:lstStyle/>
                    <a:p>
                      <a:pPr algn="just">
                        <a:lnSpc>
                          <a:spcPct val="150000"/>
                        </a:lnSpc>
                        <a:spcAft>
                          <a:spcPts val="0"/>
                        </a:spcAft>
                      </a:pPr>
                      <a:r>
                        <a:rPr lang="el-GR" sz="1100">
                          <a:effectLst/>
                        </a:rPr>
                        <a:t>4.3.4.</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Ανθρωπογενείς επιδράσεις στην ατμόσφαιρα</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12"/>
                  </a:ext>
                </a:extLst>
              </a:tr>
              <a:tr h="251280">
                <a:tc>
                  <a:txBody>
                    <a:bodyPr/>
                    <a:lstStyle/>
                    <a:p>
                      <a:pPr algn="just">
                        <a:lnSpc>
                          <a:spcPct val="150000"/>
                        </a:lnSpc>
                        <a:spcAft>
                          <a:spcPts val="0"/>
                        </a:spcAft>
                      </a:pPr>
                      <a:r>
                        <a:rPr lang="el-GR" sz="1100">
                          <a:effectLst/>
                        </a:rPr>
                        <a:t>4.3.5.</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Υφιστάμενη κατάσταση ηχορύπανσης</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13"/>
                  </a:ext>
                </a:extLst>
              </a:tr>
              <a:tr h="251280">
                <a:tc>
                  <a:txBody>
                    <a:bodyPr/>
                    <a:lstStyle/>
                    <a:p>
                      <a:pPr algn="just">
                        <a:lnSpc>
                          <a:spcPct val="150000"/>
                        </a:lnSpc>
                        <a:spcAft>
                          <a:spcPts val="0"/>
                        </a:spcAft>
                      </a:pPr>
                      <a:r>
                        <a:rPr lang="el-GR" sz="1100">
                          <a:effectLst/>
                        </a:rPr>
                        <a:t>4.3.6.</a:t>
                      </a:r>
                      <a:endParaRPr lang="el-GR" sz="1100">
                        <a:effectLst/>
                        <a:latin typeface="Times New Roman"/>
                        <a:ea typeface="Times New Roman"/>
                      </a:endParaRPr>
                    </a:p>
                  </a:txBody>
                  <a:tcPr marL="68580" marR="68580" marT="0" marB="0"/>
                </a:tc>
                <a:tc>
                  <a:txBody>
                    <a:bodyPr/>
                    <a:lstStyle/>
                    <a:p>
                      <a:pPr algn="just">
                        <a:lnSpc>
                          <a:spcPct val="150000"/>
                        </a:lnSpc>
                        <a:spcAft>
                          <a:spcPts val="0"/>
                        </a:spcAft>
                      </a:pPr>
                      <a:r>
                        <a:rPr lang="el-GR" sz="1100" dirty="0">
                          <a:effectLst/>
                        </a:rPr>
                        <a:t>Ανθρωπογενείς επιδράσεις στο ιστορικό περιβάλλον</a:t>
                      </a:r>
                      <a:endParaRPr lang="el-GR" sz="1100" dirty="0">
                        <a:effectLst/>
                        <a:latin typeface="Times New Roman"/>
                        <a:ea typeface="Times New Roman"/>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45630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6" cy="1008112"/>
          </a:xfrm>
        </p:spPr>
        <p:txBody>
          <a:bodyPr>
            <a:normAutofit/>
          </a:bodyPr>
          <a:lstStyle/>
          <a:p>
            <a:pPr algn="r"/>
            <a:r>
              <a:rPr lang="el-GR" sz="1800" b="1" dirty="0">
                <a:latin typeface="Arial" pitchFamily="34" charset="0"/>
                <a:ea typeface="Times New Roman" pitchFamily="18" charset="0"/>
                <a:cs typeface="Arial" pitchFamily="34" charset="0"/>
              </a:rPr>
              <a:t>ΤΥΠΙΚΟ ΠΑΡΑΔΕΙΓΜΑ ΕΝΟΤΗΤΩΝ ΜΕΛΕΤΗΣ ΠΕΡΙΒΑΛΛΟΝΤΙΚΩΝ ΕΠΙΠΤΩΣΕΩΝ ΓΙΑ ΜΑΡΙΝΑ</a:t>
            </a:r>
            <a:endParaRPr lang="el-GR"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197378"/>
              </p:ext>
            </p:extLst>
          </p:nvPr>
        </p:nvGraphicFramePr>
        <p:xfrm>
          <a:off x="107504" y="980731"/>
          <a:ext cx="6984775" cy="6141712"/>
        </p:xfrm>
        <a:graphic>
          <a:graphicData uri="http://schemas.openxmlformats.org/drawingml/2006/table">
            <a:tbl>
              <a:tblPr firstRow="1" firstCol="1" lastRow="1" lastCol="1" bandRow="1" bandCol="1">
                <a:tableStyleId>{5C22544A-7EE6-4342-B048-85BDC9FD1C3A}</a:tableStyleId>
              </a:tblPr>
              <a:tblGrid>
                <a:gridCol w="833551">
                  <a:extLst>
                    <a:ext uri="{9D8B030D-6E8A-4147-A177-3AD203B41FA5}">
                      <a16:colId xmlns:a16="http://schemas.microsoft.com/office/drawing/2014/main" val="20000"/>
                    </a:ext>
                  </a:extLst>
                </a:gridCol>
                <a:gridCol w="6151224">
                  <a:extLst>
                    <a:ext uri="{9D8B030D-6E8A-4147-A177-3AD203B41FA5}">
                      <a16:colId xmlns:a16="http://schemas.microsoft.com/office/drawing/2014/main" val="20001"/>
                    </a:ext>
                  </a:extLst>
                </a:gridCol>
              </a:tblGrid>
              <a:tr h="213357">
                <a:tc>
                  <a:txBody>
                    <a:bodyPr/>
                    <a:lstStyle/>
                    <a:p>
                      <a:pPr algn="just">
                        <a:lnSpc>
                          <a:spcPct val="150000"/>
                        </a:lnSpc>
                        <a:spcAft>
                          <a:spcPts val="0"/>
                        </a:spcAft>
                      </a:pPr>
                      <a:r>
                        <a:rPr lang="el-GR" sz="1000" dirty="0">
                          <a:effectLst/>
                        </a:rPr>
                        <a:t>5.</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900" dirty="0">
                          <a:effectLst/>
                        </a:rPr>
                        <a:t>ΠΕΡΙΓΡΑΦΗ ΤΟΥ ΕΡΓΟΥ</a:t>
                      </a:r>
                      <a:endParaRPr lang="el-GR" sz="900" dirty="0">
                        <a:effectLst/>
                        <a:latin typeface="Times New Roman"/>
                        <a:ea typeface="Times New Roman"/>
                      </a:endParaRPr>
                    </a:p>
                  </a:txBody>
                  <a:tcPr marL="41907" marR="41907" marT="0" marB="0"/>
                </a:tc>
                <a:extLst>
                  <a:ext uri="{0D108BD9-81ED-4DB2-BD59-A6C34878D82A}">
                    <a16:rowId xmlns:a16="http://schemas.microsoft.com/office/drawing/2014/main" val="10000"/>
                  </a:ext>
                </a:extLst>
              </a:tr>
              <a:tr h="213357">
                <a:tc>
                  <a:txBody>
                    <a:bodyPr/>
                    <a:lstStyle/>
                    <a:p>
                      <a:pPr algn="just">
                        <a:lnSpc>
                          <a:spcPct val="150000"/>
                        </a:lnSpc>
                        <a:spcAft>
                          <a:spcPts val="0"/>
                        </a:spcAft>
                      </a:pPr>
                      <a:r>
                        <a:rPr lang="el-GR" sz="1000" dirty="0">
                          <a:effectLst/>
                        </a:rPr>
                        <a:t>5.1</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Περιγραφή των οδικών έργων</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1"/>
                  </a:ext>
                </a:extLst>
              </a:tr>
              <a:tr h="213357">
                <a:tc>
                  <a:txBody>
                    <a:bodyPr/>
                    <a:lstStyle/>
                    <a:p>
                      <a:pPr algn="just">
                        <a:lnSpc>
                          <a:spcPct val="150000"/>
                        </a:lnSpc>
                        <a:spcAft>
                          <a:spcPts val="0"/>
                        </a:spcAft>
                      </a:pPr>
                      <a:r>
                        <a:rPr lang="el-GR" sz="1000" dirty="0">
                          <a:effectLst/>
                        </a:rPr>
                        <a:t>5.1.2.</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Υφιστάμενη υποδομή</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2"/>
                  </a:ext>
                </a:extLst>
              </a:tr>
              <a:tr h="426712">
                <a:tc>
                  <a:txBody>
                    <a:bodyPr/>
                    <a:lstStyle/>
                    <a:p>
                      <a:pPr algn="just">
                        <a:lnSpc>
                          <a:spcPct val="150000"/>
                        </a:lnSpc>
                        <a:spcAft>
                          <a:spcPts val="0"/>
                        </a:spcAft>
                      </a:pPr>
                      <a:r>
                        <a:rPr lang="el-GR" sz="1000" dirty="0">
                          <a:effectLst/>
                        </a:rPr>
                        <a:t>6.</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ΕΚΤΙΜΗΣΗ ΚΑΙ ΑΞΙΟΛΟΓΗΣΗ ΤΩΝ ΠΕΡΙΒΑΛΛΟΝΤΙΚΩΝ ΕΠΙΠΤΩΣΕΩΝ</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3"/>
                  </a:ext>
                </a:extLst>
              </a:tr>
              <a:tr h="213357">
                <a:tc>
                  <a:txBody>
                    <a:bodyPr/>
                    <a:lstStyle/>
                    <a:p>
                      <a:pPr algn="just">
                        <a:lnSpc>
                          <a:spcPct val="150000"/>
                        </a:lnSpc>
                        <a:spcAft>
                          <a:spcPts val="0"/>
                        </a:spcAft>
                      </a:pPr>
                      <a:r>
                        <a:rPr lang="el-GR" sz="1000" dirty="0">
                          <a:effectLst/>
                        </a:rPr>
                        <a:t>6.1.</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κατά τη φάση κατασκευής </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4"/>
                  </a:ext>
                </a:extLst>
              </a:tr>
              <a:tr h="213357">
                <a:tc>
                  <a:txBody>
                    <a:bodyPr/>
                    <a:lstStyle/>
                    <a:p>
                      <a:pPr algn="just">
                        <a:lnSpc>
                          <a:spcPct val="150000"/>
                        </a:lnSpc>
                        <a:spcAft>
                          <a:spcPts val="0"/>
                        </a:spcAft>
                      </a:pPr>
                      <a:r>
                        <a:rPr lang="el-GR" sz="1000" dirty="0">
                          <a:effectLst/>
                        </a:rPr>
                        <a:t>6.1.1.</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Οικολογικές Επισκευές</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5"/>
                  </a:ext>
                </a:extLst>
              </a:tr>
              <a:tr h="213357">
                <a:tc>
                  <a:txBody>
                    <a:bodyPr/>
                    <a:lstStyle/>
                    <a:p>
                      <a:pPr algn="just">
                        <a:lnSpc>
                          <a:spcPct val="150000"/>
                        </a:lnSpc>
                        <a:spcAft>
                          <a:spcPts val="0"/>
                        </a:spcAft>
                      </a:pPr>
                      <a:r>
                        <a:rPr lang="el-GR" sz="1000" dirty="0">
                          <a:effectLst/>
                        </a:rPr>
                        <a:t>6.1.1.2.</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στο έδαφος και το υπέδαφος</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6"/>
                  </a:ext>
                </a:extLst>
              </a:tr>
              <a:tr h="213357">
                <a:tc>
                  <a:txBody>
                    <a:bodyPr/>
                    <a:lstStyle/>
                    <a:p>
                      <a:pPr algn="just">
                        <a:lnSpc>
                          <a:spcPct val="150000"/>
                        </a:lnSpc>
                        <a:spcAft>
                          <a:spcPts val="0"/>
                        </a:spcAft>
                      </a:pPr>
                      <a:r>
                        <a:rPr lang="el-GR" sz="1000" dirty="0">
                          <a:effectLst/>
                        </a:rPr>
                        <a:t>6.1.1.1.</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στην ατμόσφαιρα</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7"/>
                  </a:ext>
                </a:extLst>
              </a:tr>
              <a:tr h="213357">
                <a:tc>
                  <a:txBody>
                    <a:bodyPr/>
                    <a:lstStyle/>
                    <a:p>
                      <a:pPr algn="just">
                        <a:lnSpc>
                          <a:spcPct val="150000"/>
                        </a:lnSpc>
                        <a:spcAft>
                          <a:spcPts val="0"/>
                        </a:spcAft>
                      </a:pPr>
                      <a:r>
                        <a:rPr lang="el-GR" sz="1000" dirty="0">
                          <a:effectLst/>
                        </a:rPr>
                        <a:t>6.1.1.3.</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στους υδάτινους πόρους</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8"/>
                  </a:ext>
                </a:extLst>
              </a:tr>
              <a:tr h="213357">
                <a:tc>
                  <a:txBody>
                    <a:bodyPr/>
                    <a:lstStyle/>
                    <a:p>
                      <a:pPr algn="just">
                        <a:lnSpc>
                          <a:spcPct val="150000"/>
                        </a:lnSpc>
                        <a:spcAft>
                          <a:spcPts val="0"/>
                        </a:spcAft>
                      </a:pPr>
                      <a:r>
                        <a:rPr lang="el-GR" sz="1000" dirty="0">
                          <a:effectLst/>
                        </a:rPr>
                        <a:t>6.1.1.4</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στην χλωρίδα και την πανίδα</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09"/>
                  </a:ext>
                </a:extLst>
              </a:tr>
              <a:tr h="213357">
                <a:tc>
                  <a:txBody>
                    <a:bodyPr/>
                    <a:lstStyle/>
                    <a:p>
                      <a:pPr algn="just">
                        <a:lnSpc>
                          <a:spcPct val="150000"/>
                        </a:lnSpc>
                        <a:spcAft>
                          <a:spcPts val="0"/>
                        </a:spcAft>
                      </a:pPr>
                      <a:r>
                        <a:rPr lang="el-GR" sz="1000" dirty="0">
                          <a:effectLst/>
                        </a:rPr>
                        <a:t>6.1.2.</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στην χλωρίδα και την πανίδα</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0"/>
                  </a:ext>
                </a:extLst>
              </a:tr>
              <a:tr h="213357">
                <a:tc>
                  <a:txBody>
                    <a:bodyPr/>
                    <a:lstStyle/>
                    <a:p>
                      <a:pPr algn="just">
                        <a:lnSpc>
                          <a:spcPct val="150000"/>
                        </a:lnSpc>
                        <a:spcAft>
                          <a:spcPts val="0"/>
                        </a:spcAft>
                      </a:pPr>
                      <a:r>
                        <a:rPr lang="el-GR" sz="1000" dirty="0">
                          <a:effectLst/>
                        </a:rPr>
                        <a:t>6.1.3.</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στο ακουστικό περιβάλλον</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1"/>
                  </a:ext>
                </a:extLst>
              </a:tr>
              <a:tr h="213357">
                <a:tc>
                  <a:txBody>
                    <a:bodyPr/>
                    <a:lstStyle/>
                    <a:p>
                      <a:pPr algn="just">
                        <a:lnSpc>
                          <a:spcPct val="150000"/>
                        </a:lnSpc>
                        <a:spcAft>
                          <a:spcPts val="0"/>
                        </a:spcAft>
                      </a:pPr>
                      <a:r>
                        <a:rPr lang="el-GR" sz="1000" dirty="0">
                          <a:effectLst/>
                        </a:rPr>
                        <a:t>6.1.4.</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στα κοινωνικοοικονομικά χαρακτηριστικά της περιοχής</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2"/>
                  </a:ext>
                </a:extLst>
              </a:tr>
              <a:tr h="213357">
                <a:tc>
                  <a:txBody>
                    <a:bodyPr/>
                    <a:lstStyle/>
                    <a:p>
                      <a:pPr algn="just">
                        <a:lnSpc>
                          <a:spcPct val="150000"/>
                        </a:lnSpc>
                        <a:spcAft>
                          <a:spcPts val="0"/>
                        </a:spcAft>
                      </a:pPr>
                      <a:r>
                        <a:rPr lang="el-GR" sz="1000" dirty="0">
                          <a:effectLst/>
                        </a:rPr>
                        <a:t>6.1.5.</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στην αισθητική του τοπίου</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3"/>
                  </a:ext>
                </a:extLst>
              </a:tr>
              <a:tr h="213357">
                <a:tc>
                  <a:txBody>
                    <a:bodyPr/>
                    <a:lstStyle/>
                    <a:p>
                      <a:pPr algn="just">
                        <a:lnSpc>
                          <a:spcPct val="150000"/>
                        </a:lnSpc>
                        <a:spcAft>
                          <a:spcPts val="0"/>
                        </a:spcAft>
                      </a:pPr>
                      <a:r>
                        <a:rPr lang="el-GR" sz="1000" dirty="0">
                          <a:effectLst/>
                        </a:rPr>
                        <a:t>6.2</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κατά τη μόνιμη λειτουργία</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4"/>
                  </a:ext>
                </a:extLst>
              </a:tr>
              <a:tr h="213357">
                <a:tc>
                  <a:txBody>
                    <a:bodyPr/>
                    <a:lstStyle/>
                    <a:p>
                      <a:pPr algn="just">
                        <a:lnSpc>
                          <a:spcPct val="150000"/>
                        </a:lnSpc>
                        <a:spcAft>
                          <a:spcPts val="0"/>
                        </a:spcAft>
                      </a:pPr>
                      <a:r>
                        <a:rPr lang="el-GR" sz="1000" dirty="0">
                          <a:effectLst/>
                        </a:rPr>
                        <a:t>6.2.1.</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Οικολογικές επιπτώσεις</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5"/>
                  </a:ext>
                </a:extLst>
              </a:tr>
              <a:tr h="213357">
                <a:tc>
                  <a:txBody>
                    <a:bodyPr/>
                    <a:lstStyle/>
                    <a:p>
                      <a:pPr algn="just">
                        <a:lnSpc>
                          <a:spcPct val="150000"/>
                        </a:lnSpc>
                        <a:spcAft>
                          <a:spcPts val="0"/>
                        </a:spcAft>
                      </a:pPr>
                      <a:r>
                        <a:rPr lang="el-GR" sz="1000" dirty="0">
                          <a:effectLst/>
                        </a:rPr>
                        <a:t>6.2.1.1.</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στην ατμόσφαιρα</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6"/>
                  </a:ext>
                </a:extLst>
              </a:tr>
              <a:tr h="213357">
                <a:tc>
                  <a:txBody>
                    <a:bodyPr/>
                    <a:lstStyle/>
                    <a:p>
                      <a:pPr algn="just">
                        <a:lnSpc>
                          <a:spcPct val="150000"/>
                        </a:lnSpc>
                        <a:spcAft>
                          <a:spcPts val="0"/>
                        </a:spcAft>
                      </a:pPr>
                      <a:r>
                        <a:rPr lang="el-GR" sz="1000" dirty="0">
                          <a:effectLst/>
                        </a:rPr>
                        <a:t>6.2.1.2.</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στο έδαφος και το υπέδαφος</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7"/>
                  </a:ext>
                </a:extLst>
              </a:tr>
              <a:tr h="213357">
                <a:tc>
                  <a:txBody>
                    <a:bodyPr/>
                    <a:lstStyle/>
                    <a:p>
                      <a:pPr algn="just">
                        <a:lnSpc>
                          <a:spcPct val="150000"/>
                        </a:lnSpc>
                        <a:spcAft>
                          <a:spcPts val="0"/>
                        </a:spcAft>
                      </a:pPr>
                      <a:r>
                        <a:rPr lang="el-GR" sz="1000">
                          <a:effectLst/>
                        </a:rPr>
                        <a:t>6.2.1.3.</a:t>
                      </a:r>
                      <a:endParaRPr lang="el-GR" sz="100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 χλωρίδα και τη πανίδα</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8"/>
                  </a:ext>
                </a:extLst>
              </a:tr>
              <a:tr h="213357">
                <a:tc>
                  <a:txBody>
                    <a:bodyPr/>
                    <a:lstStyle/>
                    <a:p>
                      <a:pPr algn="just">
                        <a:lnSpc>
                          <a:spcPct val="150000"/>
                        </a:lnSpc>
                        <a:spcAft>
                          <a:spcPts val="0"/>
                        </a:spcAft>
                      </a:pPr>
                      <a:r>
                        <a:rPr lang="el-GR" sz="1000" dirty="0">
                          <a:effectLst/>
                        </a:rPr>
                        <a:t>6.2.1.4.</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στο ακουστικό περιβάλλον</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19"/>
                  </a:ext>
                </a:extLst>
              </a:tr>
              <a:tr h="213357">
                <a:tc>
                  <a:txBody>
                    <a:bodyPr/>
                    <a:lstStyle/>
                    <a:p>
                      <a:pPr algn="just">
                        <a:lnSpc>
                          <a:spcPct val="150000"/>
                        </a:lnSpc>
                        <a:spcAft>
                          <a:spcPts val="0"/>
                        </a:spcAft>
                      </a:pPr>
                      <a:r>
                        <a:rPr lang="el-GR" sz="1000" dirty="0">
                          <a:effectLst/>
                        </a:rPr>
                        <a:t>6.2.2.</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στα κοινωνικοοικονομικά χαρακτηριστικά της περιοχής</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20"/>
                  </a:ext>
                </a:extLst>
              </a:tr>
              <a:tr h="213357">
                <a:tc>
                  <a:txBody>
                    <a:bodyPr/>
                    <a:lstStyle/>
                    <a:p>
                      <a:pPr algn="just">
                        <a:lnSpc>
                          <a:spcPct val="150000"/>
                        </a:lnSpc>
                        <a:spcAft>
                          <a:spcPts val="0"/>
                        </a:spcAft>
                      </a:pPr>
                      <a:r>
                        <a:rPr lang="el-GR" sz="1000" dirty="0">
                          <a:effectLst/>
                        </a:rPr>
                        <a:t>6.2.3.</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 χλωρίδα και τη πανίδα</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21"/>
                  </a:ext>
                </a:extLst>
              </a:tr>
              <a:tr h="213357">
                <a:tc>
                  <a:txBody>
                    <a:bodyPr/>
                    <a:lstStyle/>
                    <a:p>
                      <a:pPr algn="just">
                        <a:lnSpc>
                          <a:spcPct val="150000"/>
                        </a:lnSpc>
                        <a:spcAft>
                          <a:spcPts val="0"/>
                        </a:spcAft>
                      </a:pPr>
                      <a:r>
                        <a:rPr lang="el-GR" sz="1000" dirty="0">
                          <a:effectLst/>
                        </a:rPr>
                        <a:t>6.2.1.4.</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a:effectLst/>
                        </a:rPr>
                        <a:t>Επιπτώσεις στο ιστορικό και πολιτιστικό περιβάλλον</a:t>
                      </a:r>
                      <a:endParaRPr lang="el-GR" sz="1000">
                        <a:effectLst/>
                        <a:latin typeface="Times New Roman"/>
                        <a:ea typeface="Times New Roman"/>
                      </a:endParaRPr>
                    </a:p>
                  </a:txBody>
                  <a:tcPr marL="41907" marR="41907" marT="0" marB="0"/>
                </a:tc>
                <a:extLst>
                  <a:ext uri="{0D108BD9-81ED-4DB2-BD59-A6C34878D82A}">
                    <a16:rowId xmlns:a16="http://schemas.microsoft.com/office/drawing/2014/main" val="10022"/>
                  </a:ext>
                </a:extLst>
              </a:tr>
              <a:tr h="213357">
                <a:tc>
                  <a:txBody>
                    <a:bodyPr/>
                    <a:lstStyle/>
                    <a:p>
                      <a:pPr algn="just">
                        <a:lnSpc>
                          <a:spcPct val="150000"/>
                        </a:lnSpc>
                        <a:spcAft>
                          <a:spcPts val="0"/>
                        </a:spcAft>
                      </a:pPr>
                      <a:r>
                        <a:rPr lang="el-GR" sz="1000" dirty="0">
                          <a:effectLst/>
                        </a:rPr>
                        <a:t>6.2.4.</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Επιπτώσεις στην αισθητική του τοπίου</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23"/>
                  </a:ext>
                </a:extLst>
              </a:tr>
              <a:tr h="213357">
                <a:tc>
                  <a:txBody>
                    <a:bodyPr/>
                    <a:lstStyle/>
                    <a:p>
                      <a:pPr algn="just">
                        <a:lnSpc>
                          <a:spcPct val="150000"/>
                        </a:lnSpc>
                        <a:spcAft>
                          <a:spcPts val="0"/>
                        </a:spcAft>
                      </a:pPr>
                      <a:r>
                        <a:rPr lang="el-GR" sz="1000" dirty="0">
                          <a:effectLst/>
                        </a:rPr>
                        <a:t>6.2.5.</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Αξιολόγηση του τοπίου</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24"/>
                  </a:ext>
                </a:extLst>
              </a:tr>
              <a:tr h="213357">
                <a:tc>
                  <a:txBody>
                    <a:bodyPr/>
                    <a:lstStyle/>
                    <a:p>
                      <a:pPr algn="just">
                        <a:lnSpc>
                          <a:spcPct val="150000"/>
                        </a:lnSpc>
                        <a:spcAft>
                          <a:spcPts val="0"/>
                        </a:spcAft>
                      </a:pPr>
                      <a:r>
                        <a:rPr lang="el-GR" sz="1000" dirty="0">
                          <a:effectLst/>
                        </a:rPr>
                        <a:t>6.3.</a:t>
                      </a:r>
                      <a:endParaRPr lang="el-GR" sz="1000" dirty="0">
                        <a:effectLst/>
                        <a:latin typeface="Times New Roman"/>
                        <a:ea typeface="Times New Roman"/>
                      </a:endParaRPr>
                    </a:p>
                  </a:txBody>
                  <a:tcPr marL="41907" marR="41907" marT="0" marB="0"/>
                </a:tc>
                <a:tc>
                  <a:txBody>
                    <a:bodyPr/>
                    <a:lstStyle/>
                    <a:p>
                      <a:pPr algn="just">
                        <a:lnSpc>
                          <a:spcPct val="150000"/>
                        </a:lnSpc>
                        <a:spcAft>
                          <a:spcPts val="0"/>
                        </a:spcAft>
                      </a:pPr>
                      <a:r>
                        <a:rPr lang="el-GR" sz="1000" dirty="0">
                          <a:effectLst/>
                        </a:rPr>
                        <a:t>Αξιολόγηση των επιπτώσεων</a:t>
                      </a:r>
                      <a:endParaRPr lang="el-GR" sz="1000" dirty="0">
                        <a:effectLst/>
                        <a:latin typeface="Times New Roman"/>
                        <a:ea typeface="Times New Roman"/>
                      </a:endParaRPr>
                    </a:p>
                  </a:txBody>
                  <a:tcPr marL="41907" marR="41907" marT="0" marB="0"/>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207232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143000"/>
          </a:xfrm>
        </p:spPr>
        <p:txBody>
          <a:bodyPr>
            <a:normAutofit/>
          </a:bodyPr>
          <a:lstStyle/>
          <a:p>
            <a:pPr algn="r"/>
            <a:r>
              <a:rPr lang="el-GR" sz="1800" b="1" dirty="0">
                <a:latin typeface="Arial" pitchFamily="34" charset="0"/>
                <a:ea typeface="Times New Roman" pitchFamily="18" charset="0"/>
                <a:cs typeface="Arial" pitchFamily="34" charset="0"/>
              </a:rPr>
              <a:t>ΤΥΠΙΚΟ ΠΑΡΑΔΕΙΓΜΑ ΕΝΟΤΗΤΩΝ ΜΕΛΕΤΗΣ ΠΕΡΙΒΑΛΛΟΝΤΙΚΩΝ ΕΠΙΠΤΩΣΕΩΝ ΓΙΑ ΜΑΡΙΝΑ</a:t>
            </a:r>
            <a:endParaRPr lang="el-GR"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314274"/>
              </p:ext>
            </p:extLst>
          </p:nvPr>
        </p:nvGraphicFramePr>
        <p:xfrm>
          <a:off x="107504" y="764704"/>
          <a:ext cx="5976664" cy="5760623"/>
        </p:xfrm>
        <a:graphic>
          <a:graphicData uri="http://schemas.openxmlformats.org/drawingml/2006/table">
            <a:tbl>
              <a:tblPr firstRow="1" firstCol="1" lastRow="1" lastCol="1" bandRow="1" bandCol="1">
                <a:tableStyleId>{5C22544A-7EE6-4342-B048-85BDC9FD1C3A}</a:tableStyleId>
              </a:tblPr>
              <a:tblGrid>
                <a:gridCol w="713244">
                  <a:extLst>
                    <a:ext uri="{9D8B030D-6E8A-4147-A177-3AD203B41FA5}">
                      <a16:colId xmlns:a16="http://schemas.microsoft.com/office/drawing/2014/main" val="20000"/>
                    </a:ext>
                  </a:extLst>
                </a:gridCol>
                <a:gridCol w="5263420">
                  <a:extLst>
                    <a:ext uri="{9D8B030D-6E8A-4147-A177-3AD203B41FA5}">
                      <a16:colId xmlns:a16="http://schemas.microsoft.com/office/drawing/2014/main" val="20001"/>
                    </a:ext>
                  </a:extLst>
                </a:gridCol>
              </a:tblGrid>
              <a:tr h="230425">
                <a:tc>
                  <a:txBody>
                    <a:bodyPr/>
                    <a:lstStyle/>
                    <a:p>
                      <a:pPr algn="just">
                        <a:lnSpc>
                          <a:spcPct val="150000"/>
                        </a:lnSpc>
                        <a:spcAft>
                          <a:spcPts val="0"/>
                        </a:spcAft>
                      </a:pPr>
                      <a:r>
                        <a:rPr lang="el-GR" sz="1000" dirty="0">
                          <a:effectLst/>
                        </a:rPr>
                        <a:t>7.</a:t>
                      </a:r>
                      <a:endParaRPr lang="el-GR" sz="1000" dirty="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ΑΝΤΙΜΕΤΩΠΙΣΗ ΤΩΝ ΠΕΡΙΒΑΛΛΟΝΤΙΚΩΝ ΕΠΙΠΤΩΣΕΩΝ</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0"/>
                  </a:ext>
                </a:extLst>
              </a:tr>
              <a:tr h="230425">
                <a:tc>
                  <a:txBody>
                    <a:bodyPr/>
                    <a:lstStyle/>
                    <a:p>
                      <a:pPr algn="just">
                        <a:lnSpc>
                          <a:spcPct val="150000"/>
                        </a:lnSpc>
                        <a:spcAft>
                          <a:spcPts val="0"/>
                        </a:spcAft>
                      </a:pPr>
                      <a:r>
                        <a:rPr lang="el-GR" sz="1000">
                          <a:effectLst/>
                        </a:rPr>
                        <a:t>7.1.</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κατά τη φάση κατασκευής</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1"/>
                  </a:ext>
                </a:extLst>
              </a:tr>
              <a:tr h="230425">
                <a:tc>
                  <a:txBody>
                    <a:bodyPr/>
                    <a:lstStyle/>
                    <a:p>
                      <a:pPr algn="just">
                        <a:lnSpc>
                          <a:spcPct val="150000"/>
                        </a:lnSpc>
                        <a:spcAft>
                          <a:spcPts val="0"/>
                        </a:spcAft>
                      </a:pPr>
                      <a:r>
                        <a:rPr lang="el-GR" sz="1000">
                          <a:effectLst/>
                        </a:rPr>
                        <a:t>7.1.1.</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οικολογικών επιπτώσεων</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2"/>
                  </a:ext>
                </a:extLst>
              </a:tr>
              <a:tr h="230425">
                <a:tc>
                  <a:txBody>
                    <a:bodyPr/>
                    <a:lstStyle/>
                    <a:p>
                      <a:pPr algn="just">
                        <a:lnSpc>
                          <a:spcPct val="150000"/>
                        </a:lnSpc>
                        <a:spcAft>
                          <a:spcPts val="0"/>
                        </a:spcAft>
                      </a:pPr>
                      <a:r>
                        <a:rPr lang="el-GR" sz="1000">
                          <a:effectLst/>
                        </a:rPr>
                        <a:t>7.1.1.1.</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της ατμοσφαιρικής ρύπανσης</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3"/>
                  </a:ext>
                </a:extLst>
              </a:tr>
              <a:tr h="230425">
                <a:tc>
                  <a:txBody>
                    <a:bodyPr/>
                    <a:lstStyle/>
                    <a:p>
                      <a:pPr algn="just">
                        <a:lnSpc>
                          <a:spcPct val="150000"/>
                        </a:lnSpc>
                        <a:spcAft>
                          <a:spcPts val="0"/>
                        </a:spcAft>
                      </a:pPr>
                      <a:r>
                        <a:rPr lang="el-GR" sz="1000">
                          <a:effectLst/>
                        </a:rPr>
                        <a:t>7.1.1.2.</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στο έδαφος και το υπέδαφος</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4"/>
                  </a:ext>
                </a:extLst>
              </a:tr>
              <a:tr h="230425">
                <a:tc>
                  <a:txBody>
                    <a:bodyPr/>
                    <a:lstStyle/>
                    <a:p>
                      <a:pPr algn="just">
                        <a:lnSpc>
                          <a:spcPct val="150000"/>
                        </a:lnSpc>
                        <a:spcAft>
                          <a:spcPts val="0"/>
                        </a:spcAft>
                      </a:pPr>
                      <a:r>
                        <a:rPr lang="el-GR" sz="1000">
                          <a:effectLst/>
                        </a:rPr>
                        <a:t>7.1.2.</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a:effectLst/>
                        </a:rPr>
                        <a:t>Αντιμετώπιση της ηχορύπανσης</a:t>
                      </a:r>
                      <a:endParaRPr lang="el-GR" sz="1000">
                        <a:effectLst/>
                        <a:latin typeface="Times New Roman"/>
                        <a:ea typeface="Times New Roman"/>
                      </a:endParaRPr>
                    </a:p>
                  </a:txBody>
                  <a:tcPr marL="45260" marR="45260" marT="0" marB="0"/>
                </a:tc>
                <a:extLst>
                  <a:ext uri="{0D108BD9-81ED-4DB2-BD59-A6C34878D82A}">
                    <a16:rowId xmlns:a16="http://schemas.microsoft.com/office/drawing/2014/main" val="10005"/>
                  </a:ext>
                </a:extLst>
              </a:tr>
              <a:tr h="460849">
                <a:tc>
                  <a:txBody>
                    <a:bodyPr/>
                    <a:lstStyle/>
                    <a:p>
                      <a:pPr algn="just">
                        <a:lnSpc>
                          <a:spcPct val="150000"/>
                        </a:lnSpc>
                        <a:spcAft>
                          <a:spcPts val="0"/>
                        </a:spcAft>
                      </a:pPr>
                      <a:r>
                        <a:rPr lang="el-GR" sz="1000">
                          <a:effectLst/>
                        </a:rPr>
                        <a:t>7.1.3.</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στο ανθρωπογενές περιβάλλον και τις χρήστες του έργου</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6"/>
                  </a:ext>
                </a:extLst>
              </a:tr>
              <a:tr h="230425">
                <a:tc>
                  <a:txBody>
                    <a:bodyPr/>
                    <a:lstStyle/>
                    <a:p>
                      <a:pPr algn="just">
                        <a:lnSpc>
                          <a:spcPct val="150000"/>
                        </a:lnSpc>
                        <a:spcAft>
                          <a:spcPts val="0"/>
                        </a:spcAft>
                      </a:pPr>
                      <a:r>
                        <a:rPr lang="el-GR" sz="1000">
                          <a:effectLst/>
                        </a:rPr>
                        <a:t>7.1.4.</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στην αισθητική του τοπίου</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7"/>
                  </a:ext>
                </a:extLst>
              </a:tr>
              <a:tr h="230425">
                <a:tc>
                  <a:txBody>
                    <a:bodyPr/>
                    <a:lstStyle/>
                    <a:p>
                      <a:pPr algn="just">
                        <a:lnSpc>
                          <a:spcPct val="150000"/>
                        </a:lnSpc>
                        <a:spcAft>
                          <a:spcPts val="0"/>
                        </a:spcAft>
                      </a:pPr>
                      <a:r>
                        <a:rPr lang="el-GR" sz="1000">
                          <a:effectLst/>
                        </a:rPr>
                        <a:t>7.2.</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κατά τη μόνιμη λειτουργία</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08"/>
                  </a:ext>
                </a:extLst>
              </a:tr>
              <a:tr h="230425">
                <a:tc>
                  <a:txBody>
                    <a:bodyPr/>
                    <a:lstStyle/>
                    <a:p>
                      <a:pPr algn="just">
                        <a:lnSpc>
                          <a:spcPct val="150000"/>
                        </a:lnSpc>
                        <a:spcAft>
                          <a:spcPts val="0"/>
                        </a:spcAft>
                      </a:pPr>
                      <a:r>
                        <a:rPr lang="el-GR" sz="1000">
                          <a:effectLst/>
                        </a:rPr>
                        <a:t>7.2.1.3.</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a:effectLst/>
                        </a:rPr>
                        <a:t>Αντιμετώπιση των επιπτώσεων στους υδάτινους πόρους</a:t>
                      </a:r>
                      <a:endParaRPr lang="el-GR" sz="1000">
                        <a:effectLst/>
                        <a:latin typeface="Times New Roman"/>
                        <a:ea typeface="Times New Roman"/>
                      </a:endParaRPr>
                    </a:p>
                  </a:txBody>
                  <a:tcPr marL="45260" marR="45260" marT="0" marB="0"/>
                </a:tc>
                <a:extLst>
                  <a:ext uri="{0D108BD9-81ED-4DB2-BD59-A6C34878D82A}">
                    <a16:rowId xmlns:a16="http://schemas.microsoft.com/office/drawing/2014/main" val="10009"/>
                  </a:ext>
                </a:extLst>
              </a:tr>
              <a:tr h="230425">
                <a:tc>
                  <a:txBody>
                    <a:bodyPr/>
                    <a:lstStyle/>
                    <a:p>
                      <a:pPr algn="just">
                        <a:lnSpc>
                          <a:spcPct val="150000"/>
                        </a:lnSpc>
                        <a:spcAft>
                          <a:spcPts val="0"/>
                        </a:spcAft>
                      </a:pPr>
                      <a:r>
                        <a:rPr lang="el-GR" sz="1000">
                          <a:effectLst/>
                        </a:rPr>
                        <a:t>7.2.1.4.</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στη χλωρίδα και τη πανίδα</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10"/>
                  </a:ext>
                </a:extLst>
              </a:tr>
              <a:tr h="230425">
                <a:tc>
                  <a:txBody>
                    <a:bodyPr/>
                    <a:lstStyle/>
                    <a:p>
                      <a:pPr algn="just">
                        <a:lnSpc>
                          <a:spcPct val="150000"/>
                        </a:lnSpc>
                        <a:spcAft>
                          <a:spcPts val="0"/>
                        </a:spcAft>
                      </a:pPr>
                      <a:r>
                        <a:rPr lang="el-GR" sz="1000">
                          <a:effectLst/>
                        </a:rPr>
                        <a:t>7.2.2.</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a:effectLst/>
                        </a:rPr>
                        <a:t>Αντιμετώπιση της ηχορύπανσης</a:t>
                      </a:r>
                      <a:endParaRPr lang="el-GR" sz="1000">
                        <a:effectLst/>
                        <a:latin typeface="Times New Roman"/>
                        <a:ea typeface="Times New Roman"/>
                      </a:endParaRPr>
                    </a:p>
                  </a:txBody>
                  <a:tcPr marL="45260" marR="45260" marT="0" marB="0"/>
                </a:tc>
                <a:extLst>
                  <a:ext uri="{0D108BD9-81ED-4DB2-BD59-A6C34878D82A}">
                    <a16:rowId xmlns:a16="http://schemas.microsoft.com/office/drawing/2014/main" val="10011"/>
                  </a:ext>
                </a:extLst>
              </a:tr>
              <a:tr h="460849">
                <a:tc>
                  <a:txBody>
                    <a:bodyPr/>
                    <a:lstStyle/>
                    <a:p>
                      <a:pPr algn="just">
                        <a:lnSpc>
                          <a:spcPct val="150000"/>
                        </a:lnSpc>
                        <a:spcAft>
                          <a:spcPts val="0"/>
                        </a:spcAft>
                      </a:pPr>
                      <a:r>
                        <a:rPr lang="el-GR" sz="1000">
                          <a:effectLst/>
                        </a:rPr>
                        <a:t>7.2.3.</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στο ανθρωπογενές περιβάλλον και τις χρήστες του έργου</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12"/>
                  </a:ext>
                </a:extLst>
              </a:tr>
              <a:tr h="230425">
                <a:tc>
                  <a:txBody>
                    <a:bodyPr/>
                    <a:lstStyle/>
                    <a:p>
                      <a:pPr algn="just">
                        <a:lnSpc>
                          <a:spcPct val="150000"/>
                        </a:lnSpc>
                        <a:spcAft>
                          <a:spcPts val="0"/>
                        </a:spcAft>
                      </a:pPr>
                      <a:r>
                        <a:rPr lang="el-GR" sz="1000">
                          <a:effectLst/>
                        </a:rPr>
                        <a:t>7.2.4.</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Αντιμετώπιση των επιπτώσεων στη χλωρίδα και τη πανίδα</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13"/>
                  </a:ext>
                </a:extLst>
              </a:tr>
              <a:tr h="230425">
                <a:tc>
                  <a:txBody>
                    <a:bodyPr/>
                    <a:lstStyle/>
                    <a:p>
                      <a:pPr algn="just">
                        <a:lnSpc>
                          <a:spcPct val="150000"/>
                        </a:lnSpc>
                        <a:spcAft>
                          <a:spcPts val="0"/>
                        </a:spcAft>
                      </a:pPr>
                      <a:r>
                        <a:rPr lang="el-GR" sz="1000">
                          <a:effectLst/>
                        </a:rPr>
                        <a:t>7.3.</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a:effectLst/>
                        </a:rPr>
                        <a:t>Κωδικοποίηση των μέτρων αντιμετώπισης των επιπτώσεων</a:t>
                      </a:r>
                      <a:endParaRPr lang="el-GR" sz="1000">
                        <a:effectLst/>
                        <a:latin typeface="Times New Roman"/>
                        <a:ea typeface="Times New Roman"/>
                      </a:endParaRPr>
                    </a:p>
                  </a:txBody>
                  <a:tcPr marL="45260" marR="45260" marT="0" marB="0"/>
                </a:tc>
                <a:extLst>
                  <a:ext uri="{0D108BD9-81ED-4DB2-BD59-A6C34878D82A}">
                    <a16:rowId xmlns:a16="http://schemas.microsoft.com/office/drawing/2014/main" val="10014"/>
                  </a:ext>
                </a:extLst>
              </a:tr>
              <a:tr h="230425">
                <a:tc>
                  <a:txBody>
                    <a:bodyPr/>
                    <a:lstStyle/>
                    <a:p>
                      <a:pPr algn="just">
                        <a:lnSpc>
                          <a:spcPct val="150000"/>
                        </a:lnSpc>
                        <a:spcAft>
                          <a:spcPts val="0"/>
                        </a:spcAft>
                      </a:pPr>
                      <a:r>
                        <a:rPr lang="el-GR" sz="1000">
                          <a:effectLst/>
                        </a:rPr>
                        <a:t>7.4.</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Πρόγραμμα παρακολούθησης περιβαλλοντικών επιπτώσεων</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15"/>
                  </a:ext>
                </a:extLst>
              </a:tr>
              <a:tr h="230425">
                <a:tc>
                  <a:txBody>
                    <a:bodyPr/>
                    <a:lstStyle/>
                    <a:p>
                      <a:pPr algn="just">
                        <a:lnSpc>
                          <a:spcPct val="150000"/>
                        </a:lnSpc>
                        <a:spcAft>
                          <a:spcPts val="0"/>
                        </a:spcAft>
                      </a:pPr>
                      <a:r>
                        <a:rPr lang="el-GR" sz="1000">
                          <a:effectLst/>
                        </a:rPr>
                        <a:t>7.4.1.</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Θαλάσσιο περιβάλλον</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16"/>
                  </a:ext>
                </a:extLst>
              </a:tr>
              <a:tr h="230425">
                <a:tc>
                  <a:txBody>
                    <a:bodyPr/>
                    <a:lstStyle/>
                    <a:p>
                      <a:pPr algn="just">
                        <a:lnSpc>
                          <a:spcPct val="150000"/>
                        </a:lnSpc>
                        <a:spcAft>
                          <a:spcPts val="0"/>
                        </a:spcAft>
                      </a:pPr>
                      <a:r>
                        <a:rPr lang="el-GR" sz="1000">
                          <a:effectLst/>
                        </a:rPr>
                        <a:t>7.4.2.</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a:effectLst/>
                        </a:rPr>
                        <a:t>Θόρυβος</a:t>
                      </a:r>
                      <a:endParaRPr lang="el-GR" sz="1000">
                        <a:effectLst/>
                        <a:latin typeface="Times New Roman"/>
                        <a:ea typeface="Times New Roman"/>
                      </a:endParaRPr>
                    </a:p>
                  </a:txBody>
                  <a:tcPr marL="45260" marR="45260" marT="0" marB="0"/>
                </a:tc>
                <a:extLst>
                  <a:ext uri="{0D108BD9-81ED-4DB2-BD59-A6C34878D82A}">
                    <a16:rowId xmlns:a16="http://schemas.microsoft.com/office/drawing/2014/main" val="10017"/>
                  </a:ext>
                </a:extLst>
              </a:tr>
              <a:tr h="230425">
                <a:tc>
                  <a:txBody>
                    <a:bodyPr/>
                    <a:lstStyle/>
                    <a:p>
                      <a:pPr algn="just">
                        <a:lnSpc>
                          <a:spcPct val="150000"/>
                        </a:lnSpc>
                        <a:spcAft>
                          <a:spcPts val="0"/>
                        </a:spcAft>
                      </a:pPr>
                      <a:r>
                        <a:rPr lang="el-GR" sz="1000">
                          <a:effectLst/>
                        </a:rPr>
                        <a:t>7.4.3.</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Σκόνη / αιρούμενα σωματίδια</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18"/>
                  </a:ext>
                </a:extLst>
              </a:tr>
              <a:tr h="230425">
                <a:tc>
                  <a:txBody>
                    <a:bodyPr/>
                    <a:lstStyle/>
                    <a:p>
                      <a:pPr algn="just">
                        <a:lnSpc>
                          <a:spcPct val="150000"/>
                        </a:lnSpc>
                        <a:spcAft>
                          <a:spcPts val="0"/>
                        </a:spcAft>
                      </a:pPr>
                      <a:r>
                        <a:rPr lang="el-GR" sz="1000">
                          <a:effectLst/>
                        </a:rPr>
                        <a:t>7.4.4.</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Ατμοσφαιρική ρύπανση</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19"/>
                  </a:ext>
                </a:extLst>
              </a:tr>
              <a:tr h="230425">
                <a:tc>
                  <a:txBody>
                    <a:bodyPr/>
                    <a:lstStyle/>
                    <a:p>
                      <a:pPr algn="just">
                        <a:lnSpc>
                          <a:spcPct val="150000"/>
                        </a:lnSpc>
                        <a:spcAft>
                          <a:spcPts val="0"/>
                        </a:spcAft>
                      </a:pPr>
                      <a:r>
                        <a:rPr lang="el-GR" sz="1000">
                          <a:effectLst/>
                        </a:rPr>
                        <a:t>8.</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ΠΡΟΤΕΙΝΟΜΕΝΟΙ ΠΕΡΙΒΑΛΛΟΝΤΙΚΟΙ ΟΡΟΙ</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20"/>
                  </a:ext>
                </a:extLst>
              </a:tr>
              <a:tr h="230425">
                <a:tc>
                  <a:txBody>
                    <a:bodyPr/>
                    <a:lstStyle/>
                    <a:p>
                      <a:pPr algn="just">
                        <a:lnSpc>
                          <a:spcPct val="150000"/>
                        </a:lnSpc>
                        <a:spcAft>
                          <a:spcPts val="0"/>
                        </a:spcAft>
                      </a:pPr>
                      <a:r>
                        <a:rPr lang="el-GR" sz="1000">
                          <a:effectLst/>
                        </a:rPr>
                        <a:t>8.1.</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Περιβαλλοντικοί όροι κατά την κατασκευή </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21"/>
                  </a:ext>
                </a:extLst>
              </a:tr>
              <a:tr h="230425">
                <a:tc>
                  <a:txBody>
                    <a:bodyPr/>
                    <a:lstStyle/>
                    <a:p>
                      <a:pPr algn="just">
                        <a:lnSpc>
                          <a:spcPct val="150000"/>
                        </a:lnSpc>
                        <a:spcAft>
                          <a:spcPts val="0"/>
                        </a:spcAft>
                      </a:pPr>
                      <a:r>
                        <a:rPr lang="el-GR" sz="1000">
                          <a:effectLst/>
                        </a:rPr>
                        <a:t>8.2.</a:t>
                      </a:r>
                      <a:endParaRPr lang="el-GR" sz="1000">
                        <a:effectLst/>
                        <a:latin typeface="Times New Roman"/>
                        <a:ea typeface="Times New Roman"/>
                      </a:endParaRPr>
                    </a:p>
                  </a:txBody>
                  <a:tcPr marL="45260" marR="45260" marT="0" marB="0"/>
                </a:tc>
                <a:tc>
                  <a:txBody>
                    <a:bodyPr/>
                    <a:lstStyle/>
                    <a:p>
                      <a:pPr algn="just">
                        <a:lnSpc>
                          <a:spcPct val="150000"/>
                        </a:lnSpc>
                        <a:spcAft>
                          <a:spcPts val="0"/>
                        </a:spcAft>
                      </a:pPr>
                      <a:r>
                        <a:rPr lang="el-GR" sz="1000" dirty="0">
                          <a:effectLst/>
                        </a:rPr>
                        <a:t>Περιβαλλοντικοί όροι κατά την λειτουργία</a:t>
                      </a:r>
                      <a:endParaRPr lang="el-GR" sz="1000" dirty="0">
                        <a:effectLst/>
                        <a:latin typeface="Times New Roman"/>
                        <a:ea typeface="Times New Roman"/>
                      </a:endParaRPr>
                    </a:p>
                  </a:txBody>
                  <a:tcPr marL="45260" marR="45260" marT="0" marB="0"/>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623203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pSp>
        <p:nvGrpSpPr>
          <p:cNvPr id="3" name="Group 1"/>
          <p:cNvGrpSpPr>
            <a:grpSpLocks noChangeAspect="1"/>
          </p:cNvGrpSpPr>
          <p:nvPr/>
        </p:nvGrpSpPr>
        <p:grpSpPr bwMode="auto">
          <a:xfrm>
            <a:off x="514359" y="92765"/>
            <a:ext cx="5641817" cy="6900210"/>
            <a:chOff x="1885" y="1987"/>
            <a:chExt cx="7983" cy="10400"/>
          </a:xfrm>
        </p:grpSpPr>
        <p:sp>
          <p:nvSpPr>
            <p:cNvPr id="4" name="AutoShape 52"/>
            <p:cNvSpPr>
              <a:spLocks noChangeAspect="1" noChangeArrowheads="1" noTextEdit="1"/>
            </p:cNvSpPr>
            <p:nvPr/>
          </p:nvSpPr>
          <p:spPr bwMode="auto">
            <a:xfrm>
              <a:off x="1885" y="1987"/>
              <a:ext cx="7983" cy="1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Text Box 51"/>
            <p:cNvSpPr txBox="1">
              <a:spLocks noChangeArrowheads="1"/>
            </p:cNvSpPr>
            <p:nvPr/>
          </p:nvSpPr>
          <p:spPr bwMode="auto">
            <a:xfrm>
              <a:off x="2511" y="3267"/>
              <a:ext cx="1097" cy="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Συναφή</a:t>
              </a:r>
              <a:endParaRPr kumimoji="0" lang="el-GR"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πεδία</a:t>
              </a:r>
              <a:endParaRPr kumimoji="0" lang="el-GR" sz="1800" b="0" i="0" u="none" strike="noStrike" cap="none" normalizeH="0" baseline="0" smtClean="0">
                <a:ln>
                  <a:noFill/>
                </a:ln>
                <a:solidFill>
                  <a:schemeClr val="tx1"/>
                </a:solidFill>
                <a:effectLst/>
                <a:latin typeface="Arial" pitchFamily="34" charset="0"/>
              </a:endParaRPr>
            </a:p>
          </p:txBody>
        </p:sp>
        <p:sp>
          <p:nvSpPr>
            <p:cNvPr id="6" name="Text Box 50"/>
            <p:cNvSpPr txBox="1">
              <a:spLocks noChangeArrowheads="1"/>
            </p:cNvSpPr>
            <p:nvPr/>
          </p:nvSpPr>
          <p:spPr bwMode="auto">
            <a:xfrm>
              <a:off x="2198" y="4387"/>
              <a:ext cx="1878" cy="14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ΔΕΔΟΜΕΝΑ:</a:t>
              </a:r>
              <a:endParaRPr kumimoji="0" lang="el-GR"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Υπάρχουσα κατάσταση</a:t>
              </a:r>
              <a:endParaRPr kumimoji="0" lang="el-GR"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Μοντέλα</a:t>
              </a:r>
              <a:endParaRPr kumimoji="0" lang="el-GR"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Προσομοίωσης</a:t>
              </a:r>
              <a:endParaRPr kumimoji="0" lang="el-GR" sz="1800" b="0" i="0" u="none" strike="noStrike" cap="none" normalizeH="0" baseline="0" smtClean="0">
                <a:ln>
                  <a:noFill/>
                </a:ln>
                <a:solidFill>
                  <a:schemeClr val="tx1"/>
                </a:solidFill>
                <a:effectLst/>
                <a:latin typeface="Arial" pitchFamily="34" charset="0"/>
              </a:endParaRPr>
            </a:p>
          </p:txBody>
        </p:sp>
        <p:sp>
          <p:nvSpPr>
            <p:cNvPr id="7" name="Text Box 49"/>
            <p:cNvSpPr txBox="1">
              <a:spLocks noChangeArrowheads="1"/>
            </p:cNvSpPr>
            <p:nvPr/>
          </p:nvSpPr>
          <p:spPr bwMode="auto">
            <a:xfrm>
              <a:off x="2198" y="6307"/>
              <a:ext cx="1878" cy="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Περιβαλλοντικοί περιορισμοί</a:t>
              </a:r>
              <a:endParaRPr kumimoji="0" lang="el-GR" sz="1800" b="0" i="0" u="none" strike="noStrike" cap="none" normalizeH="0" baseline="0" smtClean="0">
                <a:ln>
                  <a:noFill/>
                </a:ln>
                <a:solidFill>
                  <a:schemeClr val="tx1"/>
                </a:solidFill>
                <a:effectLst/>
                <a:latin typeface="Arial" pitchFamily="34" charset="0"/>
              </a:endParaRPr>
            </a:p>
          </p:txBody>
        </p:sp>
        <p:sp>
          <p:nvSpPr>
            <p:cNvPr id="8" name="Text Box 48"/>
            <p:cNvSpPr txBox="1">
              <a:spLocks noChangeArrowheads="1"/>
            </p:cNvSpPr>
            <p:nvPr/>
          </p:nvSpPr>
          <p:spPr bwMode="auto">
            <a:xfrm>
              <a:off x="2198" y="7427"/>
              <a:ext cx="1878" cy="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Τοπικές Ιδιαιτερότητες</a:t>
              </a:r>
              <a:endParaRPr kumimoji="0" lang="el-GR" sz="1800" b="0" i="0" u="none" strike="noStrike" cap="none" normalizeH="0" baseline="0" smtClean="0">
                <a:ln>
                  <a:noFill/>
                </a:ln>
                <a:solidFill>
                  <a:schemeClr val="tx1"/>
                </a:solidFill>
                <a:effectLst/>
                <a:latin typeface="Arial" pitchFamily="34" charset="0"/>
              </a:endParaRPr>
            </a:p>
          </p:txBody>
        </p:sp>
        <p:sp>
          <p:nvSpPr>
            <p:cNvPr id="9" name="Text Box 47"/>
            <p:cNvSpPr txBox="1">
              <a:spLocks noChangeArrowheads="1"/>
            </p:cNvSpPr>
            <p:nvPr/>
          </p:nvSpPr>
          <p:spPr bwMode="auto">
            <a:xfrm>
              <a:off x="2198" y="8547"/>
              <a:ext cx="1878"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Επιλογή</a:t>
              </a:r>
              <a:endParaRPr kumimoji="0" lang="el-GR"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εναλλακτικής</a:t>
              </a:r>
              <a:endParaRPr kumimoji="0" lang="el-GR"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λύσης</a:t>
              </a:r>
              <a:endParaRPr kumimoji="0" lang="el-GR" sz="1800" b="0" i="0" u="none" strike="noStrike" cap="none" normalizeH="0" baseline="0" smtClean="0">
                <a:ln>
                  <a:noFill/>
                </a:ln>
                <a:solidFill>
                  <a:schemeClr val="tx1"/>
                </a:solidFill>
                <a:effectLst/>
                <a:latin typeface="Arial" pitchFamily="34" charset="0"/>
              </a:endParaRPr>
            </a:p>
          </p:txBody>
        </p:sp>
        <p:sp>
          <p:nvSpPr>
            <p:cNvPr id="10" name="Text Box 46"/>
            <p:cNvSpPr txBox="1">
              <a:spLocks noChangeArrowheads="1"/>
            </p:cNvSpPr>
            <p:nvPr/>
          </p:nvSpPr>
          <p:spPr bwMode="auto">
            <a:xfrm>
              <a:off x="2198" y="9987"/>
              <a:ext cx="1722"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Μετριασμός επιβαρυντικών παραγόντων</a:t>
              </a:r>
              <a:endParaRPr kumimoji="0" lang="el-GR" sz="1800" b="0" i="0" u="none" strike="noStrike" cap="none" normalizeH="0" baseline="0" smtClean="0">
                <a:ln>
                  <a:noFill/>
                </a:ln>
                <a:solidFill>
                  <a:schemeClr val="tx1"/>
                </a:solidFill>
                <a:effectLst/>
                <a:latin typeface="Arial" pitchFamily="34" charset="0"/>
              </a:endParaRPr>
            </a:p>
          </p:txBody>
        </p:sp>
        <p:sp>
          <p:nvSpPr>
            <p:cNvPr id="11" name="Text Box 45"/>
            <p:cNvSpPr txBox="1">
              <a:spLocks noChangeArrowheads="1"/>
            </p:cNvSpPr>
            <p:nvPr/>
          </p:nvSpPr>
          <p:spPr bwMode="auto">
            <a:xfrm>
              <a:off x="5172" y="2147"/>
              <a:ext cx="1722"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Λιμενικό έργο ή εναλλακτική λύση</a:t>
              </a:r>
              <a:endParaRPr kumimoji="0" lang="el-GR" sz="1800" b="0" i="0" u="none" strike="noStrike" cap="none" normalizeH="0" baseline="0" smtClean="0">
                <a:ln>
                  <a:noFill/>
                </a:ln>
                <a:solidFill>
                  <a:schemeClr val="tx1"/>
                </a:solidFill>
                <a:effectLst/>
                <a:latin typeface="Arial" pitchFamily="34" charset="0"/>
              </a:endParaRPr>
            </a:p>
          </p:txBody>
        </p:sp>
        <p:sp>
          <p:nvSpPr>
            <p:cNvPr id="12" name="Text Box 44"/>
            <p:cNvSpPr txBox="1">
              <a:spLocks noChangeArrowheads="1"/>
            </p:cNvSpPr>
            <p:nvPr/>
          </p:nvSpPr>
          <p:spPr bwMode="auto">
            <a:xfrm>
              <a:off x="5172" y="3427"/>
              <a:ext cx="1879"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Καταγραφή πιθανών επιπτώσεων</a:t>
              </a:r>
              <a:endParaRPr kumimoji="0" lang="el-GR" sz="1800" b="0" i="0" u="none" strike="noStrike" cap="none" normalizeH="0" baseline="0" smtClean="0">
                <a:ln>
                  <a:noFill/>
                </a:ln>
                <a:solidFill>
                  <a:schemeClr val="tx1"/>
                </a:solidFill>
                <a:effectLst/>
                <a:latin typeface="Arial" pitchFamily="34" charset="0"/>
              </a:endParaRPr>
            </a:p>
          </p:txBody>
        </p:sp>
        <p:sp>
          <p:nvSpPr>
            <p:cNvPr id="13" name="Text Box 43"/>
            <p:cNvSpPr txBox="1">
              <a:spLocks noChangeArrowheads="1"/>
            </p:cNvSpPr>
            <p:nvPr/>
          </p:nvSpPr>
          <p:spPr bwMode="auto">
            <a:xfrm>
              <a:off x="5172" y="4867"/>
              <a:ext cx="1879"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Μετρήσεις επιπτώσεων των έργων</a:t>
              </a:r>
              <a:endParaRPr kumimoji="0" lang="el-GR" sz="1800" b="0" i="0" u="none" strike="noStrike" cap="none" normalizeH="0" baseline="0" smtClean="0">
                <a:ln>
                  <a:noFill/>
                </a:ln>
                <a:solidFill>
                  <a:schemeClr val="tx1"/>
                </a:solidFill>
                <a:effectLst/>
                <a:latin typeface="Arial" pitchFamily="34" charset="0"/>
              </a:endParaRPr>
            </a:p>
          </p:txBody>
        </p:sp>
        <p:sp>
          <p:nvSpPr>
            <p:cNvPr id="14" name="Text Box 42"/>
            <p:cNvSpPr txBox="1">
              <a:spLocks noChangeArrowheads="1"/>
            </p:cNvSpPr>
            <p:nvPr/>
          </p:nvSpPr>
          <p:spPr bwMode="auto">
            <a:xfrm>
              <a:off x="5016" y="6307"/>
              <a:ext cx="2348"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ΕΚΤΙΜΗΣΗ ΠΕΡΙΒΑΛΛΟΝΤΙΚΩΝ ΕΠΙΠΤΩΣΕΩΝ</a:t>
              </a:r>
              <a:endParaRPr kumimoji="0" lang="el-GR" sz="1800" b="0" i="0" u="none" strike="noStrike" cap="none" normalizeH="0" baseline="0" smtClean="0">
                <a:ln>
                  <a:noFill/>
                </a:ln>
                <a:solidFill>
                  <a:schemeClr val="tx1"/>
                </a:solidFill>
                <a:effectLst/>
                <a:latin typeface="Arial" pitchFamily="34" charset="0"/>
              </a:endParaRPr>
            </a:p>
          </p:txBody>
        </p:sp>
        <p:sp>
          <p:nvSpPr>
            <p:cNvPr id="15" name="Text Box 41"/>
            <p:cNvSpPr txBox="1">
              <a:spLocks noChangeArrowheads="1"/>
            </p:cNvSpPr>
            <p:nvPr/>
          </p:nvSpPr>
          <p:spPr bwMode="auto">
            <a:xfrm>
              <a:off x="5172" y="7587"/>
              <a:ext cx="1878" cy="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Ποσοτικοποίηση των επιπτώσεων</a:t>
              </a:r>
              <a:endParaRPr kumimoji="0" lang="el-GR" sz="1800" b="0" i="0" u="none" strike="noStrike" cap="none" normalizeH="0" baseline="0" smtClean="0">
                <a:ln>
                  <a:noFill/>
                </a:ln>
                <a:solidFill>
                  <a:schemeClr val="tx1"/>
                </a:solidFill>
                <a:effectLst/>
                <a:latin typeface="Arial" pitchFamily="34" charset="0"/>
              </a:endParaRPr>
            </a:p>
          </p:txBody>
        </p:sp>
        <p:sp>
          <p:nvSpPr>
            <p:cNvPr id="16" name="Text Box 40"/>
            <p:cNvSpPr txBox="1">
              <a:spLocks noChangeArrowheads="1"/>
            </p:cNvSpPr>
            <p:nvPr/>
          </p:nvSpPr>
          <p:spPr bwMode="auto">
            <a:xfrm>
              <a:off x="5172" y="8547"/>
              <a:ext cx="1879"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Στάθμιση και μετατροπή σε αξία</a:t>
              </a:r>
              <a:endParaRPr kumimoji="0" lang="el-GR" sz="1800" b="0" i="0" u="none" strike="noStrike" cap="none" normalizeH="0" baseline="0" smtClean="0">
                <a:ln>
                  <a:noFill/>
                </a:ln>
                <a:solidFill>
                  <a:schemeClr val="tx1"/>
                </a:solidFill>
                <a:effectLst/>
                <a:latin typeface="Arial" pitchFamily="34" charset="0"/>
              </a:endParaRPr>
            </a:p>
          </p:txBody>
        </p:sp>
        <p:sp>
          <p:nvSpPr>
            <p:cNvPr id="17" name="Text Box 39"/>
            <p:cNvSpPr txBox="1">
              <a:spLocks noChangeArrowheads="1"/>
            </p:cNvSpPr>
            <p:nvPr/>
          </p:nvSpPr>
          <p:spPr bwMode="auto">
            <a:xfrm>
              <a:off x="5016" y="9827"/>
              <a:ext cx="2192"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Επιπτώσεις του προτεινόμενου έργου</a:t>
              </a:r>
              <a:endParaRPr kumimoji="0" lang="el-GR" sz="1800" b="0" i="0" u="none" strike="noStrike" cap="none" normalizeH="0" baseline="0" smtClean="0">
                <a:ln>
                  <a:noFill/>
                </a:ln>
                <a:solidFill>
                  <a:schemeClr val="tx1"/>
                </a:solidFill>
                <a:effectLst/>
                <a:latin typeface="Arial" pitchFamily="34" charset="0"/>
              </a:endParaRPr>
            </a:p>
          </p:txBody>
        </p:sp>
        <p:sp>
          <p:nvSpPr>
            <p:cNvPr id="18" name="Text Box 38"/>
            <p:cNvSpPr txBox="1">
              <a:spLocks noChangeArrowheads="1"/>
            </p:cNvSpPr>
            <p:nvPr/>
          </p:nvSpPr>
          <p:spPr bwMode="auto">
            <a:xfrm>
              <a:off x="5016" y="11107"/>
              <a:ext cx="2192"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Ανάλυση ευαισθησίας/</a:t>
              </a:r>
              <a:endParaRPr kumimoji="0" lang="el-GR"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ανταποδοτικότητας</a:t>
              </a:r>
              <a:endParaRPr kumimoji="0" lang="el-GR" sz="1800" b="0" i="0" u="none" strike="noStrike" cap="none" normalizeH="0" baseline="0" smtClean="0">
                <a:ln>
                  <a:noFill/>
                </a:ln>
                <a:solidFill>
                  <a:schemeClr val="tx1"/>
                </a:solidFill>
                <a:effectLst/>
                <a:latin typeface="Arial" pitchFamily="34" charset="0"/>
              </a:endParaRPr>
            </a:p>
          </p:txBody>
        </p:sp>
        <p:sp>
          <p:nvSpPr>
            <p:cNvPr id="19" name="Text Box 37"/>
            <p:cNvSpPr txBox="1">
              <a:spLocks noChangeArrowheads="1"/>
            </p:cNvSpPr>
            <p:nvPr/>
          </p:nvSpPr>
          <p:spPr bwMode="auto">
            <a:xfrm>
              <a:off x="7677" y="4707"/>
              <a:ext cx="1564" cy="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Μη ποσοτικά δεδομένα</a:t>
              </a:r>
              <a:endParaRPr kumimoji="0" lang="el-GR" sz="1800" b="0" i="0" u="none" strike="noStrike" cap="none" normalizeH="0" baseline="0" smtClean="0">
                <a:ln>
                  <a:noFill/>
                </a:ln>
                <a:solidFill>
                  <a:schemeClr val="tx1"/>
                </a:solidFill>
                <a:effectLst/>
                <a:latin typeface="Arial" pitchFamily="34" charset="0"/>
              </a:endParaRPr>
            </a:p>
          </p:txBody>
        </p:sp>
        <p:sp>
          <p:nvSpPr>
            <p:cNvPr id="20" name="Text Box 36"/>
            <p:cNvSpPr txBox="1">
              <a:spLocks noChangeArrowheads="1"/>
            </p:cNvSpPr>
            <p:nvPr/>
          </p:nvSpPr>
          <p:spPr bwMode="auto">
            <a:xfrm>
              <a:off x="8146" y="5987"/>
              <a:ext cx="1721" cy="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Υποκειμενική αξιολόγηση</a:t>
              </a:r>
              <a:endParaRPr kumimoji="0" lang="el-GR" sz="1800" b="0" i="0" u="none" strike="noStrike" cap="none" normalizeH="0" baseline="0" smtClean="0">
                <a:ln>
                  <a:noFill/>
                </a:ln>
                <a:solidFill>
                  <a:schemeClr val="tx1"/>
                </a:solidFill>
                <a:effectLst/>
                <a:latin typeface="Arial" pitchFamily="34" charset="0"/>
              </a:endParaRPr>
            </a:p>
          </p:txBody>
        </p:sp>
        <p:sp>
          <p:nvSpPr>
            <p:cNvPr id="21" name="Text Box 35"/>
            <p:cNvSpPr txBox="1">
              <a:spLocks noChangeArrowheads="1"/>
            </p:cNvSpPr>
            <p:nvPr/>
          </p:nvSpPr>
          <p:spPr bwMode="auto">
            <a:xfrm>
              <a:off x="7833" y="7427"/>
              <a:ext cx="1722" cy="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Υποκειμενικά πρότυπα</a:t>
              </a:r>
              <a:endParaRPr kumimoji="0" lang="el-GR" sz="1800" b="0" i="0" u="none" strike="noStrike" cap="none" normalizeH="0" baseline="0" smtClean="0">
                <a:ln>
                  <a:noFill/>
                </a:ln>
                <a:solidFill>
                  <a:schemeClr val="tx1"/>
                </a:solidFill>
                <a:effectLst/>
                <a:latin typeface="Arial" pitchFamily="34" charset="0"/>
              </a:endParaRPr>
            </a:p>
          </p:txBody>
        </p:sp>
        <p:sp>
          <p:nvSpPr>
            <p:cNvPr id="22" name="Text Box 34"/>
            <p:cNvSpPr txBox="1">
              <a:spLocks noChangeArrowheads="1"/>
            </p:cNvSpPr>
            <p:nvPr/>
          </p:nvSpPr>
          <p:spPr bwMode="auto">
            <a:xfrm>
              <a:off x="7833" y="8707"/>
              <a:ext cx="1878" cy="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Περιορισμοί, όρια, ανάλυση κόστους/ωφέλειας</a:t>
              </a:r>
              <a:endParaRPr kumimoji="0" lang="el-GR" sz="1800" b="0" i="0" u="none" strike="noStrike" cap="none" normalizeH="0" baseline="0" smtClean="0">
                <a:ln>
                  <a:noFill/>
                </a:ln>
                <a:solidFill>
                  <a:schemeClr val="tx1"/>
                </a:solidFill>
                <a:effectLst/>
                <a:latin typeface="Arial" pitchFamily="34" charset="0"/>
              </a:endParaRPr>
            </a:p>
          </p:txBody>
        </p:sp>
        <p:sp>
          <p:nvSpPr>
            <p:cNvPr id="23" name="Line 33"/>
            <p:cNvSpPr>
              <a:spLocks noChangeShapeType="1"/>
            </p:cNvSpPr>
            <p:nvPr/>
          </p:nvSpPr>
          <p:spPr bwMode="auto">
            <a:xfrm>
              <a:off x="6111" y="3107"/>
              <a:ext cx="1" cy="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4" name="Line 32"/>
            <p:cNvSpPr>
              <a:spLocks noChangeShapeType="1"/>
            </p:cNvSpPr>
            <p:nvPr/>
          </p:nvSpPr>
          <p:spPr bwMode="auto">
            <a:xfrm>
              <a:off x="6111" y="4387"/>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5" name="Line 31"/>
            <p:cNvSpPr>
              <a:spLocks noChangeShapeType="1"/>
            </p:cNvSpPr>
            <p:nvPr/>
          </p:nvSpPr>
          <p:spPr bwMode="auto">
            <a:xfrm>
              <a:off x="6111" y="5827"/>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6" name="Line 30"/>
            <p:cNvSpPr>
              <a:spLocks noChangeShapeType="1"/>
            </p:cNvSpPr>
            <p:nvPr/>
          </p:nvSpPr>
          <p:spPr bwMode="auto">
            <a:xfrm>
              <a:off x="6111" y="7267"/>
              <a:ext cx="1" cy="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7" name="Line 29"/>
            <p:cNvSpPr>
              <a:spLocks noChangeShapeType="1"/>
            </p:cNvSpPr>
            <p:nvPr/>
          </p:nvSpPr>
          <p:spPr bwMode="auto">
            <a:xfrm>
              <a:off x="6111" y="8227"/>
              <a:ext cx="0" cy="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8" name="Line 28"/>
            <p:cNvSpPr>
              <a:spLocks noChangeShapeType="1"/>
            </p:cNvSpPr>
            <p:nvPr/>
          </p:nvSpPr>
          <p:spPr bwMode="auto">
            <a:xfrm>
              <a:off x="6111" y="9507"/>
              <a:ext cx="0" cy="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9" name="Line 27"/>
            <p:cNvSpPr>
              <a:spLocks noChangeShapeType="1"/>
            </p:cNvSpPr>
            <p:nvPr/>
          </p:nvSpPr>
          <p:spPr bwMode="auto">
            <a:xfrm>
              <a:off x="6111" y="10787"/>
              <a:ext cx="0" cy="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0" name="Line 26"/>
            <p:cNvSpPr>
              <a:spLocks noChangeShapeType="1"/>
            </p:cNvSpPr>
            <p:nvPr/>
          </p:nvSpPr>
          <p:spPr bwMode="auto">
            <a:xfrm>
              <a:off x="3607" y="3427"/>
              <a:ext cx="1565"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1" name="Line 25"/>
            <p:cNvSpPr>
              <a:spLocks noChangeShapeType="1"/>
            </p:cNvSpPr>
            <p:nvPr/>
          </p:nvSpPr>
          <p:spPr bwMode="auto">
            <a:xfrm>
              <a:off x="4076" y="5347"/>
              <a:ext cx="10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2" name="Line 24"/>
            <p:cNvSpPr>
              <a:spLocks noChangeShapeType="1"/>
            </p:cNvSpPr>
            <p:nvPr/>
          </p:nvSpPr>
          <p:spPr bwMode="auto">
            <a:xfrm>
              <a:off x="4076" y="6627"/>
              <a:ext cx="9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3" name="Line 23"/>
            <p:cNvSpPr>
              <a:spLocks noChangeShapeType="1"/>
            </p:cNvSpPr>
            <p:nvPr/>
          </p:nvSpPr>
          <p:spPr bwMode="auto">
            <a:xfrm>
              <a:off x="4076" y="7747"/>
              <a:ext cx="109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4" name="Line 22"/>
            <p:cNvSpPr>
              <a:spLocks noChangeShapeType="1"/>
            </p:cNvSpPr>
            <p:nvPr/>
          </p:nvSpPr>
          <p:spPr bwMode="auto">
            <a:xfrm flipV="1">
              <a:off x="8459" y="4067"/>
              <a:ext cx="0"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5" name="Line 21"/>
            <p:cNvSpPr>
              <a:spLocks noChangeShapeType="1"/>
            </p:cNvSpPr>
            <p:nvPr/>
          </p:nvSpPr>
          <p:spPr bwMode="auto">
            <a:xfrm flipH="1">
              <a:off x="7050" y="4067"/>
              <a:ext cx="14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6" name="Line 20"/>
            <p:cNvSpPr>
              <a:spLocks noChangeShapeType="1"/>
            </p:cNvSpPr>
            <p:nvPr/>
          </p:nvSpPr>
          <p:spPr bwMode="auto">
            <a:xfrm>
              <a:off x="8929" y="6627"/>
              <a:ext cx="0" cy="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7" name="Line 19"/>
            <p:cNvSpPr>
              <a:spLocks noChangeShapeType="1"/>
            </p:cNvSpPr>
            <p:nvPr/>
          </p:nvSpPr>
          <p:spPr bwMode="auto">
            <a:xfrm flipV="1">
              <a:off x="7990" y="5667"/>
              <a:ext cx="0" cy="1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8" name="Line 18"/>
            <p:cNvSpPr>
              <a:spLocks noChangeShapeType="1"/>
            </p:cNvSpPr>
            <p:nvPr/>
          </p:nvSpPr>
          <p:spPr bwMode="auto">
            <a:xfrm flipH="1">
              <a:off x="7050" y="5667"/>
              <a:ext cx="9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9" name="Line 17"/>
            <p:cNvSpPr>
              <a:spLocks noChangeShapeType="1"/>
            </p:cNvSpPr>
            <p:nvPr/>
          </p:nvSpPr>
          <p:spPr bwMode="auto">
            <a:xfrm>
              <a:off x="8772" y="9667"/>
              <a:ext cx="0" cy="6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0" name="Line 16"/>
            <p:cNvSpPr>
              <a:spLocks noChangeShapeType="1"/>
            </p:cNvSpPr>
            <p:nvPr/>
          </p:nvSpPr>
          <p:spPr bwMode="auto">
            <a:xfrm>
              <a:off x="8772" y="10307"/>
              <a:ext cx="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1" name="Line 15"/>
            <p:cNvSpPr>
              <a:spLocks noChangeShapeType="1"/>
            </p:cNvSpPr>
            <p:nvPr/>
          </p:nvSpPr>
          <p:spPr bwMode="auto">
            <a:xfrm flipH="1">
              <a:off x="6111" y="10947"/>
              <a:ext cx="266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2" name="Text Box 14"/>
            <p:cNvSpPr txBox="1">
              <a:spLocks noChangeArrowheads="1"/>
            </p:cNvSpPr>
            <p:nvPr/>
          </p:nvSpPr>
          <p:spPr bwMode="auto">
            <a:xfrm>
              <a:off x="7364" y="10627"/>
              <a:ext cx="125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παραδεκτό</a:t>
              </a:r>
              <a:endParaRPr kumimoji="0" lang="el-GR" sz="1800" b="0" i="0" u="none" strike="noStrike" cap="none" normalizeH="0" baseline="0" smtClean="0">
                <a:ln>
                  <a:noFill/>
                </a:ln>
                <a:solidFill>
                  <a:schemeClr val="tx1"/>
                </a:solidFill>
                <a:effectLst/>
                <a:latin typeface="Arial" pitchFamily="34" charset="0"/>
              </a:endParaRPr>
            </a:p>
          </p:txBody>
        </p:sp>
        <p:sp>
          <p:nvSpPr>
            <p:cNvPr id="43" name="Line 13"/>
            <p:cNvSpPr>
              <a:spLocks noChangeShapeType="1"/>
            </p:cNvSpPr>
            <p:nvPr/>
          </p:nvSpPr>
          <p:spPr bwMode="auto">
            <a:xfrm flipH="1">
              <a:off x="4859" y="9987"/>
              <a:ext cx="1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4" name="Line 12"/>
            <p:cNvSpPr>
              <a:spLocks noChangeShapeType="1"/>
            </p:cNvSpPr>
            <p:nvPr/>
          </p:nvSpPr>
          <p:spPr bwMode="auto">
            <a:xfrm>
              <a:off x="4859" y="9987"/>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5" name="Line 11"/>
            <p:cNvSpPr>
              <a:spLocks noChangeShapeType="1"/>
            </p:cNvSpPr>
            <p:nvPr/>
          </p:nvSpPr>
          <p:spPr bwMode="auto">
            <a:xfrm flipH="1">
              <a:off x="3137" y="11427"/>
              <a:ext cx="17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6" name="Line 10"/>
            <p:cNvSpPr>
              <a:spLocks noChangeShapeType="1"/>
            </p:cNvSpPr>
            <p:nvPr/>
          </p:nvSpPr>
          <p:spPr bwMode="auto">
            <a:xfrm flipV="1">
              <a:off x="3137" y="10947"/>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7" name="Text Box 9"/>
            <p:cNvSpPr txBox="1">
              <a:spLocks noChangeArrowheads="1"/>
            </p:cNvSpPr>
            <p:nvPr/>
          </p:nvSpPr>
          <p:spPr bwMode="auto">
            <a:xfrm>
              <a:off x="3294" y="11107"/>
              <a:ext cx="156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Μη παραδεκτό</a:t>
              </a:r>
              <a:endParaRPr kumimoji="0" lang="el-GR" sz="1800" b="0" i="0" u="none" strike="noStrike" cap="none" normalizeH="0" baseline="0" smtClean="0">
                <a:ln>
                  <a:noFill/>
                </a:ln>
                <a:solidFill>
                  <a:schemeClr val="tx1"/>
                </a:solidFill>
                <a:effectLst/>
                <a:latin typeface="Arial" pitchFamily="34" charset="0"/>
              </a:endParaRPr>
            </a:p>
          </p:txBody>
        </p:sp>
        <p:sp>
          <p:nvSpPr>
            <p:cNvPr id="48" name="Line 8"/>
            <p:cNvSpPr>
              <a:spLocks noChangeShapeType="1"/>
            </p:cNvSpPr>
            <p:nvPr/>
          </p:nvSpPr>
          <p:spPr bwMode="auto">
            <a:xfrm flipH="1">
              <a:off x="4703" y="4067"/>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9" name="Line 7"/>
            <p:cNvSpPr>
              <a:spLocks noChangeShapeType="1"/>
            </p:cNvSpPr>
            <p:nvPr/>
          </p:nvSpPr>
          <p:spPr bwMode="auto">
            <a:xfrm>
              <a:off x="4703" y="4067"/>
              <a:ext cx="1" cy="4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0" name="Line 6"/>
            <p:cNvSpPr>
              <a:spLocks noChangeShapeType="1"/>
            </p:cNvSpPr>
            <p:nvPr/>
          </p:nvSpPr>
          <p:spPr bwMode="auto">
            <a:xfrm flipH="1">
              <a:off x="4703" y="8387"/>
              <a:ext cx="1" cy="2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1" name="Line 5"/>
            <p:cNvSpPr>
              <a:spLocks noChangeShapeType="1"/>
            </p:cNvSpPr>
            <p:nvPr/>
          </p:nvSpPr>
          <p:spPr bwMode="auto">
            <a:xfrm flipH="1">
              <a:off x="3920" y="10467"/>
              <a:ext cx="78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2" name="Text Box 4"/>
            <p:cNvSpPr txBox="1">
              <a:spLocks noChangeArrowheads="1"/>
            </p:cNvSpPr>
            <p:nvPr/>
          </p:nvSpPr>
          <p:spPr bwMode="auto">
            <a:xfrm>
              <a:off x="3763" y="10147"/>
              <a:ext cx="109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Δυνατόν</a:t>
              </a:r>
              <a:endParaRPr kumimoji="0" lang="el-GR" sz="1800" b="0" i="0" u="none" strike="noStrike" cap="none" normalizeH="0" baseline="0" smtClean="0">
                <a:ln>
                  <a:noFill/>
                </a:ln>
                <a:solidFill>
                  <a:schemeClr val="tx1"/>
                </a:solidFill>
                <a:effectLst/>
                <a:latin typeface="Arial" pitchFamily="34" charset="0"/>
              </a:endParaRPr>
            </a:p>
          </p:txBody>
        </p:sp>
        <p:sp>
          <p:nvSpPr>
            <p:cNvPr id="53" name="Line 3"/>
            <p:cNvSpPr>
              <a:spLocks noChangeShapeType="1"/>
            </p:cNvSpPr>
            <p:nvPr/>
          </p:nvSpPr>
          <p:spPr bwMode="auto">
            <a:xfrm flipV="1">
              <a:off x="2981" y="9507"/>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4" name="Text Box 2"/>
            <p:cNvSpPr txBox="1">
              <a:spLocks noChangeArrowheads="1"/>
            </p:cNvSpPr>
            <p:nvPr/>
          </p:nvSpPr>
          <p:spPr bwMode="auto">
            <a:xfrm>
              <a:off x="2981" y="9667"/>
              <a:ext cx="109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Αδύνατον</a:t>
              </a:r>
              <a:endParaRPr kumimoji="0" lang="el-GR"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3283841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l-GR" sz="3600" b="1" i="1" dirty="0">
                <a:solidFill>
                  <a:prstClr val="black"/>
                </a:solidFill>
              </a:rPr>
              <a:t>ΣΤΡΑΤΗΓΙΚΗ ΠΕΡΙΒΑΛΛΟΝΤΙΚΗ ΕΚΤΙΜΗΣΗ (</a:t>
            </a:r>
            <a:r>
              <a:rPr lang="en-GB" sz="3600" b="1" i="1" dirty="0">
                <a:solidFill>
                  <a:prstClr val="black"/>
                </a:solidFill>
              </a:rPr>
              <a:t>Strategic Environmental Assessme</a:t>
            </a:r>
            <a:r>
              <a:rPr lang="en-GB" sz="4000" b="1" i="1" dirty="0">
                <a:solidFill>
                  <a:prstClr val="black"/>
                </a:solidFill>
              </a:rPr>
              <a:t>nt</a:t>
            </a:r>
            <a:r>
              <a:rPr lang="el-GR" sz="4000" b="1" i="1" dirty="0">
                <a:solidFill>
                  <a:prstClr val="black"/>
                </a:solidFill>
              </a:rPr>
              <a:t>)</a:t>
            </a:r>
            <a:r>
              <a:rPr lang="el-GR" sz="4000" dirty="0">
                <a:solidFill>
                  <a:prstClr val="black"/>
                </a:solidFill>
              </a:rPr>
              <a:t/>
            </a:r>
            <a:br>
              <a:rPr lang="el-GR" sz="4000" dirty="0">
                <a:solidFill>
                  <a:prstClr val="black"/>
                </a:solidFill>
              </a:rPr>
            </a:br>
            <a:endParaRPr lang="el-GR" dirty="0"/>
          </a:p>
        </p:txBody>
      </p:sp>
      <p:sp>
        <p:nvSpPr>
          <p:cNvPr id="3" name="Content Placeholder 2"/>
          <p:cNvSpPr>
            <a:spLocks noGrp="1"/>
          </p:cNvSpPr>
          <p:nvPr>
            <p:ph idx="1"/>
          </p:nvPr>
        </p:nvSpPr>
        <p:spPr>
          <a:xfrm>
            <a:off x="107504" y="1600200"/>
            <a:ext cx="8856984" cy="4925144"/>
          </a:xfrm>
        </p:spPr>
        <p:txBody>
          <a:bodyPr>
            <a:normAutofit lnSpcReduction="10000"/>
          </a:bodyPr>
          <a:lstStyle/>
          <a:p>
            <a:pPr marL="0" indent="0">
              <a:buNone/>
            </a:pPr>
            <a:r>
              <a:rPr lang="el-GR" sz="3600" dirty="0"/>
              <a:t>«Η αναλυτική, προληπτική και συμμετοχική διαδικασία που στοχεύει στην ένταξη της περιβαλλοντικής συνιστώσας σε σχέδια, προγράμματα, πολιτικές, νομοθεσίες και άλλες ενέργειες στρατηγικού χαρακτήρα, και λαμβάνει υπόψη τη διασύνδεση με οικονομικές και κοινωνικές παραμέτρους»</a:t>
            </a:r>
            <a:r>
              <a:rPr lang="el-GR" i="1" dirty="0"/>
              <a:t> </a:t>
            </a:r>
            <a:endParaRPr lang="el-GR" i="1" dirty="0" smtClean="0"/>
          </a:p>
          <a:p>
            <a:pPr marL="0" indent="0">
              <a:buNone/>
            </a:pPr>
            <a:endParaRPr lang="el-GR" sz="2400" i="1" dirty="0" smtClean="0"/>
          </a:p>
          <a:p>
            <a:pPr marL="0" indent="0">
              <a:buNone/>
            </a:pPr>
            <a:r>
              <a:rPr lang="el-GR" sz="2400" i="1" dirty="0" smtClean="0"/>
              <a:t>[</a:t>
            </a:r>
            <a:r>
              <a:rPr lang="el-GR" sz="2400" i="1" dirty="0"/>
              <a:t>Applying Strategic Environmental Assessment to Development </a:t>
            </a:r>
            <a:r>
              <a:rPr lang="el-GR" sz="2400" i="1" dirty="0" smtClean="0"/>
              <a:t>Cooperation, </a:t>
            </a:r>
            <a:r>
              <a:rPr lang="el-GR" sz="2400" dirty="0" smtClean="0"/>
              <a:t>(</a:t>
            </a:r>
            <a:r>
              <a:rPr lang="el-GR" sz="2400" dirty="0"/>
              <a:t>OECD, 2006)]. </a:t>
            </a:r>
          </a:p>
          <a:p>
            <a:pPr marL="0" indent="0">
              <a:buNone/>
            </a:pPr>
            <a:endParaRPr lang="el-GR" dirty="0"/>
          </a:p>
        </p:txBody>
      </p:sp>
    </p:spTree>
    <p:extLst>
      <p:ext uri="{BB962C8B-B14F-4D97-AF65-F5344CB8AC3E}">
        <p14:creationId xmlns:p14="http://schemas.microsoft.com/office/powerpoint/2010/main" val="2474395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52128"/>
          </a:xfrm>
        </p:spPr>
        <p:txBody>
          <a:bodyPr>
            <a:normAutofit fontScale="90000"/>
          </a:bodyPr>
          <a:lstStyle/>
          <a:p>
            <a:r>
              <a:rPr lang="el-GR" b="1" i="1" dirty="0"/>
              <a:t/>
            </a:r>
            <a:br>
              <a:rPr lang="el-GR" b="1" i="1" dirty="0"/>
            </a:br>
            <a:r>
              <a:rPr lang="el-GR" dirty="0"/>
              <a:t> </a:t>
            </a:r>
            <a:r>
              <a:rPr lang="el-GR" sz="4000" b="1" i="1" dirty="0"/>
              <a:t>ΣΤΡΑΤΗΓΙΚΗ ΠΕΡΙΒΑΛΛΟΝΤΙΚΗ ΕΚΤΙΜΗΣΗ (</a:t>
            </a:r>
            <a:r>
              <a:rPr lang="en-GB" sz="4000" b="1" i="1" dirty="0"/>
              <a:t>Strategic Environmental </a:t>
            </a:r>
            <a:r>
              <a:rPr lang="en-GB" sz="4000" b="1" i="1" dirty="0" smtClean="0"/>
              <a:t>Assessme</a:t>
            </a:r>
            <a:r>
              <a:rPr lang="en-GB" b="1" i="1" dirty="0" smtClean="0"/>
              <a:t>nt</a:t>
            </a:r>
            <a:r>
              <a:rPr lang="el-GR" b="1" i="1" dirty="0"/>
              <a:t>)</a:t>
            </a:r>
            <a:r>
              <a:rPr lang="el-GR" dirty="0"/>
              <a:t/>
            </a:r>
            <a:br>
              <a:rPr lang="el-GR" dirty="0"/>
            </a:br>
            <a:endParaRPr lang="el-GR" dirty="0"/>
          </a:p>
        </p:txBody>
      </p:sp>
      <p:sp>
        <p:nvSpPr>
          <p:cNvPr id="3" name="Content Placeholder 2"/>
          <p:cNvSpPr>
            <a:spLocks noGrp="1"/>
          </p:cNvSpPr>
          <p:nvPr>
            <p:ph idx="1"/>
          </p:nvPr>
        </p:nvSpPr>
        <p:spPr>
          <a:xfrm>
            <a:off x="251520" y="1600200"/>
            <a:ext cx="8435280" cy="4997152"/>
          </a:xfrm>
        </p:spPr>
        <p:txBody>
          <a:bodyPr>
            <a:normAutofit fontScale="70000" lnSpcReduction="20000"/>
          </a:bodyPr>
          <a:lstStyle/>
          <a:p>
            <a:pPr marL="0" indent="0">
              <a:buNone/>
            </a:pPr>
            <a:r>
              <a:rPr lang="el-GR" dirty="0" smtClean="0"/>
              <a:t>Η </a:t>
            </a:r>
            <a:r>
              <a:rPr lang="el-GR" dirty="0"/>
              <a:t>εμπειρία που αποκτήθηκε από την εφαρμογή της ΕΠΕ ανέδειξε ότι η ευρύτερη εφαρμογή των αρχών της εκτίμησης των περιβαλλοντικών επιπτώσεων σε σχέδια, προγράμματα, πολιτικές και νομοθεσία θα συμβάλει στην περαιτέρω ενίσχυση της συστηματικής ανάλυσης των σημαντικών περιβαλλοντικών τους επιπτώσεων και θα υποστηρίξει τις προσπάθειες για βιώσιμη ανάπτυξη με βάση τα συμπεράσματα της Διάσκεψης των Ηνωμένων Εθνών για το Περιβάλλον και την Ανάπτυξη (Ρίο ντε Τζανέιρο, Βραζιλία, 1992), καθώς και της Παγκόσμιας Συνόδου Κορυφής για την Αειφόρο Ανάπτυξη (Γιοχάνεσμπουργκ, Νότιος Αφρική, 2002). </a:t>
            </a:r>
            <a:endParaRPr lang="el-GR" dirty="0" smtClean="0"/>
          </a:p>
          <a:p>
            <a:pPr marL="0" indent="0">
              <a:buNone/>
            </a:pPr>
            <a:r>
              <a:rPr lang="el-GR" dirty="0" smtClean="0"/>
              <a:t>Στα </a:t>
            </a:r>
            <a:r>
              <a:rPr lang="el-GR" dirty="0"/>
              <a:t>πλαίσια του Οικονομικού και Κοινωνικού Συμβουλίου των Ηνωμένων Εθνών αποφασίστηκε η συμπλήρωση της Διεθνούς Σύμβασης για την Εκτίμηση των Περιβαλλοντικών Επιπτώσεων σε Διασυνοριακό Πλαίσιο, (γνωστής ως Σύμβαση E</a:t>
            </a:r>
            <a:r>
              <a:rPr lang="en-US" dirty="0"/>
              <a:t>SPOO</a:t>
            </a:r>
            <a:r>
              <a:rPr lang="el-GR" dirty="0"/>
              <a:t>) του 1991 με το Πρωτόκολλο για τη Στρατηγική Περιβαλλοντική Εκτίμηση στο Κίεβο τον Μάιο του 2003, (UNECE </a:t>
            </a:r>
            <a:r>
              <a:rPr lang="el-GR" i="1" dirty="0"/>
              <a:t>Protocol on Strategic Environmental Assessment</a:t>
            </a:r>
            <a:r>
              <a:rPr lang="el-GR" dirty="0"/>
              <a:t> (SEA) (βλ. </a:t>
            </a:r>
            <a:r>
              <a:rPr lang="en-US" u="sng" dirty="0">
                <a:hlinkClick r:id="rId2"/>
              </a:rPr>
              <a:t>http</a:t>
            </a:r>
            <a:r>
              <a:rPr lang="el-GR" u="sng" dirty="0">
                <a:hlinkClick r:id="rId2"/>
              </a:rPr>
              <a:t>://</a:t>
            </a:r>
            <a:r>
              <a:rPr lang="en-US" u="sng" dirty="0">
                <a:hlinkClick r:id="rId2"/>
              </a:rPr>
              <a:t>www</a:t>
            </a:r>
            <a:r>
              <a:rPr lang="el-GR" u="sng" dirty="0">
                <a:hlinkClick r:id="rId2"/>
              </a:rPr>
              <a:t>.</a:t>
            </a:r>
            <a:r>
              <a:rPr lang="en-US" u="sng" dirty="0" err="1">
                <a:hlinkClick r:id="rId2"/>
              </a:rPr>
              <a:t>unece</a:t>
            </a:r>
            <a:r>
              <a:rPr lang="el-GR" u="sng" dirty="0">
                <a:hlinkClick r:id="rId2"/>
              </a:rPr>
              <a:t>.</a:t>
            </a:r>
            <a:r>
              <a:rPr lang="en-US" u="sng" dirty="0">
                <a:hlinkClick r:id="rId2"/>
              </a:rPr>
              <a:t>org</a:t>
            </a:r>
            <a:r>
              <a:rPr lang="el-GR" u="sng" dirty="0">
                <a:hlinkClick r:id="rId2"/>
              </a:rPr>
              <a:t>/</a:t>
            </a:r>
            <a:r>
              <a:rPr lang="en-US" u="sng" dirty="0" err="1">
                <a:hlinkClick r:id="rId2"/>
              </a:rPr>
              <a:t>env</a:t>
            </a:r>
            <a:r>
              <a:rPr lang="el-GR" u="sng" dirty="0">
                <a:hlinkClick r:id="rId2"/>
              </a:rPr>
              <a:t>/</a:t>
            </a:r>
            <a:r>
              <a:rPr lang="en-US" u="sng" dirty="0" err="1">
                <a:hlinkClick r:id="rId2"/>
              </a:rPr>
              <a:t>eia</a:t>
            </a:r>
            <a:r>
              <a:rPr lang="el-GR" u="sng" dirty="0">
                <a:hlinkClick r:id="rId2"/>
              </a:rPr>
              <a:t>/</a:t>
            </a:r>
            <a:r>
              <a:rPr lang="en-US" u="sng" dirty="0">
                <a:hlinkClick r:id="rId2"/>
              </a:rPr>
              <a:t>sea</a:t>
            </a:r>
            <a:r>
              <a:rPr lang="el-GR" u="sng" dirty="0">
                <a:hlinkClick r:id="rId2"/>
              </a:rPr>
              <a:t>_</a:t>
            </a:r>
            <a:r>
              <a:rPr lang="en-US" u="sng" dirty="0">
                <a:hlinkClick r:id="rId2"/>
              </a:rPr>
              <a:t>protocol</a:t>
            </a:r>
            <a:r>
              <a:rPr lang="el-GR" u="sng" dirty="0">
                <a:hlinkClick r:id="rId2"/>
              </a:rPr>
              <a:t>.</a:t>
            </a:r>
            <a:r>
              <a:rPr lang="en-US" u="sng" dirty="0" err="1">
                <a:hlinkClick r:id="rId2"/>
              </a:rPr>
              <a:t>htm</a:t>
            </a:r>
            <a:r>
              <a:rPr lang="el-GR" dirty="0"/>
              <a:t>).</a:t>
            </a:r>
          </a:p>
          <a:p>
            <a:endParaRPr lang="el-GR" dirty="0"/>
          </a:p>
        </p:txBody>
      </p:sp>
    </p:spTree>
    <p:extLst>
      <p:ext uri="{BB962C8B-B14F-4D97-AF65-F5344CB8AC3E}">
        <p14:creationId xmlns:p14="http://schemas.microsoft.com/office/powerpoint/2010/main" val="2920707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a:t>Οι στόχοι </a:t>
            </a:r>
            <a:r>
              <a:rPr lang="el-GR" dirty="0" smtClean="0"/>
              <a:t>της ΣΠΕ</a:t>
            </a:r>
            <a:endParaRPr lang="el-GR" dirty="0"/>
          </a:p>
        </p:txBody>
      </p:sp>
      <p:sp>
        <p:nvSpPr>
          <p:cNvPr id="3" name="Content Placeholder 2"/>
          <p:cNvSpPr>
            <a:spLocks noGrp="1"/>
          </p:cNvSpPr>
          <p:nvPr>
            <p:ph idx="1"/>
          </p:nvPr>
        </p:nvSpPr>
        <p:spPr>
          <a:xfrm>
            <a:off x="323528" y="1052736"/>
            <a:ext cx="8568952" cy="5688632"/>
          </a:xfrm>
        </p:spPr>
        <p:txBody>
          <a:bodyPr>
            <a:normAutofit fontScale="92500" lnSpcReduction="20000"/>
          </a:bodyPr>
          <a:lstStyle/>
          <a:p>
            <a:pPr marL="0" indent="0">
              <a:buNone/>
            </a:pPr>
            <a:r>
              <a:rPr lang="el-GR" b="1" dirty="0">
                <a:solidFill>
                  <a:srgbClr val="FF0000"/>
                </a:solidFill>
              </a:rPr>
              <a:t>α)</a:t>
            </a:r>
            <a:r>
              <a:rPr lang="el-GR" dirty="0"/>
              <a:t> εξασφαλίζει ότι λαμβάνονται πλήρως υπόψη οι περιβαλλοντικές πτυχές, συμπεριλαμβανομένης της υγείας, στην ανάπτυξη στρατηγικών σχεδίων και προγραμμάτων</a:t>
            </a:r>
          </a:p>
          <a:p>
            <a:pPr marL="0" indent="0">
              <a:buNone/>
            </a:pPr>
            <a:r>
              <a:rPr lang="el-GR" b="1" dirty="0">
                <a:solidFill>
                  <a:srgbClr val="FF0000"/>
                </a:solidFill>
              </a:rPr>
              <a:t>β)</a:t>
            </a:r>
            <a:r>
              <a:rPr lang="el-GR" b="1" u="sng" dirty="0">
                <a:solidFill>
                  <a:srgbClr val="FF0000"/>
                </a:solidFill>
              </a:rPr>
              <a:t> </a:t>
            </a:r>
            <a:r>
              <a:rPr lang="el-GR" dirty="0"/>
              <a:t>συνυπολογίζει τις περιβαλλοντικές συνιστώσες στη θέσπιση πολιτικών και νομοθεσίας</a:t>
            </a:r>
          </a:p>
          <a:p>
            <a:pPr marL="0" indent="0">
              <a:buNone/>
            </a:pPr>
            <a:r>
              <a:rPr lang="el-GR" b="1" dirty="0">
                <a:solidFill>
                  <a:srgbClr val="FF0000"/>
                </a:solidFill>
              </a:rPr>
              <a:t>γ)</a:t>
            </a:r>
            <a:r>
              <a:rPr lang="el-GR" dirty="0"/>
              <a:t> καθιερώνει σαφείς, διάφανες και αποτελεσματικές διαδικασίες για </a:t>
            </a:r>
            <a:r>
              <a:rPr lang="el-GR" dirty="0" smtClean="0"/>
              <a:t>τη΅στρατηγική </a:t>
            </a:r>
            <a:r>
              <a:rPr lang="el-GR" dirty="0"/>
              <a:t>περιβαλλοντική εκτίμηση</a:t>
            </a:r>
          </a:p>
          <a:p>
            <a:pPr marL="0" indent="0">
              <a:buNone/>
            </a:pPr>
            <a:r>
              <a:rPr lang="el-GR" b="1" dirty="0">
                <a:solidFill>
                  <a:srgbClr val="FF0000"/>
                </a:solidFill>
              </a:rPr>
              <a:t>δ)</a:t>
            </a:r>
            <a:r>
              <a:rPr lang="el-GR" dirty="0"/>
              <a:t> εισάγει τη δημόσια διαβούλευση και συμμετοχή στις αναπτυξιακές διαδικασίες </a:t>
            </a:r>
          </a:p>
          <a:p>
            <a:pPr marL="0" indent="0">
              <a:buNone/>
            </a:pPr>
            <a:r>
              <a:rPr lang="el-GR" b="1" dirty="0">
                <a:solidFill>
                  <a:srgbClr val="FF0000"/>
                </a:solidFill>
              </a:rPr>
              <a:t>ε)</a:t>
            </a:r>
            <a:r>
              <a:rPr lang="el-GR" dirty="0"/>
              <a:t> η προστασία του περιβάλλοντος ενσωματώνεται στα μέτρα και μέσα που προορίζονται για την προαγωγή της βιώσιμης ανάπτυξης</a:t>
            </a:r>
          </a:p>
          <a:p>
            <a:endParaRPr lang="el-GR" dirty="0"/>
          </a:p>
        </p:txBody>
      </p:sp>
    </p:spTree>
    <p:extLst>
      <p:ext uri="{BB962C8B-B14F-4D97-AF65-F5344CB8AC3E}">
        <p14:creationId xmlns:p14="http://schemas.microsoft.com/office/powerpoint/2010/main" val="3090622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1143000"/>
          </a:xfrm>
        </p:spPr>
        <p:txBody>
          <a:bodyPr>
            <a:normAutofit fontScale="90000"/>
          </a:bodyPr>
          <a:lstStyle/>
          <a:p>
            <a:r>
              <a:rPr lang="el-GR" dirty="0"/>
              <a:t>Β</a:t>
            </a:r>
            <a:r>
              <a:rPr lang="el-GR" dirty="0" smtClean="0"/>
              <a:t>ασικά </a:t>
            </a:r>
            <a:r>
              <a:rPr lang="el-GR" dirty="0"/>
              <a:t>χαρακτηριστικά της Στρατηγικής Περιβαλλοντικής Εκτίμησης </a:t>
            </a:r>
          </a:p>
        </p:txBody>
      </p:sp>
      <p:sp>
        <p:nvSpPr>
          <p:cNvPr id="3" name="Content Placeholder 2"/>
          <p:cNvSpPr>
            <a:spLocks noGrp="1"/>
          </p:cNvSpPr>
          <p:nvPr>
            <p:ph idx="1"/>
          </p:nvPr>
        </p:nvSpPr>
        <p:spPr>
          <a:xfrm>
            <a:off x="251520" y="1600200"/>
            <a:ext cx="8568952" cy="5257800"/>
          </a:xfrm>
        </p:spPr>
        <p:txBody>
          <a:bodyPr>
            <a:normAutofit fontScale="85000" lnSpcReduction="20000"/>
          </a:bodyPr>
          <a:lstStyle/>
          <a:p>
            <a:r>
              <a:rPr lang="el-GR" sz="3300" dirty="0" smtClean="0"/>
              <a:t>Αναγνωρίζει </a:t>
            </a:r>
            <a:r>
              <a:rPr lang="el-GR" sz="3300" dirty="0"/>
              <a:t>την ανάγκη προστασίας και βελτίωσης της </a:t>
            </a:r>
            <a:r>
              <a:rPr lang="el-GR" sz="3300" dirty="0" smtClean="0"/>
              <a:t>ανθρώπινης υγείας </a:t>
            </a:r>
            <a:r>
              <a:rPr lang="el-GR" sz="3300" dirty="0"/>
              <a:t>και προτείνει να </a:t>
            </a:r>
            <a:r>
              <a:rPr lang="el-GR" sz="3300" dirty="0" smtClean="0"/>
              <a:t>ληφθεί υπόψην </a:t>
            </a:r>
            <a:r>
              <a:rPr lang="el-GR" sz="3300" dirty="0"/>
              <a:t>ως αναπόσπαστο μέρος της περιβαλλοντικής εκτίμησης</a:t>
            </a:r>
          </a:p>
          <a:p>
            <a:r>
              <a:rPr lang="el-GR" sz="3300" dirty="0"/>
              <a:t>Η Στρατηγική Περιβαλλοντική Εκτίμηση (ΣΠΕ) δεν αντικαθιστά αλλά συμπληρώνει την ΜΠΕ</a:t>
            </a:r>
          </a:p>
          <a:p>
            <a:r>
              <a:rPr lang="el-GR" sz="3300" dirty="0"/>
              <a:t>Η ΣΠΕ αναφέρεται και σε πεδία που δεν καλύπτονται από τις ΜΠΕ</a:t>
            </a:r>
          </a:p>
          <a:p>
            <a:r>
              <a:rPr lang="el-GR" sz="3300" dirty="0"/>
              <a:t>Η Στρατηγική Περιβαλλοντική Εκτίμηση (ΣΠΕ) μπορεί να χρησιμοποιηθεί για τον καθορισμό του εύρους των ΜΠΕ</a:t>
            </a:r>
          </a:p>
          <a:p>
            <a:r>
              <a:rPr lang="el-GR" sz="3300" dirty="0"/>
              <a:t>Η Στρατηγική Περιβαλλοντική Εκτίμηση εκτιμά και άλλες επιπτώσεις που δεν καλύπτονται από τις ΜΠΕ</a:t>
            </a:r>
          </a:p>
          <a:p>
            <a:pPr marL="0" indent="0">
              <a:buNone/>
            </a:pPr>
            <a:endParaRPr lang="el-GR" dirty="0"/>
          </a:p>
        </p:txBody>
      </p:sp>
    </p:spTree>
    <p:extLst>
      <p:ext uri="{BB962C8B-B14F-4D97-AF65-F5344CB8AC3E}">
        <p14:creationId xmlns:p14="http://schemas.microsoft.com/office/powerpoint/2010/main" val="317383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20688"/>
            <a:ext cx="8352928" cy="5632311"/>
          </a:xfrm>
          <a:prstGeom prst="rect">
            <a:avLst/>
          </a:prstGeom>
        </p:spPr>
        <p:txBody>
          <a:bodyPr wrap="square">
            <a:spAutoFit/>
          </a:bodyPr>
          <a:lstStyle/>
          <a:p>
            <a:r>
              <a:rPr lang="el-GR" dirty="0" smtClean="0"/>
              <a:t>Κατηγορίες Έργων και Δραστηριοτήτων </a:t>
            </a:r>
          </a:p>
          <a:p>
            <a:endParaRPr lang="el-GR" dirty="0"/>
          </a:p>
          <a:p>
            <a:r>
              <a:rPr lang="el-GR" dirty="0" smtClean="0"/>
              <a:t>Η </a:t>
            </a:r>
            <a:r>
              <a:rPr lang="el-GR" b="1" u="sng" dirty="0" smtClean="0">
                <a:solidFill>
                  <a:srgbClr val="FF0000"/>
                </a:solidFill>
              </a:rPr>
              <a:t>Α κατηγορία </a:t>
            </a:r>
            <a:r>
              <a:rPr lang="el-GR" dirty="0"/>
              <a:t>περιλαμβάνει έργα και δραστηριότητες τα οποία ενδέχεται να προκαλέσουν σημαντικές επιπτώσεις στο περιβάλλον και για τα οποία απαιτείται η διεξαγωγή Μελέτης Περιβαλλοντικών Επιπτώσεων (ΜΠΕ) προκειμένου να επιβάλλονται ειδικοί όροι και περιορισμοί για την προστασία του περιβάλλοντος σχετικά με το συγκεκριμένο έργο ή δραστηριότητα. </a:t>
            </a:r>
            <a:endParaRPr lang="el-GR" dirty="0" smtClean="0"/>
          </a:p>
          <a:p>
            <a:endParaRPr lang="el-GR" dirty="0"/>
          </a:p>
          <a:p>
            <a:r>
              <a:rPr lang="el-GR" u="sng" dirty="0"/>
              <a:t>Τα έργα και οι δραστηριότητες της πρώτης (Α) κατηγορίας κατατάσσονται:</a:t>
            </a:r>
            <a:endParaRPr lang="el-GR" dirty="0"/>
          </a:p>
          <a:p>
            <a:endParaRPr lang="el-GR" dirty="0" smtClean="0"/>
          </a:p>
          <a:p>
            <a:r>
              <a:rPr lang="el-GR" dirty="0" smtClean="0"/>
              <a:t>α</a:t>
            </a:r>
            <a:r>
              <a:rPr lang="el-GR" dirty="0"/>
              <a:t>) σε αυτά που ενδέχεται να προκαλέσουν πολύ σημαντικές επιπτώσεις στο περιβάλλον και αποτελούν την υποκατηγορία Α1 και </a:t>
            </a:r>
            <a:endParaRPr lang="el-GR" dirty="0" smtClean="0"/>
          </a:p>
          <a:p>
            <a:endParaRPr lang="el-GR" dirty="0" smtClean="0"/>
          </a:p>
          <a:p>
            <a:r>
              <a:rPr lang="el-GR" dirty="0" smtClean="0"/>
              <a:t>β</a:t>
            </a:r>
            <a:r>
              <a:rPr lang="el-GR" dirty="0"/>
              <a:t>) σε αυτά που ενδέχεται προκαλέσουν σημαντικές επιπτώσεις στο περιβάλλον και αποτελούν την υποκατηγορία Α2 </a:t>
            </a:r>
            <a:endParaRPr lang="el-GR" dirty="0" smtClean="0"/>
          </a:p>
          <a:p>
            <a:endParaRPr lang="el-GR" dirty="0"/>
          </a:p>
          <a:p>
            <a:r>
              <a:rPr lang="el-GR" dirty="0" smtClean="0"/>
              <a:t>Η </a:t>
            </a:r>
            <a:r>
              <a:rPr lang="el-GR" b="1" dirty="0" smtClean="0">
                <a:solidFill>
                  <a:srgbClr val="FF0000"/>
                </a:solidFill>
              </a:rPr>
              <a:t>Β κατηγορία </a:t>
            </a:r>
            <a:r>
              <a:rPr lang="el-GR" dirty="0"/>
              <a:t>περιλαμβάνει έργα και δραστηριότητες τα οποία χαρακτηρίζονται από τοπικές και μη σημαντικές μόνο επιπτώσεις στο περιβάλλον και υπόκεινται σε γενικές προδιαγραφές, όρους και περιορισμούς που τίθενται για την προστασία του περιβάλλοντος. </a:t>
            </a:r>
          </a:p>
        </p:txBody>
      </p:sp>
    </p:spTree>
    <p:extLst>
      <p:ext uri="{BB962C8B-B14F-4D97-AF65-F5344CB8AC3E}">
        <p14:creationId xmlns:p14="http://schemas.microsoft.com/office/powerpoint/2010/main" val="1534741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22114"/>
          </a:xfrm>
        </p:spPr>
        <p:txBody>
          <a:bodyPr>
            <a:normAutofit fontScale="90000"/>
          </a:bodyPr>
          <a:lstStyle/>
          <a:p>
            <a:r>
              <a:rPr lang="el-GR" sz="4000" dirty="0">
                <a:solidFill>
                  <a:prstClr val="black"/>
                </a:solidFill>
              </a:rPr>
              <a:t>Βασικά χαρακτηριστικά της Στρατηγικής Περιβαλλοντικής Εκτίμησης </a:t>
            </a:r>
            <a:r>
              <a:rPr lang="el-GR" sz="4000" dirty="0" smtClean="0">
                <a:solidFill>
                  <a:prstClr val="black"/>
                </a:solidFill>
              </a:rPr>
              <a:t>   </a:t>
            </a:r>
            <a:r>
              <a:rPr lang="el-GR" sz="2700" dirty="0" smtClean="0">
                <a:solidFill>
                  <a:prstClr val="black"/>
                </a:solidFill>
              </a:rPr>
              <a:t>συνχ</a:t>
            </a:r>
            <a:r>
              <a:rPr lang="el-GR" sz="2700" dirty="0">
                <a:solidFill>
                  <a:prstClr val="black"/>
                </a:solidFill>
              </a:rPr>
              <a:t>....</a:t>
            </a:r>
            <a:endParaRPr lang="el-GR" sz="2700" dirty="0"/>
          </a:p>
        </p:txBody>
      </p:sp>
      <p:sp>
        <p:nvSpPr>
          <p:cNvPr id="3" name="Content Placeholder 2"/>
          <p:cNvSpPr>
            <a:spLocks noGrp="1"/>
          </p:cNvSpPr>
          <p:nvPr>
            <p:ph idx="1"/>
          </p:nvPr>
        </p:nvSpPr>
        <p:spPr>
          <a:xfrm>
            <a:off x="0" y="1268760"/>
            <a:ext cx="9144000" cy="5400600"/>
          </a:xfrm>
        </p:spPr>
        <p:txBody>
          <a:bodyPr>
            <a:noAutofit/>
          </a:bodyPr>
          <a:lstStyle/>
          <a:p>
            <a:pPr lvl="0"/>
            <a:r>
              <a:rPr lang="el-GR" sz="2700" dirty="0"/>
              <a:t>Η Στρατηγική Περιβαλλοντική Εκτίμηση μπορεί να εκτιμήσει τις ευρύτερες επιπτώσεις πιο αποτελεσματικά από την ΜΠΕ, καθώς οι ευρύτερες επιπτώσεις επηρεάζονται πρωτίστως από στρατηγικές λύσεις και σε λιγότερο βαθμό εναλλακτικές λύσεις στα πλαίσια ενός έργου</a:t>
            </a:r>
          </a:p>
          <a:p>
            <a:pPr lvl="0"/>
            <a:r>
              <a:rPr lang="el-GR" sz="2700" dirty="0"/>
              <a:t>Η ΜΠΕ από μόνη της δεν είναι αρκετή για να ελέγξει τη συνοχή των τομεακών εξελίξεων με τους στόχους της περιβαλλοντικής πολιτικής. Για αυτόν τον σκοπό η ΣΠΕ είναι απαραίτητη </a:t>
            </a:r>
            <a:r>
              <a:rPr lang="el-GR" sz="2700" dirty="0" smtClean="0"/>
              <a:t>μαζί με </a:t>
            </a:r>
            <a:r>
              <a:rPr lang="el-GR" sz="2700" dirty="0"/>
              <a:t>την ΜΠΕ, </a:t>
            </a:r>
            <a:r>
              <a:rPr lang="el-GR" sz="2700" dirty="0" smtClean="0"/>
              <a:t>(</a:t>
            </a:r>
            <a:r>
              <a:rPr lang="el-GR" sz="2000" dirty="0" smtClean="0"/>
              <a:t>οι </a:t>
            </a:r>
            <a:r>
              <a:rPr lang="el-GR" sz="2000" dirty="0"/>
              <a:t>αποφάσεις </a:t>
            </a:r>
            <a:r>
              <a:rPr lang="el-GR" sz="2000" dirty="0" smtClean="0"/>
              <a:t>λαμβάνονται </a:t>
            </a:r>
            <a:r>
              <a:rPr lang="el-GR" sz="2000" dirty="0"/>
              <a:t>σε </a:t>
            </a:r>
            <a:r>
              <a:rPr lang="el-GR" sz="2000" dirty="0" smtClean="0"/>
              <a:t>διαφορετικά επίπεδα</a:t>
            </a:r>
            <a:endParaRPr lang="el-GR" sz="2000" dirty="0"/>
          </a:p>
          <a:p>
            <a:pPr lvl="0"/>
            <a:r>
              <a:rPr lang="el-GR" sz="2700" dirty="0"/>
              <a:t>Η ΣΠΕ </a:t>
            </a:r>
            <a:r>
              <a:rPr lang="el-GR" sz="2700" dirty="0" smtClean="0"/>
              <a:t>μπορεί να είναι χρήσιμη για </a:t>
            </a:r>
            <a:r>
              <a:rPr lang="el-GR" sz="2700" dirty="0"/>
              <a:t>εκτιμήσεις σε </a:t>
            </a:r>
            <a:r>
              <a:rPr lang="el-GR" sz="2700" dirty="0" smtClean="0"/>
              <a:t>συγκεκριμένα </a:t>
            </a:r>
            <a:r>
              <a:rPr lang="el-GR" sz="2700" dirty="0"/>
              <a:t>έργα ή </a:t>
            </a:r>
            <a:r>
              <a:rPr lang="el-GR" sz="2700" dirty="0" smtClean="0"/>
              <a:t>δραστηριότητες, </a:t>
            </a:r>
            <a:r>
              <a:rPr lang="el-GR" sz="2700" dirty="0"/>
              <a:t>ακόμα και αν τα αποτελέσματα των εκτιμήσεων δεν είναι δεσμευτικά</a:t>
            </a:r>
          </a:p>
        </p:txBody>
      </p:sp>
    </p:spTree>
    <p:extLst>
      <p:ext uri="{BB962C8B-B14F-4D97-AF65-F5344CB8AC3E}">
        <p14:creationId xmlns:p14="http://schemas.microsoft.com/office/powerpoint/2010/main" val="3427276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l-GR" sz="3600" dirty="0">
                <a:solidFill>
                  <a:prstClr val="black"/>
                </a:solidFill>
              </a:rPr>
              <a:t>Βασικά χαρακτηριστικά της Στρατηγικής Περιβαλλοντικής Εκτίμησης </a:t>
            </a:r>
            <a:r>
              <a:rPr lang="el-GR" sz="3600" dirty="0" smtClean="0">
                <a:solidFill>
                  <a:prstClr val="black"/>
                </a:solidFill>
              </a:rPr>
              <a:t> </a:t>
            </a:r>
            <a:r>
              <a:rPr lang="el-GR" sz="2700" dirty="0" smtClean="0">
                <a:solidFill>
                  <a:prstClr val="black"/>
                </a:solidFill>
              </a:rPr>
              <a:t>συνχ....</a:t>
            </a:r>
            <a:endParaRPr lang="el-GR" sz="2700" dirty="0"/>
          </a:p>
        </p:txBody>
      </p:sp>
      <p:sp>
        <p:nvSpPr>
          <p:cNvPr id="3" name="Content Placeholder 2"/>
          <p:cNvSpPr>
            <a:spLocks noGrp="1"/>
          </p:cNvSpPr>
          <p:nvPr>
            <p:ph idx="1"/>
          </p:nvPr>
        </p:nvSpPr>
        <p:spPr>
          <a:xfrm>
            <a:off x="179512" y="1340768"/>
            <a:ext cx="8856984" cy="5400600"/>
          </a:xfrm>
        </p:spPr>
        <p:txBody>
          <a:bodyPr>
            <a:normAutofit fontScale="77500" lnSpcReduction="20000"/>
          </a:bodyPr>
          <a:lstStyle/>
          <a:p>
            <a:pPr lvl="0"/>
            <a:r>
              <a:rPr lang="el-GR" dirty="0"/>
              <a:t>Η Μελέτη Περιβαλλοντικών Επιπτώσεων δεν εφαρμόζεται πάντα στα κατώτερα επίπεδα λήψης αποφάσεων με αποτέλεσμα την δημιουργία «γκρίζων ζωνών» μεταξύ της εκτίμησης σε στρατηγικό επίπεδο και της εκτίμησης σε επίπεδο έργου ή δραστηριότητας</a:t>
            </a:r>
          </a:p>
          <a:p>
            <a:pPr lvl="0"/>
            <a:r>
              <a:rPr lang="el-GR" dirty="0"/>
              <a:t>Η ΣΠΕ συχνά μειώνει το χρόνο και το κόστος που απαιτούνται στο επίπεδο της εκτίμησης σε επίπεδο έργου ή δραστηριότητας. Η ΣΠΕ αυξάνει τη διαφάνεια του συνόλου των διαδικασιών που αφορούν στον χωροταξικό σχεδιασμό και την αξιολόγηση για το κοινό και τους ενδιαφερόμενους</a:t>
            </a:r>
          </a:p>
          <a:p>
            <a:pPr lvl="0"/>
            <a:r>
              <a:rPr lang="el-GR" dirty="0"/>
              <a:t>Η ίδια η φύση της ΣΠΕ δίνει την προοπτική για αποτελεσματική εφαρμογή  </a:t>
            </a:r>
          </a:p>
          <a:p>
            <a:pPr lvl="0"/>
            <a:r>
              <a:rPr lang="el-GR" dirty="0"/>
              <a:t> Χρειάζονται περαιτέρω νομοθετικές ρυθμίσεις που θα λαμβάνουν υπόψη τους τις τομεακές διαφορές και τις διαφορές στην ιεράρχηση κατά τον σχεδιασμό, ώστε να διευκολυνθεί η ΣΠΕ στο να καταστεί πιο ωφέλιμη</a:t>
            </a:r>
          </a:p>
          <a:p>
            <a:endParaRPr lang="el-GR" dirty="0"/>
          </a:p>
        </p:txBody>
      </p:sp>
    </p:spTree>
    <p:extLst>
      <p:ext uri="{BB962C8B-B14F-4D97-AF65-F5344CB8AC3E}">
        <p14:creationId xmlns:p14="http://schemas.microsoft.com/office/powerpoint/2010/main" val="1710105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482"/>
            <a:ext cx="8229600" cy="1143000"/>
          </a:xfrm>
        </p:spPr>
        <p:txBody>
          <a:bodyPr/>
          <a:lstStyle/>
          <a:p>
            <a:r>
              <a:rPr lang="el-GR" dirty="0"/>
              <a:t>Συμπερασματικά</a:t>
            </a:r>
          </a:p>
        </p:txBody>
      </p:sp>
      <p:sp>
        <p:nvSpPr>
          <p:cNvPr id="3" name="Content Placeholder 2"/>
          <p:cNvSpPr>
            <a:spLocks noGrp="1"/>
          </p:cNvSpPr>
          <p:nvPr>
            <p:ph idx="1"/>
          </p:nvPr>
        </p:nvSpPr>
        <p:spPr>
          <a:xfrm>
            <a:off x="251520" y="1268760"/>
            <a:ext cx="8712968" cy="5544616"/>
          </a:xfrm>
        </p:spPr>
        <p:txBody>
          <a:bodyPr>
            <a:normAutofit fontScale="92500" lnSpcReduction="20000"/>
          </a:bodyPr>
          <a:lstStyle/>
          <a:p>
            <a:pPr marL="0" indent="0">
              <a:buNone/>
            </a:pPr>
            <a:r>
              <a:rPr lang="el-GR" dirty="0" smtClean="0"/>
              <a:t>Η Στρατηγική </a:t>
            </a:r>
            <a:r>
              <a:rPr lang="el-GR" dirty="0"/>
              <a:t>περιβαλλοντική εκτίμηση αναφέρεται </a:t>
            </a:r>
            <a:r>
              <a:rPr lang="el-GR" dirty="0" smtClean="0"/>
              <a:t>:</a:t>
            </a:r>
          </a:p>
          <a:p>
            <a:pPr marL="0" indent="0">
              <a:buNone/>
            </a:pPr>
            <a:r>
              <a:rPr lang="el-GR" dirty="0" smtClean="0"/>
              <a:t> </a:t>
            </a:r>
          </a:p>
          <a:p>
            <a:r>
              <a:rPr lang="el-GR" sz="3400" dirty="0" smtClean="0"/>
              <a:t>στην </a:t>
            </a:r>
            <a:r>
              <a:rPr lang="el-GR" sz="3400" dirty="0"/>
              <a:t>αξιολόγηση των πιθανών περιβαλλοντικών επιπτώσεων, συμπεριλαμβανομένων και των επιπτώσεων στην υγεία, </a:t>
            </a:r>
            <a:endParaRPr lang="el-GR" sz="3400" dirty="0" smtClean="0"/>
          </a:p>
          <a:p>
            <a:r>
              <a:rPr lang="el-GR" sz="3400" dirty="0" smtClean="0"/>
              <a:t>στον </a:t>
            </a:r>
            <a:r>
              <a:rPr lang="el-GR" sz="3400" dirty="0"/>
              <a:t>καθορισμό του πεδίου μιας περιβαλλοντικής έκθεσης και την εκπόνησή της</a:t>
            </a:r>
            <a:r>
              <a:rPr lang="el-GR" sz="3400" dirty="0" smtClean="0"/>
              <a:t>,</a:t>
            </a:r>
          </a:p>
          <a:p>
            <a:r>
              <a:rPr lang="el-GR" sz="3400" dirty="0" smtClean="0"/>
              <a:t>στη </a:t>
            </a:r>
            <a:r>
              <a:rPr lang="el-GR" sz="3400" dirty="0"/>
              <a:t>διαδικασία συμμετοχής του </a:t>
            </a:r>
            <a:r>
              <a:rPr lang="el-GR" sz="3400" dirty="0" smtClean="0"/>
              <a:t>κοινού και </a:t>
            </a:r>
            <a:r>
              <a:rPr lang="el-GR" sz="3400" dirty="0"/>
              <a:t>τη διενέργεια διαβουλεύσεων </a:t>
            </a:r>
            <a:endParaRPr lang="el-GR" sz="3400" dirty="0" smtClean="0"/>
          </a:p>
          <a:p>
            <a:r>
              <a:rPr lang="el-GR" sz="3400" dirty="0" smtClean="0"/>
              <a:t>στο </a:t>
            </a:r>
            <a:r>
              <a:rPr lang="el-GR" sz="3400" dirty="0"/>
              <a:t>συνυπολογισμό των αποτελεσμάτων </a:t>
            </a:r>
            <a:r>
              <a:rPr lang="el-GR" sz="3400" dirty="0" smtClean="0"/>
              <a:t>από την περιβαλλοντική έκθεση </a:t>
            </a:r>
            <a:r>
              <a:rPr lang="el-GR" sz="3400" dirty="0"/>
              <a:t>και </a:t>
            </a:r>
            <a:r>
              <a:rPr lang="el-GR" sz="3400" dirty="0" smtClean="0"/>
              <a:t>τη </a:t>
            </a:r>
            <a:r>
              <a:rPr lang="el-GR" sz="3400" dirty="0"/>
              <a:t>συμμετοχής του κοινού και των διαβουλεύσεων σε σχέδιο ή πρόγραμμα..</a:t>
            </a:r>
          </a:p>
          <a:p>
            <a:endParaRPr lang="el-GR" dirty="0"/>
          </a:p>
        </p:txBody>
      </p:sp>
    </p:spTree>
    <p:extLst>
      <p:ext uri="{BB962C8B-B14F-4D97-AF65-F5344CB8AC3E}">
        <p14:creationId xmlns:p14="http://schemas.microsoft.com/office/powerpoint/2010/main" val="126994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112" y="188640"/>
            <a:ext cx="7704856" cy="6047809"/>
          </a:xfrm>
          <a:prstGeom prst="rect">
            <a:avLst/>
          </a:prstGeom>
        </p:spPr>
        <p:txBody>
          <a:bodyPr wrap="square">
            <a:spAutoFit/>
          </a:bodyPr>
          <a:lstStyle/>
          <a:p>
            <a:r>
              <a:rPr lang="el-GR" u="sng" dirty="0" smtClean="0">
                <a:solidFill>
                  <a:srgbClr val="FF0000"/>
                </a:solidFill>
              </a:rPr>
              <a:t>Κατάταξη Έργων και Δραστηριοτήτων σε Ομάδες </a:t>
            </a:r>
          </a:p>
          <a:p>
            <a:endParaRPr lang="el-GR" dirty="0"/>
          </a:p>
          <a:p>
            <a:pPr>
              <a:lnSpc>
                <a:spcPct val="150000"/>
              </a:lnSpc>
            </a:pPr>
            <a:r>
              <a:rPr lang="el-GR" dirty="0" smtClean="0"/>
              <a:t>1</a:t>
            </a:r>
            <a:r>
              <a:rPr lang="el-GR" dirty="0"/>
              <a:t>. Έργα χερσαίων και εναέριων μεταφορών </a:t>
            </a:r>
          </a:p>
          <a:p>
            <a:pPr>
              <a:lnSpc>
                <a:spcPct val="150000"/>
              </a:lnSpc>
            </a:pPr>
            <a:r>
              <a:rPr lang="el-GR" dirty="0"/>
              <a:t>2. Υδραυλικά Έργα </a:t>
            </a:r>
          </a:p>
          <a:p>
            <a:pPr>
              <a:lnSpc>
                <a:spcPct val="150000"/>
              </a:lnSpc>
            </a:pPr>
            <a:r>
              <a:rPr lang="el-GR" b="1" dirty="0">
                <a:solidFill>
                  <a:srgbClr val="FF0000"/>
                </a:solidFill>
              </a:rPr>
              <a:t>3. Λιμενικά Έργα </a:t>
            </a:r>
          </a:p>
          <a:p>
            <a:pPr>
              <a:lnSpc>
                <a:spcPct val="150000"/>
              </a:lnSpc>
            </a:pPr>
            <a:r>
              <a:rPr lang="el-GR" dirty="0"/>
              <a:t>4. Συστήματα περιβαλλοντικών υποδομών </a:t>
            </a:r>
          </a:p>
          <a:p>
            <a:pPr>
              <a:lnSpc>
                <a:spcPct val="150000"/>
              </a:lnSpc>
            </a:pPr>
            <a:r>
              <a:rPr lang="el-GR" dirty="0"/>
              <a:t>5. Εξορυκτικές Δραστηριότητες </a:t>
            </a:r>
          </a:p>
          <a:p>
            <a:pPr>
              <a:lnSpc>
                <a:spcPct val="150000"/>
              </a:lnSpc>
            </a:pPr>
            <a:r>
              <a:rPr lang="el-GR" dirty="0"/>
              <a:t>6. Τουριστικές εγκαταστάσεις και έργα αστικής ανάπτυξης, κτιριακού τομέα, αθλητισμού και αναψυχής </a:t>
            </a:r>
          </a:p>
          <a:p>
            <a:pPr>
              <a:lnSpc>
                <a:spcPct val="150000"/>
              </a:lnSpc>
            </a:pPr>
            <a:r>
              <a:rPr lang="el-GR" dirty="0"/>
              <a:t>7. Πτηνοκτηνοτροφικές εγκαταστάσεις </a:t>
            </a:r>
          </a:p>
          <a:p>
            <a:pPr>
              <a:lnSpc>
                <a:spcPct val="150000"/>
              </a:lnSpc>
            </a:pPr>
            <a:r>
              <a:rPr lang="el-GR" dirty="0"/>
              <a:t>8. Υδατοκαλλιέργειες </a:t>
            </a:r>
          </a:p>
          <a:p>
            <a:pPr>
              <a:lnSpc>
                <a:spcPct val="150000"/>
              </a:lnSpc>
            </a:pPr>
            <a:r>
              <a:rPr lang="el-GR" dirty="0"/>
              <a:t>9. Βιομηχανικές και συναφείς εγκαταστάσεις </a:t>
            </a:r>
          </a:p>
          <a:p>
            <a:pPr>
              <a:lnSpc>
                <a:spcPct val="150000"/>
              </a:lnSpc>
            </a:pPr>
            <a:r>
              <a:rPr lang="el-GR" dirty="0"/>
              <a:t>10. Ανανεώσιμες πηγές ενέργειας </a:t>
            </a:r>
          </a:p>
          <a:p>
            <a:pPr>
              <a:lnSpc>
                <a:spcPct val="150000"/>
              </a:lnSpc>
            </a:pPr>
            <a:r>
              <a:rPr lang="el-GR" dirty="0"/>
              <a:t>11. Μεταφορά ενέργειας, καυσίμων και χημικών ουσιών </a:t>
            </a:r>
          </a:p>
          <a:p>
            <a:pPr>
              <a:lnSpc>
                <a:spcPct val="150000"/>
              </a:lnSpc>
            </a:pPr>
            <a:r>
              <a:rPr lang="el-GR" dirty="0"/>
              <a:t>12. Ειδικά Έργα </a:t>
            </a:r>
          </a:p>
        </p:txBody>
      </p:sp>
    </p:spTree>
    <p:extLst>
      <p:ext uri="{BB962C8B-B14F-4D97-AF65-F5344CB8AC3E}">
        <p14:creationId xmlns:p14="http://schemas.microsoft.com/office/powerpoint/2010/main" val="286733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859809" cy="539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51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66660" cy="546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97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5988</TotalTime>
  <Words>6661</Words>
  <Application>Microsoft Office PowerPoint</Application>
  <PresentationFormat>On-screen Show (4:3)</PresentationFormat>
  <Paragraphs>740</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 New Roman</vt:lpstr>
      <vt:lpstr>Office Theme</vt:lpstr>
      <vt:lpstr>PowerPoint Presentation</vt:lpstr>
      <vt:lpstr>PowerPoint Presentation</vt:lpstr>
      <vt:lpstr>PowerPoint Presentation</vt:lpstr>
      <vt:lpstr>ΚΑΤΑΤΑΞΗ ΕΡΓΩΝ KAI ΔΡΑΣΤΗΡΙΟΤΗΤΩΝ  (σύμφωνα με την Υ.Α. 1958/2012 - ΦΕΚ 21/Β/2012)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ΠΕΡΙΒΑΛΛΟΝΤΙΚΗ ΑΔΕΙΟΔΟΤΗΣΗ  Έργων Κατηγορίας Α </vt:lpstr>
      <vt:lpstr>ΠΕΡΙΒΑΛΛΟΝΤΙΚΗ ΑΔΕΙΟΔΟΤΗΣΗ  Έργων Κατηγορίας Α         συνχ...</vt:lpstr>
      <vt:lpstr>Ο φάκελος ΠΠΠΑ περιλαμβάνειι τουλάχιστον τις παρακάτω πληροφορίες: </vt:lpstr>
      <vt:lpstr>Ο φάκελος ΜΠΕ περιλαμβάνειι τουλάχιστον τις παρακάτω πληροφορίες: </vt:lpstr>
      <vt:lpstr>Ο φάκελος ΜΠΕ περιλαμβάνειι τουλάχιστον τις παρακάτω πληροφορίες:    συνχ...</vt:lpstr>
      <vt:lpstr>Ο φάκελος ΜΠΕ περιλαμβάνειι τουλάχιστον τις παρακάτω πληροφορίες:    συνχ..</vt:lpstr>
      <vt:lpstr>Περιβαλλοντική Αδειοδότηση Έργων Κατηγορίας Β  </vt:lpstr>
      <vt:lpstr>Απόφαση Έγκρισης Περιιβαλλοντικών Όρων (ΑΕΠΟ)  </vt:lpstr>
      <vt:lpstr>Απόφαση Έγκρισης Περιιβαλλοντικών Όρων (ΑΕΠΟ)    συνχ.... </vt:lpstr>
      <vt:lpstr>Αρμόδια περιβαλλοντική αρχή για την περιβαλλοντική αδειοδότηση</vt:lpstr>
      <vt:lpstr>Διάρκεια ΑΕΠΟ  </vt:lpstr>
      <vt:lpstr>ΠΡΟΔΙΑΓΡΑΦΕΣ ΕΚΠΟΝΗΣΗΣ ΠΕΡΙΒΑΛΛΟΝΤΚΩΝ ΜΕΛΕΤΩΝ  </vt:lpstr>
      <vt:lpstr>ΠΡΟΔΙΑΓΡΑΦΕΣ ΜΕΛΕΤΩΝ ΠΕΡΙΒΑΛΛΟΝΤΙΚΩΝ ΕΠΙΠΤΩΣΕΩΝ ΕΡΓΩΝ Α1           συνχ.... </vt:lpstr>
      <vt:lpstr>ΠΡΟΔΙΑΓΡΑΦΕΣ ΜΕΛΕΤΩΝ ΠΕΡΙΒΑΛΛΟΝΤΙΚΩΝ ΕΠΙΠΤΩΣΕΩΝ ΕΡΓΩΝ Α1           συνχ....</vt:lpstr>
      <vt:lpstr>ΠΡΟΔΙΑΓΡΑΦΕΣ ΜΕΛΕΤΩΝ ΠΕΡΙΒΑΛΛΟΝΤΙΚΩΝ ΕΠΙΠΤΩΣΕΩΝ ΕΡΓΩΝ Α1           συνχ....</vt:lpstr>
      <vt:lpstr>ΠΡΟΔΙΑΓΡΑΦΕΣ ΜΕΛΕΤΩΝ ΠΕΡΙΒΑΛΛΟΝΤΙΚΩΝ ΕΠΙΠΤΩΣΕΩΝ ΕΡΓΩΝ Α1           συνχ....</vt:lpstr>
      <vt:lpstr>ΠΡΟΔΙΑΓΡΑΦΕΣ ΜΕΛΕΤΩΝ ΠΕΡΙΒΑΛΛΟΝΤΙΚΩΝ ΕΠΙΠΤΩΣΕΩΝ ΕΡΓΩΝ Α1           συνχ....</vt:lpstr>
      <vt:lpstr>PowerPoint Presentation</vt:lpstr>
      <vt:lpstr>PowerPoint Presentation</vt:lpstr>
      <vt:lpstr>PowerPoint Presentation</vt:lpstr>
      <vt:lpstr>PowerPoint Presentation</vt:lpstr>
      <vt:lpstr>ΠΡΟΔΙΑΓΡΑΦΕΣ ΕΙΔΙΚΩΝ ΠΕΡΙΒΑΛΛΟΝΤΙΚΩΝ ΜΕΛΕΤΩΝ  </vt:lpstr>
      <vt:lpstr>ΠΡΟΣΤΑΤΕΥΤΕΑ ΑΝΤΙΚΕΙΜΕΝΑ  </vt:lpstr>
      <vt:lpstr>ΠΡΟΣΤΑΤΕΥΤΕΑ ΑΝΤΙΚΕΙΜΕΝΑ συνχ.. </vt:lpstr>
      <vt:lpstr>ΠΡΟΣΤΑΤΕΥΤΕΑ ΑΝΤΙΚΕΙΜΕΝΑ συνχ.. </vt:lpstr>
      <vt:lpstr>ΠΡΟΔΙΑΓΡΑΦΕΣ ΕΚΠΟΝΗΣΗΣ ΕΙΔΙΚΩΝ ΠΕΡΙΒΑΛΛΟΝΤΙΚΩΝ ΜΕΛΕΤΩΝ  </vt:lpstr>
      <vt:lpstr>ΠΡΟΔΙΑΓΡΑΦΕΣ ΕΚΠΟΝΗΣΗΣ ΕΙΔΙΚΩΝ ΠΕΡΙΒΑΛΛΟΝΤΙΚΩΝ ΜΕΛΕΤΩΝ  </vt:lpstr>
      <vt:lpstr>PowerPoint Presentation</vt:lpstr>
      <vt:lpstr>PowerPoint Presentation</vt:lpstr>
      <vt:lpstr>PowerPoint Presentation</vt:lpstr>
      <vt:lpstr>Περιγραφή της υπάρχουσας κατάστασης περιβάλλοντος </vt:lpstr>
      <vt:lpstr>PowerPoint Presentation</vt:lpstr>
      <vt:lpstr>PowerPoint Presentation</vt:lpstr>
      <vt:lpstr>PowerPoint Presentation</vt:lpstr>
      <vt:lpstr>PowerPoint Presentation</vt:lpstr>
      <vt:lpstr>PowerPoint Presentation</vt:lpstr>
      <vt:lpstr>PowerPoint Presentation</vt:lpstr>
      <vt:lpstr>Τυπική περιβαλλοντική παρακολούθηση λιμένα </vt:lpstr>
      <vt:lpstr>Διαδικασίες ελέγχου Μελετών Περιβαλλοντικών Επιπτώσεων </vt:lpstr>
      <vt:lpstr>ΤΥΠΙΚΟ ΠΑΡΑΔΕΙΓΜΑ ΕΝΟΤΗΤΩΝ ΜΕΛΕΤΗΣ ΠΕΡΙΒΑΛΛΟΝΤΙΚΩΝ ΕΠΙΠΤΩΣΕΩΝ ΓΙΑ ΜΑΡΙΝΑ </vt:lpstr>
      <vt:lpstr>ΤΥΠΙΚΟ ΠΑΡΑΔΕΙΓΜΑ ΕΝΟΤΗΤΩΝ ΜΕΛΕΤΗΣ ΠΕΡΙΒΑΛΛΟΝΤΙΚΩΝ ΕΠΙΠΤΩΣΕΩΝ ΓΙΑ ΜΑΡΙΝΑ</vt:lpstr>
      <vt:lpstr>ΤΥΠΙΚΟ ΠΑΡΑΔΕΙΓΜΑ ΕΝΟΤΗΤΩΝ ΜΕΛΕΤΗΣ ΠΕΡΙΒΑΛΛΟΝΤΙΚΩΝ ΕΠΙΠΤΩΣΕΩΝ ΓΙΑ ΜΑΡΙΝΑ</vt:lpstr>
      <vt:lpstr>PowerPoint Presentation</vt:lpstr>
      <vt:lpstr>ΣΤΡΑΤΗΓΙΚΗ ΠΕΡΙΒΑΛΛΟΝΤΙΚΗ ΕΚΤΙΜΗΣΗ (Strategic Environmental Assessment) </vt:lpstr>
      <vt:lpstr>  ΣΤΡΑΤΗΓΙΚΗ ΠΕΡΙΒΑΛΛΟΝΤΙΚΗ ΕΚΤΙΜΗΣΗ (Strategic Environmental Assessment) </vt:lpstr>
      <vt:lpstr>Οι στόχοι της ΣΠΕ</vt:lpstr>
      <vt:lpstr>Βασικά χαρακτηριστικά της Στρατηγικής Περιβαλλοντικής Εκτίμησης </vt:lpstr>
      <vt:lpstr>Βασικά χαρακτηριστικά της Στρατηγικής Περιβαλλοντικής Εκτίμησης    συνχ....</vt:lpstr>
      <vt:lpstr>Βασικά χαρακτηριστικά της Στρατηγικής Περιβαλλοντικής Εκτίμησης  συνχ....</vt:lpstr>
      <vt:lpstr>Συμπερασματικά</vt:lpstr>
    </vt:vector>
  </TitlesOfParts>
  <Company>University of Piraeus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Helpdesk - ITSupport</dc:creator>
  <cp:lastModifiedBy>vasstselenti@gmail.com</cp:lastModifiedBy>
  <cp:revision>38</cp:revision>
  <dcterms:created xsi:type="dcterms:W3CDTF">2013-10-16T19:50:33Z</dcterms:created>
  <dcterms:modified xsi:type="dcterms:W3CDTF">2021-10-16T04:33:02Z</dcterms:modified>
</cp:coreProperties>
</file>