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50" d="100"/>
          <a:sy n="150" d="100"/>
        </p:scale>
        <p:origin x="504" y="25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l-GR"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7D290233-0DD1-4A80-BB1E-9ADC3556DBB6}" type="datetimeFigureOut">
              <a:rPr lang="en-US" smtClean="0"/>
              <a:t>12/20/2016</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l-GR" smtClean="0"/>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spcBef>
                <a:spcPts val="60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7D290233-0DD1-4A80-BB1E-9ADC3556DBB6}" type="datetimeFigureOut">
              <a:rPr lang="en-US" smtClean="0"/>
              <a:t>12/20/2016</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CFE4BAC9-6D41-4691-9299-18EF07EF01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l-GR"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12/20/2016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D290233-0DD1-4A80-BB1E-9ADC3556DBB6}" type="datetimeFigureOut">
              <a:rPr lang="en-US" smtClean="0"/>
              <a:t>12/20/2016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l-G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l-GR" smtClean="0"/>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l-G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12/20/2016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9"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l-GR"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dirty="0"/>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7D290233-0DD1-4A80-BB1E-9ADC3556DBB6}" type="datetimeFigureOut">
              <a:rPr lang="en-US" smtClean="0"/>
              <a:t>12/20/2016</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l-G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l-GR" smtClean="0"/>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7D290233-0DD1-4A80-BB1E-9ADC3556DBB6}" type="datetimeFigureOut">
              <a:rPr lang="en-US" smtClean="0"/>
              <a:t>12/20/2016</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l-GR" smtClean="0"/>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marL="1946275" indent="-344488">
              <a:defRPr sz="1800"/>
            </a:lvl6pPr>
            <a:lvl7pPr marL="1946275" indent="-344488">
              <a:defRPr sz="1800"/>
            </a:lvl7pPr>
            <a:lvl8pPr marL="1946275" indent="-344488">
              <a:defRPr sz="1800"/>
            </a:lvl8pPr>
            <a:lvl9pPr marL="1946275" indent="-344488">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Date Placeholder 4"/>
          <p:cNvSpPr>
            <a:spLocks noGrp="1"/>
          </p:cNvSpPr>
          <p:nvPr>
            <p:ph type="dt" sz="half" idx="10"/>
          </p:nvPr>
        </p:nvSpPr>
        <p:spPr/>
        <p:txBody>
          <a:bodyPr/>
          <a:lstStyle/>
          <a:p>
            <a:fld id="{7D290233-0DD1-4A80-BB1E-9ADC3556DBB6}" type="datetimeFigureOut">
              <a:rPr lang="en-US" smtClean="0"/>
              <a:t>12/20/2016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l-GR" smtClean="0"/>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12/20/2016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l-GR"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12/20/2016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7D290233-0DD1-4A80-BB1E-9ADC3556DBB6}" type="datetimeFigureOut">
              <a:rPr lang="en-US" smtClean="0"/>
              <a:t>12/20/2016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l-GR" smtClean="0"/>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7D290233-0DD1-4A80-BB1E-9ADC3556DBB6}" type="datetimeFigureOut">
              <a:rPr lang="en-US" smtClean="0"/>
              <a:t>12/20/2016</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l-GR" smtClean="0"/>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dirty="0"/>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7D290233-0DD1-4A80-BB1E-9ADC3556DBB6}" type="datetimeFigureOut">
              <a:rPr lang="en-US" smtClean="0"/>
              <a:t>12/20/2016</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0558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7pPr>
      <a:lvl8pPr marL="2743200" indent="-344488" algn="l" defTabSz="914400" rtl="0" eaLnBrk="1" latinLnBrk="0" hangingPunct="1">
        <a:spcBef>
          <a:spcPct val="20000"/>
        </a:spcBef>
        <a:buClr>
          <a:schemeClr val="accent1"/>
        </a:buClr>
        <a:buSzPct val="90000"/>
        <a:buFont typeface="Wingdings 2" pitchFamily="18" charset="2"/>
        <a:buChar char=""/>
        <a:defRPr lang="en-US" sz="1800" kern="1200" dirty="0" smtClean="0">
          <a:solidFill>
            <a:schemeClr val="tx1">
              <a:lumMod val="90000"/>
              <a:lumOff val="10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2" pitchFamily="18" charset="2"/>
        <a:buChar char=""/>
        <a:defRPr lang="en-US" sz="1800" kern="1200" dirty="0">
          <a:solidFill>
            <a:schemeClr val="tx1">
              <a:lumMod val="90000"/>
              <a:lumOff val="10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ur-lex.europa.eu/legal-content/EL/TXT/?uri=URISERV:l1453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8589"/>
            <a:ext cx="7772400" cy="2851416"/>
          </a:xfrm>
        </p:spPr>
        <p:txBody>
          <a:bodyPr/>
          <a:lstStyle/>
          <a:p>
            <a:r>
              <a:rPr lang="el-GR" dirty="0" smtClean="0"/>
              <a:t>ΔΙΑΔΙΚΑΣΙΑ ΈΝΤΑΞΗΣ ΣΤΗΝ ΕΥΡΩΠΑΪΚΗ ΕΝΩΣΗ</a:t>
            </a:r>
            <a:endParaRPr lang="en-US" dirty="0"/>
          </a:p>
        </p:txBody>
      </p:sp>
      <p:pic>
        <p:nvPicPr>
          <p:cNvPr id="4" name="Picture 3"/>
          <p:cNvPicPr>
            <a:picLocks noChangeAspect="1"/>
          </p:cNvPicPr>
          <p:nvPr/>
        </p:nvPicPr>
        <p:blipFill>
          <a:blip r:embed="rId2"/>
          <a:stretch>
            <a:fillRect/>
          </a:stretch>
        </p:blipFill>
        <p:spPr>
          <a:xfrm>
            <a:off x="10855" y="3368431"/>
            <a:ext cx="4200894" cy="2624935"/>
          </a:xfrm>
          <a:prstGeom prst="rect">
            <a:avLst/>
          </a:prstGeom>
        </p:spPr>
      </p:pic>
    </p:spTree>
    <p:extLst>
      <p:ext uri="{BB962C8B-B14F-4D97-AF65-F5344CB8AC3E}">
        <p14:creationId xmlns:p14="http://schemas.microsoft.com/office/powerpoint/2010/main" val="331257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dirty="0" smtClean="0"/>
              <a:t>Σας ευχαριστώ για την προσοχή σας</a:t>
            </a:r>
            <a:endParaRPr lang="en-US" dirty="0"/>
          </a:p>
        </p:txBody>
      </p:sp>
    </p:spTree>
    <p:extLst>
      <p:ext uri="{BB962C8B-B14F-4D97-AF65-F5344CB8AC3E}">
        <p14:creationId xmlns:p14="http://schemas.microsoft.com/office/powerpoint/2010/main" val="36579025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dirty="0" smtClean="0"/>
              <a:t>Η ΝΟΜΙΚΗ ΒΑΣΗ ΓΙΑ ΤΗΝ ΈΝΤΑΞΗ ΣΤΗΝ Ε.Ε. </a:t>
            </a:r>
            <a:endParaRPr lang="en-US" dirty="0"/>
          </a:p>
        </p:txBody>
      </p:sp>
      <p:sp>
        <p:nvSpPr>
          <p:cNvPr id="3" name="Content Placeholder 2"/>
          <p:cNvSpPr>
            <a:spLocks noGrp="1"/>
          </p:cNvSpPr>
          <p:nvPr>
            <p:ph idx="1"/>
          </p:nvPr>
        </p:nvSpPr>
        <p:spPr>
          <a:xfrm>
            <a:off x="457200" y="1591334"/>
            <a:ext cx="8229600" cy="5073980"/>
          </a:xfrm>
        </p:spPr>
        <p:txBody>
          <a:bodyPr>
            <a:noAutofit/>
          </a:bodyPr>
          <a:lstStyle/>
          <a:p>
            <a:pPr algn="just">
              <a:buFont typeface="Arial"/>
              <a:buChar char="•"/>
            </a:pPr>
            <a:r>
              <a:rPr lang="el-GR" dirty="0" smtClean="0"/>
              <a:t>Προκύπτει από το άρθρο 49 του ΣΕΕ</a:t>
            </a:r>
          </a:p>
          <a:p>
            <a:pPr algn="just">
              <a:buFont typeface="Arial"/>
              <a:buChar char="•"/>
            </a:pPr>
            <a:r>
              <a:rPr lang="el-GR" dirty="0" smtClean="0"/>
              <a:t>Κάθε </a:t>
            </a:r>
            <a:r>
              <a:rPr lang="el-GR" dirty="0"/>
              <a:t>ευρωπαϊκό </a:t>
            </a:r>
            <a:r>
              <a:rPr lang="el-GR" dirty="0" smtClean="0"/>
              <a:t>κράτος </a:t>
            </a:r>
            <a:r>
              <a:rPr lang="el-GR" dirty="0"/>
              <a:t>μπορεί να ζητήσει να γίνει μέλος της </a:t>
            </a:r>
            <a:r>
              <a:rPr lang="el-GR" dirty="0" smtClean="0"/>
              <a:t>Ένωσης υπό προϋποθέσεις</a:t>
            </a:r>
          </a:p>
          <a:p>
            <a:pPr algn="just">
              <a:buFont typeface="Arial"/>
              <a:buChar char="•"/>
            </a:pPr>
            <a:r>
              <a:rPr lang="el-GR" dirty="0" smtClean="0"/>
              <a:t>Το </a:t>
            </a:r>
            <a:r>
              <a:rPr lang="el-GR" dirty="0"/>
              <a:t>Ευρωπαϊκό Κοινοβούλιο και τα εθνικά κοινοβούλια ενημερώνονται για την αίτηση </a:t>
            </a:r>
            <a:r>
              <a:rPr lang="el-GR" dirty="0" smtClean="0"/>
              <a:t>αυτή</a:t>
            </a:r>
          </a:p>
          <a:p>
            <a:pPr algn="just">
              <a:buFont typeface="Arial"/>
              <a:buChar char="•"/>
            </a:pPr>
            <a:r>
              <a:rPr lang="el-GR" dirty="0" smtClean="0"/>
              <a:t>Το </a:t>
            </a:r>
            <a:r>
              <a:rPr lang="el-GR" dirty="0"/>
              <a:t>αιτούν κράτος απευθύνει την αίτησή του στο Συμβούλιο, το οποίο αποφασίζει ομόφωνα, αφού ζητήσει τη γνώμη της Επιτροπής και μετά από έγκριση του Ευρωπαϊκού Κοινοβουλίου, το οποίο αποφασίζει με την πλειοψηφία των μελών από τα οποία </a:t>
            </a:r>
            <a:r>
              <a:rPr lang="el-GR" dirty="0" smtClean="0"/>
              <a:t>απαρτίζεται</a:t>
            </a:r>
            <a:endParaRPr lang="en-US" dirty="0" smtClean="0"/>
          </a:p>
          <a:p>
            <a:pPr algn="just">
              <a:buFont typeface="Arial"/>
              <a:buChar char="•"/>
            </a:pPr>
            <a:r>
              <a:rPr lang="el-GR" dirty="0" smtClean="0"/>
              <a:t>Λαμβάνονται </a:t>
            </a:r>
            <a:r>
              <a:rPr lang="el-GR" dirty="0"/>
              <a:t>υπόψη τα κριτήρια επιλεξιμότητας που συμφωνεί το Ευρωπαϊκό </a:t>
            </a:r>
            <a:r>
              <a:rPr lang="el-GR" dirty="0" smtClean="0"/>
              <a:t>Συμβούλιο</a:t>
            </a:r>
            <a:endParaRPr lang="el-GR" dirty="0"/>
          </a:p>
          <a:p>
            <a:pPr>
              <a:buFont typeface="Arial"/>
              <a:buChar char="•"/>
            </a:pPr>
            <a:endParaRPr lang="en-US" sz="2000" dirty="0"/>
          </a:p>
        </p:txBody>
      </p:sp>
    </p:spTree>
    <p:extLst>
      <p:ext uri="{BB962C8B-B14F-4D97-AF65-F5344CB8AC3E}">
        <p14:creationId xmlns:p14="http://schemas.microsoft.com/office/powerpoint/2010/main" val="4259029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dirty="0" smtClean="0"/>
              <a:t>ΒΑΣΙΚΑ ΣΗΜΕΙΑ ΓΙΑ ΤΗΝ ΕΝΤΑΞΗ</a:t>
            </a:r>
            <a:endParaRPr lang="en-US" dirty="0"/>
          </a:p>
        </p:txBody>
      </p:sp>
      <p:sp>
        <p:nvSpPr>
          <p:cNvPr id="3" name="Content Placeholder 2"/>
          <p:cNvSpPr>
            <a:spLocks noGrp="1"/>
          </p:cNvSpPr>
          <p:nvPr>
            <p:ph idx="1"/>
          </p:nvPr>
        </p:nvSpPr>
        <p:spPr>
          <a:xfrm>
            <a:off x="457200" y="1997459"/>
            <a:ext cx="8229600" cy="5254091"/>
          </a:xfrm>
        </p:spPr>
        <p:txBody>
          <a:bodyPr>
            <a:normAutofit/>
          </a:bodyPr>
          <a:lstStyle/>
          <a:p>
            <a:pPr marL="0" indent="0">
              <a:buNone/>
            </a:pPr>
            <a:r>
              <a:rPr lang="el-GR" dirty="0" smtClean="0"/>
              <a:t>Το αιτούν κράτος πρέπει:</a:t>
            </a:r>
          </a:p>
          <a:p>
            <a:pPr algn="just">
              <a:buFont typeface="Arial"/>
              <a:buChar char="•"/>
            </a:pPr>
            <a:r>
              <a:rPr lang="el-GR" dirty="0" smtClean="0"/>
              <a:t>Να ανήκει γεωγραφικά στην Ευρώπη</a:t>
            </a:r>
          </a:p>
          <a:p>
            <a:pPr algn="just">
              <a:buFont typeface="Arial"/>
              <a:buChar char="•"/>
            </a:pPr>
            <a:r>
              <a:rPr lang="el-GR" dirty="0" smtClean="0"/>
              <a:t>Να </a:t>
            </a:r>
            <a:r>
              <a:rPr lang="el-GR" dirty="0"/>
              <a:t>σέβεται τις αξίες που αναφέρονται στο άρθρο 2 της ΣΕΕ και να δεσμεύεται από </a:t>
            </a:r>
            <a:r>
              <a:rPr lang="el-GR" dirty="0" smtClean="0"/>
              <a:t>αυτές</a:t>
            </a:r>
          </a:p>
          <a:p>
            <a:pPr algn="just">
              <a:buFont typeface="Arial"/>
              <a:buChar char="•"/>
            </a:pPr>
            <a:r>
              <a:rPr lang="el-GR" dirty="0" smtClean="0"/>
              <a:t>Ακόμη, η αιτούσα χώρα πρέπει να πληροί τα λεγόμενα «κριτήρια της Κοπεγχάγης</a:t>
            </a:r>
            <a:r>
              <a:rPr lang="el-GR" sz="2000" dirty="0" smtClean="0"/>
              <a:t>»</a:t>
            </a:r>
          </a:p>
        </p:txBody>
      </p:sp>
    </p:spTree>
    <p:extLst>
      <p:ext uri="{BB962C8B-B14F-4D97-AF65-F5344CB8AC3E}">
        <p14:creationId xmlns:p14="http://schemas.microsoft.com/office/powerpoint/2010/main" val="2485178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6789"/>
            <a:ext cx="8229600" cy="5876486"/>
          </a:xfrm>
        </p:spPr>
        <p:txBody>
          <a:bodyPr>
            <a:normAutofit/>
          </a:bodyPr>
          <a:lstStyle/>
          <a:p>
            <a:pPr marL="0" indent="0" algn="ctr">
              <a:buNone/>
            </a:pPr>
            <a:r>
              <a:rPr lang="el-GR" sz="3800" dirty="0" smtClean="0"/>
              <a:t>ΚΡΙΤΗΡΙΑ ΤΗΣ ΚΟΠΕΓΧΑΓΗΣ</a:t>
            </a:r>
          </a:p>
          <a:p>
            <a:pPr marL="0" indent="0" algn="ctr">
              <a:buNone/>
            </a:pPr>
            <a:endParaRPr lang="el-GR" sz="2500" dirty="0" smtClean="0"/>
          </a:p>
          <a:p>
            <a:pPr algn="just">
              <a:buFont typeface="Arial"/>
              <a:buChar char="•"/>
            </a:pPr>
            <a:r>
              <a:rPr lang="el-GR" dirty="0" smtClean="0"/>
              <a:t>Σταθεροί </a:t>
            </a:r>
            <a:r>
              <a:rPr lang="el-GR" dirty="0"/>
              <a:t>θεσμοί που εγγυώνται τη δημοκρατία, το κράτος δικαίου, τα δικαιώματα του ανθρώπου και τον σεβασμό και την προστασία των </a:t>
            </a:r>
            <a:r>
              <a:rPr lang="el-GR" dirty="0" smtClean="0"/>
              <a:t>μειονοτήτων</a:t>
            </a:r>
          </a:p>
          <a:p>
            <a:pPr algn="just">
              <a:buFont typeface="Arial"/>
              <a:buChar char="•"/>
            </a:pPr>
            <a:r>
              <a:rPr lang="el-GR" dirty="0" smtClean="0"/>
              <a:t>Λειτουργούσα </a:t>
            </a:r>
            <a:r>
              <a:rPr lang="el-GR" dirty="0"/>
              <a:t>οικονομία της αγοράς και ικανότητα αντιμετώπισης </a:t>
            </a:r>
            <a:r>
              <a:rPr lang="el-GR" dirty="0" smtClean="0"/>
              <a:t>του ανταγωνισμού και των δυνάμεων της αγοράς της Ε.Ε.</a:t>
            </a:r>
          </a:p>
          <a:p>
            <a:pPr algn="just">
              <a:buFont typeface="Arial"/>
              <a:buChar char="•"/>
            </a:pPr>
            <a:r>
              <a:rPr lang="el-GR" dirty="0" smtClean="0"/>
              <a:t>Ικανότητα </a:t>
            </a:r>
            <a:r>
              <a:rPr lang="el-GR" dirty="0"/>
              <a:t>ανάληψης και ικανοποιητικής εφαρμογής των υποχρεώσεων της ιδιότητας του μέλους, συμπεριλαμβανομένων των στόχων της πολιτικής, </a:t>
            </a:r>
            <a:r>
              <a:rPr lang="el-GR" dirty="0" smtClean="0"/>
              <a:t>οικονομικής και νομισματικής ένωσης</a:t>
            </a:r>
            <a:endParaRPr lang="en-US" dirty="0"/>
          </a:p>
        </p:txBody>
      </p:sp>
    </p:spTree>
    <p:extLst>
      <p:ext uri="{BB962C8B-B14F-4D97-AF65-F5344CB8AC3E}">
        <p14:creationId xmlns:p14="http://schemas.microsoft.com/office/powerpoint/2010/main" val="3281973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ΔΙΑΔΙΚΑΣΙΑ</a:t>
            </a:r>
            <a:endParaRPr lang="en-US" dirty="0"/>
          </a:p>
        </p:txBody>
      </p:sp>
      <p:sp>
        <p:nvSpPr>
          <p:cNvPr id="3" name="Content Placeholder 2"/>
          <p:cNvSpPr>
            <a:spLocks noGrp="1"/>
          </p:cNvSpPr>
          <p:nvPr>
            <p:ph idx="1"/>
          </p:nvPr>
        </p:nvSpPr>
        <p:spPr/>
        <p:txBody>
          <a:bodyPr>
            <a:normAutofit/>
          </a:bodyPr>
          <a:lstStyle/>
          <a:p>
            <a:pPr algn="just">
              <a:buFont typeface="Arial"/>
              <a:buChar char="•"/>
            </a:pPr>
            <a:r>
              <a:rPr lang="el-GR" dirty="0"/>
              <a:t>Υποβάλλεται επίσημο αίτημα </a:t>
            </a:r>
            <a:r>
              <a:rPr lang="el-GR" dirty="0" smtClean="0"/>
              <a:t>στο Συμβούλιο </a:t>
            </a:r>
            <a:r>
              <a:rPr lang="el-GR" dirty="0"/>
              <a:t>από </a:t>
            </a:r>
            <a:r>
              <a:rPr lang="el-GR" dirty="0" smtClean="0"/>
              <a:t>τη </a:t>
            </a:r>
            <a:r>
              <a:rPr lang="el-GR" dirty="0"/>
              <a:t>χώρα που πληροί τα κριτήρια που περιέχονται στο άρθρο 2 της ΣΕΕ. Το Συμβούλιο ενημερώνει </a:t>
            </a:r>
            <a:r>
              <a:rPr lang="el-GR" dirty="0" smtClean="0"/>
              <a:t>το Ευρωπαϊκό Κοινοβούλιο, την Επιτροπή και τα εθνικά κοινοβούλια για το αίτημα</a:t>
            </a:r>
          </a:p>
          <a:p>
            <a:pPr algn="just">
              <a:buFont typeface="Arial"/>
              <a:buChar char="•"/>
            </a:pPr>
            <a:r>
              <a:rPr lang="el-GR" dirty="0"/>
              <a:t>Το καθεστώς μιας χώρας ως υποψήφιας για ένταξη αναγνωρίζεται από το Ευρωπαϊκό Συμβούλιο κατόπιν ευνοϊκής γνώμης της Επιτροπής και έγκρισης από το Ευρωπαϊκό Κοινοβούλιο.</a:t>
            </a:r>
            <a:endParaRPr lang="en-US" dirty="0">
              <a:solidFill>
                <a:srgbClr val="000000"/>
              </a:solidFill>
            </a:endParaRPr>
          </a:p>
        </p:txBody>
      </p:sp>
    </p:spTree>
    <p:extLst>
      <p:ext uri="{BB962C8B-B14F-4D97-AF65-F5344CB8AC3E}">
        <p14:creationId xmlns:p14="http://schemas.microsoft.com/office/powerpoint/2010/main" val="3574126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Arial"/>
              <a:buChar char="•"/>
            </a:pPr>
            <a:r>
              <a:rPr lang="el-GR" dirty="0" smtClean="0"/>
              <a:t>Κατοπιν ομόφωνης απόφασης </a:t>
            </a:r>
            <a:r>
              <a:rPr lang="el-GR" dirty="0"/>
              <a:t>του Ευρωπαϊκού Συμβουλίου και αφού έχει ληφθεί ευνοϊκή εισήγηση από το Ευρωπαϊκό </a:t>
            </a:r>
            <a:r>
              <a:rPr lang="el-GR" dirty="0" smtClean="0"/>
              <a:t>Κοινοβούλιο ξεκινούν διαπραγματεύσεις</a:t>
            </a:r>
          </a:p>
          <a:p>
            <a:pPr algn="just">
              <a:buFont typeface="Arial"/>
              <a:buChar char="•"/>
            </a:pPr>
            <a:r>
              <a:rPr lang="el-GR" dirty="0" smtClean="0"/>
              <a:t>Το «κεκτημένο» της Ε.Ε. Διαιρείται σε 35 τομείς πολιτικής (κεφάλαια) και μελετώνται οι προσπάθειες της υποψήφιας χώρας μέλους να το εφαρμόσει</a:t>
            </a:r>
          </a:p>
          <a:p>
            <a:pPr algn="just">
              <a:buFont typeface="Arial"/>
              <a:buChar char="•"/>
            </a:pPr>
            <a:r>
              <a:rPr lang="el-GR" dirty="0" smtClean="0"/>
              <a:t>Παράλληλα με τις διαπραγματεύσεις δρομολογείται η φάση της «αναλυτικής εξέτασης» καθενός κεφαλαίου</a:t>
            </a:r>
          </a:p>
          <a:p>
            <a:pPr algn="just">
              <a:buFont typeface="Arial"/>
              <a:buChar char="•"/>
            </a:pPr>
            <a:r>
              <a:rPr lang="el-GR" dirty="0" smtClean="0"/>
              <a:t>Η Επιτροπή ενημερώνει το Συμβούλιο της Ε.Ε.  και το Ευρωπαϊκό Κοινοβούλιο για την πρόοδο που σημειώνεται</a:t>
            </a:r>
          </a:p>
          <a:p>
            <a:pPr algn="just">
              <a:buFont typeface="Arial"/>
              <a:buChar char="•"/>
            </a:pPr>
            <a:endParaRPr lang="en-US" dirty="0"/>
          </a:p>
        </p:txBody>
      </p:sp>
    </p:spTree>
    <p:extLst>
      <p:ext uri="{BB962C8B-B14F-4D97-AF65-F5344CB8AC3E}">
        <p14:creationId xmlns:p14="http://schemas.microsoft.com/office/powerpoint/2010/main" val="1725805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Arial"/>
              <a:buChar char="•"/>
            </a:pPr>
            <a:r>
              <a:rPr lang="el-GR" dirty="0"/>
              <a:t>Απώτερος στόχος των διαπραγματεύσεων είναι η προετοιμασία συνθήκης προσχώρησης. </a:t>
            </a:r>
            <a:endParaRPr lang="el-GR" dirty="0" smtClean="0"/>
          </a:p>
          <a:p>
            <a:pPr algn="just">
              <a:buFont typeface="Arial"/>
              <a:buChar char="•"/>
            </a:pPr>
            <a:r>
              <a:rPr lang="el-GR" dirty="0" smtClean="0"/>
              <a:t>Η προσχώρηση </a:t>
            </a:r>
            <a:r>
              <a:rPr lang="el-GR" dirty="0"/>
              <a:t>πρέπει να εγκριθεί ομόφωνα από το Συμβούλιο και πρέπει να λάβει </a:t>
            </a:r>
            <a:r>
              <a:rPr lang="el-GR" dirty="0" smtClean="0"/>
              <a:t>την έγκριση </a:t>
            </a:r>
            <a:r>
              <a:rPr lang="el-GR" dirty="0"/>
              <a:t>του Ευρωπαϊκού Κοινοβουλίου</a:t>
            </a:r>
            <a:r>
              <a:rPr lang="el-GR" dirty="0" smtClean="0"/>
              <a:t>.</a:t>
            </a:r>
          </a:p>
          <a:p>
            <a:pPr algn="just">
              <a:buFont typeface="Arial"/>
              <a:buChar char="•"/>
            </a:pPr>
            <a:r>
              <a:rPr lang="el-GR" dirty="0" smtClean="0"/>
              <a:t> </a:t>
            </a:r>
            <a:r>
              <a:rPr lang="el-GR" dirty="0"/>
              <a:t>Τότε, υπογράφεται η συνθήκη από κάθε χώρα της ΕΕ και από την προσχωρούσα χώρα και επικυρώνεται από κάθε χώρα της ΕΕ και από την προσχωρούσα χώρα, σύμφωνα με τις συνταγματικές διαδικασίες της καθεμιάς από αυτές.</a:t>
            </a:r>
            <a:endParaRPr lang="en-US" dirty="0"/>
          </a:p>
        </p:txBody>
      </p:sp>
    </p:spTree>
    <p:extLst>
      <p:ext uri="{BB962C8B-B14F-4D97-AF65-F5344CB8AC3E}">
        <p14:creationId xmlns:p14="http://schemas.microsoft.com/office/powerpoint/2010/main" val="4090848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l-GR" dirty="0" smtClean="0"/>
              <a:t>ΥΠΟΨΗΦΙΕΣ ΚΑΙ ΔΥΝΑΜΕΙ ΥΠΟΨΗΦΙΕΣ ΧΩΡΕΣ</a:t>
            </a:r>
            <a:endParaRPr lang="en-US" dirty="0"/>
          </a:p>
        </p:txBody>
      </p:sp>
      <p:sp>
        <p:nvSpPr>
          <p:cNvPr id="3" name="Content Placeholder 2"/>
          <p:cNvSpPr>
            <a:spLocks noGrp="1"/>
          </p:cNvSpPr>
          <p:nvPr>
            <p:ph idx="1"/>
          </p:nvPr>
        </p:nvSpPr>
        <p:spPr>
          <a:xfrm>
            <a:off x="779463" y="1559008"/>
            <a:ext cx="7583488" cy="4617790"/>
          </a:xfrm>
        </p:spPr>
        <p:txBody>
          <a:bodyPr>
            <a:noAutofit/>
          </a:bodyPr>
          <a:lstStyle/>
          <a:p>
            <a:pPr marL="0" indent="0">
              <a:buNone/>
            </a:pPr>
            <a:r>
              <a:rPr lang="el-GR" dirty="0" smtClean="0"/>
              <a:t>ΥΠΟΨΗΦΙΕΣ ΧΩΡΕΣ:</a:t>
            </a:r>
          </a:p>
          <a:p>
            <a:pPr>
              <a:buFont typeface="Arial"/>
              <a:buChar char="•"/>
            </a:pPr>
            <a:r>
              <a:rPr lang="el-GR" dirty="0" smtClean="0"/>
              <a:t>Αλβανία</a:t>
            </a:r>
          </a:p>
          <a:p>
            <a:pPr>
              <a:buFont typeface="Arial"/>
              <a:buChar char="•"/>
            </a:pPr>
            <a:r>
              <a:rPr lang="el-GR" dirty="0" smtClean="0"/>
              <a:t>ΠΓΔΜ</a:t>
            </a:r>
          </a:p>
          <a:p>
            <a:pPr>
              <a:buFont typeface="Arial"/>
              <a:buChar char="•"/>
            </a:pPr>
            <a:r>
              <a:rPr lang="el-GR" dirty="0" smtClean="0"/>
              <a:t>Σερβία</a:t>
            </a:r>
          </a:p>
          <a:p>
            <a:pPr>
              <a:buFont typeface="Arial"/>
              <a:buChar char="•"/>
            </a:pPr>
            <a:r>
              <a:rPr lang="el-GR" dirty="0" smtClean="0"/>
              <a:t>Μαυροβούνιο</a:t>
            </a:r>
          </a:p>
          <a:p>
            <a:pPr>
              <a:buFont typeface="Arial"/>
              <a:buChar char="•"/>
            </a:pPr>
            <a:r>
              <a:rPr lang="el-GR" dirty="0" smtClean="0"/>
              <a:t>Τουρκία</a:t>
            </a:r>
          </a:p>
          <a:p>
            <a:pPr marL="0" indent="0">
              <a:buNone/>
            </a:pPr>
            <a:r>
              <a:rPr lang="el-GR" dirty="0" smtClean="0"/>
              <a:t>ΔΥΝΑΜΕΙ ΥΠΟΨΗΦΙΕΣ ΧΩΡΕΣ:</a:t>
            </a:r>
          </a:p>
          <a:p>
            <a:pPr>
              <a:buFont typeface="Arial"/>
              <a:buChar char="•"/>
            </a:pPr>
            <a:r>
              <a:rPr lang="el-GR" dirty="0" smtClean="0"/>
              <a:t>Κόσοβο</a:t>
            </a:r>
          </a:p>
          <a:p>
            <a:pPr>
              <a:buFont typeface="Arial"/>
              <a:buChar char="•"/>
            </a:pPr>
            <a:r>
              <a:rPr lang="el-GR" dirty="0" smtClean="0"/>
              <a:t>Βοσνία-Ερζεγοβίνη</a:t>
            </a:r>
          </a:p>
          <a:p>
            <a:endParaRPr lang="el-GR" dirty="0" smtClean="0"/>
          </a:p>
          <a:p>
            <a:endParaRPr lang="en-US" dirty="0"/>
          </a:p>
        </p:txBody>
      </p:sp>
    </p:spTree>
    <p:extLst>
      <p:ext uri="{BB962C8B-B14F-4D97-AF65-F5344CB8AC3E}">
        <p14:creationId xmlns:p14="http://schemas.microsoft.com/office/powerpoint/2010/main" val="1011362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Βιβλιογραφία</a:t>
            </a:r>
            <a:endParaRPr lang="en-US" dirty="0"/>
          </a:p>
        </p:txBody>
      </p:sp>
      <p:sp>
        <p:nvSpPr>
          <p:cNvPr id="3" name="Content Placeholder 2"/>
          <p:cNvSpPr>
            <a:spLocks noGrp="1"/>
          </p:cNvSpPr>
          <p:nvPr>
            <p:ph idx="1"/>
          </p:nvPr>
        </p:nvSpPr>
        <p:spPr/>
        <p:txBody>
          <a:bodyPr/>
          <a:lstStyle/>
          <a:p>
            <a:r>
              <a:rPr lang="en-US" dirty="0">
                <a:hlinkClick r:id="rId2"/>
              </a:rPr>
              <a:t>http://eur-lex.europa.eu/legal-content/EL/TXT/?uri=URISERV%</a:t>
            </a:r>
            <a:r>
              <a:rPr lang="en-US" dirty="0" smtClean="0">
                <a:hlinkClick r:id="rId2"/>
              </a:rPr>
              <a:t>3Al14536</a:t>
            </a:r>
            <a:endParaRPr lang="el-GR" dirty="0" smtClean="0"/>
          </a:p>
          <a:p>
            <a:r>
              <a:rPr lang="en-US" dirty="0">
                <a:hlinkClick r:id=""/>
              </a:rPr>
              <a:t>https://europa.eu/european-union/about-eu/countries_el#%BA%B1%B8%84%BF%B4%CC%BD-%C0%C1%BF%C2-%C4%B7%BD-%C0%C1%BF%C3%C7%CE%C1%B7%C3%B7-%C3%C4%B7%BD-%B5%</a:t>
            </a:r>
            <a:r>
              <a:rPr lang="en-US" dirty="0" smtClean="0">
                <a:hlinkClick r:id=""/>
              </a:rPr>
              <a:t>B5</a:t>
            </a:r>
            <a:endParaRPr lang="el-GR" dirty="0" smtClean="0"/>
          </a:p>
          <a:p>
            <a:endParaRPr lang="en-US" dirty="0"/>
          </a:p>
        </p:txBody>
      </p:sp>
    </p:spTree>
    <p:extLst>
      <p:ext uri="{BB962C8B-B14F-4D97-AF65-F5344CB8AC3E}">
        <p14:creationId xmlns:p14="http://schemas.microsoft.com/office/powerpoint/2010/main" val="22050199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260</TotalTime>
  <Words>459</Words>
  <Application>Microsoft Office PowerPoint</Application>
  <PresentationFormat>On-screen Show (4:3)</PresentationFormat>
  <Paragraphs>41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Pixel</vt:lpstr>
      <vt:lpstr>ΔΙΑΔΙΚΑΣΙΑ ΈΝΤΑΞΗΣ ΣΤΗΝ ΕΥΡΩΠΑΪΚΗ ΕΝΩΣΗ</vt:lpstr>
      <vt:lpstr>Η ΝΟΜΙΚΗ ΒΑΣΗ ΓΙΑ ΤΗΝ ΈΝΤΑΞΗ ΣΤΗΝ Ε.Ε. </vt:lpstr>
      <vt:lpstr>ΒΑΣΙΚΑ ΣΗΜΕΙΑ ΓΙΑ ΤΗΝ ΕΝΤΑΞΗ</vt:lpstr>
      <vt:lpstr>PowerPoint Presentation</vt:lpstr>
      <vt:lpstr>ΔΙΑΔΙΚΑΣΙΑ</vt:lpstr>
      <vt:lpstr>PowerPoint Presentation</vt:lpstr>
      <vt:lpstr>PowerPoint Presentation</vt:lpstr>
      <vt:lpstr>ΥΠΟΨΗΦΙΕΣ ΚΑΙ ΔΥΝΑΜΕΙ ΥΠΟΨΗΦΙΕΣ ΧΩΡΕΣ</vt:lpstr>
      <vt:lpstr>Βιβλιογραφία</vt:lpstr>
      <vt:lpstr>Σας ευχαριστώ για την προσοχή σας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ΔΙΑΔΙΚΑΣΙΑ ΈΝΤΑΞΗΣ ΣΤΗΝ ΕΥΡΩΠΑΪΚΗ ΕΝΩΣΗ</dc:title>
  <dc:creator>Μιχαλης Γκικας</dc:creator>
  <cp:lastModifiedBy>Foteini</cp:lastModifiedBy>
  <cp:revision>12</cp:revision>
  <dcterms:created xsi:type="dcterms:W3CDTF">2016-12-19T19:38:32Z</dcterms:created>
  <dcterms:modified xsi:type="dcterms:W3CDTF">2016-12-20T12:58:45Z</dcterms:modified>
</cp:coreProperties>
</file>