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sldIdLst>
    <p:sldId id="256" r:id="rId2"/>
    <p:sldId id="274" r:id="rId3"/>
    <p:sldId id="275" r:id="rId4"/>
    <p:sldId id="273" r:id="rId5"/>
    <p:sldId id="260" r:id="rId6"/>
    <p:sldId id="276" r:id="rId7"/>
    <p:sldId id="261" r:id="rId8"/>
    <p:sldId id="277" r:id="rId9"/>
    <p:sldId id="262" r:id="rId10"/>
    <p:sldId id="278" r:id="rId11"/>
    <p:sldId id="264" r:id="rId12"/>
    <p:sldId id="265" r:id="rId13"/>
    <p:sldId id="266" r:id="rId14"/>
    <p:sldId id="268" r:id="rId15"/>
    <p:sldId id="269" r:id="rId16"/>
    <p:sldId id="270" r:id="rId17"/>
    <p:sldId id="271"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501" autoAdjust="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B4DB22A-7D81-47D1-9FED-C3E7AF7DB437}" type="datetimeFigureOut">
              <a:rPr lang="el-GR" smtClean="0"/>
              <a:t>21/12/2016</a:t>
            </a:fld>
            <a:endParaRPr lang="el-GR"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l-GR"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777C9EF-E530-4AF9-AF63-3C42A77A2BF7}" type="slidenum">
              <a:rPr lang="el-GR" smtClean="0"/>
              <a:t>‹#›</a:t>
            </a:fld>
            <a:endParaRPr lang="el-GR"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7443665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4DB22A-7D81-47D1-9FED-C3E7AF7DB437}" type="datetimeFigureOut">
              <a:rPr lang="el-GR" smtClean="0"/>
              <a:t>21/12/2016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777C9EF-E530-4AF9-AF63-3C42A77A2BF7}" type="slidenum">
              <a:rPr lang="el-GR" smtClean="0"/>
              <a:t>‹#›</a:t>
            </a:fld>
            <a:endParaRPr lang="el-GR" dirty="0"/>
          </a:p>
        </p:txBody>
      </p:sp>
    </p:spTree>
    <p:extLst>
      <p:ext uri="{BB962C8B-B14F-4D97-AF65-F5344CB8AC3E}">
        <p14:creationId xmlns:p14="http://schemas.microsoft.com/office/powerpoint/2010/main" val="4008608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4DB22A-7D81-47D1-9FED-C3E7AF7DB437}" type="datetimeFigureOut">
              <a:rPr lang="el-GR" smtClean="0"/>
              <a:t>21/12/2016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777C9EF-E530-4AF9-AF63-3C42A77A2BF7}" type="slidenum">
              <a:rPr lang="el-GR" smtClean="0"/>
              <a:t>‹#›</a:t>
            </a:fld>
            <a:endParaRPr lang="el-GR" dirty="0"/>
          </a:p>
        </p:txBody>
      </p:sp>
    </p:spTree>
    <p:extLst>
      <p:ext uri="{BB962C8B-B14F-4D97-AF65-F5344CB8AC3E}">
        <p14:creationId xmlns:p14="http://schemas.microsoft.com/office/powerpoint/2010/main" val="306426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4DB22A-7D81-47D1-9FED-C3E7AF7DB437}" type="datetimeFigureOut">
              <a:rPr lang="el-GR" smtClean="0"/>
              <a:t>21/12/2016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777C9EF-E530-4AF9-AF63-3C42A77A2BF7}" type="slidenum">
              <a:rPr lang="el-GR" smtClean="0"/>
              <a:t>‹#›</a:t>
            </a:fld>
            <a:endParaRPr lang="el-GR" dirty="0"/>
          </a:p>
        </p:txBody>
      </p:sp>
    </p:spTree>
    <p:extLst>
      <p:ext uri="{BB962C8B-B14F-4D97-AF65-F5344CB8AC3E}">
        <p14:creationId xmlns:p14="http://schemas.microsoft.com/office/powerpoint/2010/main" val="3492414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B4DB22A-7D81-47D1-9FED-C3E7AF7DB437}" type="datetimeFigureOut">
              <a:rPr lang="el-GR" smtClean="0"/>
              <a:t>21/12/2016</a:t>
            </a:fld>
            <a:endParaRPr lang="el-GR"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l-GR"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777C9EF-E530-4AF9-AF63-3C42A77A2BF7}" type="slidenum">
              <a:rPr lang="el-GR" smtClean="0"/>
              <a:t>‹#›</a:t>
            </a:fld>
            <a:endParaRPr lang="el-GR"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0586596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4DB22A-7D81-47D1-9FED-C3E7AF7DB437}" type="datetimeFigureOut">
              <a:rPr lang="el-GR" smtClean="0"/>
              <a:t>21/12/2016</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777C9EF-E530-4AF9-AF63-3C42A77A2BF7}" type="slidenum">
              <a:rPr lang="el-GR" smtClean="0"/>
              <a:t>‹#›</a:t>
            </a:fld>
            <a:endParaRPr lang="el-GR" dirty="0"/>
          </a:p>
        </p:txBody>
      </p:sp>
    </p:spTree>
    <p:extLst>
      <p:ext uri="{BB962C8B-B14F-4D97-AF65-F5344CB8AC3E}">
        <p14:creationId xmlns:p14="http://schemas.microsoft.com/office/powerpoint/2010/main" val="139513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4DB22A-7D81-47D1-9FED-C3E7AF7DB437}" type="datetimeFigureOut">
              <a:rPr lang="el-GR" smtClean="0"/>
              <a:t>21/12/2016</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D777C9EF-E530-4AF9-AF63-3C42A77A2BF7}" type="slidenum">
              <a:rPr lang="el-GR" smtClean="0"/>
              <a:t>‹#›</a:t>
            </a:fld>
            <a:endParaRPr lang="el-GR" dirty="0"/>
          </a:p>
        </p:txBody>
      </p:sp>
    </p:spTree>
    <p:extLst>
      <p:ext uri="{BB962C8B-B14F-4D97-AF65-F5344CB8AC3E}">
        <p14:creationId xmlns:p14="http://schemas.microsoft.com/office/powerpoint/2010/main" val="325981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4DB22A-7D81-47D1-9FED-C3E7AF7DB437}" type="datetimeFigureOut">
              <a:rPr lang="el-GR" smtClean="0"/>
              <a:t>21/12/2016</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D777C9EF-E530-4AF9-AF63-3C42A77A2BF7}" type="slidenum">
              <a:rPr lang="el-GR" smtClean="0"/>
              <a:t>‹#›</a:t>
            </a:fld>
            <a:endParaRPr lang="el-GR" dirty="0"/>
          </a:p>
        </p:txBody>
      </p:sp>
    </p:spTree>
    <p:extLst>
      <p:ext uri="{BB962C8B-B14F-4D97-AF65-F5344CB8AC3E}">
        <p14:creationId xmlns:p14="http://schemas.microsoft.com/office/powerpoint/2010/main" val="17562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DB22A-7D81-47D1-9FED-C3E7AF7DB437}" type="datetimeFigureOut">
              <a:rPr lang="el-GR" smtClean="0"/>
              <a:t>21/12/2016</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D777C9EF-E530-4AF9-AF63-3C42A77A2BF7}" type="slidenum">
              <a:rPr lang="el-GR" smtClean="0"/>
              <a:t>‹#›</a:t>
            </a:fld>
            <a:endParaRPr lang="el-GR" dirty="0"/>
          </a:p>
        </p:txBody>
      </p:sp>
    </p:spTree>
    <p:extLst>
      <p:ext uri="{BB962C8B-B14F-4D97-AF65-F5344CB8AC3E}">
        <p14:creationId xmlns:p14="http://schemas.microsoft.com/office/powerpoint/2010/main" val="73605931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B4DB22A-7D81-47D1-9FED-C3E7AF7DB437}" type="datetimeFigureOut">
              <a:rPr lang="el-GR" smtClean="0"/>
              <a:t>21/12/2016</a:t>
            </a:fld>
            <a:endParaRPr lang="el-GR"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l-GR"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777C9EF-E530-4AF9-AF63-3C42A77A2BF7}" type="slidenum">
              <a:rPr lang="el-GR" smtClean="0"/>
              <a:t>‹#›</a:t>
            </a:fld>
            <a:endParaRPr lang="el-GR"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1266409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B4DB22A-7D81-47D1-9FED-C3E7AF7DB437}" type="datetimeFigureOut">
              <a:rPr lang="el-GR" smtClean="0"/>
              <a:t>21/12/2016</a:t>
            </a:fld>
            <a:endParaRPr lang="el-GR"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l-GR"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777C9EF-E530-4AF9-AF63-3C42A77A2BF7}" type="slidenum">
              <a:rPr lang="el-GR" smtClean="0"/>
              <a:t>‹#›</a:t>
            </a:fld>
            <a:endParaRPr lang="el-GR"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464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B4DB22A-7D81-47D1-9FED-C3E7AF7DB437}" type="datetimeFigureOut">
              <a:rPr lang="el-GR" smtClean="0"/>
              <a:t>21/12/2016</a:t>
            </a:fld>
            <a:endParaRPr lang="el-GR"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l-GR"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777C9EF-E530-4AF9-AF63-3C42A77A2BF7}" type="slidenum">
              <a:rPr lang="el-GR" smtClean="0"/>
              <a:t>‹#›</a:t>
            </a:fld>
            <a:endParaRPr lang="el-GR"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41756037"/>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onsilium.europa.eu/el/meetings/eycs/2014/05/20-21/" TargetMode="External"/><Relationship Id="rId2" Type="http://schemas.openxmlformats.org/officeDocument/2006/relationships/hyperlink" Target="http://www.consilium.europa.eu/el/meetings/eycs/2014/02/24/" TargetMode="External"/><Relationship Id="rId1" Type="http://schemas.openxmlformats.org/officeDocument/2006/relationships/slideLayout" Target="../slideLayouts/slideLayout2.xml"/><Relationship Id="rId5" Type="http://schemas.openxmlformats.org/officeDocument/2006/relationships/hyperlink" Target="http://www.consilium.europa.eu/el/meetings/eycs/2014/12/12/" TargetMode="External"/><Relationship Id="rId4" Type="http://schemas.openxmlformats.org/officeDocument/2006/relationships/hyperlink" Target="http://www.consilium.europa.eu/el/meetings/eycs/2014/11/25/"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55964"/>
            <a:ext cx="8991600" cy="3169226"/>
          </a:xfrm>
        </p:spPr>
        <p:txBody>
          <a:bodyPr>
            <a:normAutofit/>
          </a:bodyPr>
          <a:lstStyle/>
          <a:p>
            <a:r>
              <a:rPr lang="el-GR" sz="6400" dirty="0" smtClean="0">
                <a:effectLst>
                  <a:outerShdw blurRad="38100" dist="38100" dir="2700000" algn="tl">
                    <a:srgbClr val="000000">
                      <a:alpha val="43137"/>
                    </a:srgbClr>
                  </a:outerShdw>
                </a:effectLst>
                <a:cs typeface="Segoe UI" panose="020B0502040204020203" pitchFamily="34" charset="0"/>
              </a:rPr>
              <a:t>Συμβουλιο</a:t>
            </a:r>
            <a:r>
              <a:rPr lang="el-GR" sz="6400" dirty="0" smtClean="0">
                <a:effectLst>
                  <a:outerShdw blurRad="38100" dist="38100" dir="2700000" algn="tl">
                    <a:srgbClr val="000000">
                      <a:alpha val="43137"/>
                    </a:srgbClr>
                  </a:outerShdw>
                </a:effectLst>
              </a:rPr>
              <a:t> Παιδειας, Νεολαιας, Πολιτισμου και Αθλητισμου</a:t>
            </a:r>
            <a:endParaRPr lang="el-GR" sz="64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47800" y="4301837"/>
            <a:ext cx="9144000" cy="1517072"/>
          </a:xfrm>
        </p:spPr>
        <p:txBody>
          <a:bodyPr>
            <a:normAutofit/>
          </a:bodyPr>
          <a:lstStyle/>
          <a:p>
            <a:r>
              <a:rPr lang="el-GR" sz="2400" dirty="0" smtClean="0">
                <a:latin typeface="Segoe UI" panose="020B0502040204020203" pitchFamily="34" charset="0"/>
                <a:cs typeface="Segoe UI" panose="020B0502040204020203" pitchFamily="34" charset="0"/>
              </a:rPr>
              <a:t>Φωτεινή Γαρυφαλλίδου</a:t>
            </a:r>
          </a:p>
          <a:p>
            <a:endParaRPr lang="el-GR"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1549347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887897"/>
            <a:ext cx="5572539" cy="5062330"/>
          </a:xfrm>
        </p:spPr>
        <p:txBody>
          <a:bodyPr>
            <a:normAutofit/>
          </a:bodyPr>
          <a:lstStyle/>
          <a:p>
            <a:pPr marL="0" indent="0">
              <a:buNone/>
            </a:pPr>
            <a:endParaRPr lang="el-GR" sz="2400" dirty="0">
              <a:latin typeface="Segoe UI" panose="020B0502040204020203" pitchFamily="34" charset="0"/>
              <a:cs typeface="Segoe UI" panose="020B0502040204020203" pitchFamily="34" charset="0"/>
            </a:endParaRPr>
          </a:p>
          <a:p>
            <a:pPr marL="0" indent="0">
              <a:buNone/>
            </a:pPr>
            <a:r>
              <a:rPr lang="el-GR" sz="2400" dirty="0">
                <a:latin typeface="Segoe UI" panose="020B0502040204020203" pitchFamily="34" charset="0"/>
                <a:cs typeface="Segoe UI" panose="020B0502040204020203" pitchFamily="34" charset="0"/>
              </a:rPr>
              <a:t>Και οι δύο ομιλητές παρουσίασαν παραδείγματα σχεδίων που συνδυάζουν επιτυχώς την εκπαίδευση με τον αθλητισμό. </a:t>
            </a:r>
            <a:endParaRPr lang="en-US" sz="2400" dirty="0" smtClean="0">
              <a:latin typeface="Segoe UI" panose="020B0502040204020203" pitchFamily="34" charset="0"/>
              <a:cs typeface="Segoe UI" panose="020B0502040204020203" pitchFamily="34" charset="0"/>
            </a:endParaRPr>
          </a:p>
          <a:p>
            <a:pPr marL="0" indent="0">
              <a:buNone/>
            </a:pPr>
            <a:endParaRPr lang="el-GR" sz="2400" dirty="0">
              <a:latin typeface="Segoe UI" panose="020B0502040204020203" pitchFamily="34" charset="0"/>
              <a:cs typeface="Segoe UI" panose="020B0502040204020203" pitchFamily="34" charset="0"/>
            </a:endParaRPr>
          </a:p>
          <a:p>
            <a:pPr marL="0" indent="0">
              <a:buNone/>
            </a:pPr>
            <a:r>
              <a:rPr lang="el-GR" sz="2400" dirty="0">
                <a:latin typeface="Segoe UI" panose="020B0502040204020203" pitchFamily="34" charset="0"/>
                <a:cs typeface="Segoe UI" panose="020B0502040204020203" pitchFamily="34" charset="0"/>
              </a:rPr>
              <a:t>Ωστόσο, </a:t>
            </a:r>
            <a:r>
              <a:rPr lang="el-GR" sz="2400" dirty="0" smtClean="0">
                <a:latin typeface="Segoe UI" panose="020B0502040204020203" pitchFamily="34" charset="0"/>
                <a:cs typeface="Segoe UI" panose="020B0502040204020203" pitchFamily="34" charset="0"/>
              </a:rPr>
              <a:t>και </a:t>
            </a:r>
            <a:r>
              <a:rPr lang="el-GR" sz="2400" dirty="0">
                <a:latin typeface="Segoe UI" panose="020B0502040204020203" pitchFamily="34" charset="0"/>
                <a:cs typeface="Segoe UI" panose="020B0502040204020203" pitchFamily="34" charset="0"/>
              </a:rPr>
              <a:t>τόνισαν ότι ο αθλητισμός είναι περισσότερο «μέσον»  παρά «σκοπός», και ότι η εκπαίδευση και η απασχόληση παραμένουν καίριας σημασίας στις μειονεκτούσες περιοχές.</a:t>
            </a:r>
          </a:p>
          <a:p>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7713" y="1378225"/>
            <a:ext cx="4129157" cy="37194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7900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07028"/>
            <a:ext cx="9601200" cy="779318"/>
          </a:xfrm>
        </p:spPr>
        <p:txBody>
          <a:bodyPr/>
          <a:lstStyle/>
          <a:p>
            <a:r>
              <a:rPr lang="el-GR" dirty="0" smtClean="0">
                <a:effectLst>
                  <a:outerShdw blurRad="38100" dist="38100" dir="2700000" algn="tl">
                    <a:srgbClr val="000000">
                      <a:alpha val="43137"/>
                    </a:srgbClr>
                  </a:outerShdw>
                </a:effectLst>
              </a:rPr>
              <a:t>Μάιος 30-31, 2016</a:t>
            </a:r>
            <a:endParaRPr lang="el-GR"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71600" y="1586346"/>
            <a:ext cx="9601200" cy="4731328"/>
          </a:xfrm>
        </p:spPr>
        <p:txBody>
          <a:bodyPr>
            <a:normAutofit/>
          </a:bodyPr>
          <a:lstStyle/>
          <a:p>
            <a:pPr marL="0" indent="0">
              <a:buNone/>
            </a:pPr>
            <a:r>
              <a:rPr lang="el-GR" sz="2400" dirty="0" smtClean="0">
                <a:latin typeface="Segoe UI" panose="020B0502040204020203" pitchFamily="34" charset="0"/>
                <a:cs typeface="Segoe UI" panose="020B0502040204020203" pitchFamily="34" charset="0"/>
              </a:rPr>
              <a:t>Συζήτησαν </a:t>
            </a:r>
            <a:r>
              <a:rPr lang="el-GR" sz="2400" dirty="0">
                <a:latin typeface="Segoe UI" panose="020B0502040204020203" pitchFamily="34" charset="0"/>
                <a:cs typeface="Segoe UI" panose="020B0502040204020203" pitchFamily="34" charset="0"/>
              </a:rPr>
              <a:t>πώς μπορούν οι κυβερνήσεις να βελτιώσουν τη διακυβέρνηση στον τομέα του αθλητισμού μέσα σε ένα περιβάλλον επαναλαμβανόμενων κρουσμάτων διαφθοράς, νομιμοποίησης εσόδων από παράνομες δραστηριότητες και </a:t>
            </a:r>
            <a:r>
              <a:rPr lang="el-GR" sz="2400" dirty="0" smtClean="0">
                <a:latin typeface="Segoe UI" panose="020B0502040204020203" pitchFamily="34" charset="0"/>
                <a:cs typeface="Segoe UI" panose="020B0502040204020203" pitchFamily="34" charset="0"/>
              </a:rPr>
              <a:t>σκανδάλω</a:t>
            </a:r>
            <a:r>
              <a:rPr lang="el-GR" sz="2400" dirty="0">
                <a:latin typeface="Segoe UI" panose="020B0502040204020203" pitchFamily="34" charset="0"/>
                <a:cs typeface="Segoe UI" panose="020B0502040204020203" pitchFamily="34" charset="0"/>
              </a:rPr>
              <a:t>ν</a:t>
            </a:r>
            <a:r>
              <a:rPr lang="en-US" sz="2400" dirty="0" smtClean="0">
                <a:latin typeface="Segoe UI" panose="020B0502040204020203" pitchFamily="34" charset="0"/>
                <a:cs typeface="Segoe UI" panose="020B0502040204020203" pitchFamily="34" charset="0"/>
              </a:rPr>
              <a:t> </a:t>
            </a:r>
            <a:r>
              <a:rPr lang="el-GR" sz="2400" dirty="0" smtClean="0">
                <a:latin typeface="Segoe UI" panose="020B0502040204020203" pitchFamily="34" charset="0"/>
                <a:cs typeface="Segoe UI" panose="020B0502040204020203" pitchFamily="34" charset="0"/>
              </a:rPr>
              <a:t>ντόπινγκ, </a:t>
            </a:r>
            <a:r>
              <a:rPr lang="el-GR" sz="2400" dirty="0">
                <a:latin typeface="Segoe UI" panose="020B0502040204020203" pitchFamily="34" charset="0"/>
                <a:cs typeface="Segoe UI" panose="020B0502040204020203" pitchFamily="34" charset="0"/>
              </a:rPr>
              <a:t>τα οποία πλήττουν την αξιοπιστία των αθλητικών αγώνων και την εμπιστοσύνη του κοινού στις θετικές αξίες του αθλητισμού</a:t>
            </a:r>
            <a:r>
              <a:rPr lang="el-GR" sz="2400" dirty="0" smtClean="0">
                <a:latin typeface="Segoe UI" panose="020B0502040204020203" pitchFamily="34" charset="0"/>
                <a:cs typeface="Segoe UI" panose="020B0502040204020203" pitchFamily="34" charset="0"/>
              </a:rPr>
              <a:t>.</a:t>
            </a:r>
            <a:endParaRPr lang="en-US" sz="2400" dirty="0" smtClean="0">
              <a:latin typeface="Segoe UI" panose="020B0502040204020203" pitchFamily="34" charset="0"/>
              <a:cs typeface="Segoe UI" panose="020B0502040204020203" pitchFamily="34" charset="0"/>
            </a:endParaRPr>
          </a:p>
          <a:p>
            <a:pPr marL="0" indent="0">
              <a:buNone/>
            </a:pPr>
            <a:r>
              <a:rPr lang="el-GR" sz="2400" dirty="0">
                <a:latin typeface="Segoe UI" panose="020B0502040204020203" pitchFamily="34" charset="0"/>
                <a:cs typeface="Segoe UI" panose="020B0502040204020203" pitchFamily="34" charset="0"/>
              </a:rPr>
              <a:t>Υπογράμμισαν ότι η αυτονομία </a:t>
            </a:r>
            <a:r>
              <a:rPr lang="el-GR" sz="2400" dirty="0" smtClean="0">
                <a:latin typeface="Segoe UI" panose="020B0502040204020203" pitchFamily="34" charset="0"/>
                <a:cs typeface="Segoe UI" panose="020B0502040204020203" pitchFamily="34" charset="0"/>
              </a:rPr>
              <a:t>του αθλητικού τομέα μπορεί </a:t>
            </a:r>
            <a:r>
              <a:rPr lang="el-GR" sz="2400" dirty="0">
                <a:latin typeface="Segoe UI" panose="020B0502040204020203" pitchFamily="34" charset="0"/>
                <a:cs typeface="Segoe UI" panose="020B0502040204020203" pitchFamily="34" charset="0"/>
              </a:rPr>
              <a:t>να διατηρηθεί μόνο εάν εφαρμόζονται αυστηροί κανόνες χρηστής διακυβέρνησης. </a:t>
            </a:r>
            <a:endParaRPr lang="el-GR" sz="2400" dirty="0" smtClean="0">
              <a:latin typeface="Segoe UI" panose="020B0502040204020203" pitchFamily="34" charset="0"/>
              <a:cs typeface="Segoe UI" panose="020B0502040204020203" pitchFamily="34" charset="0"/>
            </a:endParaRPr>
          </a:p>
          <a:p>
            <a:pPr marL="0" indent="0">
              <a:buNone/>
            </a:pPr>
            <a:r>
              <a:rPr lang="el-GR" sz="2400" dirty="0" smtClean="0">
                <a:latin typeface="Segoe UI" panose="020B0502040204020203" pitchFamily="34" charset="0"/>
                <a:cs typeface="Segoe UI" panose="020B0502040204020203" pitchFamily="34" charset="0"/>
              </a:rPr>
              <a:t>Η </a:t>
            </a:r>
            <a:r>
              <a:rPr lang="el-GR" sz="2400" dirty="0">
                <a:latin typeface="Segoe UI" panose="020B0502040204020203" pitchFamily="34" charset="0"/>
                <a:cs typeface="Segoe UI" panose="020B0502040204020203" pitchFamily="34" charset="0"/>
              </a:rPr>
              <a:t>σημερινή όμως κατάσταση έχει δείξει ότι οι αθλητικοί οργανισμοί από μόνοι τους δεν διαθέτουν τα απαραίτητα μέσα για να αντιμετωπίσουν τα φαινόμενα αυτά.</a:t>
            </a:r>
          </a:p>
          <a:p>
            <a:pPr marL="0" indent="0">
              <a:buNone/>
            </a:pPr>
            <a:endParaRPr lang="el-GR" sz="2400" dirty="0"/>
          </a:p>
        </p:txBody>
      </p:sp>
    </p:spTree>
    <p:extLst>
      <p:ext uri="{BB962C8B-B14F-4D97-AF65-F5344CB8AC3E}">
        <p14:creationId xmlns:p14="http://schemas.microsoft.com/office/powerpoint/2010/main" val="173197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8473" y="503582"/>
            <a:ext cx="9601200" cy="6056243"/>
          </a:xfrm>
        </p:spPr>
        <p:txBody>
          <a:bodyPr>
            <a:normAutofit fontScale="92500"/>
          </a:bodyPr>
          <a:lstStyle/>
          <a:p>
            <a:pPr marL="0" indent="0">
              <a:buNone/>
            </a:pPr>
            <a:r>
              <a:rPr lang="el-GR" sz="2400" dirty="0" smtClean="0">
                <a:latin typeface="Segoe UI" panose="020B0502040204020203" pitchFamily="34" charset="0"/>
                <a:cs typeface="Segoe UI" panose="020B0502040204020203" pitchFamily="34" charset="0"/>
              </a:rPr>
              <a:t>Συμφώνησαν </a:t>
            </a:r>
            <a:r>
              <a:rPr lang="el-GR" sz="2400" dirty="0">
                <a:latin typeface="Segoe UI" panose="020B0502040204020203" pitchFamily="34" charset="0"/>
                <a:cs typeface="Segoe UI" panose="020B0502040204020203" pitchFamily="34" charset="0"/>
              </a:rPr>
              <a:t>ότι οι αθλητικοί οργανισμοί χρειάζονται υποστήριξη και συνεργασία και, σε ορισμένες περιπτώσεις, την παρέμβαση των εθνικών κυβερνήσεων και υπενθύμισαν ότι ο τομέας του αθλητισμού πρέπει να σέβεται τις βασικές αρχές της χρηστής διακυβέρνησης, </a:t>
            </a:r>
            <a:r>
              <a:rPr lang="el-GR" sz="2400" dirty="0" smtClean="0">
                <a:latin typeface="Segoe UI" panose="020B0502040204020203" pitchFamily="34" charset="0"/>
                <a:cs typeface="Segoe UI" panose="020B0502040204020203" pitchFamily="34" charset="0"/>
              </a:rPr>
              <a:t>όπως:</a:t>
            </a:r>
          </a:p>
          <a:p>
            <a:pPr>
              <a:buFont typeface="Arial" panose="020B0604020202020204" pitchFamily="34" charset="0"/>
              <a:buChar char="•"/>
            </a:pPr>
            <a:r>
              <a:rPr lang="el-GR" sz="2400" dirty="0" smtClean="0">
                <a:latin typeface="Segoe UI" panose="020B0502040204020203" pitchFamily="34" charset="0"/>
                <a:cs typeface="Segoe UI" panose="020B0502040204020203" pitchFamily="34" charset="0"/>
              </a:rPr>
              <a:t>σωστή διαχείριση</a:t>
            </a:r>
          </a:p>
          <a:p>
            <a:pPr>
              <a:buFont typeface="Arial" panose="020B0604020202020204" pitchFamily="34" charset="0"/>
              <a:buChar char="•"/>
            </a:pPr>
            <a:r>
              <a:rPr lang="el-GR" sz="2400" dirty="0" smtClean="0">
                <a:latin typeface="Segoe UI" panose="020B0502040204020203" pitchFamily="34" charset="0"/>
                <a:cs typeface="Segoe UI" panose="020B0502040204020203" pitchFamily="34" charset="0"/>
              </a:rPr>
              <a:t>βιώσιμη χρηματοδότηση</a:t>
            </a:r>
          </a:p>
          <a:p>
            <a:pPr>
              <a:buFont typeface="Arial" panose="020B0604020202020204" pitchFamily="34" charset="0"/>
              <a:buChar char="•"/>
            </a:pPr>
            <a:r>
              <a:rPr lang="el-GR" sz="2400" dirty="0" smtClean="0">
                <a:latin typeface="Segoe UI" panose="020B0502040204020203" pitchFamily="34" charset="0"/>
                <a:cs typeface="Segoe UI" panose="020B0502040204020203" pitchFamily="34" charset="0"/>
              </a:rPr>
              <a:t>λογοδοσία</a:t>
            </a:r>
          </a:p>
          <a:p>
            <a:pPr>
              <a:buFont typeface="Arial" panose="020B0604020202020204" pitchFamily="34" charset="0"/>
              <a:buChar char="•"/>
            </a:pPr>
            <a:r>
              <a:rPr lang="el-GR" sz="2400" dirty="0" smtClean="0">
                <a:latin typeface="Segoe UI" panose="020B0502040204020203" pitchFamily="34" charset="0"/>
                <a:cs typeface="Segoe UI" panose="020B0502040204020203" pitchFamily="34" charset="0"/>
              </a:rPr>
              <a:t>διαφάνεια.</a:t>
            </a:r>
            <a:endParaRPr lang="en-US" sz="2400" dirty="0" smtClean="0">
              <a:latin typeface="Segoe UI" panose="020B0502040204020203" pitchFamily="34" charset="0"/>
              <a:cs typeface="Segoe UI" panose="020B0502040204020203" pitchFamily="34" charset="0"/>
            </a:endParaRPr>
          </a:p>
          <a:p>
            <a:pPr marL="0" indent="0">
              <a:buNone/>
            </a:pPr>
            <a:r>
              <a:rPr lang="el-GR" sz="2400" dirty="0">
                <a:latin typeface="Segoe UI" panose="020B0502040204020203" pitchFamily="34" charset="0"/>
                <a:cs typeface="Segoe UI" panose="020B0502040204020203" pitchFamily="34" charset="0"/>
              </a:rPr>
              <a:t>Ενέκρινε επίσης συμπεράσματα σχετικά με την ενίσχυση της ακεραιότητας, της διαφάνειας και της χρηστής διακυβέρνησης σε μεγάλες αθλητικές διοργανώσεις. </a:t>
            </a:r>
            <a:endParaRPr lang="en-US" sz="2400" dirty="0" smtClean="0">
              <a:latin typeface="Segoe UI" panose="020B0502040204020203" pitchFamily="34" charset="0"/>
              <a:cs typeface="Segoe UI" panose="020B0502040204020203" pitchFamily="34" charset="0"/>
            </a:endParaRPr>
          </a:p>
          <a:p>
            <a:pPr marL="0" indent="0">
              <a:buNone/>
            </a:pPr>
            <a:r>
              <a:rPr lang="el-GR" sz="2400" dirty="0" smtClean="0">
                <a:latin typeface="Segoe UI" panose="020B0502040204020203" pitchFamily="34" charset="0"/>
                <a:cs typeface="Segoe UI" panose="020B0502040204020203" pitchFamily="34" charset="0"/>
              </a:rPr>
              <a:t>Στο </a:t>
            </a:r>
            <a:r>
              <a:rPr lang="el-GR" sz="2400" dirty="0">
                <a:latin typeface="Segoe UI" panose="020B0502040204020203" pitchFamily="34" charset="0"/>
                <a:cs typeface="Segoe UI" panose="020B0502040204020203" pitchFamily="34" charset="0"/>
              </a:rPr>
              <a:t>κείμενο προτείνονται ορισμένα μέτρα προκειμένου να εφαρμοσθούν οι αρχές αυτές σε εθνικό και ευρωπαϊκό επίπεδο σε όλα τα στάδια αυτών των διοργανώσεων (υποβολή υποψηφιότητας, προετοιμασία, οργάνωση, αξιολόγηση), ακόμη και μετά την ολοκλήρωσή τους.</a:t>
            </a:r>
          </a:p>
          <a:p>
            <a:pPr>
              <a:buFont typeface="Arial" panose="020B0604020202020204" pitchFamily="34" charset="0"/>
              <a:buChar char="•"/>
            </a:pPr>
            <a:endParaRPr lang="el-GR" sz="2500" dirty="0" smtClean="0"/>
          </a:p>
          <a:p>
            <a:pPr marL="0" indent="0">
              <a:buNone/>
            </a:pPr>
            <a:endParaRPr lang="el-GR" dirty="0"/>
          </a:p>
        </p:txBody>
      </p:sp>
    </p:spTree>
    <p:extLst>
      <p:ext uri="{BB962C8B-B14F-4D97-AF65-F5344CB8AC3E}">
        <p14:creationId xmlns:p14="http://schemas.microsoft.com/office/powerpoint/2010/main" val="106657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4365" y="304801"/>
            <a:ext cx="9601200" cy="3525078"/>
          </a:xfrm>
        </p:spPr>
        <p:txBody>
          <a:bodyPr>
            <a:normAutofit/>
          </a:bodyPr>
          <a:lstStyle/>
          <a:p>
            <a:pPr marL="0" indent="0">
              <a:buNone/>
            </a:pPr>
            <a:r>
              <a:rPr lang="el-GR" sz="2400" dirty="0" smtClean="0">
                <a:latin typeface="Segoe UI" panose="020B0502040204020203" pitchFamily="34" charset="0"/>
                <a:cs typeface="Segoe UI" panose="020B0502040204020203" pitchFamily="34" charset="0"/>
              </a:rPr>
              <a:t>Η </a:t>
            </a:r>
            <a:r>
              <a:rPr lang="el-GR" sz="2400" dirty="0">
                <a:latin typeface="Segoe UI" panose="020B0502040204020203" pitchFamily="34" charset="0"/>
                <a:cs typeface="Segoe UI" panose="020B0502040204020203" pitchFamily="34" charset="0"/>
              </a:rPr>
              <a:t>υπουργός Υγείας, Πρόνοιας και Αθλητισμού των Κάτω Χωρών, κ. </a:t>
            </a:r>
            <a:r>
              <a:rPr lang="el-GR" sz="2400" u="sng" dirty="0">
                <a:latin typeface="Segoe UI" panose="020B0502040204020203" pitchFamily="34" charset="0"/>
                <a:cs typeface="Segoe UI" panose="020B0502040204020203" pitchFamily="34" charset="0"/>
              </a:rPr>
              <a:t>Edith Schippers</a:t>
            </a:r>
            <a:r>
              <a:rPr lang="el-GR" sz="2400" dirty="0">
                <a:latin typeface="Segoe UI" panose="020B0502040204020203" pitchFamily="34" charset="0"/>
                <a:cs typeface="Segoe UI" panose="020B0502040204020203" pitchFamily="34" charset="0"/>
              </a:rPr>
              <a:t>, δήλωσε: </a:t>
            </a:r>
          </a:p>
          <a:p>
            <a:pPr marL="0" indent="0" algn="ctr">
              <a:buNone/>
            </a:pPr>
            <a:r>
              <a:rPr lang="el-GR" sz="2400" i="1" dirty="0">
                <a:latin typeface="Segoe UI" panose="020B0502040204020203" pitchFamily="34" charset="0"/>
                <a:cs typeface="Segoe UI" panose="020B0502040204020203" pitchFamily="34" charset="0"/>
              </a:rPr>
              <a:t>«Ο αθλητισμός προσφέρει μεγάλη διασκέδαση αλλά μόνον εάν το παιχνίδι παίζεται με δίκαιους όρους, όχι μόνο στο γήπεδο αλλά και στις αίθουσες συνεδριάσεων των αθλητικών οργανισμών και των αρμόδιων αρχών. Για αυτόν τον λόγο, η Ολλανδική Προεδρία έθεσε την ακεραιότητα, τη διαφάνεια και τη χρηστή διακυβέρνηση στον τομέα του αθλητισμού μεταξύ των προτεραιοτήτων της».</a:t>
            </a:r>
          </a:p>
          <a:p>
            <a:pPr marL="0" indent="0">
              <a:buNone/>
            </a:pPr>
            <a:endParaRPr lang="el-GR" i="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4159" y="3644349"/>
            <a:ext cx="4377458" cy="288572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4886" y="3644349"/>
            <a:ext cx="3165061" cy="2885728"/>
          </a:xfrm>
          <a:prstGeom prst="rect">
            <a:avLst/>
          </a:prstGeom>
        </p:spPr>
      </p:pic>
    </p:spTree>
    <p:extLst>
      <p:ext uri="{BB962C8B-B14F-4D97-AF65-F5344CB8AC3E}">
        <p14:creationId xmlns:p14="http://schemas.microsoft.com/office/powerpoint/2010/main" val="243158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62000"/>
          </a:xfrm>
        </p:spPr>
        <p:txBody>
          <a:bodyPr/>
          <a:lstStyle/>
          <a:p>
            <a:r>
              <a:rPr lang="el-GR" dirty="0" smtClean="0">
                <a:effectLst>
                  <a:outerShdw blurRad="38100" dist="38100" dir="2700000" algn="tl">
                    <a:srgbClr val="000000">
                      <a:alpha val="43137"/>
                    </a:srgbClr>
                  </a:outerShdw>
                </a:effectLst>
              </a:rPr>
              <a:t>Νοέμβριος 21-22, 2016</a:t>
            </a:r>
            <a:endParaRPr lang="el-GR"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71600" y="1654629"/>
            <a:ext cx="9601200" cy="4573893"/>
          </a:xfrm>
        </p:spPr>
        <p:txBody>
          <a:bodyPr>
            <a:normAutofit/>
          </a:bodyPr>
          <a:lstStyle/>
          <a:p>
            <a:pPr marL="0" indent="0">
              <a:buNone/>
            </a:pPr>
            <a:r>
              <a:rPr lang="el-GR" sz="2400" dirty="0">
                <a:latin typeface="Segoe UI" panose="020B0502040204020203" pitchFamily="34" charset="0"/>
                <a:cs typeface="Segoe UI" panose="020B0502040204020203" pitchFamily="34" charset="0"/>
              </a:rPr>
              <a:t>Το Συμβούλιο ενέκρινε συμπεράσματα σχετικά με την αθλητική διπλωματία, δηλαδή τη χρήση του αθλητισμού ως μέσου επιρροής στις διπλωματικές, </a:t>
            </a:r>
            <a:r>
              <a:rPr lang="el-GR" sz="2400" dirty="0" smtClean="0">
                <a:latin typeface="Segoe UI" panose="020B0502040204020203" pitchFamily="34" charset="0"/>
                <a:cs typeface="Segoe UI" panose="020B0502040204020203" pitchFamily="34" charset="0"/>
              </a:rPr>
              <a:t>διαπολιτισμικές</a:t>
            </a:r>
            <a:r>
              <a:rPr lang="el-GR" sz="2400" dirty="0">
                <a:latin typeface="Segoe UI" panose="020B0502040204020203" pitchFamily="34" charset="0"/>
                <a:cs typeface="Segoe UI" panose="020B0502040204020203" pitchFamily="34" charset="0"/>
              </a:rPr>
              <a:t>, κοινωνικές, οικονομικές και πολιτικές σχέσεις. </a:t>
            </a:r>
            <a:r>
              <a:rPr lang="el-GR" sz="2400" dirty="0" smtClean="0">
                <a:latin typeface="Segoe UI" panose="020B0502040204020203" pitchFamily="34" charset="0"/>
                <a:cs typeface="Segoe UI" panose="020B0502040204020203" pitchFamily="34" charset="0"/>
              </a:rPr>
              <a:t/>
            </a:r>
            <a:br>
              <a:rPr lang="el-GR" sz="2400" dirty="0" smtClean="0">
                <a:latin typeface="Segoe UI" panose="020B0502040204020203" pitchFamily="34" charset="0"/>
                <a:cs typeface="Segoe UI" panose="020B0502040204020203" pitchFamily="34" charset="0"/>
              </a:rPr>
            </a:br>
            <a:r>
              <a:rPr lang="el-GR" sz="2400" dirty="0" smtClean="0">
                <a:latin typeface="Segoe UI" panose="020B0502040204020203" pitchFamily="34" charset="0"/>
                <a:cs typeface="Segoe UI" panose="020B0502040204020203" pitchFamily="34" charset="0"/>
              </a:rPr>
              <a:t>Το </a:t>
            </a:r>
            <a:r>
              <a:rPr lang="el-GR" sz="2400" dirty="0">
                <a:latin typeface="Segoe UI" panose="020B0502040204020203" pitchFamily="34" charset="0"/>
                <a:cs typeface="Segoe UI" panose="020B0502040204020203" pitchFamily="34" charset="0"/>
              </a:rPr>
              <a:t>θέμα συζητήθηκε επίσης στη συνεδρίαση με εκπροσώπους του αθλητισμού.</a:t>
            </a:r>
          </a:p>
          <a:p>
            <a:pPr marL="0" indent="0">
              <a:buNone/>
            </a:pPr>
            <a:r>
              <a:rPr lang="el-GR" sz="2400" dirty="0">
                <a:latin typeface="Segoe UI" panose="020B0502040204020203" pitchFamily="34" charset="0"/>
                <a:cs typeface="Segoe UI" panose="020B0502040204020203" pitchFamily="34" charset="0"/>
              </a:rPr>
              <a:t>Στα συμπεράσματα, τα κράτη μέλη καλούνται να διερευνήσουν πώς μπορούν να εκμεταλλευτούν καλύτερα σε εθνικό επίπεδο τις δυνατότητες που προσφέρει ο αθλητισμός, ιδίως μέσω της εκπαίδευσης και της αξιοποίησης διάσημων αθλητών </a:t>
            </a:r>
            <a:r>
              <a:rPr lang="el-GR" sz="2400" dirty="0" smtClean="0">
                <a:latin typeface="Segoe UI" panose="020B0502040204020203" pitchFamily="34" charset="0"/>
                <a:cs typeface="Segoe UI" panose="020B0502040204020203" pitchFamily="34" charset="0"/>
              </a:rPr>
              <a:t>για </a:t>
            </a:r>
            <a:r>
              <a:rPr lang="el-GR" sz="2400" dirty="0">
                <a:latin typeface="Segoe UI" panose="020B0502040204020203" pitchFamily="34" charset="0"/>
                <a:cs typeface="Segoe UI" panose="020B0502040204020203" pitchFamily="34" charset="0"/>
              </a:rPr>
              <a:t>την προώθηση θετικών αθλητικών και ευρωπαϊκών </a:t>
            </a:r>
            <a:r>
              <a:rPr lang="el-GR" sz="2400" dirty="0" smtClean="0">
                <a:latin typeface="Segoe UI" panose="020B0502040204020203" pitchFamily="34" charset="0"/>
                <a:cs typeface="Segoe UI" panose="020B0502040204020203" pitchFamily="34" charset="0"/>
              </a:rPr>
              <a:t>αξιών</a:t>
            </a:r>
            <a:r>
              <a:rPr lang="en-US" sz="2400" dirty="0" smtClean="0">
                <a:latin typeface="Segoe UI" panose="020B0502040204020203" pitchFamily="34" charset="0"/>
                <a:cs typeface="Segoe UI" panose="020B0502040204020203" pitchFamily="34" charset="0"/>
              </a:rPr>
              <a:t>.</a:t>
            </a:r>
            <a:endParaRPr lang="el-GR" sz="2400" dirty="0">
              <a:latin typeface="Segoe UI" panose="020B0502040204020203" pitchFamily="34" charset="0"/>
              <a:cs typeface="Segoe UI" panose="020B0502040204020203" pitchFamily="34" charset="0"/>
            </a:endParaRPr>
          </a:p>
          <a:p>
            <a:pPr marL="0" indent="0">
              <a:buNone/>
            </a:pPr>
            <a:endParaRPr lang="el-GR" dirty="0"/>
          </a:p>
        </p:txBody>
      </p:sp>
    </p:spTree>
    <p:extLst>
      <p:ext uri="{BB962C8B-B14F-4D97-AF65-F5344CB8AC3E}">
        <p14:creationId xmlns:p14="http://schemas.microsoft.com/office/powerpoint/2010/main" val="128349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8360229" cy="1240971"/>
          </a:xfrm>
        </p:spPr>
        <p:txBody>
          <a:bodyPr>
            <a:normAutofit/>
          </a:bodyPr>
          <a:lstStyle/>
          <a:p>
            <a:r>
              <a:rPr lang="el-GR" sz="3600" i="1" dirty="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Συνεδριάσεις στις οποίες δεν </a:t>
            </a:r>
            <a:r>
              <a:rPr lang="el-GR" sz="36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έ</a:t>
            </a:r>
            <a:r>
              <a:rPr lang="el-GR" sz="3600" i="1" dirty="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γινε αναφορά σε θέματα αθλητισμού</a:t>
            </a:r>
            <a:endParaRPr lang="el-GR" sz="3600" i="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1371600" y="2002970"/>
            <a:ext cx="9601200" cy="4411081"/>
          </a:xfrm>
        </p:spPr>
        <p:txBody>
          <a:bodyPr>
            <a:normAutofit/>
          </a:bodyPr>
          <a:lstStyle/>
          <a:p>
            <a:pPr>
              <a:buFont typeface="Wingdings" panose="05000000000000000000" pitchFamily="2" charset="2"/>
              <a:buChar char="Ø"/>
            </a:pPr>
            <a:r>
              <a:rPr lang="el-GR" dirty="0" smtClean="0">
                <a:latin typeface="Segoe UI" panose="020B0502040204020203" pitchFamily="34" charset="0"/>
                <a:cs typeface="Segoe UI" panose="020B0502040204020203" pitchFamily="34" charset="0"/>
              </a:rPr>
              <a:t>24/2/2014</a:t>
            </a:r>
          </a:p>
          <a:p>
            <a:pPr>
              <a:buFont typeface="Wingdings" panose="05000000000000000000" pitchFamily="2" charset="2"/>
              <a:buChar char="Ø"/>
            </a:pPr>
            <a:r>
              <a:rPr lang="el-GR" dirty="0" smtClean="0">
                <a:latin typeface="Segoe UI" panose="020B0502040204020203" pitchFamily="34" charset="0"/>
                <a:cs typeface="Segoe UI" panose="020B0502040204020203" pitchFamily="34" charset="0"/>
              </a:rPr>
              <a:t>12/12/2014</a:t>
            </a:r>
            <a:endParaRPr lang="el-GR" dirty="0">
              <a:latin typeface="Segoe UI" panose="020B0502040204020203" pitchFamily="34" charset="0"/>
              <a:cs typeface="Segoe UI" panose="020B0502040204020203" pitchFamily="34" charset="0"/>
            </a:endParaRPr>
          </a:p>
          <a:p>
            <a:pPr>
              <a:buFont typeface="Wingdings" panose="05000000000000000000" pitchFamily="2" charset="2"/>
              <a:buChar char="Ø"/>
            </a:pPr>
            <a:r>
              <a:rPr lang="el-GR" dirty="0" smtClean="0">
                <a:latin typeface="Segoe UI" panose="020B0502040204020203" pitchFamily="34" charset="0"/>
                <a:cs typeface="Segoe UI" panose="020B0502040204020203" pitchFamily="34" charset="0"/>
              </a:rPr>
              <a:t>24/2/2016</a:t>
            </a:r>
          </a:p>
          <a:p>
            <a:pPr marL="0" indent="0">
              <a:buNone/>
            </a:pPr>
            <a:endParaRPr lang="el-GR" dirty="0">
              <a:latin typeface="Segoe UI" panose="020B0502040204020203" pitchFamily="34" charset="0"/>
              <a:cs typeface="Segoe UI" panose="020B0502040204020203" pitchFamily="34" charset="0"/>
            </a:endParaRPr>
          </a:p>
          <a:p>
            <a:pPr marL="0" indent="0">
              <a:buNone/>
            </a:pPr>
            <a:r>
              <a:rPr lang="el-GR" sz="3600" i="1" dirty="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Προσεχής Συνεδρίαση</a:t>
            </a:r>
          </a:p>
          <a:p>
            <a:pPr>
              <a:buFont typeface="Wingdings" panose="05000000000000000000" pitchFamily="2" charset="2"/>
              <a:buChar char="Ø"/>
            </a:pPr>
            <a:r>
              <a:rPr lang="el-GR" dirty="0" smtClean="0">
                <a:latin typeface="Segoe UI" panose="020B0502040204020203" pitchFamily="34" charset="0"/>
                <a:cs typeface="Segoe UI" panose="020B0502040204020203" pitchFamily="34" charset="0"/>
              </a:rPr>
              <a:t>22-23/5/2017</a:t>
            </a:r>
          </a:p>
          <a:p>
            <a:pPr marL="0" indent="0">
              <a:buNone/>
            </a:pPr>
            <a:r>
              <a:rPr lang="el-GR" sz="2200" i="1" dirty="0">
                <a:latin typeface="Segoe UI" panose="020B0502040204020203" pitchFamily="34" charset="0"/>
                <a:cs typeface="Segoe UI" panose="020B0502040204020203" pitchFamily="34" charset="0"/>
              </a:rPr>
              <a:t>Οι Υπουργοί Αθλητισμού θα συζητήσουν την αθλητική διπλωματία, με στόχο την ευαισθητοποίηση σχετικά με το ρόλο που μπορεί να διαδραματίσει στην κοινωνία</a:t>
            </a:r>
            <a:r>
              <a:rPr lang="el-GR" sz="2200" i="1" dirty="0" smtClean="0">
                <a:latin typeface="Segoe UI" panose="020B0502040204020203" pitchFamily="34" charset="0"/>
                <a:cs typeface="Segoe UI" panose="020B0502040204020203" pitchFamily="34" charset="0"/>
              </a:rPr>
              <a:t>. (Σλοβακική Προεδρία)</a:t>
            </a:r>
          </a:p>
          <a:p>
            <a:pPr marL="0" indent="0">
              <a:buNone/>
            </a:pPr>
            <a:endParaRPr lang="el-GR" dirty="0"/>
          </a:p>
        </p:txBody>
      </p:sp>
    </p:spTree>
    <p:extLst>
      <p:ext uri="{BB962C8B-B14F-4D97-AF65-F5344CB8AC3E}">
        <p14:creationId xmlns:p14="http://schemas.microsoft.com/office/powerpoint/2010/main" val="407332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72548"/>
            <a:ext cx="9601200" cy="771939"/>
          </a:xfrm>
        </p:spPr>
        <p:txBody>
          <a:bodyPr/>
          <a:lstStyle/>
          <a:p>
            <a:pPr algn="ctr"/>
            <a:r>
              <a:rPr lang="el-GR" dirty="0" smtClean="0">
                <a:effectLst>
                  <a:outerShdw blurRad="38100" dist="38100" dir="2700000" algn="tl">
                    <a:srgbClr val="000000">
                      <a:alpha val="43137"/>
                    </a:srgbClr>
                  </a:outerShdw>
                </a:effectLst>
              </a:rPr>
              <a:t>Πηγές</a:t>
            </a:r>
            <a:endParaRPr lang="el-GR"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71600" y="1749286"/>
            <a:ext cx="9601200" cy="5208104"/>
          </a:xfrm>
        </p:spPr>
        <p:txBody>
          <a:bodyPr/>
          <a:lstStyle/>
          <a:p>
            <a:pPr marL="0" indent="0">
              <a:buNone/>
            </a:pPr>
            <a:r>
              <a:rPr lang="el-GR" dirty="0" smtClean="0"/>
              <a:t>«Το </a:t>
            </a:r>
            <a:r>
              <a:rPr lang="el-GR" dirty="0"/>
              <a:t>Συμβούλιο συζητά εκπαιδευτικά θέματα: επένδυση στις </a:t>
            </a:r>
            <a:r>
              <a:rPr lang="el-GR" dirty="0" smtClean="0"/>
              <a:t>δεξιότητες», </a:t>
            </a:r>
            <a:r>
              <a:rPr lang="en-US" dirty="0" smtClean="0">
                <a:hlinkClick r:id="rId2"/>
              </a:rPr>
              <a:t>http://www.consilium.europa.eu/el/meetings/eycs/2014/02/24/</a:t>
            </a:r>
            <a:r>
              <a:rPr lang="el-GR" dirty="0" smtClean="0"/>
              <a:t> (Ημερ.Αναθεώρησης</a:t>
            </a:r>
            <a:r>
              <a:rPr lang="el-GR" dirty="0"/>
              <a:t>: 06/11/2014)</a:t>
            </a:r>
            <a:endParaRPr lang="el-GR" dirty="0" smtClean="0"/>
          </a:p>
          <a:p>
            <a:pPr marL="0" indent="0">
              <a:buNone/>
            </a:pPr>
            <a:r>
              <a:rPr lang="el-GR" dirty="0"/>
              <a:t>«Το Συμβούλιο συζητεί την "κληρονομιά" των μεγάλων αθλητικών </a:t>
            </a:r>
            <a:r>
              <a:rPr lang="el-GR" dirty="0" smtClean="0"/>
              <a:t>διοργανώσεων», </a:t>
            </a:r>
            <a:r>
              <a:rPr lang="en-US" dirty="0" smtClean="0">
                <a:hlinkClick r:id="rId3"/>
              </a:rPr>
              <a:t>http://www.consilium.europa.eu/el/meetings/eycs/2014/05/20-21/</a:t>
            </a:r>
            <a:r>
              <a:rPr lang="el-GR" dirty="0" smtClean="0"/>
              <a:t> </a:t>
            </a:r>
            <a:r>
              <a:rPr lang="el-GR" dirty="0"/>
              <a:t>(Ημερ.Αναθεώρησης</a:t>
            </a:r>
            <a:r>
              <a:rPr lang="el-GR" dirty="0" smtClean="0"/>
              <a:t>: 05/11/2014)</a:t>
            </a:r>
          </a:p>
          <a:p>
            <a:pPr marL="0" indent="0">
              <a:buNone/>
            </a:pPr>
            <a:r>
              <a:rPr lang="el-GR" dirty="0"/>
              <a:t>«Το Συμβούλιο εξετάζει την ευρωπαϊκή οπτικοακουστική πολιτική στην ψηφιακή </a:t>
            </a:r>
            <a:r>
              <a:rPr lang="el-GR" dirty="0" smtClean="0"/>
              <a:t>εποχή», </a:t>
            </a:r>
            <a:r>
              <a:rPr lang="en-US" dirty="0" smtClean="0">
                <a:hlinkClick r:id="rId4"/>
              </a:rPr>
              <a:t>http://www.consilium.europa.eu/el/meetings/eycs/2014/11/25/</a:t>
            </a:r>
            <a:r>
              <a:rPr lang="el-GR" dirty="0" smtClean="0"/>
              <a:t> (Ημ.Αναθεώρησης: </a:t>
            </a:r>
            <a:r>
              <a:rPr lang="el-GR" dirty="0"/>
              <a:t>22/10/2014)</a:t>
            </a:r>
            <a:endParaRPr lang="el-GR" dirty="0" smtClean="0"/>
          </a:p>
          <a:p>
            <a:pPr marL="0" indent="0">
              <a:buNone/>
            </a:pPr>
            <a:r>
              <a:rPr lang="el-GR" dirty="0"/>
              <a:t>«Η προώθηση της επιχειρηματικότητας μέσω της εκπαίδευσης και της κατάρτισης στο επίκεντρο των συζητήσεων του </a:t>
            </a:r>
            <a:r>
              <a:rPr lang="el-GR" dirty="0" smtClean="0"/>
              <a:t>Συμβουλίου», </a:t>
            </a:r>
            <a:r>
              <a:rPr lang="en-US" dirty="0" smtClean="0">
                <a:hlinkClick r:id="rId5"/>
              </a:rPr>
              <a:t>http://www.consilium.europa.eu/el/meetings/eycs/2014/12/12/</a:t>
            </a:r>
            <a:r>
              <a:rPr lang="el-GR" dirty="0" smtClean="0"/>
              <a:t> (Ημερ.Αναθεώρησης : 23/10/2014)</a:t>
            </a:r>
          </a:p>
          <a:p>
            <a:pPr marL="0" indent="0">
              <a:buNone/>
            </a:pPr>
            <a:endParaRPr lang="el-GR" dirty="0" smtClean="0"/>
          </a:p>
          <a:p>
            <a:pPr marL="0" indent="0">
              <a:buNone/>
            </a:pPr>
            <a:endParaRPr lang="el-GR" dirty="0"/>
          </a:p>
        </p:txBody>
      </p:sp>
    </p:spTree>
    <p:extLst>
      <p:ext uri="{BB962C8B-B14F-4D97-AF65-F5344CB8AC3E}">
        <p14:creationId xmlns:p14="http://schemas.microsoft.com/office/powerpoint/2010/main" val="315364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027583"/>
            <a:ext cx="9601200" cy="2001078"/>
          </a:xfrm>
        </p:spPr>
        <p:txBody>
          <a:bodyPr>
            <a:normAutofit/>
          </a:bodyPr>
          <a:lstStyle/>
          <a:p>
            <a:pPr algn="ctr"/>
            <a:r>
              <a:rPr lang="el-GR" sz="6000" dirty="0" smtClean="0">
                <a:effectLst>
                  <a:outerShdw blurRad="38100" dist="38100" dir="2700000" algn="tl">
                    <a:srgbClr val="000000">
                      <a:alpha val="43137"/>
                    </a:srgbClr>
                  </a:outerShdw>
                </a:effectLst>
              </a:rPr>
              <a:t>Σας ευχαριστώ για την προσοχή σας</a:t>
            </a:r>
            <a:endParaRPr lang="el-GR"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81660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182757"/>
          </a:xfrm>
        </p:spPr>
        <p:txBody>
          <a:bodyPr>
            <a:normAutofit/>
          </a:bodyPr>
          <a:lstStyle/>
          <a:p>
            <a:r>
              <a:rPr lang="el-GR" sz="3600" dirty="0" smtClean="0">
                <a:latin typeface="Segoe UI" panose="020B0502040204020203" pitchFamily="34" charset="0"/>
                <a:cs typeface="Segoe UI" panose="020B0502040204020203" pitchFamily="34" charset="0"/>
              </a:rPr>
              <a:t>Πώς λειτουργεί το Συμβούλιο Παιδείας, Νεολαίας, Πολιτισμού και Αθλητισμού.</a:t>
            </a:r>
            <a:endParaRPr lang="el-GR" sz="3600"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1371600" y="1868557"/>
            <a:ext cx="9601200" cy="4227443"/>
          </a:xfrm>
        </p:spPr>
        <p:txBody>
          <a:bodyPr>
            <a:noAutofit/>
          </a:bodyPr>
          <a:lstStyle/>
          <a:p>
            <a:pPr marL="0" indent="0">
              <a:buNone/>
            </a:pPr>
            <a:r>
              <a:rPr lang="el-GR" sz="2200" dirty="0" smtClean="0">
                <a:latin typeface="Segoe UI" panose="020B0502040204020203" pitchFamily="34" charset="0"/>
                <a:cs typeface="Segoe UI" panose="020B0502040204020203" pitchFamily="34" charset="0"/>
              </a:rPr>
              <a:t>Το </a:t>
            </a:r>
            <a:r>
              <a:rPr lang="el-GR" sz="2200" dirty="0">
                <a:latin typeface="Segoe UI" panose="020B0502040204020203" pitchFamily="34" charset="0"/>
                <a:cs typeface="Segoe UI" panose="020B0502040204020203" pitchFamily="34" charset="0"/>
              </a:rPr>
              <a:t>Συμβούλιο Παιδείας, Νεολαίας, Πολιτισμού και Αθλητισμού </a:t>
            </a:r>
            <a:r>
              <a:rPr lang="el-GR" sz="2200" dirty="0" smtClean="0">
                <a:latin typeface="Segoe UI" panose="020B0502040204020203" pitchFamily="34" charset="0"/>
                <a:cs typeface="Segoe UI" panose="020B0502040204020203" pitchFamily="34" charset="0"/>
              </a:rPr>
              <a:t>απαρτίζεται από τους υπουργούς </a:t>
            </a:r>
            <a:r>
              <a:rPr lang="el-GR" sz="2200" dirty="0">
                <a:latin typeface="Segoe UI" panose="020B0502040204020203" pitchFamily="34" charset="0"/>
                <a:cs typeface="Segoe UI" panose="020B0502040204020203" pitchFamily="34" charset="0"/>
              </a:rPr>
              <a:t>όλων των </a:t>
            </a:r>
            <a:r>
              <a:rPr lang="el-GR" sz="2200" dirty="0" smtClean="0">
                <a:latin typeface="Segoe UI" panose="020B0502040204020203" pitchFamily="34" charset="0"/>
                <a:cs typeface="Segoe UI" panose="020B0502040204020203" pitchFamily="34" charset="0"/>
              </a:rPr>
              <a:t>κρατών-μελών </a:t>
            </a:r>
            <a:r>
              <a:rPr lang="el-GR" sz="2200" dirty="0">
                <a:latin typeface="Segoe UI" panose="020B0502040204020203" pitchFamily="34" charset="0"/>
                <a:cs typeface="Segoe UI" panose="020B0502040204020203" pitchFamily="34" charset="0"/>
              </a:rPr>
              <a:t>της ΕΕ, οι οποίοι είναι αρμόδιοι για την παιδεία, τον πολιτισμό, τη νεολαία, τα μέσα ενημέρωσης, την επικοινωνία και τον αθλητισμό. Η ακριβής σύνθεση του Συμβουλίου εξαρτάται από τα θέματα που πρόκειται να συζητηθούν σε κάθε </a:t>
            </a:r>
            <a:r>
              <a:rPr lang="el-GR" sz="2200" dirty="0" smtClean="0">
                <a:latin typeface="Segoe UI" panose="020B0502040204020203" pitchFamily="34" charset="0"/>
                <a:cs typeface="Segoe UI" panose="020B0502040204020203" pitchFamily="34" charset="0"/>
              </a:rPr>
              <a:t>σύνοδο.</a:t>
            </a:r>
          </a:p>
          <a:p>
            <a:pPr marL="0" indent="0">
              <a:buNone/>
            </a:pPr>
            <a:r>
              <a:rPr lang="el-GR" sz="2200" dirty="0" smtClean="0">
                <a:latin typeface="Segoe UI" panose="020B0502040204020203" pitchFamily="34" charset="0"/>
                <a:cs typeface="Segoe UI" panose="020B0502040204020203" pitchFamily="34" charset="0"/>
              </a:rPr>
              <a:t>Στις </a:t>
            </a:r>
            <a:r>
              <a:rPr lang="el-GR" sz="2200" dirty="0">
                <a:latin typeface="Segoe UI" panose="020B0502040204020203" pitchFamily="34" charset="0"/>
                <a:cs typeface="Segoe UI" panose="020B0502040204020203" pitchFamily="34" charset="0"/>
              </a:rPr>
              <a:t>συνόδους του Συμβουλίου παρευρίσκεται επίσης αντιπρόσωπος της Ευρωπαϊκής </a:t>
            </a:r>
            <a:r>
              <a:rPr lang="el-GR" sz="2200" dirty="0" smtClean="0">
                <a:latin typeface="Segoe UI" panose="020B0502040204020203" pitchFamily="34" charset="0"/>
                <a:cs typeface="Segoe UI" panose="020B0502040204020203" pitchFamily="34" charset="0"/>
              </a:rPr>
              <a:t>Επιτροπής </a:t>
            </a:r>
            <a:r>
              <a:rPr lang="el-GR" sz="2200" dirty="0">
                <a:latin typeface="Segoe UI" panose="020B0502040204020203" pitchFamily="34" charset="0"/>
                <a:cs typeface="Segoe UI" panose="020B0502040204020203" pitchFamily="34" charset="0"/>
              </a:rPr>
              <a:t>συνήθως ο Επίτροπος για την εκπαίδευση, τον πολιτισμό, την πολυγλωσσία και τη νεολαία.</a:t>
            </a:r>
          </a:p>
          <a:p>
            <a:pPr marL="0" indent="0">
              <a:buNone/>
            </a:pPr>
            <a:r>
              <a:rPr lang="el-GR" sz="2200" dirty="0" smtClean="0">
                <a:latin typeface="Segoe UI" panose="020B0502040204020203" pitchFamily="34" charset="0"/>
                <a:cs typeface="Segoe UI" panose="020B0502040204020203" pitchFamily="34" charset="0"/>
              </a:rPr>
              <a:t>Το Συμβούλιο </a:t>
            </a:r>
            <a:r>
              <a:rPr lang="el-GR" sz="2200" dirty="0">
                <a:latin typeface="Segoe UI" panose="020B0502040204020203" pitchFamily="34" charset="0"/>
                <a:cs typeface="Segoe UI" panose="020B0502040204020203" pitchFamily="34" charset="0"/>
              </a:rPr>
              <a:t>συνέρχεται τρεις ή τέσσερις φορές το χρόνο, εκ των οποίων δύο υπό πλήρη σύνθεση. </a:t>
            </a:r>
            <a:endParaRPr lang="el-GR" sz="2200" dirty="0" smtClean="0">
              <a:latin typeface="Segoe UI" panose="020B0502040204020203" pitchFamily="34" charset="0"/>
              <a:cs typeface="Segoe UI" panose="020B0502040204020203" pitchFamily="34" charset="0"/>
            </a:endParaRPr>
          </a:p>
          <a:p>
            <a:pPr marL="0" indent="0">
              <a:buNone/>
            </a:pPr>
            <a:r>
              <a:rPr lang="el-GR" sz="2200" dirty="0" smtClean="0">
                <a:latin typeface="Segoe UI" panose="020B0502040204020203" pitchFamily="34" charset="0"/>
                <a:cs typeface="Segoe UI" panose="020B0502040204020203" pitchFamily="34" charset="0"/>
              </a:rPr>
              <a:t>{Κώστας Γαβρόγλου και Αριστείδης Μπαλτάς.}</a:t>
            </a:r>
            <a:endParaRPr lang="el-GR" sz="2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594171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841514"/>
            <a:ext cx="9601200" cy="4989444"/>
          </a:xfrm>
        </p:spPr>
        <p:txBody>
          <a:bodyPr>
            <a:normAutofit/>
          </a:bodyPr>
          <a:lstStyle/>
          <a:p>
            <a:pPr marL="0" indent="0">
              <a:buNone/>
            </a:pPr>
            <a:r>
              <a:rPr lang="el-GR" sz="2500" u="sng" dirty="0" smtClean="0">
                <a:latin typeface="Segoe UI" panose="020B0502040204020203" pitchFamily="34" charset="0"/>
                <a:cs typeface="Segoe UI" panose="020B0502040204020203" pitchFamily="34" charset="0"/>
              </a:rPr>
              <a:t>Κύριοι Στόχοι:</a:t>
            </a:r>
          </a:p>
          <a:p>
            <a:pPr>
              <a:buFont typeface="Wingdings" panose="05000000000000000000" pitchFamily="2" charset="2"/>
              <a:buChar char="Ø"/>
            </a:pPr>
            <a:r>
              <a:rPr lang="el-GR" sz="2500" dirty="0">
                <a:latin typeface="Segoe UI" panose="020B0502040204020203" pitchFamily="34" charset="0"/>
                <a:cs typeface="Segoe UI" panose="020B0502040204020203" pitchFamily="34" charset="0"/>
              </a:rPr>
              <a:t>Καταπολέμηση του ρατσισμού και της βίας σε αθλητικές </a:t>
            </a:r>
            <a:r>
              <a:rPr lang="el-GR" sz="2500" dirty="0" smtClean="0">
                <a:latin typeface="Segoe UI" panose="020B0502040204020203" pitchFamily="34" charset="0"/>
                <a:cs typeface="Segoe UI" panose="020B0502040204020203" pitchFamily="34" charset="0"/>
              </a:rPr>
              <a:t>εκδηλώσεις</a:t>
            </a:r>
          </a:p>
          <a:p>
            <a:pPr>
              <a:buFont typeface="Wingdings" panose="05000000000000000000" pitchFamily="2" charset="2"/>
              <a:buChar char="Ø"/>
            </a:pPr>
            <a:r>
              <a:rPr lang="el-GR" sz="2500" dirty="0">
                <a:latin typeface="Segoe UI" panose="020B0502040204020203" pitchFamily="34" charset="0"/>
                <a:cs typeface="Segoe UI" panose="020B0502040204020203" pitchFamily="34" charset="0"/>
              </a:rPr>
              <a:t>Χρηστή διακυβέρνηση στον </a:t>
            </a:r>
            <a:r>
              <a:rPr lang="el-GR" sz="2500" dirty="0" smtClean="0">
                <a:latin typeface="Segoe UI" panose="020B0502040204020203" pitchFamily="34" charset="0"/>
                <a:cs typeface="Segoe UI" panose="020B0502040204020203" pitchFamily="34" charset="0"/>
              </a:rPr>
              <a:t>αθλητισμό</a:t>
            </a:r>
          </a:p>
          <a:p>
            <a:pPr>
              <a:buFont typeface="Wingdings" panose="05000000000000000000" pitchFamily="2" charset="2"/>
              <a:buChar char="Ø"/>
            </a:pPr>
            <a:r>
              <a:rPr lang="el-GR" sz="2500" dirty="0">
                <a:latin typeface="Segoe UI" panose="020B0502040204020203" pitchFamily="34" charset="0"/>
                <a:cs typeface="Segoe UI" panose="020B0502040204020203" pitchFamily="34" charset="0"/>
              </a:rPr>
              <a:t>Καταπολέμηση του </a:t>
            </a:r>
            <a:r>
              <a:rPr lang="el-GR" sz="2500" dirty="0" smtClean="0">
                <a:latin typeface="Segoe UI" panose="020B0502040204020203" pitchFamily="34" charset="0"/>
                <a:cs typeface="Segoe UI" panose="020B0502040204020203" pitchFamily="34" charset="0"/>
              </a:rPr>
              <a:t>ντόπινγκ</a:t>
            </a:r>
          </a:p>
          <a:p>
            <a:pPr marL="0" indent="0">
              <a:buNone/>
            </a:pPr>
            <a:endParaRPr lang="el-GR" sz="2500" dirty="0">
              <a:latin typeface="Segoe UI" panose="020B0502040204020203" pitchFamily="34" charset="0"/>
              <a:cs typeface="Segoe UI" panose="020B0502040204020203" pitchFamily="34" charset="0"/>
            </a:endParaRPr>
          </a:p>
          <a:p>
            <a:pPr marL="0" indent="0">
              <a:buNone/>
            </a:pPr>
            <a:r>
              <a:rPr lang="el-GR" sz="2500" u="sng" dirty="0" smtClean="0">
                <a:latin typeface="Segoe UI" panose="020B0502040204020203" pitchFamily="34" charset="0"/>
                <a:cs typeface="Segoe UI" panose="020B0502040204020203" pitchFamily="34" charset="0"/>
              </a:rPr>
              <a:t>Άλλοι στόχοι:</a:t>
            </a:r>
            <a:endParaRPr lang="el-GR" sz="2500" u="sng" dirty="0">
              <a:latin typeface="Segoe UI" panose="020B0502040204020203" pitchFamily="34" charset="0"/>
              <a:cs typeface="Segoe UI" panose="020B0502040204020203" pitchFamily="34" charset="0"/>
            </a:endParaRPr>
          </a:p>
          <a:p>
            <a:pPr>
              <a:buFont typeface="Wingdings" panose="05000000000000000000" pitchFamily="2" charset="2"/>
              <a:buChar char="Ø"/>
            </a:pPr>
            <a:r>
              <a:rPr lang="el-GR" sz="2500" dirty="0" smtClean="0">
                <a:latin typeface="Segoe UI" panose="020B0502040204020203" pitchFamily="34" charset="0"/>
                <a:cs typeface="Segoe UI" panose="020B0502040204020203" pitchFamily="34" charset="0"/>
              </a:rPr>
              <a:t>Η προώθηση ομαδικού πνεύματος , αλληλεγγύης </a:t>
            </a:r>
            <a:r>
              <a:rPr lang="el-GR" sz="2500" dirty="0">
                <a:latin typeface="Segoe UI" panose="020B0502040204020203" pitchFamily="34" charset="0"/>
                <a:cs typeface="Segoe UI" panose="020B0502040204020203" pitchFamily="34" charset="0"/>
              </a:rPr>
              <a:t>και ευγενής </a:t>
            </a:r>
            <a:r>
              <a:rPr lang="el-GR" sz="2500" dirty="0" smtClean="0">
                <a:latin typeface="Segoe UI" panose="020B0502040204020203" pitchFamily="34" charset="0"/>
                <a:cs typeface="Segoe UI" panose="020B0502040204020203" pitchFamily="34" charset="0"/>
              </a:rPr>
              <a:t>άμιλλας</a:t>
            </a:r>
            <a:endParaRPr lang="el-GR" sz="2500" dirty="0">
              <a:latin typeface="Segoe UI" panose="020B0502040204020203" pitchFamily="34" charset="0"/>
              <a:cs typeface="Segoe UI" panose="020B0502040204020203" pitchFamily="34" charset="0"/>
            </a:endParaRPr>
          </a:p>
          <a:p>
            <a:pPr>
              <a:buFont typeface="Wingdings" panose="05000000000000000000" pitchFamily="2" charset="2"/>
              <a:buChar char="Ø"/>
            </a:pPr>
            <a:r>
              <a:rPr lang="el-GR" sz="2500" dirty="0" smtClean="0">
                <a:latin typeface="Segoe UI" panose="020B0502040204020203" pitchFamily="34" charset="0"/>
                <a:cs typeface="Segoe UI" panose="020B0502040204020203" pitchFamily="34" charset="0"/>
              </a:rPr>
              <a:t>Η προώθηση της σωματικής άσκησης </a:t>
            </a:r>
            <a:r>
              <a:rPr lang="el-GR" sz="2500" dirty="0">
                <a:latin typeface="Segoe UI" panose="020B0502040204020203" pitchFamily="34" charset="0"/>
                <a:cs typeface="Segoe UI" panose="020B0502040204020203" pitchFamily="34" charset="0"/>
              </a:rPr>
              <a:t>για καλύτερη υγεία</a:t>
            </a:r>
          </a:p>
          <a:p>
            <a:pPr marL="0" indent="0">
              <a:buNone/>
            </a:pPr>
            <a:endParaRPr lang="el-GR" sz="2500" dirty="0" smtClean="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1313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lean sport - safe sport!">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295400" y="635691"/>
            <a:ext cx="9601200" cy="5586619"/>
          </a:xfrm>
        </p:spPr>
      </p:pic>
    </p:spTree>
    <p:extLst>
      <p:ext uri="{BB962C8B-B14F-4D97-AF65-F5344CB8AC3E}">
        <p14:creationId xmlns:p14="http://schemas.microsoft.com/office/powerpoint/2010/main" val="306779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61392"/>
            <a:ext cx="9601200" cy="914400"/>
          </a:xfrm>
        </p:spPr>
        <p:txBody>
          <a:bodyPr>
            <a:normAutofit fontScale="90000"/>
          </a:bodyPr>
          <a:lstStyle/>
          <a:p>
            <a:r>
              <a:rPr lang="el-GR" dirty="0" smtClean="0">
                <a:effectLst>
                  <a:outerShdw blurRad="38100" dist="38100" dir="2700000" algn="tl">
                    <a:srgbClr val="000000">
                      <a:alpha val="43137"/>
                    </a:srgbClr>
                  </a:outerShdw>
                </a:effectLst>
              </a:rPr>
              <a:t>Μάιος 18-19, </a:t>
            </a:r>
            <a:r>
              <a:rPr lang="el-GR" dirty="0">
                <a:effectLst>
                  <a:outerShdw blurRad="38100" dist="38100" dir="2700000" algn="tl">
                    <a:srgbClr val="000000">
                      <a:alpha val="43137"/>
                    </a:srgbClr>
                  </a:outerShdw>
                </a:effectLst>
              </a:rPr>
              <a:t>2015</a:t>
            </a:r>
            <a:r>
              <a:rPr lang="el-GR" dirty="0"/>
              <a:t/>
            </a:r>
            <a:br>
              <a:rPr lang="el-GR" dirty="0"/>
            </a:br>
            <a:endParaRPr lang="el-GR" sz="2400" dirty="0"/>
          </a:p>
        </p:txBody>
      </p:sp>
      <p:sp>
        <p:nvSpPr>
          <p:cNvPr id="3" name="Content Placeholder 2"/>
          <p:cNvSpPr>
            <a:spLocks noGrp="1"/>
          </p:cNvSpPr>
          <p:nvPr>
            <p:ph idx="1"/>
          </p:nvPr>
        </p:nvSpPr>
        <p:spPr>
          <a:xfrm>
            <a:off x="1371600" y="1775792"/>
            <a:ext cx="9601200" cy="4121426"/>
          </a:xfrm>
        </p:spPr>
        <p:txBody>
          <a:bodyPr>
            <a:noAutofit/>
          </a:bodyPr>
          <a:lstStyle/>
          <a:p>
            <a:pPr marL="0" indent="0">
              <a:buNone/>
            </a:pPr>
            <a:r>
              <a:rPr lang="el-GR" sz="2500" dirty="0" smtClean="0">
                <a:latin typeface="Segoe UI" panose="020B0502040204020203" pitchFamily="34" charset="0"/>
                <a:cs typeface="Segoe UI" panose="020B0502040204020203" pitchFamily="34" charset="0"/>
              </a:rPr>
              <a:t>Το </a:t>
            </a:r>
            <a:r>
              <a:rPr lang="el-GR" sz="2500" dirty="0">
                <a:latin typeface="Segoe UI" panose="020B0502040204020203" pitchFamily="34" charset="0"/>
                <a:cs typeface="Segoe UI" panose="020B0502040204020203" pitchFamily="34" charset="0"/>
              </a:rPr>
              <a:t>Συμβούλιο εξέδωσε συμπεράσματα σχετικά με τον ρόλο του μαζικού ερασιτεχνικού αθλητισμού στην ανάπτυξη </a:t>
            </a:r>
            <a:r>
              <a:rPr lang="el-GR" sz="2500" dirty="0" smtClean="0">
                <a:latin typeface="Segoe UI" panose="020B0502040204020203" pitchFamily="34" charset="0"/>
                <a:cs typeface="Segoe UI" panose="020B0502040204020203" pitchFamily="34" charset="0"/>
              </a:rPr>
              <a:t>δεξιοτήτων (ιδίως </a:t>
            </a:r>
            <a:r>
              <a:rPr lang="el-GR" sz="2500" dirty="0">
                <a:latin typeface="Segoe UI" panose="020B0502040204020203" pitchFamily="34" charset="0"/>
                <a:cs typeface="Segoe UI" panose="020B0502040204020203" pitchFamily="34" charset="0"/>
              </a:rPr>
              <a:t>μεταξύ των </a:t>
            </a:r>
            <a:r>
              <a:rPr lang="el-GR" sz="2500" dirty="0" smtClean="0">
                <a:latin typeface="Segoe UI" panose="020B0502040204020203" pitchFamily="34" charset="0"/>
                <a:cs typeface="Segoe UI" panose="020B0502040204020203" pitchFamily="34" charset="0"/>
              </a:rPr>
              <a:t>νέων). </a:t>
            </a:r>
            <a:r>
              <a:rPr lang="el-GR" sz="2500" dirty="0">
                <a:latin typeface="Segoe UI" panose="020B0502040204020203" pitchFamily="34" charset="0"/>
                <a:cs typeface="Segoe UI" panose="020B0502040204020203" pitchFamily="34" charset="0"/>
              </a:rPr>
              <a:t/>
            </a:r>
            <a:br>
              <a:rPr lang="el-GR" sz="2500" dirty="0">
                <a:latin typeface="Segoe UI" panose="020B0502040204020203" pitchFamily="34" charset="0"/>
                <a:cs typeface="Segoe UI" panose="020B0502040204020203" pitchFamily="34" charset="0"/>
              </a:rPr>
            </a:br>
            <a:endParaRPr lang="el-GR" sz="2500" dirty="0" smtClean="0">
              <a:latin typeface="Segoe UI" panose="020B0502040204020203" pitchFamily="34" charset="0"/>
              <a:cs typeface="Segoe UI" panose="020B0502040204020203" pitchFamily="34" charset="0"/>
            </a:endParaRPr>
          </a:p>
          <a:p>
            <a:pPr marL="0" indent="0">
              <a:buNone/>
            </a:pPr>
            <a:r>
              <a:rPr lang="el-GR" sz="2500" dirty="0" smtClean="0">
                <a:latin typeface="Segoe UI" panose="020B0502040204020203" pitchFamily="34" charset="0"/>
                <a:cs typeface="Segoe UI" panose="020B0502040204020203" pitchFamily="34" charset="0"/>
              </a:rPr>
              <a:t>Στα </a:t>
            </a:r>
            <a:r>
              <a:rPr lang="el-GR" sz="2500" dirty="0">
                <a:latin typeface="Segoe UI" panose="020B0502040204020203" pitchFamily="34" charset="0"/>
                <a:cs typeface="Segoe UI" panose="020B0502040204020203" pitchFamily="34" charset="0"/>
              </a:rPr>
              <a:t>συμπεράσματα εξετάζεται ο τρόπος με τον οποίο οι εθελοντικές δραστηριότητες στον αθλητισμό (ως μορφή ανεπίσημης και άτυπης μάθησης) μπορούν να βοηθήσουν τους νέους να αποκτήσουν δεξιότητες και ικανότητες που συμπληρώνουν την επίσημη εκπαίδευση και ενισχύουν την απασχολησιμότητάς τους.  </a:t>
            </a:r>
          </a:p>
        </p:txBody>
      </p:sp>
    </p:spTree>
    <p:extLst>
      <p:ext uri="{BB962C8B-B14F-4D97-AF65-F5344CB8AC3E}">
        <p14:creationId xmlns:p14="http://schemas.microsoft.com/office/powerpoint/2010/main" val="67229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799"/>
            <a:ext cx="9601200" cy="2136913"/>
          </a:xfrm>
        </p:spPr>
        <p:txBody>
          <a:bodyPr>
            <a:noAutofit/>
          </a:bodyPr>
          <a:lstStyle/>
          <a:p>
            <a:r>
              <a:rPr lang="el-GR" sz="2400" dirty="0">
                <a:latin typeface="Segoe UI" panose="020B0502040204020203" pitchFamily="34" charset="0"/>
                <a:cs typeface="Segoe UI" panose="020B0502040204020203" pitchFamily="34" charset="0"/>
              </a:rPr>
              <a:t>Η Υπουργός </a:t>
            </a:r>
            <a:r>
              <a:rPr lang="el-GR" sz="2400" u="sng" dirty="0">
                <a:latin typeface="Segoe UI" panose="020B0502040204020203" pitchFamily="34" charset="0"/>
                <a:cs typeface="Segoe UI" panose="020B0502040204020203" pitchFamily="34" charset="0"/>
              </a:rPr>
              <a:t>Mārīte </a:t>
            </a:r>
            <a:r>
              <a:rPr lang="el-GR" sz="2400" u="sng" dirty="0" err="1">
                <a:latin typeface="Segoe UI" panose="020B0502040204020203" pitchFamily="34" charset="0"/>
                <a:cs typeface="Segoe UI" panose="020B0502040204020203" pitchFamily="34" charset="0"/>
              </a:rPr>
              <a:t>Seile</a:t>
            </a:r>
            <a:r>
              <a:rPr lang="el-GR" sz="2400" u="sng" dirty="0">
                <a:latin typeface="Segoe UI" panose="020B0502040204020203" pitchFamily="34" charset="0"/>
                <a:cs typeface="Segoe UI" panose="020B0502040204020203" pitchFamily="34" charset="0"/>
              </a:rPr>
              <a:t> </a:t>
            </a:r>
            <a:r>
              <a:rPr lang="el-GR" sz="2400" dirty="0" smtClean="0">
                <a:latin typeface="Segoe UI" panose="020B0502040204020203" pitchFamily="34" charset="0"/>
                <a:cs typeface="Segoe UI" panose="020B0502040204020203" pitchFamily="34" charset="0"/>
              </a:rPr>
              <a:t>(Λετονία) </a:t>
            </a:r>
            <a:r>
              <a:rPr lang="el-GR" sz="2400" dirty="0" smtClean="0">
                <a:latin typeface="Segoe UI" panose="020B0502040204020203" pitchFamily="34" charset="0"/>
                <a:cs typeface="Segoe UI" panose="020B0502040204020203" pitchFamily="34" charset="0"/>
              </a:rPr>
              <a:t>υπογράμμισε </a:t>
            </a:r>
            <a:r>
              <a:rPr lang="el-GR" sz="2400" dirty="0">
                <a:latin typeface="Segoe UI" panose="020B0502040204020203" pitchFamily="34" charset="0"/>
                <a:cs typeface="Segoe UI" panose="020B0502040204020203" pitchFamily="34" charset="0"/>
              </a:rPr>
              <a:t>ότι</a:t>
            </a:r>
            <a:r>
              <a:rPr lang="el-GR" sz="2400" dirty="0" smtClean="0">
                <a:latin typeface="Segoe UI" panose="020B0502040204020203" pitchFamily="34" charset="0"/>
                <a:cs typeface="Segoe UI" panose="020B0502040204020203" pitchFamily="34" charset="0"/>
              </a:rPr>
              <a:t>:</a:t>
            </a:r>
            <a:r>
              <a:rPr lang="en-US" sz="2400" dirty="0" smtClean="0">
                <a:latin typeface="Segoe UI" panose="020B0502040204020203" pitchFamily="34" charset="0"/>
                <a:cs typeface="Segoe UI" panose="020B0502040204020203" pitchFamily="34" charset="0"/>
              </a:rPr>
              <a:t> </a:t>
            </a:r>
            <a:r>
              <a:rPr lang="el-GR" sz="2400" dirty="0" smtClean="0">
                <a:latin typeface="Segoe UI" panose="020B0502040204020203" pitchFamily="34" charset="0"/>
                <a:cs typeface="Segoe UI" panose="020B0502040204020203" pitchFamily="34" charset="0"/>
              </a:rPr>
              <a:t/>
            </a:r>
            <a:br>
              <a:rPr lang="el-GR" sz="2400" dirty="0" smtClean="0">
                <a:latin typeface="Segoe UI" panose="020B0502040204020203" pitchFamily="34" charset="0"/>
                <a:cs typeface="Segoe UI" panose="020B0502040204020203" pitchFamily="34" charset="0"/>
              </a:rPr>
            </a:br>
            <a:r>
              <a:rPr lang="el-GR" sz="2400" dirty="0">
                <a:latin typeface="Segoe UI" panose="020B0502040204020203" pitchFamily="34" charset="0"/>
                <a:cs typeface="Segoe UI" panose="020B0502040204020203" pitchFamily="34" charset="0"/>
              </a:rPr>
              <a:t/>
            </a:r>
            <a:br>
              <a:rPr lang="el-GR" sz="2400" dirty="0">
                <a:latin typeface="Segoe UI" panose="020B0502040204020203" pitchFamily="34" charset="0"/>
                <a:cs typeface="Segoe UI" panose="020B0502040204020203" pitchFamily="34" charset="0"/>
              </a:rPr>
            </a:br>
            <a:r>
              <a:rPr lang="el-GR" sz="2400" i="1" dirty="0">
                <a:latin typeface="Segoe UI" panose="020B0502040204020203" pitchFamily="34" charset="0"/>
                <a:cs typeface="Segoe UI" panose="020B0502040204020203" pitchFamily="34" charset="0"/>
              </a:rPr>
              <a:t>«Ο μαζικός ερασιτεχνικός αθλητισμός συμβάλλει στην προσωπική ανάπτυξη και σε δεξιότητες όπως η κριτική σκέψη και η επίλυση προβλημάτων. Αποφέρει πολύ σημαντικά οφέλη με σχετικά μικρή επένδυση και χωρίς να απαιτείται συγκεκριμένη κατάρτιση».</a:t>
            </a:r>
            <a:r>
              <a:rPr lang="el-GR" sz="2800" dirty="0"/>
              <a:t/>
            </a:r>
            <a:br>
              <a:rPr lang="el-GR" sz="2800" dirty="0"/>
            </a:br>
            <a:endParaRPr lang="el-GR"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7219" y="2928178"/>
            <a:ext cx="5640361" cy="3167063"/>
          </a:xfrm>
        </p:spPr>
      </p:pic>
    </p:spTree>
    <p:extLst>
      <p:ext uri="{BB962C8B-B14F-4D97-AF65-F5344CB8AC3E}">
        <p14:creationId xmlns:p14="http://schemas.microsoft.com/office/powerpoint/2010/main" val="279280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84871"/>
            <a:ext cx="9601200" cy="1022226"/>
          </a:xfrm>
        </p:spPr>
        <p:txBody>
          <a:bodyPr/>
          <a:lstStyle/>
          <a:p>
            <a:r>
              <a:rPr lang="el-GR" dirty="0" smtClean="0">
                <a:effectLst>
                  <a:outerShdw blurRad="38100" dist="38100" dir="2700000" algn="tl">
                    <a:srgbClr val="000000">
                      <a:alpha val="43137"/>
                    </a:srgbClr>
                  </a:outerShdw>
                </a:effectLst>
              </a:rPr>
              <a:t>Νοέμβριος 23-24, 2015</a:t>
            </a:r>
            <a:endParaRPr lang="el-GR"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71600" y="2107097"/>
            <a:ext cx="9601200" cy="2875873"/>
          </a:xfrm>
        </p:spPr>
        <p:txBody>
          <a:bodyPr/>
          <a:lstStyle/>
          <a:p>
            <a:pPr marL="0" indent="0">
              <a:buNone/>
            </a:pPr>
            <a:r>
              <a:rPr lang="el-GR" sz="2600" dirty="0">
                <a:latin typeface="Segoe UI" panose="020B0502040204020203" pitchFamily="34" charset="0"/>
                <a:cs typeface="Segoe UI" panose="020B0502040204020203" pitchFamily="34" charset="0"/>
              </a:rPr>
              <a:t>Ο αθλητισμός συμβάλλει στην ένταξή των μειονεκτούντων νέων στην κοινωνία, συμπεριλαμβανομένων των </a:t>
            </a:r>
            <a:r>
              <a:rPr lang="el-GR" sz="2600" dirty="0" smtClean="0">
                <a:latin typeface="Segoe UI" panose="020B0502040204020203" pitchFamily="34" charset="0"/>
                <a:cs typeface="Segoe UI" panose="020B0502040204020203" pitchFamily="34" charset="0"/>
              </a:rPr>
              <a:t>μεταναστών.</a:t>
            </a:r>
            <a:br>
              <a:rPr lang="el-GR" sz="2600" dirty="0" smtClean="0">
                <a:latin typeface="Segoe UI" panose="020B0502040204020203" pitchFamily="34" charset="0"/>
                <a:cs typeface="Segoe UI" panose="020B0502040204020203" pitchFamily="34" charset="0"/>
              </a:rPr>
            </a:br>
            <a:endParaRPr lang="el-GR" sz="2600" dirty="0" smtClean="0">
              <a:latin typeface="Segoe UI" panose="020B0502040204020203" pitchFamily="34" charset="0"/>
              <a:cs typeface="Segoe UI" panose="020B0502040204020203" pitchFamily="34" charset="0"/>
            </a:endParaRPr>
          </a:p>
          <a:p>
            <a:pPr marL="0" indent="0">
              <a:buNone/>
            </a:pPr>
            <a:r>
              <a:rPr lang="el-GR" sz="2600" dirty="0" smtClean="0">
                <a:latin typeface="Segoe UI" panose="020B0502040204020203" pitchFamily="34" charset="0"/>
                <a:cs typeface="Segoe UI" panose="020B0502040204020203" pitchFamily="34" charset="0"/>
              </a:rPr>
              <a:t>Οι </a:t>
            </a:r>
            <a:r>
              <a:rPr lang="el-GR" sz="2600" dirty="0">
                <a:latin typeface="Segoe UI" panose="020B0502040204020203" pitchFamily="34" charset="0"/>
                <a:cs typeface="Segoe UI" panose="020B0502040204020203" pitchFamily="34" charset="0"/>
              </a:rPr>
              <a:t>υπουργοί συμφώνησαν ότι ο αθλητισμός δεν είναι απαραίτητος μόνον για τη δημιουργία διαλόγου μεταξύ των διαφόρων πολιτισμών στην ΕΕ αλλά και για τις πολιτικές κοινωνικής ένταξης</a:t>
            </a:r>
            <a:r>
              <a:rPr lang="el-GR" sz="2600" dirty="0" smtClean="0">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323760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799"/>
            <a:ext cx="4711148" cy="5211418"/>
          </a:xfrm>
        </p:spPr>
        <p:txBody>
          <a:bodyPr>
            <a:noAutofit/>
          </a:bodyPr>
          <a:lstStyle/>
          <a:p>
            <a:r>
              <a:rPr lang="el-GR" sz="2400" u="sng" dirty="0" smtClean="0">
                <a:latin typeface="Segoe UI" panose="020B0502040204020203" pitchFamily="34" charset="0"/>
                <a:cs typeface="Segoe UI" panose="020B0502040204020203" pitchFamily="34" charset="0"/>
              </a:rPr>
              <a:t>Roma</a:t>
            </a:r>
            <a:r>
              <a:rPr lang="en-US" sz="2400" u="sng" dirty="0" smtClean="0">
                <a:latin typeface="Segoe UI" panose="020B0502040204020203" pitchFamily="34" charset="0"/>
                <a:cs typeface="Segoe UI" panose="020B0502040204020203" pitchFamily="34" charset="0"/>
              </a:rPr>
              <a:t>i</a:t>
            </a:r>
            <a:r>
              <a:rPr lang="el-GR" sz="2400" u="sng" dirty="0" smtClean="0">
                <a:latin typeface="Segoe UI" panose="020B0502040204020203" pitchFamily="34" charset="0"/>
                <a:cs typeface="Segoe UI" panose="020B0502040204020203" pitchFamily="34" charset="0"/>
              </a:rPr>
              <a:t>n </a:t>
            </a:r>
            <a:r>
              <a:rPr lang="el-GR" sz="2400" u="sng" dirty="0">
                <a:latin typeface="Segoe UI" panose="020B0502040204020203" pitchFamily="34" charset="0"/>
                <a:cs typeface="Segoe UI" panose="020B0502040204020203" pitchFamily="34" charset="0"/>
              </a:rPr>
              <a:t>Schneider</a:t>
            </a:r>
            <a:r>
              <a:rPr lang="el-GR" sz="2400" dirty="0">
                <a:latin typeface="Segoe UI" panose="020B0502040204020203" pitchFamily="34" charset="0"/>
                <a:cs typeface="Segoe UI" panose="020B0502040204020203" pitchFamily="34" charset="0"/>
              </a:rPr>
              <a:t>, Υπουργός Αθλητισμού του Λουξεμβούργου</a:t>
            </a:r>
            <a:r>
              <a:rPr lang="el-GR" sz="2400" dirty="0" smtClean="0">
                <a:latin typeface="Segoe UI" panose="020B0502040204020203" pitchFamily="34" charset="0"/>
                <a:cs typeface="Segoe UI" panose="020B0502040204020203" pitchFamily="34" charset="0"/>
              </a:rPr>
              <a:t>:</a:t>
            </a:r>
            <a:r>
              <a:rPr lang="el-GR" sz="2400" dirty="0" smtClean="0"/>
              <a:t/>
            </a:r>
            <a:br>
              <a:rPr lang="el-GR" sz="2400" dirty="0" smtClean="0"/>
            </a:br>
            <a:r>
              <a:rPr lang="el-GR" sz="2400" dirty="0"/>
              <a:t/>
            </a:r>
            <a:br>
              <a:rPr lang="el-GR" sz="2400" dirty="0"/>
            </a:br>
            <a:r>
              <a:rPr lang="el-GR" sz="2400" i="1" dirty="0">
                <a:latin typeface="Segoe UI" panose="020B0502040204020203" pitchFamily="34" charset="0"/>
                <a:cs typeface="Segoe UI" panose="020B0502040204020203" pitchFamily="34" charset="0"/>
              </a:rPr>
              <a:t>"Ο αθλητισμός αποτελεί όντως σημαντικό στοιχείο για την ενσωμάτωση των ανθρώπων, ιδίως δε των μειονεκτούντων νέων, στη σημερινή κοινωνία. Η ανταλλαγή βέλτιστων πρακτικών σε αυτό το θέμα μπορεί να βοηθήσει να δοθεί στους νέους μία ευκαιρία να προχωρήσουν"</a:t>
            </a:r>
            <a:r>
              <a:rPr lang="el-GR" sz="2400" dirty="0"/>
              <a:t/>
            </a:r>
            <a:br>
              <a:rPr lang="el-GR" sz="2400" dirty="0"/>
            </a:br>
            <a:endParaRPr lang="el-GR"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2748" y="1530589"/>
            <a:ext cx="4890052" cy="3220349"/>
          </a:xfrm>
        </p:spPr>
      </p:pic>
    </p:spTree>
    <p:extLst>
      <p:ext uri="{BB962C8B-B14F-4D97-AF65-F5344CB8AC3E}">
        <p14:creationId xmlns:p14="http://schemas.microsoft.com/office/powerpoint/2010/main" val="120771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5486" y="373922"/>
            <a:ext cx="9601200" cy="3625583"/>
          </a:xfrm>
        </p:spPr>
        <p:txBody>
          <a:bodyPr>
            <a:normAutofit/>
          </a:bodyPr>
          <a:lstStyle/>
          <a:p>
            <a:pPr marL="0" indent="0">
              <a:buNone/>
            </a:pPr>
            <a:r>
              <a:rPr lang="el-GR" sz="2200" dirty="0">
                <a:latin typeface="Segoe UI" panose="020B0502040204020203" pitchFamily="34" charset="0"/>
                <a:cs typeface="Segoe UI" panose="020B0502040204020203" pitchFamily="34" charset="0"/>
              </a:rPr>
              <a:t>Το Συμβούλιο ενέκρινε συμπεράσματα για την προαγωγή των φυσικών και αθλητικών δραστηριοτήτων για τα παιδιά, καλώντας τα κράτη μέλη να αναλάβουν εκστρατεία για να γίνουν αντιληπτά τα πλεονεκτήματα της τακτικής φυσικής δραστηριότητας από την πρώτη παιδική </a:t>
            </a:r>
            <a:r>
              <a:rPr lang="el-GR" sz="2200" dirty="0" smtClean="0">
                <a:latin typeface="Segoe UI" panose="020B0502040204020203" pitchFamily="34" charset="0"/>
                <a:cs typeface="Segoe UI" panose="020B0502040204020203" pitchFamily="34" charset="0"/>
              </a:rPr>
              <a:t>ηλικία</a:t>
            </a:r>
            <a:r>
              <a:rPr lang="en-US" sz="2200" dirty="0" smtClean="0">
                <a:latin typeface="Segoe UI" panose="020B0502040204020203" pitchFamily="34" charset="0"/>
                <a:cs typeface="Segoe UI" panose="020B0502040204020203" pitchFamily="34" charset="0"/>
              </a:rPr>
              <a:t>. </a:t>
            </a:r>
            <a:r>
              <a:rPr lang="el-GR" sz="2200" dirty="0" smtClean="0">
                <a:latin typeface="Segoe UI" panose="020B0502040204020203" pitchFamily="34" charset="0"/>
                <a:cs typeface="Segoe UI" panose="020B0502040204020203" pitchFamily="34" charset="0"/>
              </a:rPr>
              <a:t>Στη </a:t>
            </a:r>
            <a:r>
              <a:rPr lang="el-GR" sz="2200" dirty="0">
                <a:latin typeface="Segoe UI" panose="020B0502040204020203" pitchFamily="34" charset="0"/>
                <a:cs typeface="Segoe UI" panose="020B0502040204020203" pitchFamily="34" charset="0"/>
              </a:rPr>
              <a:t>συζήτηση, έγιναν και παρεμβάσεις από δύο επισκέπτες ομιλητές</a:t>
            </a:r>
            <a:r>
              <a:rPr lang="el-GR" sz="2200" dirty="0" smtClean="0">
                <a:latin typeface="Segoe UI" panose="020B0502040204020203" pitchFamily="34" charset="0"/>
                <a:cs typeface="Segoe UI" panose="020B0502040204020203" pitchFamily="34" charset="0"/>
              </a:rPr>
              <a:t>:</a:t>
            </a:r>
            <a:endParaRPr lang="en-US" sz="2200" dirty="0" smtClean="0">
              <a:latin typeface="Segoe UI" panose="020B0502040204020203" pitchFamily="34" charset="0"/>
              <a:cs typeface="Segoe UI" panose="020B0502040204020203" pitchFamily="34" charset="0"/>
            </a:endParaRPr>
          </a:p>
          <a:p>
            <a:pPr>
              <a:buFont typeface="Arial" panose="020B0604020202020204" pitchFamily="34" charset="0"/>
              <a:buChar char="•"/>
            </a:pPr>
            <a:r>
              <a:rPr lang="en-US" sz="2200" dirty="0" smtClean="0">
                <a:latin typeface="Segoe UI" panose="020B0502040204020203" pitchFamily="34" charset="0"/>
                <a:cs typeface="Segoe UI" panose="020B0502040204020203" pitchFamily="34" charset="0"/>
              </a:rPr>
              <a:t>T</a:t>
            </a:r>
            <a:r>
              <a:rPr lang="el-GR" sz="2200" dirty="0" smtClean="0">
                <a:latin typeface="Segoe UI" panose="020B0502040204020203" pitchFamily="34" charset="0"/>
                <a:cs typeface="Segoe UI" panose="020B0502040204020203" pitchFamily="34" charset="0"/>
              </a:rPr>
              <a:t>ον </a:t>
            </a:r>
            <a:r>
              <a:rPr lang="el-GR" sz="2200" dirty="0">
                <a:latin typeface="Segoe UI" panose="020B0502040204020203" pitchFamily="34" charset="0"/>
                <a:cs typeface="Segoe UI" panose="020B0502040204020203" pitchFamily="34" charset="0"/>
              </a:rPr>
              <a:t>κ. </a:t>
            </a:r>
            <a:r>
              <a:rPr lang="el-GR" sz="2200" u="sng" dirty="0">
                <a:latin typeface="Segoe UI" panose="020B0502040204020203" pitchFamily="34" charset="0"/>
                <a:cs typeface="Segoe UI" panose="020B0502040204020203" pitchFamily="34" charset="0"/>
              </a:rPr>
              <a:t>Mathieu Murrell</a:t>
            </a:r>
            <a:r>
              <a:rPr lang="el-GR" sz="2200" dirty="0">
                <a:latin typeface="Segoe UI" panose="020B0502040204020203" pitchFamily="34" charset="0"/>
                <a:cs typeface="Segoe UI" panose="020B0502040204020203" pitchFamily="34" charset="0"/>
              </a:rPr>
              <a:t>, της Πρέμιερ Λιγκ του αγγλικού ποδοσφαίρου.</a:t>
            </a:r>
          </a:p>
          <a:p>
            <a:pPr>
              <a:buFont typeface="Arial" panose="020B0604020202020204" pitchFamily="34" charset="0"/>
              <a:buChar char="•"/>
            </a:pPr>
            <a:r>
              <a:rPr lang="el-GR" sz="2200" dirty="0" smtClean="0">
                <a:latin typeface="Segoe UI" panose="020B0502040204020203" pitchFamily="34" charset="0"/>
                <a:cs typeface="Segoe UI" panose="020B0502040204020203" pitchFamily="34" charset="0"/>
              </a:rPr>
              <a:t>Τον </a:t>
            </a:r>
            <a:r>
              <a:rPr lang="el-GR" sz="2200" u="sng" dirty="0">
                <a:latin typeface="Segoe UI" panose="020B0502040204020203" pitchFamily="34" charset="0"/>
                <a:cs typeface="Segoe UI" panose="020B0502040204020203" pitchFamily="34" charset="0"/>
              </a:rPr>
              <a:t>κ. Edwin Moses</a:t>
            </a:r>
            <a:r>
              <a:rPr lang="el-GR" sz="2200" dirty="0">
                <a:latin typeface="Segoe UI" panose="020B0502040204020203" pitchFamily="34" charset="0"/>
                <a:cs typeface="Segoe UI" panose="020B0502040204020203" pitchFamily="34" charset="0"/>
              </a:rPr>
              <a:t>, πρώην ολυμπιονίκη και σημερινό πρόεδρο του Οργανισμού των Ηνωμένων Πολιτειών κατά της φαρμακοδιέγερσης και Πρόεδρο της Εκπαιδευτικής Επιτροπής του Παγκόσμιου Οργανισμού </a:t>
            </a:r>
            <a:r>
              <a:rPr lang="el-GR" sz="2200" dirty="0" smtClean="0">
                <a:latin typeface="Segoe UI" panose="020B0502040204020203" pitchFamily="34" charset="0"/>
                <a:cs typeface="Segoe UI" panose="020B0502040204020203" pitchFamily="34" charset="0"/>
              </a:rPr>
              <a:t>κατά της φαρμακοδιέγερσης</a:t>
            </a:r>
            <a:r>
              <a:rPr lang="en-US" sz="2200" dirty="0" smtClean="0">
                <a:latin typeface="Segoe UI" panose="020B0502040204020203" pitchFamily="34" charset="0"/>
                <a:cs typeface="Segoe UI" panose="020B0502040204020203" pitchFamily="34" charset="0"/>
              </a:rPr>
              <a:t>.</a:t>
            </a:r>
          </a:p>
          <a:p>
            <a:pPr marL="0" indent="0">
              <a:buNone/>
            </a:pPr>
            <a:endParaRPr lang="en-US" sz="2200" dirty="0" smtClean="0">
              <a:latin typeface="Segoe UI" panose="020B0502040204020203" pitchFamily="34" charset="0"/>
              <a:cs typeface="Segoe UI" panose="020B0502040204020203" pitchFamily="34" charset="0"/>
            </a:endParaRPr>
          </a:p>
          <a:p>
            <a:pPr marL="0" indent="0">
              <a:buNone/>
            </a:pPr>
            <a:endParaRPr lang="el-GR" sz="2200" dirty="0">
              <a:latin typeface="Segoe UI" panose="020B0502040204020203" pitchFamily="34" charset="0"/>
              <a:cs typeface="Segoe UI" panose="020B0502040204020203" pitchFamily="34" charset="0"/>
            </a:endParaRPr>
          </a:p>
          <a:p>
            <a:pPr marL="0" indent="0">
              <a:buNone/>
            </a:pPr>
            <a:endParaRPr lang="el-GR" sz="2200" dirty="0"/>
          </a:p>
          <a:p>
            <a:pPr marL="0" indent="0">
              <a:buNone/>
            </a:pPr>
            <a:endParaRPr lang="el-G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8382" y="3999505"/>
            <a:ext cx="4135408" cy="2374790"/>
          </a:xfrm>
          <a:prstGeom prst="rect">
            <a:avLst/>
          </a:prstGeom>
        </p:spPr>
      </p:pic>
    </p:spTree>
    <p:extLst>
      <p:ext uri="{BB962C8B-B14F-4D97-AF65-F5344CB8AC3E}">
        <p14:creationId xmlns:p14="http://schemas.microsoft.com/office/powerpoint/2010/main" val="395058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279</TotalTime>
  <Words>832</Words>
  <Application>Microsoft Office PowerPoint</Application>
  <PresentationFormat>Widescreen</PresentationFormat>
  <Paragraphs>62</Paragraphs>
  <Slides>17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Franklin Gothic Book</vt:lpstr>
      <vt:lpstr>Segoe UI</vt:lpstr>
      <vt:lpstr>Wingdings</vt:lpstr>
      <vt:lpstr>Crop</vt:lpstr>
      <vt:lpstr>Συμβουλιο Παιδειας, Νεολαιας, Πολιτισμου και Αθλητισμου</vt:lpstr>
      <vt:lpstr>Πώς λειτουργεί το Συμβούλιο Παιδείας, Νεολαίας, Πολιτισμού και Αθλητισμού.</vt:lpstr>
      <vt:lpstr>PowerPoint Presentation</vt:lpstr>
      <vt:lpstr>PowerPoint Presentation</vt:lpstr>
      <vt:lpstr>Μάιος 18-19, 2015 </vt:lpstr>
      <vt:lpstr>Η Υπουργός Mārīte Seile (Λετονία) υπογράμμισε ότι:   «Ο μαζικός ερασιτεχνικός αθλητισμός συμβάλλει στην προσωπική ανάπτυξη και σε δεξιότητες όπως η κριτική σκέψη και η επίλυση προβλημάτων. Αποφέρει πολύ σημαντικά οφέλη με σχετικά μικρή επένδυση και χωρίς να απαιτείται συγκεκριμένη κατάρτιση». </vt:lpstr>
      <vt:lpstr>Νοέμβριος 23-24, 2015</vt:lpstr>
      <vt:lpstr>Romain Schneider, Υπουργός Αθλητισμού του Λουξεμβούργου:  "Ο αθλητισμός αποτελεί όντως σημαντικό στοιχείο για την ενσωμάτωση των ανθρώπων, ιδίως δε των μειονεκτούντων νέων, στη σημερινή κοινωνία. Η ανταλλαγή βέλτιστων πρακτικών σε αυτό το θέμα μπορεί να βοηθήσει να δοθεί στους νέους μία ευκαιρία να προχωρήσουν" </vt:lpstr>
      <vt:lpstr>PowerPoint Presentation</vt:lpstr>
      <vt:lpstr>PowerPoint Presentation</vt:lpstr>
      <vt:lpstr>Μάιος 30-31, 2016</vt:lpstr>
      <vt:lpstr>PowerPoint Presentation</vt:lpstr>
      <vt:lpstr>PowerPoint Presentation</vt:lpstr>
      <vt:lpstr>Νοέμβριος 21-22, 2016</vt:lpstr>
      <vt:lpstr>Συνεδριάσεις στις οποίες δεν έγινε αναφορά σε θέματα αθλητισμού</vt:lpstr>
      <vt:lpstr>Πηγές</vt:lpstr>
      <vt:lpstr>Σας ευχαριστώ για την προσοχή σας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Συμβούλιο Παιδείας, Νεολαίας, Πολιτισμού και Αθλητισμού</dc:title>
  <dc:creator>student</dc:creator>
  <cp:lastModifiedBy>Φ. Γαρυφαλλίδου</cp:lastModifiedBy>
  <cp:revision>34</cp:revision>
  <dcterms:created xsi:type="dcterms:W3CDTF">2016-12-07T08:33:00Z</dcterms:created>
  <dcterms:modified xsi:type="dcterms:W3CDTF">2016-12-21T17:59:32Z</dcterms:modified>
</cp:coreProperties>
</file>