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047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101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825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952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071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790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633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25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941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2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DD095-85D6-4974-8EB4-D0446726FA9F}" type="datetimeFigureOut">
              <a:rPr lang="el-GR" smtClean="0"/>
              <a:t>20/12/2016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686E4-DF37-4A08-BD93-2FB57A65E7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410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ilium.europa.eu/el/council-eu/configurations/epsco/" TargetMode="External"/><Relationship Id="rId2" Type="http://schemas.openxmlformats.org/officeDocument/2006/relationships/hyperlink" Target="http://www.consilium.europa.eu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consilium.europa.eu/el/press/press-releases/2016/12/08-european-agencies-eurofound-osha-cedefop-agreement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116632"/>
            <a:ext cx="8964488" cy="4536504"/>
          </a:xfrm>
        </p:spPr>
        <p:txBody>
          <a:bodyPr>
            <a:normAutofit/>
          </a:bodyPr>
          <a:lstStyle/>
          <a:p>
            <a:pPr fontAlgn="b"/>
            <a:r>
              <a:rPr lang="el-GR" b="1" dirty="0">
                <a:hlinkClick r:id="rId2"/>
              </a:rPr>
              <a:t/>
            </a:r>
            <a:br>
              <a:rPr lang="el-GR" b="1" dirty="0">
                <a:hlinkClick r:id="rId2"/>
              </a:rPr>
            </a:br>
            <a:r>
              <a:rPr lang="el-GR" sz="3100" dirty="0"/>
              <a:t>Ευρωπαϊκό Συμβούλιο</a:t>
            </a:r>
            <a:br>
              <a:rPr lang="el-GR" sz="3100" dirty="0"/>
            </a:br>
            <a:r>
              <a:rPr lang="el-GR" sz="3100" dirty="0"/>
              <a:t>Συμβούλιο</a:t>
            </a:r>
            <a:r>
              <a:rPr lang="el-GR" sz="3100" dirty="0"/>
              <a:t> της Ευρωπαϊκής Ένωσης</a:t>
            </a:r>
            <a:r>
              <a:rPr lang="el-GR" b="1" dirty="0"/>
              <a:t/>
            </a:r>
            <a:br>
              <a:rPr lang="el-GR" b="1" dirty="0"/>
            </a:br>
            <a:r>
              <a:rPr lang="el-GR" b="1" dirty="0"/>
              <a:t> </a:t>
            </a:r>
            <a:br>
              <a:rPr lang="el-GR" b="1" dirty="0"/>
            </a:br>
            <a:r>
              <a:rPr lang="el-GR" dirty="0" smtClean="0"/>
              <a:t>Συμβούλιο </a:t>
            </a:r>
            <a:r>
              <a:rPr lang="el-GR" dirty="0" smtClean="0"/>
              <a:t>Απασχόλησης, Κοινωνικής πολιτικής, Υγείας και Καταναλωτών</a:t>
            </a:r>
            <a:br>
              <a:rPr lang="el-GR" dirty="0" smtClean="0"/>
            </a:br>
            <a:r>
              <a:rPr lang="el-GR" dirty="0" smtClean="0"/>
              <a:t>(</a:t>
            </a:r>
            <a:r>
              <a:rPr lang="en-US" dirty="0" smtClean="0"/>
              <a:t>EPSCO)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5157192"/>
            <a:ext cx="78387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Γεωργία Αναγνωστάκη</a:t>
            </a:r>
          </a:p>
          <a:p>
            <a:r>
              <a:rPr lang="el-GR" dirty="0" smtClean="0"/>
              <a:t>Πηγή: </a:t>
            </a:r>
            <a:r>
              <a:rPr lang="en-US" dirty="0" smtClean="0">
                <a:hlinkClick r:id="rId3"/>
              </a:rPr>
              <a:t>http://www.consilium.europa.eu/el/council-eu/configurations/epsco/</a:t>
            </a:r>
            <a:endParaRPr lang="el-GR" dirty="0" smtClean="0">
              <a:hlinkClick r:id="rId3"/>
            </a:endParaRPr>
          </a:p>
          <a:p>
            <a:r>
              <a:rPr lang="el-GR" dirty="0" smtClean="0"/>
              <a:t>             </a:t>
            </a:r>
            <a:r>
              <a:rPr lang="en-US" dirty="0" smtClean="0">
                <a:hlinkClick r:id="rId4"/>
              </a:rPr>
              <a:t>http://www.consilium.europa.eu/el/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05093"/>
            <a:ext cx="1231746" cy="104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404665"/>
            <a:ext cx="8229600" cy="4176463"/>
          </a:xfrm>
        </p:spPr>
        <p:txBody>
          <a:bodyPr/>
          <a:lstStyle/>
          <a:p>
            <a:r>
              <a:rPr lang="el-GR" u="sng" dirty="0" smtClean="0"/>
              <a:t>Σ</a:t>
            </a:r>
            <a:r>
              <a:rPr lang="el-GR" sz="2800" u="sng" dirty="0" smtClean="0"/>
              <a:t>ΤΟΧΟΣ: </a:t>
            </a:r>
            <a:r>
              <a:rPr lang="el-GR" sz="2800" dirty="0" smtClean="0"/>
              <a:t> καθορισμός γενικής προσέγγισης νέων καθορισμών για: </a:t>
            </a:r>
          </a:p>
          <a:p>
            <a:pPr marL="0" indent="0">
              <a:buNone/>
            </a:pPr>
            <a:endParaRPr lang="el-GR" sz="2400" dirty="0" smtClean="0"/>
          </a:p>
          <a:p>
            <a:pPr lvl="1"/>
            <a:r>
              <a:rPr lang="en-US" sz="2400" b="1" u="sng" dirty="0" smtClean="0"/>
              <a:t>EUROFOUND</a:t>
            </a:r>
            <a:r>
              <a:rPr lang="el-GR" sz="2400" b="1" u="sng" dirty="0" smtClean="0"/>
              <a:t> </a:t>
            </a:r>
            <a:r>
              <a:rPr lang="el-GR" sz="2400" b="1" dirty="0" smtClean="0"/>
              <a:t>– </a:t>
            </a:r>
            <a:r>
              <a:rPr lang="el-GR" sz="2400" dirty="0" smtClean="0"/>
              <a:t>Ευρωπαϊκό ίδρυμα για τη βελτίωση συνθηκών διαβίωσης και εργασίας</a:t>
            </a:r>
            <a:endParaRPr lang="el-GR" sz="2400" u="sng" dirty="0"/>
          </a:p>
          <a:p>
            <a:pPr lvl="1"/>
            <a:r>
              <a:rPr lang="en-US" sz="2400" b="1" u="sng" dirty="0" smtClean="0"/>
              <a:t>EU-OSHA</a:t>
            </a:r>
            <a:r>
              <a:rPr lang="el-GR" sz="2400" b="1" u="sng" dirty="0" smtClean="0"/>
              <a:t> </a:t>
            </a:r>
            <a:r>
              <a:rPr lang="el-GR" sz="2400" b="1" dirty="0" smtClean="0"/>
              <a:t>– </a:t>
            </a:r>
            <a:r>
              <a:rPr lang="el-GR" sz="2400" dirty="0" smtClean="0"/>
              <a:t>Ευρωπαϊκός οργανισμός για την ασφάλεια και την υγεία στην εργασία</a:t>
            </a:r>
            <a:endParaRPr lang="el-GR" sz="2400" u="sng" dirty="0"/>
          </a:p>
          <a:p>
            <a:pPr lvl="1"/>
            <a:r>
              <a:rPr lang="en-US" sz="2400" b="1" u="sng" dirty="0" smtClean="0"/>
              <a:t>CEDEFOP </a:t>
            </a:r>
            <a:r>
              <a:rPr lang="el-GR" sz="2400" b="1" dirty="0"/>
              <a:t> </a:t>
            </a:r>
            <a:r>
              <a:rPr lang="el-GR" sz="2400" b="1" dirty="0" smtClean="0"/>
              <a:t>- </a:t>
            </a:r>
            <a:r>
              <a:rPr lang="el-GR" sz="2400" dirty="0" smtClean="0"/>
              <a:t>Ευρωπαϊκό κέντρο για την ανάπτυξη της επαγγελματικής κατάρτισης  </a:t>
            </a:r>
            <a:endParaRPr lang="el-GR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6093296"/>
            <a:ext cx="2373663" cy="461665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Σας ευχαριστώ..!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9742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u="sng" dirty="0" smtClean="0"/>
              <a:t>Στόχος εργασιών </a:t>
            </a:r>
            <a:r>
              <a:rPr lang="en-US" u="sng" dirty="0" smtClean="0"/>
              <a:t>EPSCO</a:t>
            </a:r>
            <a:r>
              <a:rPr lang="el-GR" u="sng" dirty="0" smtClean="0"/>
              <a:t>:</a:t>
            </a:r>
          </a:p>
          <a:p>
            <a:pPr marL="514350" indent="-514350">
              <a:lnSpc>
                <a:spcPct val="250000"/>
              </a:lnSpc>
              <a:buAutoNum type="arabicParenR"/>
            </a:pPr>
            <a:r>
              <a:rPr lang="el-GR" sz="2800" dirty="0" smtClean="0"/>
              <a:t>Αύξηση επιπέδων απασχόλησης</a:t>
            </a:r>
          </a:p>
          <a:p>
            <a:pPr marL="514350" indent="-514350">
              <a:lnSpc>
                <a:spcPct val="250000"/>
              </a:lnSpc>
              <a:buAutoNum type="arabicParenR"/>
            </a:pPr>
            <a:r>
              <a:rPr lang="el-GR" sz="2800" dirty="0" smtClean="0"/>
              <a:t>Βελτίωση συνθηκών διαβίωσης και εργασίας</a:t>
            </a:r>
          </a:p>
          <a:p>
            <a:pPr marL="514350" indent="-514350">
              <a:lnSpc>
                <a:spcPct val="250000"/>
              </a:lnSpc>
              <a:buAutoNum type="arabicParenR"/>
            </a:pPr>
            <a:r>
              <a:rPr lang="el-GR" sz="2800" dirty="0" smtClean="0"/>
              <a:t>Εξασφάλιση υψηλού επιπέδου προστασίας της υγείας και των καταναλωτών της ΕΕ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796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ΤΡΟΠΟΣ ΛΕΙΤΟΥΡΓΙΑΣ: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400" u="sng" dirty="0" smtClean="0"/>
              <a:t>Συμμετοχή αρμόδιων υπουργών όλων των κρατών μελών της ΕΕ</a:t>
            </a:r>
            <a:endParaRPr lang="en-US" sz="2400" u="sng" dirty="0" smtClean="0"/>
          </a:p>
          <a:p>
            <a:r>
              <a:rPr lang="el-GR" sz="2400" dirty="0" smtClean="0"/>
              <a:t>Υπουργός Εργασίας, Κοινωνικής Ασφάλισης και κοινωνικής αλλη</a:t>
            </a:r>
            <a:r>
              <a:rPr lang="el-GR" sz="2400" dirty="0"/>
              <a:t>λ</a:t>
            </a:r>
            <a:r>
              <a:rPr lang="el-GR" sz="2400" dirty="0" smtClean="0"/>
              <a:t>εγγύης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Υπουργός Υγείας</a:t>
            </a:r>
            <a:r>
              <a:rPr lang="en-US" sz="2400" dirty="0"/>
              <a:t> </a:t>
            </a:r>
            <a:r>
              <a:rPr lang="el-GR" sz="2400" dirty="0" smtClean="0"/>
              <a:t>και κοινωνικών ασφαλίσεων</a:t>
            </a:r>
            <a:endParaRPr lang="en-US" sz="2400" dirty="0" smtClean="0"/>
          </a:p>
          <a:p>
            <a:r>
              <a:rPr lang="el-GR" sz="2400" dirty="0" smtClean="0"/>
              <a:t>Υπουργός Οικονομίας, Ανάπτυξης και Τουρισμού</a:t>
            </a:r>
            <a:endParaRPr lang="el-GR" sz="2400" u="sng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l-GR" sz="2400" u="sng" dirty="0" smtClean="0"/>
              <a:t>Συμμετοχή αρμόδιων Επιτρόπων </a:t>
            </a:r>
          </a:p>
          <a:p>
            <a:r>
              <a:rPr lang="el-GR" sz="2400" dirty="0" smtClean="0"/>
              <a:t>Επίτροπος Υγείας και Ασφάλειας τροφίμων</a:t>
            </a:r>
            <a:endParaRPr lang="en-US" sz="2400" dirty="0" smtClean="0"/>
          </a:p>
          <a:p>
            <a:r>
              <a:rPr lang="el-GR" sz="2400" dirty="0" smtClean="0"/>
              <a:t>Επίτροπος Απασχόλησης, Κοινωνικών Υποθέσεων, Δεξιοτήτων και κινητικότητας εργατικού δυναμικού.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4 </a:t>
            </a:r>
            <a:r>
              <a:rPr lang="el-GR" sz="2400" dirty="0" smtClean="0"/>
              <a:t>Συνεδρίες ετησίως – 2 κατά κανόνα αποκλειστικά απασχόλησης και κοινωνικής πολιτικής</a:t>
            </a:r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118796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sz="4000" dirty="0" smtClean="0"/>
              <a:t>Πολιτική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00600"/>
          </a:xfrm>
        </p:spPr>
        <p:txBody>
          <a:bodyPr>
            <a:normAutofit/>
          </a:bodyPr>
          <a:lstStyle/>
          <a:p>
            <a:r>
              <a:rPr lang="el-GR" u="sng" dirty="0" smtClean="0"/>
              <a:t>Γενικός Στόχος: </a:t>
            </a:r>
          </a:p>
          <a:p>
            <a:pPr lvl="1">
              <a:lnSpc>
                <a:spcPct val="250000"/>
              </a:lnSpc>
            </a:pPr>
            <a:r>
              <a:rPr lang="el-GR" dirty="0" smtClean="0"/>
              <a:t>Αύξηση βιοτικού επιπέδου και ποιότητας ζωής </a:t>
            </a:r>
          </a:p>
          <a:p>
            <a:pPr marL="857250" lvl="2" indent="0">
              <a:lnSpc>
                <a:spcPct val="250000"/>
              </a:lnSpc>
              <a:buNone/>
            </a:pPr>
            <a:r>
              <a:rPr lang="el-GR" dirty="0"/>
              <a:t>	</a:t>
            </a:r>
            <a:r>
              <a:rPr lang="el-GR" dirty="0" smtClean="0"/>
              <a:t>υψηλή ποιότητα θέσεων εργασίας</a:t>
            </a:r>
          </a:p>
          <a:p>
            <a:pPr marL="857250" lvl="2" indent="0">
              <a:lnSpc>
                <a:spcPct val="250000"/>
              </a:lnSpc>
              <a:buNone/>
            </a:pPr>
            <a:r>
              <a:rPr lang="el-GR" dirty="0"/>
              <a:t>	</a:t>
            </a:r>
            <a:r>
              <a:rPr lang="el-GR" dirty="0" smtClean="0"/>
              <a:t>υψηλό επίπεδο κοινωνικής προστασίας, προστασίας της υγείας και συμφερόντων των καταναλωτών</a:t>
            </a:r>
          </a:p>
          <a:p>
            <a:pPr marL="857250" lvl="2" indent="0">
              <a:buNone/>
            </a:pPr>
            <a:endParaRPr lang="el-GR" sz="1600" dirty="0" smtClean="0"/>
          </a:p>
        </p:txBody>
      </p:sp>
    </p:spTree>
    <p:extLst>
      <p:ext uri="{BB962C8B-B14F-4D97-AF65-F5344CB8AC3E}">
        <p14:creationId xmlns:p14="http://schemas.microsoft.com/office/powerpoint/2010/main" val="33033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4807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800" i="1" dirty="0" smtClean="0"/>
              <a:t>Τομέας Απασχόλησης και κοινωνικής πολιτικής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400" dirty="0" smtClean="0"/>
              <a:t>Κατάρτιση κατευθυντήριων γραμμών για την απασχόληση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400" dirty="0" smtClean="0"/>
              <a:t>Θέσπιση νόμων για τη βελτίωση συνθηκών εργασίας, κοινωνικής ένταξης και ισότητας των φύλων</a:t>
            </a:r>
            <a:endParaRPr lang="el-GR" sz="2400" dirty="0"/>
          </a:p>
          <a:p>
            <a:pPr marL="457200" lvl="1" indent="0">
              <a:buNone/>
            </a:pPr>
            <a:endParaRPr lang="el-G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i="1" dirty="0" smtClean="0"/>
              <a:t> </a:t>
            </a:r>
            <a:r>
              <a:rPr lang="el-GR" sz="2800" i="1" dirty="0" smtClean="0"/>
              <a:t>Τομέας</a:t>
            </a:r>
            <a:r>
              <a:rPr lang="el-GR" i="1" dirty="0" smtClean="0"/>
              <a:t> </a:t>
            </a:r>
            <a:r>
              <a:rPr lang="el-GR" sz="2800" i="1" dirty="0" smtClean="0"/>
              <a:t>Υγείας</a:t>
            </a:r>
          </a:p>
          <a:p>
            <a:pPr marL="457200" lvl="1" indent="0">
              <a:buNone/>
            </a:pPr>
            <a:r>
              <a:rPr lang="el-GR" sz="2400" dirty="0" smtClean="0"/>
              <a:t>Τα κράτη μέλη → πλήρη ευθύνη για τις αντίστοιχες πολιτικές</a:t>
            </a:r>
          </a:p>
          <a:p>
            <a:pPr marL="457200" lvl="1" indent="0">
              <a:buNone/>
            </a:pPr>
            <a:r>
              <a:rPr lang="el-GR" sz="2400" dirty="0" smtClean="0"/>
              <a:t>Το Συμβούλιο → ευθύνη για τη θέσπιση νομοθεσίας σχετικά με: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400" i="1" dirty="0" smtClean="0"/>
              <a:t>	</a:t>
            </a:r>
            <a:r>
              <a:rPr lang="el-GR" sz="2400" dirty="0" smtClean="0"/>
              <a:t>ποιότητα και ασφάλεια ανθρώπινων οργάνων, αίματος, φαρμάκων και ιατρικών συσκευών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400" i="1" dirty="0"/>
              <a:t> </a:t>
            </a:r>
            <a:r>
              <a:rPr lang="el-GR" sz="2400" i="1" dirty="0" smtClean="0"/>
              <a:t>  </a:t>
            </a:r>
            <a:r>
              <a:rPr lang="el-GR" sz="2400" dirty="0" smtClean="0"/>
              <a:t>δικαιώματα ασθενών για διασυνοριακή ιατρική</a:t>
            </a:r>
            <a:r>
              <a:rPr lang="el-GR" sz="2400" i="1" dirty="0" smtClean="0"/>
              <a:t> </a:t>
            </a:r>
            <a:r>
              <a:rPr lang="el-GR" sz="2400" dirty="0" smtClean="0"/>
              <a:t>περίθαλψη</a:t>
            </a:r>
            <a:r>
              <a:rPr lang="el-GR" sz="2400" i="1" dirty="0" smtClean="0"/>
              <a:t> </a:t>
            </a:r>
          </a:p>
          <a:p>
            <a:pPr marL="857250" lvl="2" indent="0">
              <a:buNone/>
            </a:pPr>
            <a:endParaRPr lang="el-GR" i="1" dirty="0" smtClean="0"/>
          </a:p>
        </p:txBody>
      </p:sp>
    </p:spTree>
    <p:extLst>
      <p:ext uri="{BB962C8B-B14F-4D97-AF65-F5344CB8AC3E}">
        <p14:creationId xmlns:p14="http://schemas.microsoft.com/office/powerpoint/2010/main" val="45556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6166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i="1" dirty="0" smtClean="0"/>
              <a:t>Προστασία καταναλωτών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Θέσπιση κανόνων σε Ευρωπαϊκό επίπεδο για την προστασία:</a:t>
            </a:r>
          </a:p>
          <a:p>
            <a:pPr marL="1371600" lvl="2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800" dirty="0" smtClean="0"/>
              <a:t>Υγείας </a:t>
            </a:r>
          </a:p>
          <a:p>
            <a:pPr marL="1371600" lvl="2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800" dirty="0" smtClean="0"/>
              <a:t>Ασφάλειας</a:t>
            </a:r>
          </a:p>
          <a:p>
            <a:pPr marL="1371600" lvl="2" indent="-457200">
              <a:lnSpc>
                <a:spcPct val="200000"/>
              </a:lnSpc>
              <a:buFont typeface="+mj-lt"/>
              <a:buAutoNum type="arabicPeriod"/>
            </a:pPr>
            <a:r>
              <a:rPr lang="el-GR" sz="2800" dirty="0" smtClean="0"/>
              <a:t>Οικονομικών συμφερόντων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6744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l-GR" u="sng" dirty="0" smtClean="0"/>
              <a:t>Προτεραιότητες</a:t>
            </a:r>
            <a:endParaRPr lang="el-GR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268760"/>
            <a:ext cx="8507288" cy="5400600"/>
          </a:xfrm>
        </p:spPr>
        <p:txBody>
          <a:bodyPr>
            <a:normAutofit lnSpcReduction="10000"/>
          </a:bodyPr>
          <a:lstStyle/>
          <a:p>
            <a:r>
              <a:rPr lang="el-GR" sz="2800" i="1" dirty="0" smtClean="0"/>
              <a:t>Απασχόληση</a:t>
            </a:r>
            <a:r>
              <a:rPr lang="el-GR" i="1" dirty="0"/>
              <a:t> </a:t>
            </a:r>
            <a:r>
              <a:rPr lang="el-GR" sz="2400" i="1" dirty="0" smtClean="0"/>
              <a:t>&amp;</a:t>
            </a:r>
            <a:r>
              <a:rPr lang="el-GR" i="1" dirty="0" smtClean="0"/>
              <a:t> </a:t>
            </a:r>
            <a:r>
              <a:rPr lang="el-GR" sz="2800" i="1" dirty="0"/>
              <a:t>Κοινωνικές </a:t>
            </a:r>
            <a:r>
              <a:rPr lang="el-GR" sz="2800" i="1" dirty="0" smtClean="0"/>
              <a:t>υποθέσεις</a:t>
            </a:r>
            <a:r>
              <a:rPr lang="el-GR" i="1" dirty="0" smtClean="0"/>
              <a:t>:</a:t>
            </a:r>
          </a:p>
          <a:p>
            <a:pPr lvl="1"/>
            <a:r>
              <a:rPr lang="el-GR" dirty="0" smtClean="0"/>
              <a:t>Διαπραγματεύσεις → </a:t>
            </a:r>
            <a:r>
              <a:rPr lang="el-GR" sz="2400" dirty="0" smtClean="0"/>
              <a:t>ελεύθερη μετακίνηση εργαζομένων</a:t>
            </a:r>
          </a:p>
          <a:p>
            <a:pPr marL="457200" lvl="1" indent="0">
              <a:buNone/>
            </a:pPr>
            <a:r>
              <a:rPr lang="el-GR" sz="2400" dirty="0" smtClean="0"/>
              <a:t>                                         </a:t>
            </a:r>
            <a:r>
              <a:rPr lang="el-GR" dirty="0" smtClean="0"/>
              <a:t>→</a:t>
            </a:r>
            <a:r>
              <a:rPr lang="el-GR" sz="2400" dirty="0" smtClean="0"/>
              <a:t> συντονισμό συστημάτων κοινωνικής ασφάλισης</a:t>
            </a:r>
          </a:p>
          <a:p>
            <a:pPr marL="457200" lvl="1" indent="0">
              <a:buNone/>
            </a:pPr>
            <a:r>
              <a:rPr lang="el-GR" sz="2400" dirty="0"/>
              <a:t>	</a:t>
            </a:r>
            <a:r>
              <a:rPr lang="el-GR" sz="2400" dirty="0" smtClean="0"/>
              <a:t>		</a:t>
            </a:r>
            <a:r>
              <a:rPr lang="el-GR" dirty="0" smtClean="0"/>
              <a:t>→</a:t>
            </a:r>
            <a:r>
              <a:rPr lang="el-GR" sz="2400" dirty="0" smtClean="0"/>
              <a:t> απόσπαση εργαζομένων</a:t>
            </a:r>
          </a:p>
          <a:p>
            <a:pPr lvl="1"/>
            <a:r>
              <a:rPr lang="el-GR" dirty="0" smtClean="0"/>
              <a:t>Αναθεώρηση νομοθεσίας → </a:t>
            </a:r>
            <a:r>
              <a:rPr lang="el-GR" sz="2400" dirty="0" smtClean="0"/>
              <a:t>προστασία εργαζομένων από καρκινογόνους/μεταλλαξιογόνους παράγοντες</a:t>
            </a:r>
            <a:endParaRPr lang="el-GR" dirty="0" smtClean="0"/>
          </a:p>
          <a:p>
            <a:pPr marL="457200" lvl="1" indent="0">
              <a:buNone/>
            </a:pPr>
            <a:endParaRPr lang="el-GR" sz="2400" b="1" dirty="0" smtClean="0"/>
          </a:p>
          <a:p>
            <a:pPr marL="457200" lvl="1" indent="0">
              <a:buNone/>
            </a:pPr>
            <a:r>
              <a:rPr lang="el-GR" sz="2400" b="1" dirty="0" smtClean="0"/>
              <a:t>ΣΤΟΧΟΣ: </a:t>
            </a:r>
            <a:r>
              <a:rPr lang="el-GR" sz="2400" dirty="0" smtClean="0"/>
              <a:t>Αξιολόγηση αποτελεσματικότητας των Εγγυήσεων για τη Νεολαία </a:t>
            </a:r>
          </a:p>
          <a:p>
            <a:pPr marL="457200" lvl="1" indent="0">
              <a:buNone/>
            </a:pPr>
            <a:r>
              <a:rPr lang="el-GR" sz="2400" b="1" dirty="0"/>
              <a:t>	</a:t>
            </a:r>
            <a:r>
              <a:rPr lang="el-GR" sz="2400" b="1" dirty="0" smtClean="0"/>
              <a:t>	</a:t>
            </a:r>
            <a:r>
              <a:rPr lang="el-GR" sz="2400" dirty="0" smtClean="0"/>
              <a:t>Υποστήριξη μέτρων Ένταξης Ρομά</a:t>
            </a:r>
            <a:endParaRPr lang="el-G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4212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3888432"/>
          </a:xfrm>
        </p:spPr>
        <p:txBody>
          <a:bodyPr>
            <a:normAutofit/>
          </a:bodyPr>
          <a:lstStyle/>
          <a:p>
            <a:r>
              <a:rPr lang="el-GR" sz="2800" i="1" dirty="0" smtClean="0"/>
              <a:t>Υγεία </a:t>
            </a:r>
          </a:p>
          <a:p>
            <a:pPr lvl="1"/>
            <a:r>
              <a:rPr lang="el-GR" sz="2400" dirty="0" smtClean="0"/>
              <a:t>Αναθεώρηση πλαισίου για τα ιατροτεχνολογικά προϊόντα</a:t>
            </a:r>
          </a:p>
          <a:p>
            <a:pPr lvl="1"/>
            <a:r>
              <a:rPr lang="el-GR" sz="2400" dirty="0" smtClean="0"/>
              <a:t>Εργασίες </a:t>
            </a:r>
            <a:r>
              <a:rPr lang="el-GR" sz="2400" b="1" dirty="0" smtClean="0"/>
              <a:t>→ </a:t>
            </a:r>
            <a:r>
              <a:rPr lang="el-GR" sz="2400" dirty="0" smtClean="0"/>
              <a:t>διαδικασίες χορήγησης άδειας φαρμάκων</a:t>
            </a:r>
          </a:p>
          <a:p>
            <a:pPr lvl="1"/>
            <a:r>
              <a:rPr lang="el-GR" sz="2400" dirty="0" smtClean="0"/>
              <a:t>Συζήτηση για τη μικροβιακή αντοχή </a:t>
            </a:r>
          </a:p>
          <a:p>
            <a:pPr lvl="1"/>
            <a:endParaRPr lang="el-GR" sz="2400" dirty="0"/>
          </a:p>
          <a:p>
            <a:pPr lvl="1"/>
            <a:r>
              <a:rPr lang="el-GR" sz="2400" dirty="0" smtClean="0"/>
              <a:t>Προώθηση υγιεινών τρόπων ζωής → πρόληψη χρόνιων μη </a:t>
            </a:r>
            <a:r>
              <a:rPr lang="el-GR" sz="2400" dirty="0" smtClean="0"/>
              <a:t>μεταδοτικών </a:t>
            </a:r>
            <a:r>
              <a:rPr lang="el-GR" sz="2400" dirty="0" smtClean="0"/>
              <a:t>παθήσεων </a:t>
            </a: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l-GR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611560" y="4797152"/>
            <a:ext cx="7776864" cy="15573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prstClr val="black"/>
                </a:solidFill>
              </a:rPr>
              <a:t>Προσεχείς συνεδριάσεις:</a:t>
            </a:r>
          </a:p>
          <a:p>
            <a:pPr lvl="0" algn="ctr">
              <a:spcBef>
                <a:spcPct val="20000"/>
              </a:spcBef>
            </a:pPr>
            <a:r>
              <a:rPr lang="el-GR" sz="2800" dirty="0">
                <a:solidFill>
                  <a:prstClr val="black"/>
                </a:solidFill>
              </a:rPr>
              <a:t>03/03/17</a:t>
            </a:r>
          </a:p>
          <a:p>
            <a:pPr lvl="0" algn="ctr">
              <a:spcBef>
                <a:spcPct val="20000"/>
              </a:spcBef>
            </a:pPr>
            <a:r>
              <a:rPr lang="el-GR" sz="2800" dirty="0">
                <a:solidFill>
                  <a:prstClr val="black"/>
                </a:solidFill>
              </a:rPr>
              <a:t>16/06/17</a:t>
            </a:r>
            <a:endParaRPr lang="el-G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285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67544" y="548681"/>
            <a:ext cx="8229600" cy="2664296"/>
          </a:xfrm>
        </p:spPr>
        <p:txBody>
          <a:bodyPr/>
          <a:lstStyle/>
          <a:p>
            <a:r>
              <a:rPr lang="el-GR" dirty="0" smtClean="0"/>
              <a:t>Τελευταία συνεδρίαση: 8/12/16</a:t>
            </a:r>
          </a:p>
          <a:p>
            <a:pPr lvl="3"/>
            <a:r>
              <a:rPr lang="el-GR" sz="2400" dirty="0" smtClean="0"/>
              <a:t>Οδηγία για απόσπαση εργαζομένων</a:t>
            </a:r>
          </a:p>
          <a:p>
            <a:pPr lvl="3"/>
            <a:r>
              <a:rPr lang="el-GR" sz="2400" dirty="0" smtClean="0"/>
              <a:t>Οδηγία για την προσβασιμότητα</a:t>
            </a:r>
          </a:p>
          <a:p>
            <a:pPr lvl="3"/>
            <a:r>
              <a:rPr lang="el-GR" sz="2400" dirty="0" smtClean="0"/>
              <a:t>Ευρωπαϊκός πυλώνας κοινωνικών δικαιωμάτων</a:t>
            </a:r>
          </a:p>
          <a:p>
            <a:pPr lvl="3"/>
            <a:r>
              <a:rPr lang="el-GR" sz="2400" dirty="0" smtClean="0"/>
              <a:t>Ευρωπαϊκό εξάμηνο 2017*</a:t>
            </a:r>
            <a:endParaRPr lang="el-GR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541658"/>
            <a:ext cx="856895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 smtClean="0"/>
              <a:t>3 τομείς συντονισμού</a:t>
            </a:r>
            <a:r>
              <a:rPr lang="el-GR" dirty="0" smtClean="0"/>
              <a:t>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l-GR" sz="2400" dirty="0" smtClean="0"/>
              <a:t>Πρόληψη μακροοικονομικών ανισορροπιών </a:t>
            </a:r>
          </a:p>
          <a:p>
            <a:pPr marL="800100" lvl="1" indent="-342900">
              <a:buFont typeface="+mj-lt"/>
              <a:buAutoNum type="arabicPeriod"/>
            </a:pPr>
            <a:r>
              <a:rPr lang="el-GR" sz="2400" dirty="0" smtClean="0"/>
              <a:t>Διαρθρωτικές μεταρρυθμίσεις → προώθηση ανάπτυξης σύμφωνα με τη στρατηγική «</a:t>
            </a:r>
            <a:r>
              <a:rPr lang="el-GR" sz="2400" b="1" dirty="0" smtClean="0"/>
              <a:t>Ευρώπη 2020</a:t>
            </a:r>
            <a:r>
              <a:rPr lang="el-GR" sz="2400" dirty="0" smtClean="0"/>
              <a:t>»</a:t>
            </a:r>
            <a:r>
              <a:rPr lang="el-GR" sz="2400" b="1" dirty="0" smtClean="0"/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l-GR" sz="2400" dirty="0" smtClean="0"/>
              <a:t>Δημοσιονομικές πολιτικές →  βιωσιμότητα – Σύμφωνο Σταθερότητας και Ανάπτυξης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9900276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318</Words>
  <Application>Microsoft Office PowerPoint</Application>
  <PresentationFormat>Προβολή στην οθόνη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 Ευρωπαϊκό Συμβούλιο Συμβούλιο της Ευρωπαϊκής Ένωσης   Συμβούλιο Απασχόλησης, Κοινωνικής πολιτικής, Υγείας και Καταναλωτών (EPSCO)</vt:lpstr>
      <vt:lpstr>Παρουσίαση του PowerPoint</vt:lpstr>
      <vt:lpstr>ΤΡΟΠΟΣ ΛΕΙΤΟΥΡΓΙΑΣ:</vt:lpstr>
      <vt:lpstr>Πολιτική</vt:lpstr>
      <vt:lpstr>Παρουσίαση του PowerPoint</vt:lpstr>
      <vt:lpstr>Παρουσίαση του PowerPoint</vt:lpstr>
      <vt:lpstr>Προτεραιότητες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Γιωτα</dc:creator>
  <cp:lastModifiedBy>Γιωτα</cp:lastModifiedBy>
  <cp:revision>19</cp:revision>
  <dcterms:created xsi:type="dcterms:W3CDTF">2016-12-07T19:35:14Z</dcterms:created>
  <dcterms:modified xsi:type="dcterms:W3CDTF">2016-12-20T09:22:51Z</dcterms:modified>
</cp:coreProperties>
</file>