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62" r:id="rId2"/>
    <p:sldId id="256" r:id="rId3"/>
    <p:sldId id="257" r:id="rId4"/>
    <p:sldId id="259" r:id="rId5"/>
    <p:sldId id="265" r:id="rId6"/>
    <p:sldId id="260" r:id="rId7"/>
    <p:sldId id="264" r:id="rId8"/>
    <p:sldId id="261" r:id="rId9"/>
    <p:sldId id="263" r:id="rId10"/>
    <p:sldId id="266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0" autoAdjust="0"/>
    <p:restoredTop sz="94624" autoAdjust="0"/>
  </p:normalViewPr>
  <p:slideViewPr>
    <p:cSldViewPr>
      <p:cViewPr>
        <p:scale>
          <a:sx n="68" d="100"/>
          <a:sy n="68" d="100"/>
        </p:scale>
        <p:origin x="-1834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64DA1D5-4BC5-4539-A4A3-54AE95979952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293099D-C4DD-4AED-A539-806301A743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A1D5-4BC5-4539-A4A3-54AE95979952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099D-C4DD-4AED-A539-806301A743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A1D5-4BC5-4539-A4A3-54AE95979952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099D-C4DD-4AED-A539-806301A743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64DA1D5-4BC5-4539-A4A3-54AE95979952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099D-C4DD-4AED-A539-806301A743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64DA1D5-4BC5-4539-A4A3-54AE95979952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293099D-C4DD-4AED-A539-806301A7437E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64DA1D5-4BC5-4539-A4A3-54AE95979952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293099D-C4DD-4AED-A539-806301A743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64DA1D5-4BC5-4539-A4A3-54AE95979952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293099D-C4DD-4AED-A539-806301A743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A1D5-4BC5-4539-A4A3-54AE95979952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099D-C4DD-4AED-A539-806301A743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64DA1D5-4BC5-4539-A4A3-54AE95979952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293099D-C4DD-4AED-A539-806301A743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64DA1D5-4BC5-4539-A4A3-54AE95979952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293099D-C4DD-4AED-A539-806301A743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64DA1D5-4BC5-4539-A4A3-54AE95979952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293099D-C4DD-4AED-A539-806301A743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64DA1D5-4BC5-4539-A4A3-54AE95979952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293099D-C4DD-4AED-A539-806301A7437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fad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silium.europa.eu/en/policies/defence-security/" TargetMode="External"/><Relationship Id="rId3" Type="http://schemas.openxmlformats.org/officeDocument/2006/relationships/hyperlink" Target="http://www.consilium.europa.eu/en/press/press-releases/?cc%5b%5d=608&amp;stDt=20150217" TargetMode="External"/><Relationship Id="rId7" Type="http://schemas.openxmlformats.org/officeDocument/2006/relationships/hyperlink" Target="http://www.consilium.europa.eu/en/council-eu/international-agreements/" TargetMode="External"/><Relationship Id="rId2" Type="http://schemas.openxmlformats.org/officeDocument/2006/relationships/hyperlink" Target="http://www.consilium.europa.eu/en/council-eu/configurations/fa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a.eu/european-union/topics/foreign-security-policy_en" TargetMode="External"/><Relationship Id="rId5" Type="http://schemas.openxmlformats.org/officeDocument/2006/relationships/hyperlink" Target="https://ec.europa.eu/commission/2014-2019/mogherini_en" TargetMode="External"/><Relationship Id="rId4" Type="http://schemas.openxmlformats.org/officeDocument/2006/relationships/hyperlink" Target="http://eur-lex.europa.eu/legal-content/EN/TXT/?uri=uriserv:ai0033" TargetMode="External"/><Relationship Id="rId9" Type="http://schemas.openxmlformats.org/officeDocument/2006/relationships/hyperlink" Target="https://europa.eu/european-union/topics/trade_e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4400" dirty="0" smtClean="0"/>
              <a:t>Συμβούλιο της Ευρωπαικής Ένωσης</a:t>
            </a:r>
            <a:r>
              <a:rPr lang="en-US" sz="4400" dirty="0" smtClean="0"/>
              <a:t>:</a:t>
            </a:r>
            <a:br>
              <a:rPr lang="en-US" sz="4400" dirty="0" smtClean="0"/>
            </a:br>
            <a:r>
              <a:rPr lang="el-GR" sz="4400" dirty="0" smtClean="0"/>
              <a:t>Συμβούλιο Εξωτερικών Υποθέσεων.</a:t>
            </a:r>
            <a:endParaRPr lang="el-GR" dirty="0"/>
          </a:p>
        </p:txBody>
      </p:sp>
      <p:pic>
        <p:nvPicPr>
          <p:cNvPr id="4" name="Content Placeholder 3" descr="745_5b361abca301e063f2ba0907fa9c46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882775"/>
            <a:ext cx="8128000" cy="4572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Πηγές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1992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1900" dirty="0" smtClean="0"/>
              <a:t>Foreign Affairs Configuration. (</a:t>
            </a:r>
            <a:r>
              <a:rPr lang="en-US" sz="1900" dirty="0" err="1" smtClean="0"/>
              <a:t>n.d</a:t>
            </a:r>
            <a:r>
              <a:rPr lang="en-US" sz="1900" dirty="0" smtClean="0"/>
              <a:t>.). Retrieved from </a:t>
            </a:r>
            <a:r>
              <a:rPr lang="en-US" sz="1900" dirty="0" smtClean="0">
                <a:hlinkClick r:id="rId2"/>
              </a:rPr>
              <a:t>http://www.consilium.europa.eu/en/council-eu/configurations/fac/</a:t>
            </a:r>
            <a:endParaRPr lang="en-US" sz="1900" dirty="0" smtClean="0"/>
          </a:p>
          <a:p>
            <a:pPr>
              <a:buFont typeface="Arial" pitchFamily="34" charset="0"/>
              <a:buChar char="•"/>
            </a:pPr>
            <a:r>
              <a:rPr lang="en-US" sz="1900" dirty="0" smtClean="0"/>
              <a:t>Press Releases &amp; Statements. (</a:t>
            </a:r>
            <a:r>
              <a:rPr lang="en-US" sz="1900" dirty="0" err="1" smtClean="0"/>
              <a:t>n.d</a:t>
            </a:r>
            <a:r>
              <a:rPr lang="en-US" sz="1900" dirty="0" smtClean="0"/>
              <a:t>.). Retrieved from </a:t>
            </a:r>
            <a:r>
              <a:rPr lang="en-US" sz="1900" dirty="0" smtClean="0">
                <a:hlinkClick r:id="rId3"/>
              </a:rPr>
              <a:t>http://www.consilium.europa.eu/en/press/press-releases/?cc%5B%5D=608&amp;stDt=20150217</a:t>
            </a:r>
            <a:endParaRPr lang="en-US" sz="1900" dirty="0" smtClean="0"/>
          </a:p>
          <a:p>
            <a:pPr>
              <a:buFont typeface="Arial" pitchFamily="34" charset="0"/>
              <a:buChar char="•"/>
            </a:pPr>
            <a:r>
              <a:rPr lang="en-US" sz="1900" dirty="0" smtClean="0"/>
              <a:t>Lisbon Treaty. (</a:t>
            </a:r>
            <a:r>
              <a:rPr lang="en-US" sz="1900" dirty="0" err="1" smtClean="0"/>
              <a:t>n.d</a:t>
            </a:r>
            <a:r>
              <a:rPr lang="en-US" sz="1900" dirty="0" smtClean="0"/>
              <a:t>.). Retrieved from </a:t>
            </a:r>
            <a:r>
              <a:rPr lang="en-US" sz="1900" dirty="0" smtClean="0">
                <a:hlinkClick r:id="rId4"/>
              </a:rPr>
              <a:t>http://eur-lex.europa.eu/legal-content/EN/TXT/?uri=uriserv%3Aai0033</a:t>
            </a:r>
            <a:endParaRPr lang="en-US" sz="1900" dirty="0" smtClean="0"/>
          </a:p>
          <a:p>
            <a:pPr>
              <a:buFont typeface="Arial" pitchFamily="34" charset="0"/>
              <a:buChar char="•"/>
            </a:pPr>
            <a:r>
              <a:rPr lang="en-US" sz="1900" dirty="0" smtClean="0"/>
              <a:t>Federica Mogherini. (</a:t>
            </a:r>
            <a:r>
              <a:rPr lang="en-US" sz="1900" dirty="0" err="1" smtClean="0"/>
              <a:t>n.d</a:t>
            </a:r>
            <a:r>
              <a:rPr lang="en-US" sz="1900" dirty="0" smtClean="0"/>
              <a:t>.). Retrieved from </a:t>
            </a:r>
            <a:r>
              <a:rPr lang="en-US" sz="1900" dirty="0" smtClean="0">
                <a:hlinkClick r:id="rId5"/>
              </a:rPr>
              <a:t>https://ec.europa.eu/commission/2014-2019/mogherini_en</a:t>
            </a:r>
            <a:endParaRPr lang="en-US" sz="1900" dirty="0" smtClean="0"/>
          </a:p>
          <a:p>
            <a:pPr>
              <a:buFont typeface="Arial" pitchFamily="34" charset="0"/>
              <a:buChar char="•"/>
            </a:pPr>
            <a:r>
              <a:rPr lang="en-US" sz="1900" dirty="0" smtClean="0"/>
              <a:t>Topics of the </a:t>
            </a:r>
            <a:r>
              <a:rPr lang="en-US" sz="1900" dirty="0" err="1" smtClean="0"/>
              <a:t>Europen</a:t>
            </a:r>
            <a:r>
              <a:rPr lang="en-US" sz="1900" dirty="0" smtClean="0"/>
              <a:t> Union - Foreign &amp; Security Policy. (</a:t>
            </a:r>
            <a:r>
              <a:rPr lang="en-US" sz="1900" dirty="0" err="1" smtClean="0"/>
              <a:t>n.d</a:t>
            </a:r>
            <a:r>
              <a:rPr lang="en-US" sz="1900" dirty="0" smtClean="0"/>
              <a:t>.). Retrieved from </a:t>
            </a:r>
            <a:r>
              <a:rPr lang="en-US" sz="1900" dirty="0" smtClean="0">
                <a:hlinkClick r:id="rId6"/>
              </a:rPr>
              <a:t>https://europa.eu/european-union/topics/foreign-security-policy_en</a:t>
            </a:r>
            <a:endParaRPr lang="en-US" sz="1900" dirty="0" smtClean="0"/>
          </a:p>
          <a:p>
            <a:pPr>
              <a:buFont typeface="Arial" pitchFamily="34" charset="0"/>
              <a:buChar char="•"/>
            </a:pPr>
            <a:r>
              <a:rPr lang="en-US" sz="1900" dirty="0" smtClean="0"/>
              <a:t>The role of the Council in international agreements. (</a:t>
            </a:r>
            <a:r>
              <a:rPr lang="en-US" sz="1900" dirty="0" err="1" smtClean="0"/>
              <a:t>n.d</a:t>
            </a:r>
            <a:r>
              <a:rPr lang="en-US" sz="1900" dirty="0" smtClean="0"/>
              <a:t>.). Retrieved from </a:t>
            </a:r>
            <a:r>
              <a:rPr lang="en-US" sz="1900" dirty="0" smtClean="0">
                <a:hlinkClick r:id="rId7"/>
              </a:rPr>
              <a:t>http://www.consilium.europa.eu/en/council-eu/international-agreements/</a:t>
            </a:r>
            <a:endParaRPr lang="en-US" sz="1900" dirty="0" smtClean="0"/>
          </a:p>
          <a:p>
            <a:pPr>
              <a:buFont typeface="Arial" pitchFamily="34" charset="0"/>
              <a:buChar char="•"/>
            </a:pPr>
            <a:r>
              <a:rPr lang="en-US" sz="1900" dirty="0" smtClean="0"/>
              <a:t>EU cooperation on security and </a:t>
            </a:r>
            <a:r>
              <a:rPr lang="en-US" sz="1900" dirty="0" err="1" smtClean="0"/>
              <a:t>defence</a:t>
            </a:r>
            <a:r>
              <a:rPr lang="en-US" sz="1900" dirty="0" smtClean="0"/>
              <a:t>. (</a:t>
            </a:r>
            <a:r>
              <a:rPr lang="en-US" sz="1900" dirty="0" err="1" smtClean="0"/>
              <a:t>n.d</a:t>
            </a:r>
            <a:r>
              <a:rPr lang="en-US" sz="1900" dirty="0" smtClean="0"/>
              <a:t>.). Retrieved from </a:t>
            </a:r>
            <a:r>
              <a:rPr lang="en-US" sz="1900" dirty="0" smtClean="0">
                <a:hlinkClick r:id="rId8"/>
              </a:rPr>
              <a:t>http://www.consilium.europa.eu/en/policies/defence-security/</a:t>
            </a:r>
            <a:endParaRPr lang="en-US" sz="1900" dirty="0" smtClean="0"/>
          </a:p>
          <a:p>
            <a:pPr>
              <a:buFont typeface="Arial" pitchFamily="34" charset="0"/>
              <a:buChar char="•"/>
            </a:pPr>
            <a:r>
              <a:rPr lang="en-US" sz="1900" dirty="0" smtClean="0"/>
              <a:t>Topics of the </a:t>
            </a:r>
            <a:r>
              <a:rPr lang="en-US" sz="1900" dirty="0" err="1" smtClean="0"/>
              <a:t>Europen</a:t>
            </a:r>
            <a:r>
              <a:rPr lang="en-US" sz="1900" dirty="0" smtClean="0"/>
              <a:t> Union - Trade. (</a:t>
            </a:r>
            <a:r>
              <a:rPr lang="en-US" sz="1900" dirty="0" err="1" smtClean="0"/>
              <a:t>n.d</a:t>
            </a:r>
            <a:r>
              <a:rPr lang="en-US" sz="1900" dirty="0" smtClean="0"/>
              <a:t>.). Retrieved from </a:t>
            </a:r>
            <a:r>
              <a:rPr lang="en-US" sz="1900" dirty="0" smtClean="0">
                <a:hlinkClick r:id="rId9"/>
              </a:rPr>
              <a:t>https://europa.eu/european-union/topics/trade_en</a:t>
            </a:r>
            <a:endParaRPr lang="en-US" sz="19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l-GR" sz="1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0"/>
            <a:ext cx="8602464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dirty="0" smtClean="0"/>
              <a:t>Ενότητα – Συνέχεια – Αποδοτικότητα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105472"/>
            <a:ext cx="8062912" cy="4752528"/>
          </a:xfrm>
        </p:spPr>
        <p:txBody>
          <a:bodyPr>
            <a:normAutofit/>
          </a:bodyPr>
          <a:lstStyle/>
          <a:p>
            <a:pPr algn="l"/>
            <a:r>
              <a:rPr lang="el-GR" sz="3500" dirty="0" smtClean="0"/>
              <a:t>Αρμόδιο για την έξωτερική δράση της ΕΕ</a:t>
            </a:r>
            <a:r>
              <a:rPr lang="en-US" sz="3500" dirty="0" smtClean="0"/>
              <a:t>:</a:t>
            </a:r>
          </a:p>
          <a:p>
            <a:pPr algn="l">
              <a:buFont typeface="Arial" pitchFamily="34" charset="0"/>
              <a:buChar char="•"/>
            </a:pPr>
            <a:r>
              <a:rPr lang="el-GR" sz="3500" dirty="0" smtClean="0"/>
              <a:t>Εξωτερική Πολιτική </a:t>
            </a:r>
          </a:p>
          <a:p>
            <a:pPr algn="l">
              <a:buFont typeface="Arial" pitchFamily="34" charset="0"/>
              <a:buChar char="•"/>
            </a:pPr>
            <a:r>
              <a:rPr lang="el-GR" sz="3500" dirty="0" smtClean="0"/>
              <a:t>Ασφάλεια </a:t>
            </a:r>
          </a:p>
          <a:p>
            <a:pPr algn="l">
              <a:buFont typeface="Arial" pitchFamily="34" charset="0"/>
              <a:buChar char="•"/>
            </a:pPr>
            <a:r>
              <a:rPr lang="el-GR" sz="3500" dirty="0" smtClean="0"/>
              <a:t>Εμπόριο </a:t>
            </a:r>
          </a:p>
          <a:p>
            <a:pPr algn="l">
              <a:buFont typeface="Arial" pitchFamily="34" charset="0"/>
              <a:buChar char="•"/>
            </a:pPr>
            <a:r>
              <a:rPr lang="el-GR" sz="3500" dirty="0" smtClean="0"/>
              <a:t>Ανθρωπιστική Βοήθεια</a:t>
            </a:r>
            <a:endParaRPr lang="en-US" sz="3500" dirty="0" smtClean="0"/>
          </a:p>
          <a:p>
            <a:pPr algn="l"/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l-GR" sz="4000" dirty="0" smtClean="0"/>
              <a:t>Λειτουργία Συμβουλίου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11256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Προεδρεύει ο Ύπατος Εκπρόσωπος της Ένωσης για την ΕΠΠΑ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Άποτέλείται από τους Υπουργούς Εξωτερικών των κρατών-μελών της ΕΕ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Συνέρχεται μία φορά τον μήνα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Συμμετέχουν ανάλογα με την ημερίσια διάταξη</a:t>
            </a:r>
            <a:r>
              <a:rPr lang="en-US" dirty="0" smtClean="0"/>
              <a:t>:</a:t>
            </a:r>
          </a:p>
          <a:p>
            <a:pPr marL="635508" indent="-571500">
              <a:buFont typeface="+mj-lt"/>
              <a:buAutoNum type="romanUcPeriod"/>
            </a:pPr>
            <a:r>
              <a:rPr lang="el-GR" dirty="0" smtClean="0"/>
              <a:t> Υπουργοί Άμυνας</a:t>
            </a:r>
            <a:endParaRPr lang="en-US" dirty="0" smtClean="0"/>
          </a:p>
          <a:p>
            <a:pPr marL="635508" indent="-571500">
              <a:buFont typeface="+mj-lt"/>
              <a:buAutoNum type="romanUcPeriod"/>
            </a:pPr>
            <a:r>
              <a:rPr lang="en-US" dirty="0" smtClean="0"/>
              <a:t>Y</a:t>
            </a:r>
            <a:r>
              <a:rPr lang="el-GR" dirty="0" smtClean="0"/>
              <a:t>πουργοί Εμπορίου</a:t>
            </a:r>
            <a:endParaRPr lang="en-US" dirty="0" smtClean="0"/>
          </a:p>
          <a:p>
            <a:pPr marL="635508" indent="-571500">
              <a:buFont typeface="+mj-lt"/>
              <a:buAutoNum type="romanUcPeriod"/>
            </a:pPr>
            <a:r>
              <a:rPr lang="el-GR" dirty="0" smtClean="0"/>
              <a:t>Υπουργοί  Ανάπτυξης</a:t>
            </a:r>
          </a:p>
          <a:p>
            <a:pPr marL="635508" indent="-571500">
              <a:buFont typeface="+mj-lt"/>
              <a:buAutoNum type="romanUcPeriod"/>
            </a:pPr>
            <a:r>
              <a:rPr lang="el-GR" dirty="0" smtClean="0"/>
              <a:t>Ο εκπρόσωπος της προεδρίας της ΕΕ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Federica Mogherini (2014</a:t>
            </a:r>
            <a:r>
              <a:rPr lang="el-GR" sz="4400" b="1" dirty="0" smtClean="0"/>
              <a:t>)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n-US" sz="3900" b="1" dirty="0" smtClean="0">
                <a:solidFill>
                  <a:schemeClr val="tx1"/>
                </a:solidFill>
              </a:rPr>
              <a:t>- S&amp;D</a:t>
            </a:r>
            <a:br>
              <a:rPr lang="en-US" sz="3900" b="1" dirty="0" smtClean="0">
                <a:solidFill>
                  <a:schemeClr val="tx1"/>
                </a:solidFill>
              </a:rPr>
            </a:br>
            <a:r>
              <a:rPr lang="en-US" sz="3900" b="1" dirty="0" smtClean="0">
                <a:solidFill>
                  <a:schemeClr val="tx1"/>
                </a:solidFill>
              </a:rPr>
              <a:t>- </a:t>
            </a:r>
            <a:r>
              <a:rPr lang="el-GR" sz="3900" b="1" dirty="0" smtClean="0">
                <a:solidFill>
                  <a:schemeClr val="tx1"/>
                </a:solidFill>
              </a:rPr>
              <a:t>Επικοινωνία με το Ευρωπαικό Συμβούλιο</a:t>
            </a:r>
            <a:endParaRPr lang="el-GR" sz="3900" dirty="0">
              <a:solidFill>
                <a:schemeClr val="tx1"/>
              </a:solidFill>
              <a:effectLst/>
            </a:endParaRPr>
          </a:p>
        </p:txBody>
      </p:sp>
      <p:pic>
        <p:nvPicPr>
          <p:cNvPr id="11" name="Content Placeholder 10" descr="mogherini_creditunion_europea_en_peru_flickr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420888"/>
            <a:ext cx="6852129" cy="417646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Τρέχοντα μέλη του Συμβουλίου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Nikos Kotzias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Frank-Walter Steinmeier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Boris Johnson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Jean-Marc Ayrault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Sebastian Kurz</a:t>
            </a: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Εικοσιτρείς ακόμη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l-GR" dirty="0"/>
          </a:p>
        </p:txBody>
      </p:sp>
      <p:pic>
        <p:nvPicPr>
          <p:cNvPr id="4" name="Picture 3" descr="kotzia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9953" y="1844824"/>
            <a:ext cx="2674047" cy="1656184"/>
          </a:xfrm>
          <a:prstGeom prst="rect">
            <a:avLst/>
          </a:prstGeom>
        </p:spPr>
      </p:pic>
      <p:pic>
        <p:nvPicPr>
          <p:cNvPr id="5" name="Picture 4" descr="1026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104" y="3501008"/>
            <a:ext cx="2666896" cy="1728192"/>
          </a:xfrm>
          <a:prstGeom prst="rect">
            <a:avLst/>
          </a:prstGeom>
        </p:spPr>
      </p:pic>
      <p:pic>
        <p:nvPicPr>
          <p:cNvPr id="6" name="Picture 5" descr="kur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7871" y="5201816"/>
            <a:ext cx="2676129" cy="16561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399032"/>
          </a:xfrm>
        </p:spPr>
        <p:txBody>
          <a:bodyPr>
            <a:normAutofit/>
          </a:bodyPr>
          <a:lstStyle/>
          <a:p>
            <a:pPr algn="ctr"/>
            <a:r>
              <a:rPr lang="el-GR" sz="4000" dirty="0" smtClean="0"/>
              <a:t>Στόχοι Συμβουλίου 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Ειρήνη &amp; Ασφάλεια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Διπλωματία &amp; Συνεργασία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Ειρηνευτικές Αποστολές (Επεμβάσεις)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Καλή Γειτνίαση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Εμπόριο ώς Παγκόσμιος Παίκτης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endParaRPr lang="el-GR" dirty="0" smtClean="0"/>
          </a:p>
        </p:txBody>
      </p:sp>
      <p:pic>
        <p:nvPicPr>
          <p:cNvPr id="4" name="Picture 3" descr="EU_military_carneg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253875"/>
            <a:ext cx="6048672" cy="26041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Επιβολή κυρώσεων στη Ρωσία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72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Την προσάρτηση της Κριμέας ακολούθησε η αντίδραση της Σύνθεσης Εξωτερικών Υποθέσεων</a:t>
            </a:r>
            <a:endParaRPr lang="el-GR" dirty="0"/>
          </a:p>
        </p:txBody>
      </p:sp>
      <p:pic>
        <p:nvPicPr>
          <p:cNvPr id="4" name="Picture 3" descr="Crimea-Russia-Changes-Anniversary-0018043767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348880"/>
            <a:ext cx="7281734" cy="41044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0920" cy="1399032"/>
          </a:xfrm>
        </p:spPr>
        <p:txBody>
          <a:bodyPr/>
          <a:lstStyle/>
          <a:p>
            <a:r>
              <a:rPr lang="el-GR" dirty="0" smtClean="0"/>
              <a:t>Συμφωνία με το Ιράν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72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Στις 16/1/2016 το Συμβούλιο αποφάσισε να άρει τις οικονομικές και χρηματοπιστωτικές κυρώσεις στο Ιράν.</a:t>
            </a:r>
            <a:endParaRPr lang="el-GR" dirty="0"/>
          </a:p>
        </p:txBody>
      </p:sp>
      <p:pic>
        <p:nvPicPr>
          <p:cNvPr id="6" name="Picture 5" descr="Zarif-Mogherini-600x3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924944"/>
            <a:ext cx="6192688" cy="37156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Υπογραφή της </a:t>
            </a:r>
            <a:r>
              <a:rPr lang="en-US" dirty="0" smtClean="0"/>
              <a:t>CETA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72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Στις 28/10/2016 το Συμβούλιο αποφάσισε την υπογραφή της</a:t>
            </a:r>
            <a:r>
              <a:rPr lang="en-US" dirty="0" smtClean="0"/>
              <a:t> CETA </a:t>
            </a:r>
          </a:p>
          <a:p>
            <a:pPr algn="ctr">
              <a:buNone/>
            </a:pPr>
            <a:r>
              <a:rPr lang="en-US" dirty="0" smtClean="0"/>
              <a:t>(</a:t>
            </a:r>
            <a:r>
              <a:rPr lang="en-US" smtClean="0"/>
              <a:t>Comprehensive Economic </a:t>
            </a:r>
            <a:r>
              <a:rPr lang="en-US" dirty="0" smtClean="0"/>
              <a:t>&amp; Trade Agreement)</a:t>
            </a:r>
            <a:endParaRPr lang="el-GR" dirty="0"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140968"/>
            <a:ext cx="6264696" cy="35238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603</TotalTime>
  <Words>280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Verve</vt:lpstr>
      <vt:lpstr>Συμβούλιο της Ευρωπαικής Ένωσης: Συμβούλιο Εξωτερικών Υποθέσεων.</vt:lpstr>
      <vt:lpstr>  Ενότητα – Συνέχεια – Αποδοτικότητα</vt:lpstr>
      <vt:lpstr>Λειτουργία Συμβουλίου</vt:lpstr>
      <vt:lpstr>Federica Mogherini (2014) - S&amp;D - Επικοινωνία με το Ευρωπαικό Συμβούλιο</vt:lpstr>
      <vt:lpstr>Τρέχοντα μέλη του Συμβουλίου</vt:lpstr>
      <vt:lpstr>Στόχοι Συμβουλίου </vt:lpstr>
      <vt:lpstr>Επιβολή κυρώσεων στη Ρωσία </vt:lpstr>
      <vt:lpstr>Συμφωνία με το Ιράν</vt:lpstr>
      <vt:lpstr>Υπογραφή της CETA</vt:lpstr>
      <vt:lpstr>Πηγές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Γιωργος</dc:creator>
  <cp:lastModifiedBy>Foteini</cp:lastModifiedBy>
  <cp:revision>73</cp:revision>
  <dcterms:created xsi:type="dcterms:W3CDTF">2016-12-02T09:11:29Z</dcterms:created>
  <dcterms:modified xsi:type="dcterms:W3CDTF">2016-12-20T13:19:14Z</dcterms:modified>
</cp:coreProperties>
</file>