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77" r:id="rId6"/>
    <p:sldId id="269" r:id="rId7"/>
    <p:sldId id="261" r:id="rId8"/>
    <p:sldId id="263" r:id="rId9"/>
    <p:sldId id="264" r:id="rId10"/>
    <p:sldId id="265" r:id="rId11"/>
    <p:sldId id="270" r:id="rId12"/>
    <p:sldId id="26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8800"/>
            <a:ext cx="9144000" cy="106299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HELLENIC SHIPBROKERS’ ASSOCIATION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85975"/>
            <a:ext cx="9144000" cy="3171825"/>
          </a:xfrm>
        </p:spPr>
        <p:txBody>
          <a:bodyPr/>
          <a:lstStyle/>
          <a:p>
            <a:r>
              <a:rPr lang="el-GR" altLang="en-US" sz="3200"/>
              <a:t>ΗΛΕΚΤΡΟΝΙΚΗ ΦΟΡΤΩΤΙΚΗ</a:t>
            </a:r>
            <a:endParaRPr lang="el-GR" altLang="en-US" sz="3200"/>
          </a:p>
          <a:p>
            <a:r>
              <a:rPr lang="en-US" altLang="el-GR" sz="3200"/>
              <a:t>29+31/3 + 1/4/2021</a:t>
            </a:r>
            <a:endParaRPr lang="el-GR" altLang="en-US" sz="3200"/>
          </a:p>
          <a:p>
            <a:endParaRPr lang="el-GR" altLang="en-US"/>
          </a:p>
          <a:p>
            <a:r>
              <a:rPr lang="el-GR" altLang="el-GR" sz="2000"/>
              <a:t>ΝΙΚΟΛΑΟΣ ΠΕΝΘΕΡΟΥΔΑΚΗΣ</a:t>
            </a:r>
            <a:endParaRPr lang="el-GR" altLang="el-GR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655"/>
          </a:xfrm>
        </p:spPr>
        <p:txBody>
          <a:bodyPr>
            <a:normAutofit fontScale="90000"/>
          </a:bodyPr>
          <a:p>
            <a:r>
              <a:rPr lang="el-GR" altLang="en-US"/>
              <a:t>                      ΑΣΦΑΛΙΣΤΙΚΗ ΚΑΛΥΨΗ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450"/>
            <a:ext cx="10515600" cy="4989830"/>
          </a:xfrm>
        </p:spPr>
        <p:txBody>
          <a:bodyPr/>
          <a:p>
            <a:endParaRPr lang="el-GR" altLang="en-US"/>
          </a:p>
          <a:p>
            <a:r>
              <a:rPr lang="el-GR" altLang="en-US"/>
              <a:t>ΑΣΤΙΚΗ ΕΥΘΥΝΗ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ΑΛΛΗΛΟΑΣΦΑΛΙΣΤΙΚΟΙ ΣΥΝΕΤΑΙΡΙΣΜΟΙ (</a:t>
            </a:r>
            <a:r>
              <a:rPr lang="en-US" altLang="en-US"/>
              <a:t>P &amp; I CLUBS)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“INTERNATIONAL GPOUP OF P&amp;I CLUBS” (“</a:t>
            </a:r>
            <a:r>
              <a:rPr lang="en-US" altLang="en-US">
                <a:solidFill>
                  <a:srgbClr val="FF0000"/>
                </a:solidFill>
              </a:rPr>
              <a:t>IG</a:t>
            </a:r>
            <a:r>
              <a:rPr lang="en-US" altLang="en-US"/>
              <a:t>”)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P &amp; I CLUB RULES</a:t>
            </a: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640"/>
          </a:xfrm>
        </p:spPr>
        <p:txBody>
          <a:bodyPr>
            <a:normAutofit/>
          </a:bodyPr>
          <a:p>
            <a:r>
              <a:rPr lang="el-GR" altLang="en-US"/>
              <a:t>  ΔΥΝΑΤΟΤΗΤΕΣ  ΜΕΤΑ ΤΗΝ ΥΠΟΓΡΑΦΗ</a:t>
            </a:r>
            <a:endParaRPr lang="en-US" alt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130"/>
            <a:ext cx="10515600" cy="5010150"/>
          </a:xfrm>
        </p:spPr>
        <p:txBody>
          <a:bodyPr/>
          <a:p>
            <a:endParaRPr lang="el-GR" altLang="en-US"/>
          </a:p>
          <a:p>
            <a:r>
              <a:rPr lang="el-GR" altLang="en-US"/>
              <a:t>ΔΙΟΡΘΩΣΗ Η ΑΚΟΜΑ ΚΑΤΑΡΓΗΣΗ ΚΑΙ ΕΠΑΝΕΚΔΟΣΗ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ΣΥΜΠΛΗΡΩΣΗ</a:t>
            </a:r>
            <a:endParaRPr lang="el-GR" altLang="en-US"/>
          </a:p>
          <a:p>
            <a:endParaRPr lang="el-GR" altLang="en-US"/>
          </a:p>
          <a:p>
            <a:r>
              <a:rPr lang="el-GR" altLang="en-US">
                <a:solidFill>
                  <a:srgbClr val="FF0000"/>
                </a:solidFill>
              </a:rPr>
              <a:t>ΔΙΑΧΩΡΙΣΜΟΣ (</a:t>
            </a:r>
            <a:r>
              <a:rPr lang="en-US" altLang="el-GR">
                <a:solidFill>
                  <a:srgbClr val="FF0000"/>
                </a:solidFill>
              </a:rPr>
              <a:t>S</a:t>
            </a:r>
            <a:r>
              <a:rPr lang="en-US" altLang="en-US">
                <a:solidFill>
                  <a:srgbClr val="FF0000"/>
                </a:solidFill>
              </a:rPr>
              <a:t>PLIT)</a:t>
            </a:r>
            <a:endParaRPr lang="en-US" altLang="en-US">
              <a:solidFill>
                <a:srgbClr val="FF0000"/>
              </a:solidFill>
            </a:endParaRPr>
          </a:p>
          <a:p>
            <a:endParaRPr lang="en-US" altLang="en-US"/>
          </a:p>
          <a:p>
            <a:r>
              <a:rPr lang="el-GR" altLang="en-US"/>
              <a:t>ΠΑΡΑΔΟΣΗ ΦΟΡΤΙΟΥ ΧΩΡΙΣ ΠΡΩΤΟΤΥΠΗ </a:t>
            </a:r>
            <a:r>
              <a:rPr lang="en-US" altLang="el-GR"/>
              <a:t>(Ε</a:t>
            </a:r>
            <a:r>
              <a:rPr lang="el-GR" altLang="en-US"/>
              <a:t>ΝΤ</a:t>
            </a:r>
            <a:r>
              <a:rPr lang="el-GR" altLang="el-GR"/>
              <a:t>ΥΠΗ</a:t>
            </a:r>
            <a:r>
              <a:rPr lang="en-US" altLang="el-GR"/>
              <a:t>) </a:t>
            </a:r>
            <a:r>
              <a:rPr lang="el-GR" altLang="en-US"/>
              <a:t>ΦΟΡΤΩΤΙΚΗ ΚΑΙ ΧΩΡΙΣ ΦΥΣΙΚΑ ΤΟ ΠΑΡΑΔΟΣΙΑΚΟ</a:t>
            </a:r>
            <a:r>
              <a:rPr lang="el-GR" altLang="en-US">
                <a:solidFill>
                  <a:srgbClr val="FF0000"/>
                </a:solidFill>
              </a:rPr>
              <a:t> </a:t>
            </a:r>
            <a:r>
              <a:rPr lang="en-US" altLang="el-GR">
                <a:solidFill>
                  <a:srgbClr val="FF0000"/>
                </a:solidFill>
              </a:rPr>
              <a:t>L</a:t>
            </a:r>
            <a:r>
              <a:rPr lang="en-US" altLang="en-US">
                <a:solidFill>
                  <a:srgbClr val="FF0000"/>
                </a:solidFill>
              </a:rPr>
              <a:t>ETTER OF INDEMNITY</a:t>
            </a:r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300"/>
          </a:xfrm>
        </p:spPr>
        <p:txBody>
          <a:bodyPr>
            <a:normAutofit fontScale="90000"/>
          </a:bodyPr>
          <a:p>
            <a:r>
              <a:rPr lang="el-GR" altLang="en-US"/>
              <a:t>               ΕΓΚΕΚΡΙΜΕΝΑ ΑΠΟ </a:t>
            </a:r>
            <a:r>
              <a:rPr lang="en-US" altLang="el-GR"/>
              <a:t>“IG” </a:t>
            </a:r>
            <a:r>
              <a:rPr lang="el-GR" altLang="en-US"/>
              <a:t>Σ</a:t>
            </a:r>
            <a:r>
              <a:rPr lang="el-GR" altLang="el-GR"/>
              <a:t>ΥΣΤΗΜΑΤΑ</a:t>
            </a:r>
            <a:endParaRPr lang="el-GR" alt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4425"/>
            <a:ext cx="10515600" cy="5062855"/>
          </a:xfrm>
        </p:spPr>
        <p:txBody>
          <a:bodyPr/>
          <a:p>
            <a:r>
              <a:rPr lang="en-US" altLang="en-US"/>
              <a:t>BOLERO (</a:t>
            </a:r>
            <a:r>
              <a:rPr lang="en-US" altLang="en-US">
                <a:solidFill>
                  <a:srgbClr val="FF0000"/>
                </a:solidFill>
              </a:rPr>
              <a:t>B</a:t>
            </a:r>
            <a:r>
              <a:rPr lang="en-US" altLang="en-US"/>
              <a:t>ill 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f </a:t>
            </a:r>
            <a:r>
              <a:rPr lang="en-US" altLang="en-US">
                <a:solidFill>
                  <a:srgbClr val="FF0000"/>
                </a:solidFill>
              </a:rPr>
              <a:t>L</a:t>
            </a:r>
            <a:r>
              <a:rPr lang="en-US" altLang="en-US"/>
              <a:t>ading </a:t>
            </a:r>
            <a:r>
              <a:rPr lang="en-US" altLang="en-US">
                <a:solidFill>
                  <a:srgbClr val="FF0000"/>
                </a:solidFill>
              </a:rPr>
              <a:t>E</a:t>
            </a:r>
            <a:r>
              <a:rPr lang="en-US" altLang="en-US"/>
              <a:t>lectronic </a:t>
            </a:r>
            <a:r>
              <a:rPr lang="en-US" altLang="en-US">
                <a:solidFill>
                  <a:srgbClr val="FF0000"/>
                </a:solidFill>
              </a:rPr>
              <a:t>R</a:t>
            </a:r>
            <a:r>
              <a:rPr lang="en-US" altLang="en-US"/>
              <a:t>egistry </a:t>
            </a:r>
            <a:r>
              <a:rPr lang="en-US" altLang="en-US">
                <a:solidFill>
                  <a:srgbClr val="FF0000"/>
                </a:solidFill>
              </a:rPr>
              <a:t>O</a:t>
            </a:r>
            <a:r>
              <a:rPr lang="en-US" altLang="en-US"/>
              <a:t>rganization) 1999</a:t>
            </a:r>
            <a:endParaRPr lang="en-US" altLang="en-US"/>
          </a:p>
          <a:p>
            <a:r>
              <a:rPr lang="en-US" altLang="en-US"/>
              <a:t>essDoCS</a:t>
            </a:r>
            <a:endParaRPr lang="en-US" altLang="en-US"/>
          </a:p>
          <a:p>
            <a:r>
              <a:rPr lang="en-US" altLang="en-US"/>
              <a:t>e-Title TM</a:t>
            </a:r>
            <a:endParaRPr lang="en-US" altLang="en-US"/>
          </a:p>
          <a:p>
            <a:r>
              <a:rPr lang="en-US" altLang="en-US"/>
              <a:t>GLOBAL SHARE  S.A.  (“edoxOnline”)     on 11 June 2019</a:t>
            </a:r>
            <a:endParaRPr lang="en-US" altLang="en-US"/>
          </a:p>
          <a:p>
            <a:r>
              <a:rPr lang="en-US" altLang="en-US"/>
              <a:t>WAVE                                                          on 23 December 2019</a:t>
            </a:r>
            <a:endParaRPr lang="en-US" altLang="en-US"/>
          </a:p>
          <a:p>
            <a:r>
              <a:rPr lang="en-US" altLang="en-US"/>
              <a:t>Cargo Smart B/L™ (“CargoX”)                 on 11 February 2020</a:t>
            </a:r>
            <a:endParaRPr lang="en-US" altLang="en-US"/>
          </a:p>
          <a:p>
            <a:r>
              <a:rPr lang="en-US" altLang="en-US"/>
              <a:t> TradeLens                                                   on </a:t>
            </a:r>
            <a:r>
              <a:rPr lang="en-US" altLang="en-US">
                <a:sym typeface="+mn-ea"/>
              </a:rPr>
              <a:t>24 March 2021 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640"/>
          </a:xfrm>
        </p:spPr>
        <p:txBody>
          <a:bodyPr>
            <a:normAutofit fontScale="90000"/>
          </a:bodyPr>
          <a:p>
            <a:r>
              <a:rPr lang="el-GR" altLang="en-US"/>
              <a:t>        ΠΑΛΑΙΟΤΕΡΟ ΙΣΤΟΡΙΚΟ ΤΗΣ ΦΟΡΤΩΤΙΚΗΣ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" y="1664970"/>
            <a:ext cx="10515600" cy="4686935"/>
          </a:xfrm>
        </p:spPr>
        <p:txBody>
          <a:bodyPr>
            <a:normAutofit fontScale="70000"/>
          </a:bodyPr>
          <a:p>
            <a:r>
              <a:rPr lang="el-GR" altLang="en-US"/>
              <a:t>1050     Οι Πλοιαρχοι προσλαμβανουν τριτα προσωπα να     καταγραφουν τα φορτια που φορτωνονται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1397      Ανκονα, Ιταλιας. Αντιγραφο του φορτωθεντος φορτιου  “</a:t>
            </a:r>
            <a:r>
              <a:rPr lang="en-US" altLang="el-GR"/>
              <a:t>A</a:t>
            </a:r>
            <a:r>
              <a:rPr lang="en-US" altLang="en-US"/>
              <a:t>PERLUM SCRIPTUM” </a:t>
            </a:r>
            <a:r>
              <a:rPr lang="el-GR" altLang="en-US"/>
              <a:t>στον καθε Φορτωτη </a:t>
            </a:r>
            <a:r>
              <a:rPr lang="el-GR" altLang="en-US" sz="2200">
                <a:solidFill>
                  <a:schemeClr val="tx1"/>
                </a:solidFill>
              </a:rPr>
              <a:t>Η ΟΠΟΙΑ ΩΣ ΞΕΧΩΡΙΣΤΟ  ΚΑΙ ΑΝΕΞΑΡΤΗΤΟ  ΕΓΓΡΑΦΟ ΠΛΗΡΕΙ ΤΙΣ ΔΥΟ ΑΠΟ ΤΙΣ ΤΡΕΙΣ  ΙΔΙΟΤΗΤΕΣ  ΤΗΣ ΣΥΓΧΡΟΝΗΣ ΦΟΡΤΩΤΙΚΗΣ.  ΣΥΝIΣΤΑ ΔΗΛΑΔΗ</a:t>
            </a:r>
            <a:r>
              <a:rPr lang="el-GR" altLang="en-US" sz="2200">
                <a:solidFill>
                  <a:srgbClr val="FF0000"/>
                </a:solidFill>
              </a:rPr>
              <a:t> ΑΠΟΔΕΙΞΗ ΠΑΡΑΛΑΒΗΣ ΤΟΥ ΦΟΡΤΙΟΥ </a:t>
            </a:r>
            <a:r>
              <a:rPr lang="el-GR" altLang="en-US" sz="2200">
                <a:solidFill>
                  <a:schemeClr val="tx1"/>
                </a:solidFill>
              </a:rPr>
              <a:t>ΚΑΙ</a:t>
            </a:r>
            <a:r>
              <a:rPr lang="el-GR" altLang="en-US" sz="2200">
                <a:solidFill>
                  <a:srgbClr val="FF0000"/>
                </a:solidFill>
              </a:rPr>
              <a:t> ΑΠΟΔΕΙΞΗ ΥΠΑΡΞΗΣ  ΣΥΜΦΩΝΙΑΣ  ΜΕΤΑΦΟΡΑΣ.</a:t>
            </a:r>
            <a:r>
              <a:rPr lang="el-GR" altLang="en-US"/>
              <a:t> </a:t>
            </a:r>
            <a:endParaRPr lang="el-GR" altLang="en-US"/>
          </a:p>
          <a:p>
            <a:r>
              <a:rPr lang="el-GR" altLang="en-US" sz="2300"/>
              <a:t> ΜΕ ΤΗΝ ΑΝΑΠΤΥΞΗ ΤΟΥ ΔΙΕΘΝΟΥΣ  ΕΜΠΟΡΙΟΥ ΕΓΙΝΕ  ΣΤΑΔΙΑΚΑ ΑΝΑΓΚΑΙΟ  ΝΑ  ΑΠΟΤΕΛΕΙ  Η ΦΟΡΤΩΤΙΚΗ</a:t>
            </a:r>
            <a:r>
              <a:rPr lang="el-GR" altLang="en-US" sz="2300">
                <a:solidFill>
                  <a:srgbClr val="FF0000"/>
                </a:solidFill>
              </a:rPr>
              <a:t> ΚΑΙ ΤΙΤΛΟ  ΚΥΡΙΟΤΗΤΟΣ </a:t>
            </a:r>
            <a:r>
              <a:rPr lang="el-GR" altLang="en-US" sz="2300"/>
              <a:t>ΤΟΥ ΦΟΡΤΙΟΥ. ΑΠΟ ΤΑ ΑΡΧΕΙΑ ΤΩΝ ΑΓΓΛΙΚΩΝ ΔΙΚΑΣΤΗΡΙΩΝ ΦΑΙΝΕΤΑΙ ΟΤΙ ΤΟΝ 16ο ΑΙΩΝΑ  Η ΦΟΡΤΩΤΙΚΗ ΑΠΟΤΕΛΟΥΣΕ  ΤΙΤΛΟ  ΚΥΡΙΟΤΗΤΑΣ ΤΟΥ ΦΟΡΤΙΟΥ.  ΕΤΣΙ:</a:t>
            </a:r>
            <a:endParaRPr lang="el-GR" altLang="en-US"/>
          </a:p>
          <a:p>
            <a:r>
              <a:rPr lang="el-GR" altLang="en-US"/>
              <a:t>1538       Υποθεση “</a:t>
            </a:r>
            <a:r>
              <a:rPr lang="en-US" altLang="en-US"/>
              <a:t> THOMAS” </a:t>
            </a:r>
            <a:r>
              <a:rPr lang="el-GR" dirty="0">
                <a:sym typeface="+mn-ea"/>
              </a:rPr>
              <a:t> επι</a:t>
            </a:r>
            <a:r>
              <a:rPr lang="el-GR" altLang="en-US"/>
              <a:t>βεβαιωση αλλαγης ιδιοκτησιας κατα τη διαρκεια του ταξιδιου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1743       Υποθεση “</a:t>
            </a:r>
            <a:r>
              <a:rPr lang="en-US" altLang="el-GR"/>
              <a:t>SNEE vs PRESCOFT” </a:t>
            </a:r>
            <a:r>
              <a:rPr lang="el-GR" altLang="en-US"/>
              <a:t>α</a:t>
            </a:r>
            <a:r>
              <a:rPr lang="el-GR" altLang="el-GR"/>
              <a:t>λλαγη ιδιοκτησιας με </a:t>
            </a:r>
            <a:r>
              <a:rPr lang="el-GR" altLang="el-GR">
                <a:solidFill>
                  <a:srgbClr val="FF0000"/>
                </a:solidFill>
              </a:rPr>
              <a:t>ΟΠΙΣΘΟΓΡΑΦΗΣΗ</a:t>
            </a:r>
            <a:r>
              <a:rPr lang="el-GR" altLang="el-GR"/>
              <a:t> φορτωτικης</a:t>
            </a:r>
            <a:endParaRPr lang="el-GR" altLang="en-US"/>
          </a:p>
          <a:p>
            <a:endParaRPr lang="el-GR" altLang="en-US"/>
          </a:p>
          <a:p>
            <a:endParaRPr lang="el-G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950"/>
          </a:xfrm>
        </p:spPr>
        <p:txBody>
          <a:bodyPr/>
          <a:p>
            <a:r>
              <a:rPr lang="el-GR" altLang="en-US">
                <a:sym typeface="+mn-ea"/>
              </a:rPr>
              <a:t>        ΝΕΟΤΕΡΟ  ΙΣΤΟΡΙΚΟ ΤΗΣ ΦΟΡΤΩΤΙΚΗΣ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025"/>
            <a:ext cx="10515600" cy="5088255"/>
          </a:xfrm>
        </p:spPr>
        <p:txBody>
          <a:bodyPr>
            <a:normAutofit fontScale="90000" lnSpcReduction="10000"/>
          </a:bodyPr>
          <a:p>
            <a:r>
              <a:rPr lang="el-GR" altLang="en-US"/>
              <a:t>Η ΠΟΛΥΕΤΗΣ ΧΡΗΣΗ ΤΩΝ  ΕΓΓΡΑΦΩΝ  ΦΟΡΤΩΤΙΚΩΝ  ΑΝΕΔΕΙΞΕ ΚΑΙ ΤΑ ΣΧΕΤΙΚΑ </a:t>
            </a:r>
            <a:r>
              <a:rPr lang="el-GR" altLang="en-US">
                <a:solidFill>
                  <a:srgbClr val="FF0000"/>
                </a:solidFill>
              </a:rPr>
              <a:t>ΠΡΟΒΛΗΜΑΤΑ ΠΟΥ ΕΠΡΕΠΕ  ΝΑ  ΘΕΡΑΠΕΥΤΟΥΝ.</a:t>
            </a:r>
            <a:endParaRPr lang="el-GR" altLang="en-US">
              <a:solidFill>
                <a:srgbClr val="FF0000"/>
              </a:solidFill>
            </a:endParaRPr>
          </a:p>
          <a:p>
            <a:r>
              <a:rPr lang="el-GR" altLang="en-US"/>
              <a:t>1983    Η “</a:t>
            </a:r>
            <a:r>
              <a:rPr lang="en-US" altLang="el-GR"/>
              <a:t>C</a:t>
            </a:r>
            <a:r>
              <a:rPr lang="en-US" altLang="en-US"/>
              <a:t>OMITE MARITIME INTERNATIONAL”, Brussels (</a:t>
            </a:r>
            <a:r>
              <a:rPr lang="en-US" altLang="en-US">
                <a:solidFill>
                  <a:srgbClr val="FF0000"/>
                </a:solidFill>
              </a:rPr>
              <a:t>CMI</a:t>
            </a:r>
            <a:r>
              <a:rPr lang="en-US" altLang="en-US"/>
              <a:t>)  </a:t>
            </a:r>
            <a:r>
              <a:rPr lang="el-GR" altLang="en-US"/>
              <a:t>Σε μια συνοδο στη Βενετια  παροτρυνει για “</a:t>
            </a:r>
            <a:r>
              <a:rPr lang="en-US" altLang="el-GR"/>
              <a:t>NON-PAPER” </a:t>
            </a:r>
            <a:r>
              <a:rPr lang="el-GR" altLang="el-GR"/>
              <a:t>φορτωτικες</a:t>
            </a:r>
            <a:endParaRPr lang="el-GR" altLang="el-GR"/>
          </a:p>
          <a:p>
            <a:endParaRPr lang="el-GR" altLang="el-GR"/>
          </a:p>
          <a:p>
            <a:r>
              <a:rPr lang="el-GR" altLang="el-GR"/>
              <a:t>1990    Η  </a:t>
            </a:r>
            <a:r>
              <a:rPr lang="en-US" altLang="el-GR"/>
              <a:t>CMI </a:t>
            </a:r>
            <a:r>
              <a:rPr lang="el-GR" altLang="en-US"/>
              <a:t>ε</a:t>
            </a:r>
            <a:r>
              <a:rPr lang="el-GR" altLang="el-GR"/>
              <a:t>διδει τα “</a:t>
            </a:r>
            <a:r>
              <a:rPr lang="en-US" altLang="el-GR"/>
              <a:t>RULES” </a:t>
            </a:r>
            <a:r>
              <a:rPr lang="el-GR" altLang="en-US"/>
              <a:t>γ</a:t>
            </a:r>
            <a:r>
              <a:rPr lang="el-GR" altLang="el-GR"/>
              <a:t>ια τις ΗΛΕΚΤΡΟΝΙΚΕΣ ΦΟΡΤΩΤΙΚΕΣ</a:t>
            </a:r>
            <a:endParaRPr lang="el-GR" altLang="el-GR"/>
          </a:p>
          <a:p>
            <a:endParaRPr lang="el-GR" altLang="el-GR"/>
          </a:p>
          <a:p>
            <a:r>
              <a:rPr lang="el-GR" altLang="el-GR"/>
              <a:t>1996    Η “</a:t>
            </a:r>
            <a:r>
              <a:rPr lang="en-US" altLang="el-GR"/>
              <a:t>UNITED NATIONS COMMISSION ON INT'L TRADE LAW” (</a:t>
            </a:r>
            <a:r>
              <a:rPr lang="en-US" altLang="el-GR">
                <a:solidFill>
                  <a:srgbClr val="FF0000"/>
                </a:solidFill>
              </a:rPr>
              <a:t>UNCITRAL</a:t>
            </a:r>
            <a:r>
              <a:rPr lang="en-US" altLang="el-GR"/>
              <a:t>)</a:t>
            </a:r>
            <a:r>
              <a:rPr lang="el-GR" altLang="en-US"/>
              <a:t>,</a:t>
            </a:r>
            <a:r>
              <a:rPr lang="en-US" altLang="el-GR"/>
              <a:t>  </a:t>
            </a:r>
            <a:r>
              <a:rPr lang="el-GR" altLang="en-US"/>
              <a:t> εκδιδει το “</a:t>
            </a:r>
            <a:r>
              <a:rPr lang="en-US" altLang="en-US"/>
              <a:t> Model Law on Electronic Commerce and Digital Signature”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2007     </a:t>
            </a:r>
            <a:r>
              <a:rPr lang="el-GR" altLang="en-US"/>
              <a:t>Το “ </a:t>
            </a:r>
            <a:r>
              <a:rPr lang="en-US" altLang="el-GR"/>
              <a:t>INTER'L CHAMBER OF COMMERCE”, Paris (</a:t>
            </a:r>
            <a:r>
              <a:rPr lang="en-US" altLang="el-GR">
                <a:solidFill>
                  <a:srgbClr val="FF0000"/>
                </a:solidFill>
              </a:rPr>
              <a:t>ICC</a:t>
            </a:r>
            <a:r>
              <a:rPr lang="en-US" altLang="el-GR">
                <a:solidFill>
                  <a:schemeClr val="tx1"/>
                </a:solidFill>
              </a:rPr>
              <a:t>) </a:t>
            </a:r>
            <a:r>
              <a:rPr lang="el-GR" altLang="en-US">
                <a:solidFill>
                  <a:schemeClr val="tx1"/>
                </a:solidFill>
              </a:rPr>
              <a:t>εκδιδει το “ </a:t>
            </a:r>
            <a:r>
              <a:rPr lang="en-US" altLang="el-GR">
                <a:solidFill>
                  <a:schemeClr val="tx1"/>
                </a:solidFill>
              </a:rPr>
              <a:t>U</a:t>
            </a:r>
            <a:r>
              <a:rPr lang="en-US" altLang="en-US">
                <a:solidFill>
                  <a:schemeClr val="tx1"/>
                </a:solidFill>
              </a:rPr>
              <a:t>niform</a:t>
            </a:r>
            <a:r>
              <a:rPr lang="en-US" altLang="el-GR">
                <a:solidFill>
                  <a:schemeClr val="tx1"/>
                </a:solidFill>
              </a:rPr>
              <a:t>  Custom and Pratcice for Documentary Credits” (</a:t>
            </a:r>
            <a:r>
              <a:rPr lang="en-US" altLang="el-GR">
                <a:solidFill>
                  <a:srgbClr val="FF0000"/>
                </a:solidFill>
              </a:rPr>
              <a:t>UCP 600</a:t>
            </a:r>
            <a:r>
              <a:rPr lang="en-US" altLang="el-GR">
                <a:solidFill>
                  <a:schemeClr val="tx1"/>
                </a:solidFill>
              </a:rPr>
              <a:t>) </a:t>
            </a:r>
            <a:r>
              <a:rPr lang="el-GR" altLang="en-US">
                <a:solidFill>
                  <a:schemeClr val="tx1"/>
                </a:solidFill>
              </a:rPr>
              <a:t>και αργοτερα το συμπληρωνει με το “ </a:t>
            </a:r>
            <a:r>
              <a:rPr lang="en-US" altLang="el-GR">
                <a:solidFill>
                  <a:srgbClr val="FF0000"/>
                </a:solidFill>
              </a:rPr>
              <a:t>eUCP</a:t>
            </a:r>
            <a:r>
              <a:rPr lang="en-US" altLang="el-GR">
                <a:solidFill>
                  <a:schemeClr val="tx1"/>
                </a:solidFill>
              </a:rPr>
              <a:t> “ </a:t>
            </a:r>
            <a:endParaRPr lang="el-G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65"/>
          </a:xfrm>
        </p:spPr>
        <p:txBody>
          <a:bodyPr/>
          <a:p>
            <a:r>
              <a:rPr lang="el-GR" altLang="en-US" b="1"/>
              <a:t>                 ΑΣΦΑΛΕΙΑ ΚΑΙ ΚΑΛΥΨΗ</a:t>
            </a:r>
            <a:endParaRPr lang="el-GR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570"/>
            <a:ext cx="10515600" cy="4791710"/>
          </a:xfrm>
        </p:spPr>
        <p:txBody>
          <a:bodyPr>
            <a:normAutofit lnSpcReduction="20000"/>
          </a:bodyPr>
          <a:p>
            <a:r>
              <a:rPr lang="en-US"/>
              <a:t>ΣΤΗΝ  ΓΕΝΙΚΟΤΕΡΗ  ΧΡΗΣΗ  ΚΑΙ  ΕΞΑΠΛΩΣΗ  ΤΟΥ  ΗΛΕΚΤΡΟΝΙΚΟΥ ΕΜΠΟΡΙΟΥ  ΣΥΝΕΤΕΙΝΕ  Η  ΑΠΟΛΥΤΩΣ  ΕΠΙΤΥΧΗΣ  ΚΑΙ  ΑΣΦΑΛΗΣ ΧΡΗΣΗ ΤΟΥ </a:t>
            </a:r>
            <a:r>
              <a:rPr lang="en-US">
                <a:solidFill>
                  <a:srgbClr val="FF0000"/>
                </a:solidFill>
              </a:rPr>
              <a:t>ΤΡΑΠΕΖΙΚΟΥ ΣΥΣΤΗΜΑΤΟΣ “SWIFT”</a:t>
            </a:r>
            <a:r>
              <a:rPr lang="en-US"/>
              <a:t>, ΟΙ  ΑΡΧΕΣ  ΤΟΥ ΟΠΟΙΟΥ  ΒΟΗΘΗΣΑΝ  ΠΟΛΥ  ΣΤΑ  ΣΥΣΤΗΜΑΤΑ  ΤΩΝ  ΗΛΕΚΤΡΟΝΙΚΩΝ ΦΟΡΤΩΤΙΚΩΝ.</a:t>
            </a:r>
            <a:endParaRPr lang="en-US"/>
          </a:p>
          <a:p>
            <a:r>
              <a:rPr lang="en-US"/>
              <a:t>ΑΠΟ ΤΗΝ ΠΛΕΥΡΑ ΤΟΥ ΠΛΟΙΟΚΤΗΤΗ  Η  ΒΑΣΙΚΗ  ΠΡΟΫΠΟΘΕΣΗ  ΓΙΑ ΗΛΕΚΤΡΟΝΙΚΗ  ΕΚΔΟΣΗ  ΕΙΝΑΙ  ΝΑ  ΕΧΕΙ  ΤΗΝ  ΚΑΛΥΨΗ ΤΟΥ </a:t>
            </a:r>
            <a:r>
              <a:rPr lang="en-US">
                <a:solidFill>
                  <a:srgbClr val="FF0000"/>
                </a:solidFill>
              </a:rPr>
              <a:t> P &amp; I CLUB</a:t>
            </a:r>
            <a:r>
              <a:rPr lang="en-US"/>
              <a:t>  ΣΥΜΦΩΝΑ  ΜΕ  ΤΟΥΣ  ΚΑΝΟΝΕΣ ΤΟΥ ( “RULES”).</a:t>
            </a:r>
            <a:endParaRPr lang="en-US"/>
          </a:p>
          <a:p>
            <a:endParaRPr lang="en-US"/>
          </a:p>
          <a:p>
            <a:r>
              <a:rPr lang="en-US"/>
              <a:t>2010      Το “</a:t>
            </a:r>
            <a:r>
              <a:rPr lang="en-US">
                <a:solidFill>
                  <a:srgbClr val="FF0000"/>
                </a:solidFill>
              </a:rPr>
              <a:t>International Group of Protection and Indemnity Clubs</a:t>
            </a:r>
            <a:r>
              <a:rPr lang="en-US"/>
              <a:t>” (IG) καλυπτει τον Πλοιοκτητη για τις Ηλεκτρονικες Φορτωτικες μεσω των εγκεκριμενων (μονο) Εταιρειων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025"/>
          </a:xfrm>
        </p:spPr>
        <p:txBody>
          <a:bodyPr>
            <a:normAutofit fontScale="90000"/>
          </a:bodyPr>
          <a:p>
            <a:r>
              <a:rPr lang="el-GR" altLang="en-US"/>
              <a:t>                             ΔΙΕΘΝΕΣ ΕΜΠΟΡΙΟ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785"/>
            <a:ext cx="10515600" cy="5103495"/>
          </a:xfrm>
        </p:spPr>
        <p:txBody>
          <a:bodyPr/>
          <a:p>
            <a:r>
              <a:rPr lang="el-GR" altLang="en-US">
                <a:sym typeface="+mn-ea"/>
              </a:rPr>
              <a:t>ΤΑΧΥΤΗΤΑ/ΑΠΟΔΟΣΗ ΤΟΥ ΠΑΓΚΟΣΜΙΟΠΟΙΗΜΕΝΟΥ ΗΛΕΚΤΡΟΝΙΚΟΥ ΕΜΠΟΡΙΟΥ</a:t>
            </a:r>
            <a:endParaRPr lang="el-GR" altLang="en-US"/>
          </a:p>
          <a:p>
            <a:endParaRPr lang="el-GR" altLang="en-US"/>
          </a:p>
          <a:p>
            <a:r>
              <a:rPr lang="el-GR" altLang="en-US">
                <a:sym typeface="+mn-ea"/>
              </a:rPr>
              <a:t>ΨΗΦΙΟΠΟΙΗΣΗ ΤΩΝ ΠΑΝΤΩΝ</a:t>
            </a:r>
            <a:endParaRPr lang="el-GR" altLang="en-US"/>
          </a:p>
          <a:p>
            <a:endParaRPr lang="el-GR" altLang="en-US"/>
          </a:p>
          <a:p>
            <a:r>
              <a:rPr lang="el-GR" altLang="en-US">
                <a:sym typeface="+mn-ea"/>
              </a:rPr>
              <a:t>ΗΛΕΚΤΡΟΝΙΚΗ ΥΠΟΓΡΑΦΗ</a:t>
            </a:r>
            <a:endParaRPr lang="el-GR" altLang="en-US"/>
          </a:p>
          <a:p>
            <a:endParaRPr lang="el-GR" altLang="en-US"/>
          </a:p>
          <a:p>
            <a:r>
              <a:rPr lang="el-GR" altLang="en-US">
                <a:sym typeface="+mn-ea"/>
              </a:rPr>
              <a:t>ΠΡΟΣΑΡΜΟΓΗ ΣΤΑ ΝΕΑ ΔΕΔΟΜΕΝΑ ΓΙΑ ΝΑ ΥΠΑΡΧΕΙ ΑΝΤΑΓΩΝΙΣΤΗΚΟΤΗΤΑ</a:t>
            </a:r>
            <a:endParaRPr lang="el-GR" altLang="en-US"/>
          </a:p>
          <a:p>
            <a:endParaRPr lang="el-GR" alt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305"/>
          </a:xfrm>
        </p:spPr>
        <p:txBody>
          <a:bodyPr/>
          <a:p>
            <a:r>
              <a:rPr lang="el-GR" altLang="en-US"/>
              <a:t>               ΗΛΕΚΤΡΟΝΙΚΕΣ ΦΟΡΤΩΤΙΚΕΣ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730"/>
            <a:ext cx="10515600" cy="4908550"/>
          </a:xfrm>
        </p:spPr>
        <p:txBody>
          <a:bodyPr>
            <a:normAutofit lnSpcReduction="20000"/>
          </a:bodyPr>
          <a:p>
            <a:r>
              <a:rPr lang="el-GR" altLang="en-US"/>
              <a:t>ΣΥΣΤΗΜΑ ΑΠΛΟ , ΓΡΗΓΟΡΟ ΚΑΙ ΕΥΧΡΗΣΤΟ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ΝΟΜΙΜΟΤΗΤΑ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ΕΞΑΣΦΑΛΙΣΗ ΕΜΠΙΣΤΕΥΤΙΚΟΤΗΤΑΣ - ΚΡΥΠΤΟΓΡΑΦΗΣΗ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ΔΙΑΦΑΝΕΙΑ, ΑΥΘΕΝΤΙΚΟΤΗΤΑ ΚΑΙ ΔΕΣΜΕΥΣΗ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ΑΣΦΑΛΙΣΤΙΚΑ  ΚΑΛΥΜΜΕΝΟ</a:t>
            </a:r>
            <a:endParaRPr lang="el-GR" altLang="en-US"/>
          </a:p>
          <a:p>
            <a:endParaRPr lang="el-GR" altLang="en-US"/>
          </a:p>
          <a:p>
            <a:r>
              <a:rPr lang="el-GR" altLang="en-US"/>
              <a:t>ΧΑΜΗΛΟ ΚΟΣΤΟΣ</a:t>
            </a:r>
            <a:endParaRPr lang="el-GR" altLang="en-US"/>
          </a:p>
          <a:p>
            <a:endParaRPr lang="el-G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000"/>
          </a:xfrm>
        </p:spPr>
        <p:txBody>
          <a:bodyPr/>
          <a:p>
            <a:r>
              <a:rPr lang="el-GR" altLang="en-US"/>
              <a:t>                         ΠΩΣ ΛΕΙΤΟΥΡΓΕΙ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5720"/>
            <a:ext cx="10515600" cy="4861560"/>
          </a:xfrm>
        </p:spPr>
        <p:txBody>
          <a:bodyPr>
            <a:normAutofit lnSpcReduction="10000"/>
          </a:bodyPr>
          <a:p>
            <a:r>
              <a:rPr lang="el-GR"/>
              <a:t>ΥΠΑΡΧΕΙ ΜΙΑ ΠΛΑΤΦΟΡΜΑ ΟΠΟΥ </a:t>
            </a:r>
            <a:r>
              <a:rPr lang="el-GR">
                <a:solidFill>
                  <a:srgbClr val="FF0000"/>
                </a:solidFill>
              </a:rPr>
              <a:t>ΟΛΟΙ</a:t>
            </a:r>
            <a:r>
              <a:rPr lang="el-GR"/>
              <a:t> (ΜΕΤΑ ΤΟ </a:t>
            </a:r>
            <a:r>
              <a:rPr lang="en-US" altLang="el-GR"/>
              <a:t>L</a:t>
            </a:r>
            <a:r>
              <a:rPr lang="en-US"/>
              <a:t>OG-IN) </a:t>
            </a:r>
            <a:r>
              <a:rPr lang="el-GR" altLang="en-US"/>
              <a:t>ΤΑ ΒΛΕΠΟΥΝ </a:t>
            </a:r>
            <a:r>
              <a:rPr lang="el-GR" altLang="en-US">
                <a:solidFill>
                  <a:srgbClr val="FF0000"/>
                </a:solidFill>
              </a:rPr>
              <a:t>ΟΛΑ ΚΑΙ ΜΠΟΡΟΥΝ ΝΑ ΕΧΟΥΝ ΠΛΗΡΗ ΕΠΙΚΟΙΝΩΝΙΑ</a:t>
            </a:r>
            <a:endParaRPr lang="el-GR" altLang="en-US">
              <a:solidFill>
                <a:srgbClr val="FF0000"/>
              </a:solidFill>
            </a:endParaRPr>
          </a:p>
          <a:p>
            <a:endParaRPr lang="el-GR" altLang="en-US">
              <a:solidFill>
                <a:schemeClr val="tx1"/>
              </a:solidFill>
            </a:endParaRPr>
          </a:p>
          <a:p>
            <a:r>
              <a:rPr lang="el-GR" altLang="en-US">
                <a:solidFill>
                  <a:schemeClr val="tx1"/>
                </a:solidFill>
              </a:rPr>
              <a:t>ΦΟΡΤΩΤΗΣ, ΠΛΟΙΑΡΧΟΣ, ΠΛΟΙΟΚΤΗΤΗΣ, ΕΜΠΟΡΟΣ, ΤΡΑΠΕΖΙΤΗΣ, ΕΚΤΕΛΩΝΙΣΤΕΣ, ΠΑΡΑΛΗΠΤΕΣ, ΝΑΥΤΙΚΟΙ ΠΡΑΚΤΟΡΕΣ.....ΑΚΟΜΑ ΚΑΙ ΣΥΓΧΡΟΝΑ ΤΕΛΩΝΕΙΑ....ΚΑΙ ΛΙΜΕΝΑΡΧΕΙΑ.....</a:t>
            </a:r>
            <a:endParaRPr lang="el-GR" altLang="en-US">
              <a:solidFill>
                <a:schemeClr val="tx1"/>
              </a:solidFill>
            </a:endParaRPr>
          </a:p>
          <a:p>
            <a:endParaRPr lang="el-GR" altLang="en-US">
              <a:solidFill>
                <a:schemeClr val="tx1"/>
              </a:solidFill>
            </a:endParaRPr>
          </a:p>
          <a:p>
            <a:r>
              <a:rPr lang="el-GR" altLang="en-US">
                <a:solidFill>
                  <a:schemeClr val="tx1"/>
                </a:solidFill>
              </a:rPr>
              <a:t>Ο ΠΛΟΙΑΡΧΟΣ ΑΦΟΥ ΦΟΡΤΩΣΕΙ ΣΥΜΠΛΗΡΩΝΕΙ ΤΑ ΣΤΟΙΧΕΙΑ ΤΗΣ ΦΟΡΤΩΤΙΚΗΣ, ΤΗΝ ΥΠΟΓΡΑΦΕΙ ΗΛΕΚΤΡΟΝΙΚΑ ΚΑΙ ΤΗΝ ΠΑΡΑΔΙΔΕΙ (ΟΠΩΣ ΣΥΝΗΘΩΣ) ΣΤΟΝ ΦΟΡΤΩΤΗ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40"/>
          </a:xfrm>
        </p:spPr>
        <p:txBody>
          <a:bodyPr/>
          <a:p>
            <a:r>
              <a:rPr lang="el-GR" altLang="en-US"/>
              <a:t>     </a:t>
            </a:r>
            <a:r>
              <a:rPr lang="en-US"/>
              <a:t>RIVATE KEY </a:t>
            </a:r>
            <a:r>
              <a:rPr lang="el-GR" altLang="en-US"/>
              <a:t>Κ</a:t>
            </a:r>
            <a:r>
              <a:rPr lang="el-GR"/>
              <a:t>ΑΙ ΕΛΕΓΧΟΣ ΤΟΥ ΦΟΡΤΙΟΥ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6360"/>
            <a:ext cx="10515600" cy="4820920"/>
          </a:xfrm>
        </p:spPr>
        <p:txBody>
          <a:bodyPr>
            <a:normAutofit lnSpcReduction="10000"/>
          </a:bodyPr>
          <a:p>
            <a:r>
              <a:rPr lang="el-GR" altLang="en-US">
                <a:sym typeface="+mn-ea"/>
              </a:rPr>
              <a:t>ΤΟ “</a:t>
            </a:r>
            <a:r>
              <a:rPr lang="en-US">
                <a:sym typeface="+mn-ea"/>
              </a:rPr>
              <a:t>RIVATE KEY</a:t>
            </a:r>
            <a:r>
              <a:rPr lang="el-GR" altLang="en-US">
                <a:sym typeface="+mn-ea"/>
              </a:rPr>
              <a:t>” ΕΙΝΑΙ ΕΝΑΣ ΚΩΔΙΚΟΣ ΠΟΥ Ο ΠΛΟΙΑΡΧΟΣ ΜΕΤΑΒΙΒΑΖΕΙ ΣΤΟΝ ΦΟΡΤΩΤΗ </a:t>
            </a:r>
            <a:r>
              <a:rPr lang="el-GR" altLang="en-US">
                <a:solidFill>
                  <a:srgbClr val="FF0000"/>
                </a:solidFill>
                <a:sym typeface="+mn-ea"/>
              </a:rPr>
              <a:t>ΜΑΖΙ ΜΕ ΤΗΝ ΦΟΡΤΩΤΙΚΗ </a:t>
            </a:r>
            <a:r>
              <a:rPr lang="el-GR" altLang="en-US">
                <a:solidFill>
                  <a:schemeClr val="tx1"/>
                </a:solidFill>
                <a:sym typeface="+mn-ea"/>
              </a:rPr>
              <a:t>ΠΑΡΑΔΙΔΟΝΤΑΣ ΤΟΥ ΕΤΣΙ ΤΟΝ ΠΛΗΡΗ ΕΛΕΓΧΟ ΤΟ ΦΟΡΤΙΟΥ</a:t>
            </a:r>
            <a:endParaRPr lang="el-GR" altLang="en-US">
              <a:solidFill>
                <a:schemeClr val="tx1"/>
              </a:solidFill>
              <a:sym typeface="+mn-ea"/>
            </a:endParaRPr>
          </a:p>
          <a:p>
            <a:endParaRPr lang="el-GR" altLang="en-US">
              <a:solidFill>
                <a:schemeClr val="tx1"/>
              </a:solidFill>
              <a:sym typeface="+mn-ea"/>
            </a:endParaRPr>
          </a:p>
          <a:p>
            <a:r>
              <a:rPr lang="el-GR" altLang="en-US">
                <a:solidFill>
                  <a:schemeClr val="tx1"/>
                </a:solidFill>
                <a:sym typeface="+mn-ea"/>
              </a:rPr>
              <a:t>Ο ΦΟΡΤΩΤΗΣ </a:t>
            </a:r>
            <a:r>
              <a:rPr lang="el-GR" altLang="en-US">
                <a:sym typeface="+mn-ea"/>
              </a:rPr>
              <a:t>ΜΕΤΑΒΙΒΑΖΕΙ ΤΗΝ ΦΟΡΤΩΤΙΚΗ ΜΑΖΙ ΜΕ ΤΟ </a:t>
            </a:r>
            <a:r>
              <a:rPr lang="en-US" altLang="en-US">
                <a:sym typeface="+mn-ea"/>
              </a:rPr>
              <a:t>PRIVATE KEY  </a:t>
            </a:r>
            <a:r>
              <a:rPr lang="el-GR" altLang="en-US">
                <a:sym typeface="+mn-ea"/>
              </a:rPr>
              <a:t>ΣΤΟΝ ΠΑΡΑΛΗΠΤΗ η ΣΤΟΝ ΕΜΠΟΡΟ η ΣΤΗΝ ΤΡΑΠΕΖΑ ΟΠΟΤΕ ΧΑΝΕΙ ΤΟ ΕΛΕΓΧΟ, ΤΟΝ ΟΠΟΙΟ ΑΠΟΚΤΑ ΠΛΕΟΝ ΑΥΤΟΣ ΠΟΥ ΕΧΕΙ ΤΟ </a:t>
            </a:r>
            <a:r>
              <a:rPr lang="en-US" altLang="en-US">
                <a:sym typeface="+mn-ea"/>
              </a:rPr>
              <a:t>RIVATE KEY</a:t>
            </a:r>
            <a:endParaRPr lang="en-US" altLang="en-US">
              <a:sym typeface="+mn-ea"/>
            </a:endParaRPr>
          </a:p>
          <a:p>
            <a:endParaRPr lang="en-US" altLang="en-US">
              <a:sym typeface="+mn-ea"/>
            </a:endParaRPr>
          </a:p>
          <a:p>
            <a:r>
              <a:rPr lang="en-US" altLang="el-GR">
                <a:solidFill>
                  <a:schemeClr val="tx1"/>
                </a:solidFill>
                <a:sym typeface="+mn-ea"/>
              </a:rPr>
              <a:t>Y</a:t>
            </a:r>
            <a:r>
              <a:rPr lang="el-GR" altLang="en-US">
                <a:solidFill>
                  <a:schemeClr val="tx1"/>
                </a:solidFill>
                <a:sym typeface="+mn-ea"/>
              </a:rPr>
              <a:t>ΠΑΡΧΕΙ </a:t>
            </a:r>
            <a:r>
              <a:rPr lang="el-GR" altLang="en-US">
                <a:solidFill>
                  <a:srgbClr val="FF0000"/>
                </a:solidFill>
                <a:sym typeface="+mn-ea"/>
              </a:rPr>
              <a:t>ΜΟΝΟ ΕΝΑ </a:t>
            </a:r>
            <a:r>
              <a:rPr lang="en-US" altLang="el-GR">
                <a:solidFill>
                  <a:srgbClr val="FF0000"/>
                </a:solidFill>
                <a:sym typeface="+mn-ea"/>
              </a:rPr>
              <a:t>PRIVATE KEY</a:t>
            </a:r>
            <a:r>
              <a:rPr lang="en-US" altLang="el-GR">
                <a:solidFill>
                  <a:schemeClr val="tx1"/>
                </a:solidFill>
                <a:sym typeface="+mn-ea"/>
              </a:rPr>
              <a:t> </a:t>
            </a:r>
            <a:r>
              <a:rPr lang="el-GR" altLang="en-US">
                <a:solidFill>
                  <a:schemeClr val="tx1"/>
                </a:solidFill>
                <a:sym typeface="+mn-ea"/>
              </a:rPr>
              <a:t>Κ</a:t>
            </a:r>
            <a:r>
              <a:rPr lang="el-GR" altLang="el-GR">
                <a:solidFill>
                  <a:schemeClr val="tx1"/>
                </a:solidFill>
                <a:sym typeface="+mn-ea"/>
              </a:rPr>
              <a:t>ΑΙ ΣΕ ΚΑΘΕ ΠΕΡΙΠΤΩΣΗ</a:t>
            </a:r>
            <a:r>
              <a:rPr lang="el-GR" altLang="en-US">
                <a:solidFill>
                  <a:schemeClr val="tx1"/>
                </a:solidFill>
                <a:sym typeface="+mn-ea"/>
              </a:rPr>
              <a:t> ΤΟ ΕΧΕΙ ΦΥΣΙΚΑ </a:t>
            </a:r>
            <a:r>
              <a:rPr lang="el-GR" altLang="en-US">
                <a:solidFill>
                  <a:srgbClr val="FF0000"/>
                </a:solidFill>
                <a:sym typeface="+mn-ea"/>
              </a:rPr>
              <a:t>ΜΟΝΟ ΕΝΑΣ</a:t>
            </a:r>
            <a:endParaRPr lang="el-GR" altLang="en-US">
              <a:solidFill>
                <a:schemeClr val="tx1"/>
              </a:solidFill>
              <a:sym typeface="+mn-ea"/>
            </a:endParaRPr>
          </a:p>
          <a:p>
            <a:endParaRPr lang="el-GR" altLang="en-US">
              <a:solidFill>
                <a:schemeClr val="tx1"/>
              </a:solidFill>
              <a:sym typeface="+mn-ea"/>
            </a:endParaRPr>
          </a:p>
          <a:p>
            <a:endParaRPr lang="el-GR" altLang="en-US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3300"/>
          </a:xfrm>
        </p:spPr>
        <p:txBody>
          <a:bodyPr>
            <a:normAutofit/>
          </a:bodyPr>
          <a:p>
            <a:r>
              <a:rPr lang="el-GR" altLang="en-US"/>
              <a:t>                               ΔΙΑΦΑΝΕΙΑ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808855"/>
          </a:xfrm>
        </p:spPr>
        <p:txBody>
          <a:bodyPr/>
          <a:p>
            <a:r>
              <a:rPr lang="el-GR" altLang="en-US"/>
              <a:t>ΟΛΟΙ ΒΛΕΠΟΥΝ ΤΟ ΠΕΡΙΕΧΟΜΕΝΟ ΚΑΙ ΤΗΝ ΠΟΡΕΙΑ ΤΗΣ ΗΛΕΚΤΡΟΝΙΚΗΣ ΦΟΡΤΩΤΙΚΗΣ ΚΑΘΩΣ ΚΑΙ ΠΟΤΕ ΑΛΛΑΞΕ ΧΕΡΙΑ ΚΑΙ ΦΥΣΙΚΑ ΠΟΙΟΣ ΕΙΝΑΙ Ο ΣΗΜΕΡΙΝΟΣ </a:t>
            </a:r>
            <a:r>
              <a:rPr lang="el-GR" altLang="en-US">
                <a:solidFill>
                  <a:srgbClr val="FF0000"/>
                </a:solidFill>
              </a:rPr>
              <a:t>ΚΑΤΟΧΟΣ ΤΟΥ </a:t>
            </a:r>
            <a:r>
              <a:rPr lang="en-US" altLang="en-US">
                <a:solidFill>
                  <a:srgbClr val="FF0000"/>
                </a:solidFill>
              </a:rPr>
              <a:t>RIVATE KEY</a:t>
            </a:r>
            <a:r>
              <a:rPr lang="el-GR" altLang="en-US"/>
              <a:t>, ΑΛΛΑ </a:t>
            </a:r>
            <a:r>
              <a:rPr lang="el-GR" altLang="en-US">
                <a:solidFill>
                  <a:srgbClr val="FF0000"/>
                </a:solidFill>
              </a:rPr>
              <a:t>ΔΕΝ ΜΠΟΡΟΥΝ ΝΑ ΕΠΕΜΒΟΥΝ</a:t>
            </a:r>
            <a:endParaRPr lang="en-US" altLang="en-US"/>
          </a:p>
          <a:p>
            <a:endParaRPr lang="en-US" altLang="en-US"/>
          </a:p>
          <a:p>
            <a:r>
              <a:rPr lang="el-GR" altLang="en-US"/>
              <a:t>ΕΧΟΝΤΑΣ ΟΛΟΙ </a:t>
            </a:r>
            <a:r>
              <a:rPr lang="el-GR" altLang="en-US">
                <a:solidFill>
                  <a:srgbClr val="FF0000"/>
                </a:solidFill>
              </a:rPr>
              <a:t>ΠΛΗΡΗ ΓΝΩΣΗ ΤΟΥ ΠΕΡΙΕΧΟΜΕΝΟΥ</a:t>
            </a:r>
            <a:r>
              <a:rPr lang="el-GR" altLang="en-US"/>
              <a:t> ΤΗΣ ΦΟΡΤΩΤΙΚΗΣ ΠΡΙΝ ΚΑΝ ΥΠΟΓΡΑΦΕΙ ΑΠΟ ΤΟΝ ΠΛΟΙΑΡΧΟ, ΕΙΝΑΙ ΕΥΚΟΛΗ Η ΤΥΧΟΝ ΔΙΟΡΘΩΣΗ ΤΩΝ ΣΤΟΙΧΕΙΩΝ ΤΗΣ</a:t>
            </a:r>
            <a:endParaRPr lang="el-GR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4632</Words>
  <Application>WPS Presentation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HELLENIC SHIPBROKERS’ ASSOCIATION </vt:lpstr>
      <vt:lpstr>        ΠΑΛΑΙΟΤΕΡΟ ΙΣΤΟΡΙΚΟ ΤΗΣ ΦΟΡΤΩΤΙΚΗΣ</vt:lpstr>
      <vt:lpstr>        ΝΕΟΤΕΡΟ  ΙΣΤΟΡΙΚΟ ΤΗΣ ΦΟΡΤΩΤΙΚΗΣ</vt:lpstr>
      <vt:lpstr>                 ΑΣΦΑΛΕΙΑ ΚΑΙ ΚΑΛΥΨΗ</vt:lpstr>
      <vt:lpstr>                             ΔΙΕΘΝΕΣ ΕΜΠΟΡΙΟ</vt:lpstr>
      <vt:lpstr>               ΗΛΕΚΤΡΟΝΙΚΕΣ ΦΟΡΤΩΤΙΚΕΣ</vt:lpstr>
      <vt:lpstr>                         ΠΩΣ ΛΕΙΤΟΥΡΓΕΙ</vt:lpstr>
      <vt:lpstr>     RIVATE KEY ΚΑΙ ΕΛΕΓΧΟΣ ΤΟΥ ΦΟΡΤΙΟΥ</vt:lpstr>
      <vt:lpstr>                               ΔΙΑΦΑΝΕΙΑ</vt:lpstr>
      <vt:lpstr>                      ΑΣΦΑΛΙΣΤΙΚΗ ΚΑΛΥΨΗ</vt:lpstr>
      <vt:lpstr>  ΔΥΝΑΤΟΤΗΤΕΣ  ΜΕΤΑ ΤΗΝ ΥΠΟΓΡΑΦΗ</vt:lpstr>
      <vt:lpstr>               ΕΓΚΕΚΡΙΜΕΝΑ ΑΠΟ “IG” ΣΥΣΤΗΜΑΤΑ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BCA College  </dc:title>
  <dc:creator/>
  <cp:lastModifiedBy>Nikolaos Pentheroudakis</cp:lastModifiedBy>
  <cp:revision>41</cp:revision>
  <dcterms:created xsi:type="dcterms:W3CDTF">2020-05-19T07:46:00Z</dcterms:created>
  <dcterms:modified xsi:type="dcterms:W3CDTF">2021-06-05T02:21:10Z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1033-11.2.0.10152</vt:lpwstr>
  </property>
</Properties>
</file>