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 autoAdjust="0"/>
    <p:restoredTop sz="94660"/>
  </p:normalViewPr>
  <p:slideViewPr>
    <p:cSldViewPr>
      <p:cViewPr varScale="1">
        <p:scale>
          <a:sx n="68" d="100"/>
          <a:sy n="68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8A72-A8F7-4236-9C7D-8DB1AE15D15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DCCA9-271E-4E60-8EBD-2345CD27A7E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152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DCCA9-271E-4E60-8EBD-2345CD27A7EA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216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0F885A-CF19-433B-AAA4-07D44860B3C0}" type="datetimeFigureOut">
              <a:rPr lang="el-GR" smtClean="0"/>
              <a:pPr/>
              <a:t>7/12/2016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942528-8BF3-457A-A022-F818AC8A8C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l/meetings/ecofin/2016/11/16/" TargetMode="External"/><Relationship Id="rId2" Type="http://schemas.openxmlformats.org/officeDocument/2006/relationships/hyperlink" Target="http://www.consilium.europa.eu/el/meetings/ecofin/2016/12/06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consilium.europa.eu/el/meetings/ecofin/2016/07/1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l/meetings/ecofin/2015/02/17/" TargetMode="External"/><Relationship Id="rId2" Type="http://schemas.openxmlformats.org/officeDocument/2006/relationships/hyperlink" Target="http://www.consilium.europa.eu/el/meetings/ecofin/2015/07/14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consilium.europa.eu/el/meetings/ecofin/2014/11/14-1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l/council-eu/preparatory-bodies/code-conduct-group/" TargetMode="External"/><Relationship Id="rId2" Type="http://schemas.openxmlformats.org/officeDocument/2006/relationships/hyperlink" Target="http://www.consilium.europa.eu/el/policies/eu-annual-budget/https:/europa.eu/european-union/topics/budget_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ilium.europa.eu/el/policies/european-semester/" TargetMode="External"/><Relationship Id="rId5" Type="http://schemas.openxmlformats.org/officeDocument/2006/relationships/hyperlink" Target="http://www.consilium.europa.eu/el/policies/banking-union/" TargetMode="External"/><Relationship Id="rId4" Type="http://schemas.openxmlformats.org/officeDocument/2006/relationships/hyperlink" Target="http://ec.europa.eu/taxation_customs/business/company-tax/harmful-tax-competition_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consilium.europa.eu/doc/document/ST-12201-2016-INIT/el/pdf" TargetMode="External"/><Relationship Id="rId2" Type="http://schemas.openxmlformats.org/officeDocument/2006/relationships/hyperlink" Target="http://www.consilium.europa.eu/el/policies/anti-tax-avoidance-packa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ata.consilium.europa.eu/doc/document/ST-13922-2015-INIT/el/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707904" y="4221088"/>
            <a:ext cx="6440760" cy="13457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l-GR" dirty="0" smtClean="0"/>
              <a:t>ΠΛΕΣΣΙΑ ΒΑΣΙΛΙΚΗ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Συμβούλιο Οικονομικών και Δημοσιονομικών Θεμάτων (</a:t>
            </a:r>
            <a:r>
              <a:rPr lang="en-US" dirty="0" smtClean="0"/>
              <a:t>ECOFIN- Economic and Financial Affairs Council)</a:t>
            </a:r>
            <a:endParaRPr lang="el-GR" dirty="0"/>
          </a:p>
        </p:txBody>
      </p:sp>
      <p:pic>
        <p:nvPicPr>
          <p:cNvPr id="4" name="3 - Εικόνα" descr="eco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4211961" cy="233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uropean-semester-ig_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768752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508518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l-GR" dirty="0" smtClean="0"/>
              <a:t>6/12/2016 Εταιρική </a:t>
            </a:r>
            <a:r>
              <a:rPr lang="el-GR" dirty="0" err="1" smtClean="0"/>
              <a:t>φοροαποφυγή</a:t>
            </a:r>
            <a:r>
              <a:rPr lang="el-GR" dirty="0" smtClean="0"/>
              <a:t>- </a:t>
            </a:r>
            <a:r>
              <a:rPr lang="en-US" dirty="0" smtClean="0"/>
              <a:t>E</a:t>
            </a:r>
            <a:r>
              <a:rPr lang="el-GR" dirty="0" err="1" smtClean="0"/>
              <a:t>πενδύσεις</a:t>
            </a:r>
            <a:r>
              <a:rPr lang="el-GR" dirty="0" smtClean="0"/>
              <a:t>- Φοροδιαφυγή </a:t>
            </a:r>
            <a:r>
              <a:rPr lang="en-US" dirty="0">
                <a:hlinkClick r:id="rId2"/>
              </a:rPr>
              <a:t>http://www.consilium.europa.eu/el/meetings/ecofin/2016/12/06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r>
              <a:rPr lang="el-GR" dirty="0" smtClean="0"/>
              <a:t>16/11/2016 Προϋπολογισμός ΕΕ 2017 </a:t>
            </a:r>
            <a:r>
              <a:rPr lang="en-US" dirty="0" smtClean="0">
                <a:hlinkClick r:id="rId3"/>
              </a:rPr>
              <a:t>http://www.consilium.europa.eu/el/meetings/ecofin/2016/11/16/</a:t>
            </a:r>
            <a:endParaRPr lang="en-US" dirty="0" smtClean="0"/>
          </a:p>
          <a:p>
            <a:r>
              <a:rPr lang="en-US" dirty="0" smtClean="0"/>
              <a:t>11/10/2016 </a:t>
            </a:r>
            <a:r>
              <a:rPr lang="el-GR" dirty="0" smtClean="0"/>
              <a:t>Κλιματική αλλαγή- Φορολογική διαφάνεια  </a:t>
            </a:r>
            <a:r>
              <a:rPr lang="en-US" dirty="0" smtClean="0">
                <a:solidFill>
                  <a:srgbClr val="FFFF00"/>
                </a:solidFill>
              </a:rPr>
              <a:t>http://www.consilium.europa.eu/el/meetings/ecofin/2016/10/11/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</a:p>
          <a:p>
            <a:r>
              <a:rPr lang="el-GR" dirty="0" smtClean="0"/>
              <a:t> </a:t>
            </a:r>
            <a:r>
              <a:rPr lang="en-US" dirty="0" smtClean="0"/>
              <a:t>12/7/2016 </a:t>
            </a:r>
            <a:r>
              <a:rPr lang="el-GR" dirty="0" smtClean="0"/>
              <a:t>Ελλείμματα Πορτογαλίας- Ισπανίας Εργασίες Σλοβακικής Προεδρίας 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http://www.consilium.europa.eu/el/meetings/ecofin/2016/07/12/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/>
              <a:t>Εταιρική </a:t>
            </a:r>
            <a:r>
              <a:rPr lang="el-GR" dirty="0" err="1" smtClean="0"/>
              <a:t>φοροαποφυγή</a:t>
            </a:r>
            <a:r>
              <a:rPr lang="el-GR" dirty="0" smtClean="0"/>
              <a:t>- Ενίσχυση Τραπεζικής Ένωσης- </a:t>
            </a:r>
            <a:r>
              <a:rPr lang="el-GR" dirty="0" err="1" smtClean="0"/>
              <a:t>Συστάσες</a:t>
            </a:r>
            <a:r>
              <a:rPr lang="el-GR" dirty="0" smtClean="0"/>
              <a:t> σε Κύπρο- Ιρλανδία- Σλοβενία </a:t>
            </a:r>
            <a:r>
              <a:rPr lang="en-US" sz="1800" dirty="0" smtClean="0">
                <a:solidFill>
                  <a:srgbClr val="FFFF00"/>
                </a:solidFill>
              </a:rPr>
              <a:t>http://www.consilium.europa.eu/el/meetings/ecofin/2016/06/17/</a:t>
            </a:r>
            <a:endParaRPr lang="el-GR" sz="1800" dirty="0" smtClean="0">
              <a:solidFill>
                <a:srgbClr val="FFFF00"/>
              </a:solidFill>
            </a:endParaRP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0"/>
            <a:ext cx="7272808" cy="1219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Προηγούμενες Συνεδριάσεις - Θέματα και αποφάσεις</a:t>
            </a:r>
            <a:endParaRPr lang="el-GR" dirty="0"/>
          </a:p>
        </p:txBody>
      </p:sp>
      <p:pic>
        <p:nvPicPr>
          <p:cNvPr id="4" name="3 - Εικόνα" descr="{724A4D60-897D-4650-A869-1E2CF98CCB20}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2656"/>
            <a:ext cx="2184472" cy="1695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h-FAMILY PHOTO 09.09.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70370" cy="4752528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-603448"/>
            <a:ext cx="8363272" cy="2304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Άτυπη Σύνοδος </a:t>
            </a:r>
            <a:r>
              <a:rPr lang="en-US" dirty="0" err="1" smtClean="0"/>
              <a:t>Ecofin</a:t>
            </a:r>
            <a:r>
              <a:rPr lang="en-US" dirty="0" smtClean="0"/>
              <a:t> 10/9/2016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14/7/2015 Συστάσεις σε όλα κράτη μέλη- Προεδρία Λουξεμβούργου- ΟΝΕ Έκθεση 5 Προέδρων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http://www.consilium.europa.eu/el/meetings/ecofin/2015/07/14/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/>
              <a:t>17/2/2015 Επενδύσεις- Ευρωπαϊκό Εξάμηνο- Προϋπολογισμός 2016  </a:t>
            </a:r>
            <a:r>
              <a:rPr lang="en-US" dirty="0" smtClean="0">
                <a:hlinkClick r:id="rId3"/>
              </a:rPr>
              <a:t>http://www.consilium.europa.eu/el/meetings/ecofin/2015/02/17/</a:t>
            </a:r>
            <a:endParaRPr lang="el-GR" dirty="0" smtClean="0"/>
          </a:p>
          <a:p>
            <a:r>
              <a:rPr lang="el-GR" dirty="0" smtClean="0"/>
              <a:t>14- 17/11/2014 Διαπραγματεύσεις με Ε. Επιτροπή για προϋπολογισμό 2015 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http://www.consilium.europa.eu/el/meetings/ecofin/2014/11/14-17/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/>
              <a:t>11/3/2014 (υπό προεδρία </a:t>
            </a:r>
            <a:r>
              <a:rPr lang="el-GR" dirty="0" err="1" smtClean="0"/>
              <a:t>Στουρνάρα</a:t>
            </a:r>
            <a:r>
              <a:rPr lang="el-GR" dirty="0" smtClean="0"/>
              <a:t>) 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Μηχανισμοί εξυγίανσης – φορολόγηση – συζήτηση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n-US" dirty="0" smtClean="0"/>
              <a:t>G2o </a:t>
            </a:r>
            <a:r>
              <a:rPr lang="el-GR" dirty="0" smtClean="0"/>
              <a:t>στο </a:t>
            </a:r>
            <a:r>
              <a:rPr lang="el-GR" dirty="0" err="1" smtClean="0"/>
              <a:t>Σίδνευ</a:t>
            </a:r>
            <a:r>
              <a:rPr lang="el-GR" dirty="0" smtClean="0"/>
              <a:t>- Ενέργεια και κλίμα έως το 2030 </a:t>
            </a:r>
          </a:p>
          <a:p>
            <a:pPr>
              <a:buNone/>
            </a:pPr>
            <a:r>
              <a:rPr lang="el-GR" u="sng" dirty="0" smtClean="0">
                <a:solidFill>
                  <a:srgbClr val="FFFF00"/>
                </a:solidFill>
              </a:rPr>
              <a:t>    </a:t>
            </a:r>
            <a:r>
              <a:rPr lang="en-US" u="sng" dirty="0" smtClean="0">
                <a:solidFill>
                  <a:srgbClr val="FFFF00"/>
                </a:solidFill>
              </a:rPr>
              <a:t>http://www.consilium.europa.eu/el/meetings/ecofin/2014/03/11/</a:t>
            </a:r>
            <a:endParaRPr lang="el-GR" u="sng" dirty="0" smtClean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/>
          <a:lstStyle/>
          <a:p>
            <a:r>
              <a:rPr lang="el-GR" dirty="0" smtClean="0"/>
              <a:t>Άλλες συνεδριάσεις- αποφάσεις </a:t>
            </a:r>
            <a:endParaRPr lang="el-GR" dirty="0"/>
          </a:p>
        </p:txBody>
      </p:sp>
      <p:pic>
        <p:nvPicPr>
          <p:cNvPr id="4" name="3 - Εικόνα" descr="αρχείο λήψης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0"/>
            <a:ext cx="19050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Συμβούλιο Οικονομικών και Δημοσιονομικών Υποθέσεων (</a:t>
            </a:r>
            <a:r>
              <a:rPr lang="el-GR" dirty="0" err="1" smtClean="0"/>
              <a:t>Ecofin</a:t>
            </a:r>
            <a:r>
              <a:rPr lang="el-GR" dirty="0" smtClean="0"/>
              <a:t>)</a:t>
            </a:r>
            <a:r>
              <a:rPr lang="en-US" dirty="0" smtClean="0"/>
              <a:t> (</a:t>
            </a:r>
            <a:r>
              <a:rPr lang="en-US" dirty="0" err="1" smtClean="0"/>
              <a:t>n.d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FF00"/>
                </a:solidFill>
              </a:rPr>
              <a:t>http://www.consilium.europa.eu/el/council-eu/configurations/ecofin/ </a:t>
            </a:r>
          </a:p>
          <a:p>
            <a:r>
              <a:rPr lang="en-US" dirty="0" smtClean="0"/>
              <a:t>Economic and Financial Affairs Council (</a:t>
            </a:r>
            <a:r>
              <a:rPr lang="en-US" dirty="0" err="1" smtClean="0"/>
              <a:t>n.d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https://en.wikipedia.org/wiki/Economic_and_Financial_Affairs_Council</a:t>
            </a:r>
          </a:p>
          <a:p>
            <a:endParaRPr lang="en-US" dirty="0" smtClean="0"/>
          </a:p>
          <a:p>
            <a:r>
              <a:rPr lang="el-GR" dirty="0" smtClean="0"/>
              <a:t>Ομάδα "Κώδικας Δεοντολογίας" (Φορολογία των επιχειρήσεων)</a:t>
            </a:r>
            <a:r>
              <a:rPr lang="en-US" dirty="0" smtClean="0"/>
              <a:t> (</a:t>
            </a:r>
            <a:r>
              <a:rPr lang="en-US" dirty="0" err="1" smtClean="0"/>
              <a:t>n.d</a:t>
            </a:r>
            <a:r>
              <a:rPr lang="en-US" dirty="0" smtClean="0"/>
              <a:t>)</a:t>
            </a:r>
            <a:r>
              <a:rPr lang="en-US" dirty="0" smtClean="0">
                <a:hlinkClick r:id="rId3"/>
              </a:rPr>
              <a:t> http://www.consilium.europa.eu/el/council-eu/preparatory-bodies/code-conduct-group/</a:t>
            </a:r>
            <a:endParaRPr lang="el-GR" dirty="0" smtClean="0"/>
          </a:p>
          <a:p>
            <a:r>
              <a:rPr lang="en-US" dirty="0" smtClean="0"/>
              <a:t>Harmful tax competition (</a:t>
            </a:r>
            <a:r>
              <a:rPr lang="en-US" dirty="0" err="1" smtClean="0"/>
              <a:t>n.d</a:t>
            </a:r>
            <a:r>
              <a:rPr lang="en-US" dirty="0" smtClean="0"/>
              <a:t>) </a:t>
            </a:r>
            <a:r>
              <a:rPr lang="en-US" dirty="0" smtClean="0">
                <a:hlinkClick r:id="rId4"/>
              </a:rPr>
              <a:t>http://ec.europa.eu/taxation_customs/business/company-tax/harmful-tax-competition_en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Τραπεζική ένωση</a:t>
            </a:r>
            <a:r>
              <a:rPr lang="en-US" dirty="0" smtClean="0"/>
              <a:t> (</a:t>
            </a:r>
            <a:r>
              <a:rPr lang="en-US" dirty="0" err="1" smtClean="0"/>
              <a:t>n.d</a:t>
            </a:r>
            <a:r>
              <a:rPr lang="en-US" b="1" dirty="0" smtClean="0"/>
              <a:t>) </a:t>
            </a:r>
            <a:r>
              <a:rPr lang="en-US" dirty="0" smtClean="0">
                <a:hlinkClick r:id="rId5"/>
              </a:rPr>
              <a:t>http://www.consilium.europa.eu/el/policies/banking-union/</a:t>
            </a:r>
            <a:endParaRPr lang="el-GR" dirty="0" smtClean="0"/>
          </a:p>
          <a:p>
            <a:r>
              <a:rPr lang="el-GR" dirty="0" smtClean="0"/>
              <a:t>Ευρωπαϊκό Εξάμηνο</a:t>
            </a:r>
            <a:r>
              <a:rPr lang="en-US" dirty="0" smtClean="0"/>
              <a:t> (</a:t>
            </a:r>
            <a:r>
              <a:rPr lang="en-US" dirty="0" err="1" smtClean="0"/>
              <a:t>n.d</a:t>
            </a:r>
            <a:r>
              <a:rPr lang="en-US" dirty="0" smtClean="0"/>
              <a:t>) </a:t>
            </a:r>
            <a:r>
              <a:rPr lang="en-US" dirty="0" smtClean="0">
                <a:hlinkClick r:id="rId6"/>
              </a:rPr>
              <a:t>http://www.consilium.europa.eu/el/policies/european-semester/</a:t>
            </a:r>
            <a:r>
              <a:rPr lang="el-GR" dirty="0" smtClean="0"/>
              <a:t> </a:t>
            </a:r>
          </a:p>
          <a:p>
            <a:r>
              <a:rPr lang="el-GR" dirty="0" smtClean="0"/>
              <a:t>Ημερολόγιο Συνεδριάσεων (</a:t>
            </a:r>
            <a:r>
              <a:rPr lang="en-US" dirty="0" err="1" smtClean="0"/>
              <a:t>n.d</a:t>
            </a:r>
            <a:r>
              <a:rPr lang="en-US" dirty="0" smtClean="0"/>
              <a:t>) </a:t>
            </a:r>
            <a:r>
              <a:rPr lang="en-US" u="sng" dirty="0" smtClean="0">
                <a:solidFill>
                  <a:srgbClr val="FFFF00"/>
                </a:solidFill>
              </a:rPr>
              <a:t>http://www.consilium.europa.eu/el/meetings/calendar/?cc%5b%5d=604&amp;top%5b%5d=271&amp;time=past&amp;p=1</a:t>
            </a:r>
            <a:endParaRPr lang="el-GR" u="sng" dirty="0" smtClean="0">
              <a:solidFill>
                <a:srgbClr val="FFFF00"/>
              </a:solidFill>
            </a:endParaRP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     Πηγές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el-GR" dirty="0" smtClean="0"/>
              <a:t>Αποτελεί μια από τις παλαιότερες συνθέσεις του Συμβουλίου της Ευρωπαϊκής Ένωσης.</a:t>
            </a:r>
          </a:p>
          <a:p>
            <a:pPr marL="514350" indent="-514350">
              <a:buNone/>
            </a:pPr>
            <a:r>
              <a:rPr lang="el-GR" b="1" dirty="0" smtClean="0"/>
              <a:t>Συμμετέχουν</a:t>
            </a:r>
            <a:r>
              <a:rPr lang="en-US" b="1" dirty="0" smtClean="0"/>
              <a:t>:</a:t>
            </a:r>
            <a:endParaRPr lang="el-GR" b="1" dirty="0" smtClean="0"/>
          </a:p>
          <a:p>
            <a:pPr marL="514350" indent="-514350"/>
            <a:r>
              <a:rPr lang="el-GR" dirty="0" smtClean="0"/>
              <a:t> Οι 28 Υπουργοί Εθνικής Οικονομίας ή Οικονομικών των κρατών-μελών της Ε.Ε</a:t>
            </a:r>
          </a:p>
          <a:p>
            <a:pPr marL="514350" indent="-514350"/>
            <a:r>
              <a:rPr lang="el-GR" dirty="0" smtClean="0"/>
              <a:t>Ευρωπαίοι Επίτροποι</a:t>
            </a:r>
          </a:p>
          <a:p>
            <a:pPr marL="514350" indent="-514350">
              <a:buNone/>
            </a:pPr>
            <a:r>
              <a:rPr lang="el-GR" b="1" dirty="0" smtClean="0"/>
              <a:t>Σε ειδικές Συνόδους συμμετέχουν</a:t>
            </a:r>
            <a:r>
              <a:rPr lang="en-US" b="1" dirty="0" smtClean="0"/>
              <a:t>:</a:t>
            </a:r>
            <a:r>
              <a:rPr lang="el-GR" dirty="0" smtClean="0"/>
              <a:t> </a:t>
            </a:r>
          </a:p>
          <a:p>
            <a:pPr marL="514350" indent="-514350"/>
            <a:r>
              <a:rPr lang="el-GR" dirty="0"/>
              <a:t>Α</a:t>
            </a:r>
            <a:r>
              <a:rPr lang="el-GR" dirty="0" smtClean="0"/>
              <a:t>ρμόδιοι </a:t>
            </a:r>
            <a:r>
              <a:rPr lang="el-GR" dirty="0"/>
              <a:t>για τους </a:t>
            </a:r>
            <a:r>
              <a:rPr lang="el-GR" dirty="0" smtClean="0"/>
              <a:t>εθνικούς </a:t>
            </a:r>
            <a:r>
              <a:rPr lang="el-GR" dirty="0"/>
              <a:t>προϋπολογισμούς υπουργοί </a:t>
            </a:r>
          </a:p>
          <a:p>
            <a:pPr marL="514350" indent="-514350"/>
            <a:r>
              <a:rPr lang="el-GR" dirty="0"/>
              <a:t> </a:t>
            </a:r>
            <a:r>
              <a:rPr lang="el-GR" dirty="0" smtClean="0"/>
              <a:t>Ο Ευρωπαίος </a:t>
            </a:r>
            <a:r>
              <a:rPr lang="el-GR" dirty="0"/>
              <a:t>Επίτροπος </a:t>
            </a:r>
            <a:r>
              <a:rPr lang="el-GR" dirty="0" smtClean="0"/>
              <a:t>, που </a:t>
            </a:r>
            <a:r>
              <a:rPr lang="el-GR" dirty="0"/>
              <a:t>φέρει την ευθύνη του δημοσιονομικού προγραμματισμού και του προϋπολογισμού, για να εκπονήσουν τον ετήσιο προϋπολογισμό της ΕΕ</a:t>
            </a:r>
            <a:r>
              <a:rPr lang="el-GR" dirty="0" smtClean="0"/>
              <a:t>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Συμβούλιο Οικονομικών και Δημοσιονομικών Θεμάτων (</a:t>
            </a:r>
            <a:r>
              <a:rPr lang="en-US" dirty="0" smtClean="0"/>
              <a:t>ECOFIN)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Σύνοδοι πραγματοποιούνται μια φορά το μήνα </a:t>
            </a:r>
          </a:p>
          <a:p>
            <a:r>
              <a:rPr lang="el-GR" dirty="0" smtClean="0"/>
              <a:t> Οι αποφάσεις λαμβάνονται με ειδική πλειοψηφία, διαβούλευση ή </a:t>
            </a:r>
            <a:r>
              <a:rPr lang="el-GR" dirty="0" err="1" smtClean="0"/>
              <a:t>συναπόφαση</a:t>
            </a:r>
            <a:r>
              <a:rPr lang="el-GR" dirty="0" smtClean="0"/>
              <a:t> με το </a:t>
            </a:r>
            <a:r>
              <a:rPr lang="el-GR" dirty="0" err="1" smtClean="0"/>
              <a:t>Ευρωπαικό</a:t>
            </a:r>
            <a:r>
              <a:rPr lang="el-GR" dirty="0" smtClean="0"/>
              <a:t> Κοινοβούλιο (Εκτός από φορολογικά θέματα που αποφασίζονται με ομοφωνία) *</a:t>
            </a:r>
          </a:p>
          <a:p>
            <a:r>
              <a:rPr lang="el-GR" dirty="0" smtClean="0"/>
              <a:t>Όπως στις περισσότερες συνθέσεις του Συμβουλίου της Ευρωπαϊκής Ένωσης (εκτός από το Συμβούλιο Εξωτερικών Υποθέσεων) προοδεύει ο αρμόδιος Υπουργός της χώρας που ασκεί την εκ περιτροπής Προεδρία της ΕΕ</a:t>
            </a:r>
          </a:p>
          <a:p>
            <a:endParaRPr lang="en-US" dirty="0" smtClean="0"/>
          </a:p>
          <a:p>
            <a:r>
              <a:rPr lang="en-US" dirty="0" smtClean="0"/>
              <a:t>Peter</a:t>
            </a:r>
            <a:r>
              <a:rPr lang="el-GR" dirty="0" smtClean="0"/>
              <a:t>  </a:t>
            </a:r>
            <a:r>
              <a:rPr lang="en-US" dirty="0" err="1" smtClean="0"/>
              <a:t>Kažimír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                     Λήψη Αποφάσεων</a:t>
            </a:r>
            <a:endParaRPr lang="el-GR" dirty="0"/>
          </a:p>
        </p:txBody>
      </p:sp>
      <p:pic>
        <p:nvPicPr>
          <p:cNvPr id="5" name="4 - Εικόνα" descr="{24BFBFB2-289C-4A65-84A1-11A133E16AA0}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3217" y="4869160"/>
            <a:ext cx="2640783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Βασικοί τομείς</a:t>
            </a:r>
            <a:r>
              <a:rPr lang="en-US" b="1" dirty="0" smtClean="0"/>
              <a:t>: </a:t>
            </a:r>
          </a:p>
          <a:p>
            <a:r>
              <a:rPr lang="el-GR" dirty="0" smtClean="0"/>
              <a:t>οικονομική πολιτική</a:t>
            </a:r>
            <a:endParaRPr lang="en-US" dirty="0" smtClean="0"/>
          </a:p>
          <a:p>
            <a:r>
              <a:rPr lang="el-GR" dirty="0" smtClean="0"/>
              <a:t>θέματα</a:t>
            </a:r>
            <a:r>
              <a:rPr lang="el-GR" dirty="0"/>
              <a:t> φορολογίας </a:t>
            </a:r>
            <a:r>
              <a:rPr lang="en-US" dirty="0" smtClean="0"/>
              <a:t> </a:t>
            </a:r>
            <a:r>
              <a:rPr lang="el-GR" dirty="0"/>
              <a:t> </a:t>
            </a:r>
            <a:endParaRPr lang="en-US" dirty="0" smtClean="0"/>
          </a:p>
          <a:p>
            <a:r>
              <a:rPr lang="el-GR" dirty="0" smtClean="0"/>
              <a:t>ρύθμιση </a:t>
            </a:r>
            <a:r>
              <a:rPr lang="el-GR" dirty="0"/>
              <a:t>των χρηματοπιστωτικών </a:t>
            </a:r>
            <a:r>
              <a:rPr lang="el-GR" dirty="0" smtClean="0"/>
              <a:t>υπηρεσιών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Αρμοδιότητες </a:t>
            </a:r>
            <a:endParaRPr lang="el-GR" dirty="0"/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149080"/>
            <a:ext cx="4143357" cy="23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Συντονίζει την οικονομική πολιτική</a:t>
            </a:r>
          </a:p>
          <a:p>
            <a:r>
              <a:rPr lang="el-GR" dirty="0" smtClean="0"/>
              <a:t>Επιτηρεί τα οικονομικά προωθώντας τη σύγκλιση των οικονομικών επιδόσεων των κρατών- μελών</a:t>
            </a:r>
          </a:p>
          <a:p>
            <a:r>
              <a:rPr lang="el-GR" dirty="0" smtClean="0"/>
              <a:t>Παρακολουθεί τη δημοσιονομική πολιτική των κρατών- μελών </a:t>
            </a:r>
          </a:p>
          <a:p>
            <a:r>
              <a:rPr lang="el-GR" dirty="0" smtClean="0"/>
              <a:t>Είναι αρμόδιο για τις </a:t>
            </a:r>
            <a:r>
              <a:rPr lang="el-GR" dirty="0"/>
              <a:t>χ</a:t>
            </a:r>
            <a:r>
              <a:rPr lang="el-GR" dirty="0" smtClean="0"/>
              <a:t>ρηματοπιστωτικές αγορές και για τις κινήσεις κεφαλαίων </a:t>
            </a:r>
            <a:endParaRPr lang="en-US" dirty="0" smtClean="0"/>
          </a:p>
          <a:p>
            <a:r>
              <a:rPr lang="el-GR" dirty="0" smtClean="0"/>
              <a:t> Ρυθμίζει τις οικονομικές σχέσεις με τις χώρες εκτός της ΕΕ</a:t>
            </a:r>
          </a:p>
          <a:p>
            <a:r>
              <a:rPr lang="el-GR" dirty="0" smtClean="0"/>
              <a:t>Καταρτίζει και τροποποιεί, σε συνεργασία με το Ευρωπαϊκό Κοινοβούλιο τον</a:t>
            </a:r>
            <a:r>
              <a:rPr lang="el-GR" dirty="0"/>
              <a:t> ετήσιο προϋπολογισμό της </a:t>
            </a:r>
            <a:r>
              <a:rPr lang="el-GR" dirty="0" smtClean="0"/>
              <a:t>ΕΕ (ανέρχεται στα 145 δισ.)  </a:t>
            </a:r>
            <a:r>
              <a:rPr lang="en-US" dirty="0" smtClean="0"/>
              <a:t>*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Πιο αναλυτικά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4" name="3 - Εικόνα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2656"/>
            <a:ext cx="2016223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 Μεριμνά για τις νομικές και πρακτικές πτυχές του ενιαίου νομίσματος, δηλαδή του ευρώ (συμμετοχή σε τέτοιου είδους συνεδριάσεις μόνο από κράτη μέλη ευρωζώνης) Αντίστοιχα, σε συζητήσεις που σχετίζονται με ΟΝΕ.</a:t>
            </a:r>
            <a:endParaRPr lang="en-US" dirty="0" smtClean="0"/>
          </a:p>
          <a:p>
            <a:r>
              <a:rPr lang="el-GR" dirty="0" smtClean="0"/>
              <a:t>Συντελεί στη διαμόρφωση των Ευρωπαϊκών θέσεων σε Διεθνείς Συνόδους ( </a:t>
            </a:r>
            <a:r>
              <a:rPr lang="en-US" dirty="0" smtClean="0"/>
              <a:t>G20, </a:t>
            </a:r>
            <a:r>
              <a:rPr lang="el-GR" dirty="0" smtClean="0"/>
              <a:t>ΔΝΤ, Παγκόσμια Τράπεζα)</a:t>
            </a:r>
          </a:p>
          <a:p>
            <a:r>
              <a:rPr lang="el-GR" dirty="0" smtClean="0"/>
              <a:t>Είναι υπεύθυνο για τις Διεθνείς Διαπραγματεύσεις, αναφορικά με την κλιματική αλλαγή. </a:t>
            </a:r>
          </a:p>
          <a:p>
            <a:r>
              <a:rPr lang="el-GR" dirty="0" smtClean="0"/>
              <a:t>Έχει αναθέσει μερικές από τις αρμοδιότητες της στην Ομάδα «Κώδικας Δεοντολογίας» (Φορολογία των Επιχειρήσεων)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388424" cy="4968552"/>
          </a:xfrm>
        </p:spPr>
        <p:txBody>
          <a:bodyPr>
            <a:noAutofit/>
          </a:bodyPr>
          <a:lstStyle/>
          <a:p>
            <a:r>
              <a:rPr lang="el-GR" sz="1800" dirty="0" smtClean="0"/>
              <a:t>Συστάθηκε από το </a:t>
            </a:r>
            <a:r>
              <a:rPr lang="el-GR" sz="1800" dirty="0" err="1" smtClean="0"/>
              <a:t>Ecofin</a:t>
            </a:r>
            <a:r>
              <a:rPr lang="el-GR" sz="1800" dirty="0" smtClean="0"/>
              <a:t> στις 9 Μαρτίου του 1998 (προεδρία Η.Β) – ως προπαρασκευαστικό όργανο του Συμβουλίου .</a:t>
            </a:r>
          </a:p>
          <a:p>
            <a:r>
              <a:rPr lang="el-GR" sz="1800" dirty="0" smtClean="0"/>
              <a:t>Κύριο έργο της είναι </a:t>
            </a:r>
            <a:r>
              <a:rPr lang="el-GR" sz="1800" b="1" dirty="0" smtClean="0"/>
              <a:t>η αξιολόγηση των φορολογικών μέτρων</a:t>
            </a:r>
            <a:r>
              <a:rPr lang="el-GR" sz="1800" dirty="0" smtClean="0"/>
              <a:t> που εμπίπτουν στον </a:t>
            </a:r>
            <a:r>
              <a:rPr lang="el-GR" sz="1800" b="1" dirty="0" smtClean="0"/>
              <a:t>κώδικα δεοντολογίας</a:t>
            </a:r>
            <a:r>
              <a:rPr lang="el-GR" sz="1800" dirty="0" smtClean="0"/>
              <a:t> (που εγκρίθηκε τον Δεκέμβριο του 1997) για τη φορολογία των επιχειρήσεων και την επίβλεψη της παροχής πληροφοριών για αυτά τα μέτρα.</a:t>
            </a:r>
            <a:endParaRPr lang="en-US" sz="1800" dirty="0" smtClean="0"/>
          </a:p>
          <a:p>
            <a:pPr>
              <a:buNone/>
            </a:pPr>
            <a:r>
              <a:rPr lang="el-GR" sz="1800" i="1" dirty="0" smtClean="0"/>
              <a:t>Στον Κώδικα Δεοντολογίας τα κράτη δεσμεύονται να καταργήσουν και να αποφύγουν μέτρα που συνιστούν φορολογικό ανταγωνισμό</a:t>
            </a:r>
          </a:p>
          <a:p>
            <a:pPr>
              <a:buNone/>
            </a:pPr>
            <a:r>
              <a:rPr lang="el-GR" sz="1800" b="1" dirty="0" smtClean="0"/>
              <a:t>Κύρια καθήκοντα της ομάδας είναι:</a:t>
            </a:r>
          </a:p>
          <a:p>
            <a:r>
              <a:rPr lang="el-GR" sz="1800" dirty="0" smtClean="0"/>
              <a:t>οι κανόνες για την καταπολέμηση της απάτης</a:t>
            </a:r>
          </a:p>
          <a:p>
            <a:r>
              <a:rPr lang="el-GR" sz="1800" dirty="0" smtClean="0"/>
              <a:t>η διαφάνεια και η ανταλλαγή πληροφοριών στον τομέα της μεταβιβαστικής τιμολόγησης</a:t>
            </a:r>
          </a:p>
          <a:p>
            <a:r>
              <a:rPr lang="el-GR" sz="1800" dirty="0" smtClean="0"/>
              <a:t>οι διοικητικές πρακτικές </a:t>
            </a:r>
          </a:p>
          <a:p>
            <a:r>
              <a:rPr lang="el-GR" sz="1800" dirty="0" smtClean="0"/>
              <a:t>η προώθηση των αρχών του κώδικα δεοντολογίας στις χώρες εκτός ΕΕ</a:t>
            </a:r>
          </a:p>
          <a:p>
            <a:r>
              <a:rPr lang="el-GR" sz="1800" dirty="0" smtClean="0"/>
              <a:t>2013 (ιρλανδική Προεδρία) - </a:t>
            </a:r>
            <a:r>
              <a:rPr lang="el-GR" sz="1800" b="1" dirty="0" smtClean="0"/>
              <a:t>Υποομάδα για την καταπολέμηση της απάτης</a:t>
            </a:r>
            <a:r>
              <a:rPr lang="el-GR" sz="1800" dirty="0" smtClean="0"/>
              <a:t>, η οποία υποβάλει εκθέσεις στην Ομάδα και ασχολείται με τις ασυμφωνίες στη μεταχείριση υβριδικών μέσων. </a:t>
            </a:r>
            <a:br>
              <a:rPr lang="el-GR" sz="1800" dirty="0" smtClean="0"/>
            </a:br>
            <a:r>
              <a:rPr lang="el-GR" sz="1800" dirty="0" smtClean="0"/>
              <a:t> </a:t>
            </a:r>
            <a:endParaRPr lang="el-GR" sz="1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Ομάδα "Κώδικας Δεοντολογίας" (Φορολογία των επιχειρήσεων)</a:t>
            </a:r>
            <a:endParaRPr lang="el-GR" b="1" dirty="0"/>
          </a:p>
        </p:txBody>
      </p:sp>
      <p:pic>
        <p:nvPicPr>
          <p:cNvPr id="4" name="3 - Εικόνα" descr="ea05801e1a374c77804f2701833fa09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169168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4824536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Δημοσιονομικά μέτρα στην ΟΝΕ (εφαρμογή έκθεσης των 5 Προέδρων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Καταπολέμηση </a:t>
            </a:r>
            <a:r>
              <a:rPr lang="el-GR" dirty="0" err="1" smtClean="0"/>
              <a:t>φοροαπάτης</a:t>
            </a:r>
            <a:r>
              <a:rPr lang="el-GR" dirty="0" smtClean="0"/>
              <a:t>, φοροδιαφυγής και εφαρμογή </a:t>
            </a:r>
            <a:r>
              <a:rPr lang="el-GR" i="1" dirty="0" smtClean="0"/>
              <a:t>δέσμης </a:t>
            </a:r>
            <a:r>
              <a:rPr lang="el-GR" i="1" dirty="0" err="1" smtClean="0"/>
              <a:t>φοροαποφυγής</a:t>
            </a:r>
            <a:r>
              <a:rPr lang="el-GR" i="1" dirty="0" smtClean="0"/>
              <a:t> </a:t>
            </a:r>
            <a:r>
              <a:rPr lang="el-GR" dirty="0" smtClean="0"/>
              <a:t>(</a:t>
            </a:r>
            <a:r>
              <a:rPr lang="en-US" dirty="0" smtClean="0">
                <a:hlinkClick r:id="rId2"/>
              </a:rPr>
              <a:t>http://www.consilium.europa.eu/el/policies/anti-tax-avoidance-package/</a:t>
            </a:r>
            <a:r>
              <a:rPr lang="el-GR" dirty="0" smtClean="0"/>
              <a:t>) </a:t>
            </a:r>
          </a:p>
          <a:p>
            <a:r>
              <a:rPr lang="el-GR" dirty="0" smtClean="0"/>
              <a:t>Σχέδιο δράσης 2016 ΦΠΑ για τα κράτη-μέλη</a:t>
            </a:r>
          </a:p>
          <a:p>
            <a:r>
              <a:rPr lang="el-GR" dirty="0" smtClean="0"/>
              <a:t>Συζητήσεις για κοινή ενοποιημένη φορολογική βάση φορολογίας εταιρειών.</a:t>
            </a:r>
          </a:p>
          <a:p>
            <a:r>
              <a:rPr lang="el-GR" dirty="0" smtClean="0"/>
              <a:t>Παράταση διάρκειας Ευρωπαϊκού Ταμείου Στρατηγικών Επενδύσεων (ΕΤΣΕ) – αξιολόγηση του και βελτιώσεις και στον Ευρωπαϊκό Κόμβο Επενδυτικών Συμβουλών (</a:t>
            </a:r>
            <a:r>
              <a:rPr lang="en-US" dirty="0" smtClean="0"/>
              <a:t>HUB)</a:t>
            </a:r>
            <a:r>
              <a:rPr lang="el-GR" dirty="0" smtClean="0"/>
              <a:t>.  Στόχος</a:t>
            </a:r>
            <a:r>
              <a:rPr lang="en-US" dirty="0" smtClean="0"/>
              <a:t>:</a:t>
            </a:r>
            <a:r>
              <a:rPr lang="el-GR" dirty="0" smtClean="0"/>
              <a:t> πρόσθετες ιδιωτικές και δημόσιες επενδύσεις ύψους περίπου 500 δισ.  (</a:t>
            </a:r>
            <a:r>
              <a:rPr lang="en-US" dirty="0" smtClean="0">
                <a:hlinkClick r:id="rId3"/>
              </a:rPr>
              <a:t>http://data.consilium.europa.eu/doc/document/ST-12201-2016-INIT/el/pdf</a:t>
            </a:r>
            <a:r>
              <a:rPr lang="el-GR" dirty="0" smtClean="0"/>
              <a:t> )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120680" cy="1700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Σλοβακική Προεδρία (1 Ιουνίου— 31 Δεκεμβρίου 2016) - Στόχοι </a:t>
            </a:r>
            <a:endParaRPr lang="el-GR" dirty="0"/>
          </a:p>
        </p:txBody>
      </p:sp>
      <p:pic>
        <p:nvPicPr>
          <p:cNvPr id="4" name="3 - Εικόνα" descr="αρχείο λήψη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2383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7859216" cy="557748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Δημιουργία Ένωσης </a:t>
            </a:r>
            <a:r>
              <a:rPr lang="el-GR" dirty="0" err="1" smtClean="0"/>
              <a:t>Κεφαλαιοαγορών</a:t>
            </a:r>
            <a:r>
              <a:rPr lang="el-GR" dirty="0" smtClean="0"/>
              <a:t> και ενημέρωση ενημερωτικού δελτίου και </a:t>
            </a:r>
            <a:r>
              <a:rPr lang="el-GR" dirty="0" err="1" smtClean="0"/>
              <a:t>τιτλοποίηση</a:t>
            </a:r>
            <a:r>
              <a:rPr lang="el-GR" dirty="0" smtClean="0"/>
              <a:t>.  (</a:t>
            </a:r>
            <a:r>
              <a:rPr lang="en-US" dirty="0" smtClean="0">
                <a:hlinkClick r:id="rId2"/>
              </a:rPr>
              <a:t>http://data.consilium.europa.eu/doc/document/ST-13922-2015-INIT/el/pdf</a:t>
            </a:r>
            <a:r>
              <a:rPr lang="el-GR" dirty="0" smtClean="0"/>
              <a:t>  </a:t>
            </a:r>
            <a:r>
              <a:rPr lang="en-US" u="sng" dirty="0" smtClean="0">
                <a:solidFill>
                  <a:srgbClr val="FFFF00"/>
                </a:solidFill>
              </a:rPr>
              <a:t>http://data.consilium.europa.eu/doc/document/ST-10148-2015-INIT/el/pdf</a:t>
            </a:r>
            <a:r>
              <a:rPr lang="el-GR" u="sng" dirty="0" smtClean="0">
                <a:solidFill>
                  <a:srgbClr val="FFFF00"/>
                </a:solidFill>
              </a:rPr>
              <a:t> ) </a:t>
            </a:r>
          </a:p>
          <a:p>
            <a:r>
              <a:rPr lang="el-GR" dirty="0" smtClean="0"/>
              <a:t>Ολοκλήρωση Τραπεζικής Ένωσης (αυτόματη συμμετοχή κρατών- μελών Ευρωζώνης και προαιρετική κρατών- μελών ΕΕ) με στόχο την ενίσχυση των τραπεζών και των δημοσιονομικών κάθε κράτους</a:t>
            </a:r>
            <a:r>
              <a:rPr lang="en-US" dirty="0" smtClean="0"/>
              <a:t>- </a:t>
            </a:r>
            <a:r>
              <a:rPr lang="el-GR" dirty="0" smtClean="0"/>
              <a:t> ενάντια στη κρίση</a:t>
            </a:r>
          </a:p>
          <a:p>
            <a:r>
              <a:rPr lang="el-GR" dirty="0" smtClean="0"/>
              <a:t> Ευρωπαϊκή λύση για καταπολέμηση της χρηματοδότησης της τρομοκρατίας</a:t>
            </a:r>
          </a:p>
          <a:p>
            <a:r>
              <a:rPr lang="el-GR" dirty="0" smtClean="0"/>
              <a:t> Εργασία με Ευρωπαϊκό Κοινοβούλιο για προϋπολογισμό 2017 (134,5 δισ.) </a:t>
            </a:r>
          </a:p>
          <a:p>
            <a:r>
              <a:rPr lang="el-GR" dirty="0" smtClean="0"/>
              <a:t>Βελτίωση διαδικασίας Ευρωπαϊκού Εξαμήνου </a:t>
            </a:r>
          </a:p>
          <a:p>
            <a:r>
              <a:rPr lang="el-GR" dirty="0" smtClean="0"/>
              <a:t> προώθηση της εφαρμογής των ανά χώρα συστάσεων και η απλούστευση των κανόνων του Συμφώνου Σταθερότητας και Ανάπτυξη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ecof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354400"/>
            <a:ext cx="3551503" cy="15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844</TotalTime>
  <Words>583</Words>
  <Application>Microsoft Office PowerPoint</Application>
  <PresentationFormat>Προβολή στην οθόνη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Χαρτί</vt:lpstr>
      <vt:lpstr>Συμβούλιο Οικονομικών και Δημοσιονομικών Θεμάτων (ECOFIN- Economic and Financial Affairs Council)</vt:lpstr>
      <vt:lpstr>Συμβούλιο Οικονομικών και Δημοσιονομικών Θεμάτων (ECOFIN)</vt:lpstr>
      <vt:lpstr>                     Λήψη Αποφάσεων</vt:lpstr>
      <vt:lpstr>Αρμοδιότητες </vt:lpstr>
      <vt:lpstr>Πιο αναλυτικά:</vt:lpstr>
      <vt:lpstr>Διαφάνεια 6</vt:lpstr>
      <vt:lpstr>Ομάδα "Κώδικας Δεοντολογίας" (Φορολογία των επιχειρήσεων)</vt:lpstr>
      <vt:lpstr>Σλοβακική Προεδρία (1 Ιουνίου— 31 Δεκεμβρίου 2016) - Στόχοι </vt:lpstr>
      <vt:lpstr>Διαφάνεια 9</vt:lpstr>
      <vt:lpstr>Διαφάνεια 10</vt:lpstr>
      <vt:lpstr>Προηγούμενες Συνεδριάσεις - Θέματα και αποφάσεις</vt:lpstr>
      <vt:lpstr>        Άτυπη Σύνοδος Ecofin 10/9/2016 </vt:lpstr>
      <vt:lpstr>Άλλες συνεδριάσεις- αποφάσεις </vt:lpstr>
      <vt:lpstr>                        Πηγές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Συμβούλιο Οικονομικών</dc:title>
  <dc:creator>Βασιλική</dc:creator>
  <cp:lastModifiedBy>Βασιλική</cp:lastModifiedBy>
  <cp:revision>86</cp:revision>
  <dcterms:created xsi:type="dcterms:W3CDTF">2016-12-02T13:49:23Z</dcterms:created>
  <dcterms:modified xsi:type="dcterms:W3CDTF">2016-12-07T21:33:38Z</dcterms:modified>
</cp:coreProperties>
</file>