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59" r:id="rId6"/>
    <p:sldId id="260" r:id="rId7"/>
    <p:sldId id="262" r:id="rId8"/>
    <p:sldId id="265" r:id="rId9"/>
    <p:sldId id="261" r:id="rId10"/>
    <p:sldId id="266" r:id="rId11"/>
    <p:sldId id="264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801" autoAdjust="0"/>
    <p:restoredTop sz="77288" autoAdjust="0"/>
  </p:normalViewPr>
  <p:slideViewPr>
    <p:cSldViewPr>
      <p:cViewPr varScale="1">
        <p:scale>
          <a:sx n="59" d="100"/>
          <a:sy n="59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38745-488F-42CF-A402-32DA41D1908B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006AB-C59B-4766-9C05-2BB193EFD08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promoting the development of flexible, future-proof vocational education and training systems; – </a:t>
            </a:r>
            <a:r>
              <a:rPr lang="en-US" dirty="0" err="1" smtClean="0"/>
              <a:t>upskilling</a:t>
            </a:r>
            <a:r>
              <a:rPr lang="en-US" dirty="0" smtClean="0"/>
              <a:t> the workforce, notably through the proposal for establishing a Skills Guarantee; – validating skills acquired and facilitating recognition across companies, sectors and countries; – supporting the skills profiling and validation of refugees for easier integration into the </a:t>
            </a:r>
            <a:r>
              <a:rPr lang="en-US" dirty="0" err="1" smtClean="0"/>
              <a:t>labour</a:t>
            </a:r>
            <a:r>
              <a:rPr lang="en-US" dirty="0" smtClean="0"/>
              <a:t> market; – better anticipating future skill needs, including through the set-up of </a:t>
            </a:r>
            <a:r>
              <a:rPr lang="en-US" dirty="0" err="1" smtClean="0"/>
              <a:t>sectoral</a:t>
            </a:r>
            <a:r>
              <a:rPr lang="en-US" dirty="0" smtClean="0"/>
              <a:t> blueprints in key sectors of the economy and the set-up of national and local coalitions for digital jobs and skills. </a:t>
            </a:r>
            <a:endParaRPr lang="el-G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strategy revolves around four strategic goals: 1) </a:t>
            </a:r>
            <a:r>
              <a:rPr lang="en-US" dirty="0" err="1" smtClean="0"/>
              <a:t>maximising</a:t>
            </a:r>
            <a:r>
              <a:rPr lang="en-US" dirty="0" smtClean="0"/>
              <a:t> the benefits of space for society and the EU economy 2) fostering a globally competitive and innovative European space sector 3) reinforcing Europe's autonomy in accessing and using space in a secure and safe environment 4) strengthening Europe's role as a global actor in space and promoting international cooperation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006AB-C59B-4766-9C05-2BB193EFD084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2C1B9A0-8CA7-4FE6-B5C5-68056060BB33}" type="datetimeFigureOut">
              <a:rPr lang="el-GR" smtClean="0"/>
              <a:pPr/>
              <a:t>19/12/2016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728C756-0D42-4E31-9A24-59D1F8B9DC2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growth/single-market/strategy_en" TargetMode="External"/><Relationship Id="rId2" Type="http://schemas.openxmlformats.org/officeDocument/2006/relationships/hyperlink" Target="http://www.esa.int/About_Us/Welcome_to_ESA/Joint_statement_on_shared_vision_and_goals_for_the_future_of_Europe_in_space_by_the_EU_and_ES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sa.int/Our_Activities/Navigation/Galileo/Launching_Galileo" TargetMode="External"/><Relationship Id="rId4" Type="http://schemas.openxmlformats.org/officeDocument/2006/relationships/hyperlink" Target="http://www.eu2016.sk/data/documents/bratislava-declaration-of-young-researchers-final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ilium.europa.eu/el/meetings/compet/2014/09/25-26/" TargetMode="External"/><Relationship Id="rId2" Type="http://schemas.openxmlformats.org/officeDocument/2006/relationships/hyperlink" Target="http://www.consilium.europa.eu/el/meetings/compet/2014/02/20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931;&#933;&#924;&#914;&#927;&#933;&#923;&#921;&#927;%20&#913;&#925;&#932;&#913;&#915;&#937;&#925;&#921;&#931;&#932;&#921;&#922;&#927;&#932;&#919;&#932;&#913;&#931;%20(COMPET).pptx" TargetMode="External"/><Relationship Id="rId4" Type="http://schemas.openxmlformats.org/officeDocument/2006/relationships/hyperlink" Target="http://www.consilium.europa.eu/el/meetings/compet/2014/12/04-05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3400" y="1071546"/>
            <a:ext cx="7851648" cy="2643206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Segoe UI" pitchFamily="34" charset="0"/>
                <a:cs typeface="Segoe UI" pitchFamily="34" charset="0"/>
              </a:rPr>
              <a:t>ΣΥΜΒΟΥΛΙΟ ‘’ΑΝΤΑΓΩΝΙΣΤΙΚΟΤΗΤΑ’’ (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COMPET)</a:t>
            </a:r>
            <a:endParaRPr lang="el-GR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3286124"/>
            <a:ext cx="8062912" cy="1357322"/>
          </a:xfrm>
        </p:spPr>
        <p:txBody>
          <a:bodyPr>
            <a:normAutofit/>
          </a:bodyPr>
          <a:lstStyle/>
          <a:p>
            <a:r>
              <a:rPr lang="el-GR" sz="2800" dirty="0" err="1" smtClean="0">
                <a:latin typeface="Segoe UI" pitchFamily="34" charset="0"/>
                <a:cs typeface="Segoe UI" pitchFamily="34" charset="0"/>
              </a:rPr>
              <a:t>Κουραχάνη</a:t>
            </a:r>
            <a:r>
              <a:rPr lang="el-GR" sz="2800" dirty="0" smtClean="0">
                <a:latin typeface="Segoe UI" pitchFamily="34" charset="0"/>
                <a:cs typeface="Segoe UI" pitchFamily="34" charset="0"/>
              </a:rPr>
              <a:t> Κωνσταντίνα</a:t>
            </a:r>
            <a:endParaRPr lang="el-GR" sz="2800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00174"/>
            <a:ext cx="7467600" cy="5143536"/>
          </a:xfrm>
        </p:spPr>
        <p:txBody>
          <a:bodyPr/>
          <a:lstStyle/>
          <a:p>
            <a:pPr>
              <a:buNone/>
            </a:pPr>
            <a:endParaRPr lang="el-GR" sz="1600" dirty="0" smtClean="0">
              <a:solidFill>
                <a:srgbClr val="FFC000"/>
              </a:solidFill>
              <a:latin typeface="Segoe UI" pitchFamily="34" charset="0"/>
              <a:cs typeface="Segoe UI" pitchFamily="34" charset="0"/>
              <a:hlinkClick r:id="rId2"/>
            </a:endParaRPr>
          </a:p>
          <a:p>
            <a:r>
              <a:rPr lang="en-US" sz="2000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  <a:hlinkClick r:id="rId2"/>
              </a:rPr>
              <a:t>www.consilium.eu</a:t>
            </a:r>
          </a:p>
          <a:p>
            <a:r>
              <a:rPr lang="en-US" sz="2000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  <a:hlinkClick r:id="rId2"/>
              </a:rPr>
              <a:t>europa.eu</a:t>
            </a:r>
            <a:endParaRPr lang="el-GR" sz="2000" dirty="0" smtClean="0">
              <a:solidFill>
                <a:srgbClr val="FFC000"/>
              </a:solidFill>
              <a:latin typeface="Segoe UI" pitchFamily="34" charset="0"/>
              <a:cs typeface="Segoe UI" pitchFamily="34" charset="0"/>
              <a:hlinkClick r:id="rId2"/>
            </a:endParaRPr>
          </a:p>
          <a:p>
            <a:r>
              <a:rPr lang="fr-FR" sz="2000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  <a:hlinkClick r:id="rId2"/>
              </a:rPr>
              <a:t>http://www.esa.int/About_Us/Welcome_to_ESA/Joint_statement_on_shared_vision_and_goals_for_the_future_of_Europe_in_space_by_the_EU_and_ESA</a:t>
            </a:r>
            <a:endParaRPr lang="el-GR" sz="2000" dirty="0" smtClean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  <a:p>
            <a:r>
              <a:rPr lang="fr-FR" sz="2000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  <a:hlinkClick r:id="rId3"/>
              </a:rPr>
              <a:t>http://ec.europa.eu/growth/single-market/strategy_en</a:t>
            </a:r>
            <a:endParaRPr lang="el-GR" sz="2000" dirty="0" smtClean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  <a:p>
            <a:r>
              <a:rPr lang="fr-FR" sz="2000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  <a:hlinkClick r:id="rId4"/>
              </a:rPr>
              <a:t>http://www.eu2016.sk/data/documents/bratislava-declaration-of-young-researchers-final.pdf</a:t>
            </a:r>
            <a:endParaRPr lang="el-GR" sz="2000" dirty="0" smtClean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  <a:p>
            <a:r>
              <a:rPr lang="fr-FR" sz="2000" dirty="0" smtClean="0">
                <a:hlinkClick r:id="rId5"/>
              </a:rPr>
              <a:t>http://www.esa.int/Our_Activities/Navigation/Galileo/Launching_Galileo</a:t>
            </a:r>
            <a:endParaRPr lang="en-US" sz="2000" dirty="0" smtClean="0"/>
          </a:p>
          <a:p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143240" y="592933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Ευχαριστώ πολύ για την προσοχή σας</a:t>
            </a:r>
            <a:endParaRPr lang="el-GR" sz="2400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28" name="Picture 4" descr="Σχετική εικόν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6357982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Segoe UI" pitchFamily="34" charset="0"/>
                <a:cs typeface="Segoe UI" pitchFamily="34" charset="0"/>
              </a:rPr>
              <a:t>Εισαγωγή</a:t>
            </a:r>
            <a:endParaRPr lang="el-GR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Πρόκειται για 1 από τις 10 συνθέσεις του Συμβουλίου της Ε.Ε που είναι μια </a:t>
            </a:r>
            <a:r>
              <a:rPr lang="el-GR" sz="2400" i="1" dirty="0" smtClean="0">
                <a:latin typeface="Segoe UI" pitchFamily="34" charset="0"/>
                <a:cs typeface="Segoe UI" pitchFamily="34" charset="0"/>
              </a:rPr>
              <a:t>ενιαία νομική οντότητα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.</a:t>
            </a:r>
            <a:endParaRPr lang="en-US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Συγκροτείται από  τους υπουργούς όλων των κρατών μελών που είναι αρμόδιοι για το </a:t>
            </a:r>
            <a:r>
              <a:rPr lang="el-GR" sz="2400" i="1" dirty="0" smtClean="0">
                <a:latin typeface="Segoe UI" pitchFamily="34" charset="0"/>
                <a:cs typeface="Segoe UI" pitchFamily="34" charset="0"/>
              </a:rPr>
              <a:t>εμπόριο, την οικονομία, την βιομηχανία, την έρευνα-καινοτομία και το διάστημα&gt; 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 προς συζήτηση θέματα.</a:t>
            </a:r>
            <a:endParaRPr lang="en-US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Segoe UI" pitchFamily="34" charset="0"/>
                <a:cs typeface="Segoe UI" pitchFamily="34" charset="0"/>
              </a:rPr>
              <a:t>+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Αρμόδιοι Επίτροποι δεν έχουν δικαίωμα ψήφου</a:t>
            </a:r>
          </a:p>
          <a:p>
            <a:pPr>
              <a:buNone/>
            </a:pPr>
            <a:endParaRPr lang="el-GR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Στόχος: Η ανταγωνιστικότητα και η ανάπτυξη της ΕΕ &gt; Σημαντικός ο ρόλος του </a:t>
            </a:r>
            <a:r>
              <a:rPr lang="en-US" sz="2400" dirty="0" smtClean="0">
                <a:latin typeface="Segoe UI" pitchFamily="34" charset="0"/>
                <a:cs typeface="Segoe UI" pitchFamily="34" charset="0"/>
              </a:rPr>
              <a:t>COMPET 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αφού μεγάλο % του προϋπολογισμού κατευθύνεται προς την ανάπτυξη της Ε.Ε καθώς</a:t>
            </a:r>
            <a:r>
              <a:rPr lang="en-US" sz="24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αποτελεί μια δυναμική πολιτική οντότητα.</a:t>
            </a:r>
          </a:p>
          <a:p>
            <a:endParaRPr lang="el-GR" sz="2000" dirty="0" smtClean="0">
              <a:latin typeface="Segoe UI" pitchFamily="34" charset="0"/>
              <a:cs typeface="Segoe UI" pitchFamily="34" charset="0"/>
            </a:endParaRPr>
          </a:p>
          <a:p>
            <a:endParaRPr lang="el-GR" sz="900" u="sng" dirty="0" smtClean="0">
              <a:latin typeface="Segoe UI" pitchFamily="34" charset="0"/>
              <a:cs typeface="Segoe UI" pitchFamily="34" charset="0"/>
            </a:endParaRPr>
          </a:p>
          <a:p>
            <a:endParaRPr lang="el-GR" sz="900" u="sng" dirty="0" smtClean="0">
              <a:latin typeface="Segoe UI" pitchFamily="34" charset="0"/>
              <a:cs typeface="Segoe UI" pitchFamily="34" charset="0"/>
            </a:endParaRPr>
          </a:p>
          <a:p>
            <a:endParaRPr lang="el-GR" sz="900" u="sng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900" u="sng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endParaRPr lang="el-GR" sz="900" dirty="0" smtClean="0">
              <a:latin typeface="Segoe UI" pitchFamily="34" charset="0"/>
              <a:cs typeface="Segoe UI" pitchFamily="34" charset="0"/>
            </a:endParaRPr>
          </a:p>
          <a:p>
            <a:endParaRPr lang="el-GR" sz="900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Segoe UI" pitchFamily="34" charset="0"/>
                <a:cs typeface="Segoe UI" pitchFamily="34" charset="0"/>
              </a:rPr>
              <a:t>Τομείς</a:t>
            </a:r>
            <a:endParaRPr lang="el-GR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Autofit/>
          </a:bodyPr>
          <a:lstStyle/>
          <a:p>
            <a:r>
              <a:rPr lang="el-GR" sz="2400" i="1" dirty="0" smtClean="0">
                <a:latin typeface="Segoe UI" pitchFamily="34" charset="0"/>
                <a:cs typeface="Segoe UI" pitchFamily="34" charset="0"/>
              </a:rPr>
              <a:t>Εσωτερική αγορά (&gt;Ενιαία αγορά) :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Το Συμβούλιο ασκεί νομοθετικό έργο για να άρει τους φραγμούς και να διευκολύνει τη διασυνοριακή ροή προϊόντων, ανθρώπων, κεφαλαίων και υπηρεσιών.</a:t>
            </a:r>
          </a:p>
          <a:p>
            <a:r>
              <a:rPr lang="el-GR" sz="2400" i="1" dirty="0" smtClean="0">
                <a:latin typeface="Segoe UI" pitchFamily="34" charset="0"/>
                <a:cs typeface="Segoe UI" pitchFamily="34" charset="0"/>
              </a:rPr>
              <a:t>Βελτιώνει το επιχειρησιακό περιβάλλον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&gt; χρηματοδοτήσεις, περιορισμό της γραφειοκρατίας, επιβράβευση και προώθηση της καινοτομίας </a:t>
            </a:r>
          </a:p>
          <a:p>
            <a:r>
              <a:rPr lang="el-GR" sz="2400" i="1" dirty="0" smtClean="0">
                <a:latin typeface="Segoe UI" pitchFamily="34" charset="0"/>
                <a:cs typeface="Segoe UI" pitchFamily="34" charset="0"/>
              </a:rPr>
              <a:t>Στον τομέα της βιομηχανίας,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 διαμορφώνει μια οριζόντια προσέγγιση -λαμβάνοντας υπόψη τις ιδιαιτερότητες της- που αποβλέπει να ενσωματώσει ζητήματα βιομηχανικής πολιτικής σε όλες τις άλλες συναφείς πολιτικές της ΕΕ.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3200" i="1" dirty="0" smtClean="0">
                <a:latin typeface="Segoe UI" pitchFamily="34" charset="0"/>
                <a:cs typeface="Segoe UI" pitchFamily="34" charset="0"/>
              </a:rPr>
              <a:t>Στους τομείς της έρευνας, της καινοτομίας και του διαστήματος </a:t>
            </a:r>
            <a:r>
              <a:rPr lang="el-GR" sz="3200" dirty="0" smtClean="0">
                <a:latin typeface="Segoe UI" pitchFamily="34" charset="0"/>
                <a:cs typeface="Segoe UI" pitchFamily="34" charset="0"/>
              </a:rPr>
              <a:t>στοχεύει να διευρύνει την επιστημονική και τεχνολογική βάση της ευρωπαϊκής βιομηχανίας, ώστε να προωθήσει τη διεθνή της ανταγωνιστικότητα και να δημιουργήσει ανάπτυξη και απασχόληση. </a:t>
            </a:r>
          </a:p>
          <a:p>
            <a:pPr>
              <a:buNone/>
            </a:pPr>
            <a:r>
              <a:rPr lang="el-GR" sz="3200" i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     </a:t>
            </a:r>
            <a:r>
              <a:rPr lang="el-GR" sz="3200" i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Το Συμβούλιο συνεργάζεται με τον Ευρωπαϊκό Οργανισμό Διαστήματος για να αναπτύξει την ευρωπαϊκή διαστημική πολιτική</a:t>
            </a:r>
            <a:r>
              <a:rPr lang="el-GR" sz="3200" i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>
                <a:latin typeface="Segoe UI" pitchFamily="34" charset="0"/>
                <a:cs typeface="Segoe UI" pitchFamily="34" charset="0"/>
              </a:rPr>
              <a:t>Προτεραιότητες σλοβακικής Προεδρίας (1/7/2016- 31/12/2016)</a:t>
            </a:r>
            <a:endParaRPr lang="el-GR" sz="32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/>
          </a:bodyPr>
          <a:lstStyle/>
          <a:p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Ανάπτυξη της ενιαίας αγοράς </a:t>
            </a:r>
            <a:r>
              <a:rPr lang="el-GR" sz="2400" u="sng" dirty="0" smtClean="0">
                <a:latin typeface="Segoe UI" pitchFamily="34" charset="0"/>
                <a:cs typeface="Segoe UI" pitchFamily="34" charset="0"/>
              </a:rPr>
              <a:t>γ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ια να διευκολύνει την ελεύθερη κυκλοφορία αγαθών και υπηρεσιών και να μειώσει τις διακρίσεις μεταξύ περιφερειών. </a:t>
            </a:r>
          </a:p>
          <a:p>
            <a:r>
              <a:rPr lang="el-GR" sz="2400" dirty="0" smtClean="0">
                <a:latin typeface="Segoe UI" pitchFamily="34" charset="0"/>
                <a:cs typeface="Segoe UI" pitchFamily="34" charset="0"/>
              </a:rPr>
              <a:t> Μεταρρύθμιση των δικαιωμάτων πνευματικής ιδιοκτησίας </a:t>
            </a:r>
            <a:r>
              <a:rPr lang="el-GR" sz="2400" u="sng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και συγκεκριμένα εκπόνηση σχεδίου νόμου σε συνεργασία με το Ε.Κ για την δυνατότητα διασυνοριακής μεταφοράς ψηφιακού περιεχομένου</a:t>
            </a:r>
          </a:p>
          <a:p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Βελτίωση της νομοθεσίας</a:t>
            </a:r>
          </a:p>
          <a:p>
            <a:r>
              <a:rPr lang="el-GR" sz="2400" dirty="0" smtClean="0">
                <a:latin typeface="Segoe UI" pitchFamily="34" charset="0"/>
                <a:cs typeface="Segoe UI" pitchFamily="34" charset="0"/>
              </a:rPr>
              <a:t> Τρόποι ενίσχυσης της  ανταγωνιστικότητας της βιομηχανίας της ΕΕ.</a:t>
            </a:r>
          </a:p>
          <a:p>
            <a:r>
              <a:rPr lang="el-GR" sz="2400" dirty="0" smtClean="0">
                <a:latin typeface="Segoe UI" pitchFamily="34" charset="0"/>
                <a:cs typeface="Segoe UI" pitchFamily="34" charset="0"/>
              </a:rPr>
              <a:t> Συνεργασία όσον αφορά την προστασία των καταναλωτών, που αποσκοπεί να τονώσει το διασυνοριακό εμπόριο ενισχύοντας την εποπτεία της αγοράς.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>
                <a:latin typeface="Segoe UI" pitchFamily="34" charset="0"/>
                <a:cs typeface="Segoe UI" pitchFamily="34" charset="0"/>
              </a:rPr>
              <a:t>Από την θεωρία στην πράξη- Σύνοδος του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COMPET</a:t>
            </a:r>
            <a:r>
              <a:rPr lang="el-GR" sz="2800" dirty="0" smtClean="0">
                <a:latin typeface="Segoe UI" pitchFamily="34" charset="0"/>
                <a:cs typeface="Segoe UI" pitchFamily="34" charset="0"/>
              </a:rPr>
              <a:t>- Ψηφίσματα και Συμπεράσματα Προεδρίας</a:t>
            </a:r>
            <a:endParaRPr lang="el-GR" sz="28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1435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Συμβούλιο «Ανταγωνιστικότητα» 28/11/2016 </a:t>
            </a:r>
          </a:p>
          <a:p>
            <a:pPr>
              <a:buNone/>
            </a:pPr>
            <a:endParaRPr lang="el-GR" sz="2400" i="1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2400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1.Ψηφιακή ενιαία αγορά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 </a:t>
            </a:r>
            <a:endParaRPr lang="en-US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2400" i="1" dirty="0" smtClean="0">
                <a:latin typeface="Segoe UI" pitchFamily="34" charset="0"/>
                <a:cs typeface="Segoe UI" pitchFamily="34" charset="0"/>
              </a:rPr>
              <a:t>Απαγόρευση Γεωγραφικού  Αποκλεισμού στο Ηλεκτρονικό Εμπόριο</a:t>
            </a:r>
            <a:r>
              <a:rPr lang="en-US" sz="2400" dirty="0" smtClean="0">
                <a:latin typeface="Segoe UI" pitchFamily="34" charset="0"/>
                <a:cs typeface="Segoe UI" pitchFamily="34" charset="0"/>
              </a:rPr>
              <a:t>&gt;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εξάλειψη &amp; πρόληψη των διακρίσεων στις διασυνοριακές πωλήσεις αγαθών και υπηρεσιών&gt; οικονομική ώθηση του κλάδου και πρόσβαση καταναλωτών σε μεγαλύτερη γκάμα αγαθών</a:t>
            </a:r>
          </a:p>
          <a:p>
            <a:pPr>
              <a:buNone/>
            </a:pPr>
            <a:endParaRPr lang="el-GR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Ιστορικό έγκρισης </a:t>
            </a: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Η Επιτροπή υπέβαλε την αρχική πρόταση στο Συμβούλιο και το Ευρωπαϊκό Κοινοβούλιο στις 25 Μαΐου 2016. Το Συμβούλιο αποφάσισε και ξεκινούν οι διαπραγματεύσεις με το Ε.Κ</a:t>
            </a:r>
          </a:p>
          <a:p>
            <a:pPr>
              <a:buNone/>
            </a:pPr>
            <a:endParaRPr lang="el-GR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l-GR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l-GR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Autofit/>
          </a:bodyPr>
          <a:lstStyle/>
          <a:p>
            <a:endParaRPr lang="el-GR" sz="40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2. Εξέταση της ανταγωνιστικότητας της Ε.Ε με όρους δεξιοτήτων </a:t>
            </a:r>
          </a:p>
          <a:p>
            <a:pPr>
              <a:buNone/>
            </a:pPr>
            <a:r>
              <a:rPr lang="el-GR" sz="2400" i="1" dirty="0" smtClean="0">
                <a:latin typeface="Segoe UI" pitchFamily="34" charset="0"/>
                <a:cs typeface="Segoe UI" pitchFamily="34" charset="0"/>
              </a:rPr>
              <a:t>Προβληματισμός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 η αναντιστοιχία ικανοτήτων με μελλοντικές ανάγκες </a:t>
            </a:r>
          </a:p>
          <a:p>
            <a:pPr>
              <a:buNone/>
            </a:pPr>
            <a:r>
              <a:rPr lang="el-GR" sz="2400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Ατζέντα δεξιοτήτων. Αλληλεξάρτηση συνθέσεων</a:t>
            </a: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4. Στήριξη των νέων ερευνητών &gt;ελκυστικότερη επιστημονική σταδιοδρομία</a:t>
            </a: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3</a:t>
            </a:r>
            <a:r>
              <a:rPr lang="el-GR" sz="2400" i="1" dirty="0" smtClean="0">
                <a:latin typeface="Segoe UI" pitchFamily="34" charset="0"/>
                <a:cs typeface="Segoe UI" pitchFamily="34" charset="0"/>
              </a:rPr>
              <a:t>. Ενιαίο σύστημα προστασίας των ευρεσιτεχνιών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 </a:t>
            </a: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  Το Ηνωμένο Βασίλειο θα ξεκινήσει τις προετοιμασίες για  την ίδρυση του Ενιαίου Δικαστηρίου Διπλωμάτων Ευρεσιτεχνίας&gt; προστασία ευρεσιτεχνιών.</a:t>
            </a: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5. Ενίσχυση συνεργασίας </a:t>
            </a:r>
            <a:r>
              <a:rPr lang="en-US" sz="2400" dirty="0" smtClean="0">
                <a:latin typeface="Segoe UI" pitchFamily="34" charset="0"/>
                <a:cs typeface="Segoe UI" pitchFamily="34" charset="0"/>
              </a:rPr>
              <a:t>EU-</a:t>
            </a:r>
            <a:r>
              <a:rPr lang="fr-FR" sz="2400" dirty="0" smtClean="0">
                <a:latin typeface="Segoe UI" pitchFamily="34" charset="0"/>
                <a:cs typeface="Segoe UI" pitchFamily="34" charset="0"/>
              </a:rPr>
              <a:t>ESA </a:t>
            </a: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και αυτονομία της Ευρώπης στη χρήση του διαστήματος</a:t>
            </a:r>
          </a:p>
          <a:p>
            <a:pPr>
              <a:buNone/>
            </a:pPr>
            <a:endParaRPr lang="el-GR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l-GR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/>
            </a:r>
            <a:br>
              <a:rPr lang="el-GR" sz="2400" dirty="0" smtClean="0">
                <a:latin typeface="Segoe UI" pitchFamily="34" charset="0"/>
                <a:cs typeface="Segoe UI" pitchFamily="34" charset="0"/>
              </a:rPr>
            </a:br>
            <a:endParaRPr lang="el-GR" sz="2400" dirty="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cs typeface="Segoe UI" pitchFamily="34" charset="0"/>
              </a:rPr>
              <a:t> </a:t>
            </a:r>
            <a:endParaRPr lang="el-GR" sz="2400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Segoe UI" pitchFamily="34" charset="0"/>
                <a:cs typeface="Segoe UI" pitchFamily="34" charset="0"/>
              </a:rPr>
              <a:t>Αποτελέσματα άλλων συνεδριάσεων</a:t>
            </a:r>
            <a:endParaRPr lang="el-GR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Segoe UI" pitchFamily="34" charset="0"/>
                <a:cs typeface="Segoe UI" pitchFamily="34" charset="0"/>
                <a:hlinkClick r:id="rId2"/>
              </a:rPr>
              <a:t>http://www.consilium.europa.eu/el/meetings/compet/2014/02/20</a:t>
            </a:r>
            <a:r>
              <a:rPr lang="fr-FR" dirty="0" smtClean="0">
                <a:latin typeface="Segoe UI" pitchFamily="34" charset="0"/>
                <a:cs typeface="Segoe UI" pitchFamily="34" charset="0"/>
                <a:hlinkClick r:id="rId2"/>
              </a:rPr>
              <a:t>/</a:t>
            </a:r>
            <a:endParaRPr lang="el-GR" dirty="0" smtClean="0">
              <a:latin typeface="Segoe UI" pitchFamily="34" charset="0"/>
              <a:cs typeface="Segoe UI" pitchFamily="34" charset="0"/>
            </a:endParaRPr>
          </a:p>
          <a:p>
            <a:r>
              <a:rPr lang="fr-FR" dirty="0" smtClean="0">
                <a:latin typeface="Segoe UI" pitchFamily="34" charset="0"/>
                <a:cs typeface="Segoe UI" pitchFamily="34" charset="0"/>
                <a:hlinkClick r:id="rId3"/>
              </a:rPr>
              <a:t>http</a:t>
            </a:r>
            <a:r>
              <a:rPr lang="fr-FR" dirty="0" smtClean="0">
                <a:latin typeface="Segoe UI" pitchFamily="34" charset="0"/>
                <a:cs typeface="Segoe UI" pitchFamily="34" charset="0"/>
                <a:hlinkClick r:id="rId3"/>
              </a:rPr>
              <a:t>://www.consilium.europa.eu/el/meetings/compet/2014/09/25-26</a:t>
            </a:r>
            <a:r>
              <a:rPr lang="fr-FR" dirty="0" smtClean="0">
                <a:latin typeface="Segoe UI" pitchFamily="34" charset="0"/>
                <a:cs typeface="Segoe UI" pitchFamily="34" charset="0"/>
                <a:hlinkClick r:id="rId3"/>
              </a:rPr>
              <a:t>/</a:t>
            </a:r>
            <a:endParaRPr lang="el-GR" dirty="0" smtClean="0">
              <a:latin typeface="Segoe UI" pitchFamily="34" charset="0"/>
              <a:cs typeface="Segoe UI" pitchFamily="34" charset="0"/>
            </a:endParaRPr>
          </a:p>
          <a:p>
            <a:r>
              <a:rPr lang="fr-FR" dirty="0" smtClean="0">
                <a:latin typeface="Segoe UI" pitchFamily="34" charset="0"/>
                <a:cs typeface="Segoe UI" pitchFamily="34" charset="0"/>
                <a:hlinkClick r:id="rId3"/>
              </a:rPr>
              <a:t>http://www.consilium.europa.eu/el/meetings/compet/2014/09/25-26</a:t>
            </a:r>
            <a:r>
              <a:rPr lang="fr-FR" dirty="0" smtClean="0">
                <a:latin typeface="Segoe UI" pitchFamily="34" charset="0"/>
                <a:cs typeface="Segoe UI" pitchFamily="34" charset="0"/>
                <a:hlinkClick r:id="rId3"/>
              </a:rPr>
              <a:t>/</a:t>
            </a:r>
            <a:endParaRPr lang="el-GR" dirty="0" smtClean="0">
              <a:latin typeface="Segoe UI" pitchFamily="34" charset="0"/>
              <a:cs typeface="Segoe UI" pitchFamily="34" charset="0"/>
            </a:endParaRPr>
          </a:p>
          <a:p>
            <a:r>
              <a:rPr lang="fr-FR" dirty="0" smtClean="0">
                <a:latin typeface="Segoe UI" pitchFamily="34" charset="0"/>
                <a:cs typeface="Segoe UI" pitchFamily="34" charset="0"/>
                <a:hlinkClick r:id="rId4"/>
              </a:rPr>
              <a:t>http://www.consilium.europa.eu/el/meetings/compet/2014/12/04-05</a:t>
            </a:r>
            <a:r>
              <a:rPr lang="fr-FR" dirty="0" smtClean="0">
                <a:latin typeface="Segoe UI" pitchFamily="34" charset="0"/>
                <a:cs typeface="Segoe UI" pitchFamily="34" charset="0"/>
                <a:hlinkClick r:id="rId4"/>
              </a:rPr>
              <a:t>/</a:t>
            </a:r>
            <a:endParaRPr lang="el-GR" dirty="0" smtClean="0">
              <a:latin typeface="Segoe UI" pitchFamily="34" charset="0"/>
              <a:cs typeface="Segoe UI" pitchFamily="34" charset="0"/>
            </a:endParaRPr>
          </a:p>
          <a:p>
            <a:r>
              <a:rPr lang="fr-FR" dirty="0" smtClean="0">
                <a:latin typeface="Segoe UI" pitchFamily="34" charset="0"/>
                <a:cs typeface="Segoe UI" pitchFamily="34" charset="0"/>
                <a:hlinkClick r:id="rId5" action="ppaction://hlinkpres?slideindex=1&amp;slidetitle="/>
              </a:rPr>
              <a:t>http://www.consilium.europa.eu/el/meetings/compet/2015/03/02-03/</a:t>
            </a:r>
            <a:endParaRPr lang="el-GR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Segoe UI" pitchFamily="34" charset="0"/>
                <a:cs typeface="Segoe UI" pitchFamily="34" charset="0"/>
              </a:rPr>
              <a:t>Συμπεράσματα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latin typeface="Segoe UI" pitchFamily="34" charset="0"/>
                <a:cs typeface="Segoe UI" pitchFamily="34" charset="0"/>
              </a:rPr>
              <a:t>Σε κάθε περίπτωση το 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COMPET </a:t>
            </a:r>
            <a:r>
              <a:rPr lang="el-GR" dirty="0" smtClean="0">
                <a:latin typeface="Segoe UI" pitchFamily="34" charset="0"/>
                <a:cs typeface="Segoe UI" pitchFamily="34" charset="0"/>
              </a:rPr>
              <a:t>προσπαθεί να οικοδομήσει :</a:t>
            </a:r>
            <a:endParaRPr lang="en-US" dirty="0" smtClean="0">
              <a:latin typeface="Segoe UI" pitchFamily="34" charset="0"/>
              <a:cs typeface="Segoe UI" pitchFamily="34" charset="0"/>
            </a:endParaRPr>
          </a:p>
          <a:p>
            <a:r>
              <a:rPr lang="el-GR" dirty="0" smtClean="0">
                <a:latin typeface="Segoe UI" pitchFamily="34" charset="0"/>
                <a:cs typeface="Segoe UI" pitchFamily="34" charset="0"/>
              </a:rPr>
              <a:t>Οικονομικά ισχυρή Ευρώπη</a:t>
            </a:r>
          </a:p>
          <a:p>
            <a:r>
              <a:rPr lang="el-GR" dirty="0" smtClean="0">
                <a:latin typeface="Segoe UI" pitchFamily="34" charset="0"/>
                <a:cs typeface="Segoe UI" pitchFamily="34" charset="0"/>
              </a:rPr>
              <a:t> Σύγχρονη ενιαία αγορά</a:t>
            </a:r>
          </a:p>
          <a:p>
            <a:r>
              <a:rPr lang="el-GR" dirty="0" smtClean="0">
                <a:latin typeface="Segoe UI" pitchFamily="34" charset="0"/>
                <a:cs typeface="Segoe UI" pitchFamily="34" charset="0"/>
              </a:rPr>
              <a:t>Δραστήρια Ευρώπη σε παγκόσμιο επίπεδο</a:t>
            </a:r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εχνικό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656</TotalTime>
  <Words>491</Words>
  <Application>Microsoft Office PowerPoint</Application>
  <PresentationFormat>Προβολή στην οθόνη (4:3)</PresentationFormat>
  <Paragraphs>70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Τεχνικό</vt:lpstr>
      <vt:lpstr>ΣΥΜΒΟΥΛΙΟ ‘’ΑΝΤΑΓΩΝΙΣΤΙΚΟΤΗΤΑ’’ (COMPET)</vt:lpstr>
      <vt:lpstr>Εισαγωγή</vt:lpstr>
      <vt:lpstr>Τομείς</vt:lpstr>
      <vt:lpstr>Διαφάνεια 4</vt:lpstr>
      <vt:lpstr>Προτεραιότητες σλοβακικής Προεδρίας (1/7/2016- 31/12/2016)</vt:lpstr>
      <vt:lpstr>Από την θεωρία στην πράξη- Σύνοδος του COMPET- Ψηφίσματα και Συμπεράσματα Προεδρίας</vt:lpstr>
      <vt:lpstr>Διαφάνεια 7</vt:lpstr>
      <vt:lpstr>Αποτελέσματα άλλων συνεδριάσεων</vt:lpstr>
      <vt:lpstr>Συμπεράσματα </vt:lpstr>
      <vt:lpstr>Πηγές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ΣΥΜΒΟΥΛΙΟ ΑΝΤΑΓΩΝΙΣΤΙΚΟΤΗΤΑΣ (COMPETT)</dc:title>
  <dc:creator>user</dc:creator>
  <cp:lastModifiedBy>user</cp:lastModifiedBy>
  <cp:revision>56</cp:revision>
  <dcterms:created xsi:type="dcterms:W3CDTF">2016-12-01T21:33:29Z</dcterms:created>
  <dcterms:modified xsi:type="dcterms:W3CDTF">2016-12-19T19:02:51Z</dcterms:modified>
</cp:coreProperties>
</file>